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4" autoAdjust="0"/>
  </p:normalViewPr>
  <p:slideViewPr>
    <p:cSldViewPr>
      <p:cViewPr varScale="1">
        <p:scale>
          <a:sx n="64" d="100"/>
          <a:sy n="6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1002D-E6D7-47F4-BA68-4C7F82E428BE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15057-F011-468F-9FF0-793969E986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pensamento mágico e o credo no sobrenatural muitas vezes são atribuídos às influências externas, como filhos que adotam a mesma religião que os pais, mas estudos mais recentes atribuem a origem do pensamento mágico à formação da mente humana moderna, sendo então inerente ao homem.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15057-F011-468F-9FF0-793969E986AB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mente dos humanos antes do pensamento mágico era toda arrumada e bem dividida, como um armário cheio de gavetas que não se conectavam entre si, impedindo relações entre diferentes tipos de raciocínio (ex.: interações sociais, fabricação de objetos, compreender os animais,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 quando a fluidez cognitiva surgiu, quebrou essas barreiras, tornando-os mais criativos (ex.: criar adornos imitando os animais)</a:t>
            </a:r>
          </a:p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u="none" strike="noStrike" dirty="0" smtClean="0"/>
              <a:t>A atribuição de intenções humanas à natureza deu origem à mitologia e levou o homem e se perguntar sobre a origem do universo, abrindo portas para o desenvolvimento da religião e da ciência.</a:t>
            </a:r>
            <a:endParaRPr lang="pt-BR" u="none" strike="noStrike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15057-F011-468F-9FF0-793969E986AB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FFC-B63B-4AEB-9838-518461485BC1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15A1-8580-47C9-9BA3-06717E534F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FFC-B63B-4AEB-9838-518461485BC1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15A1-8580-47C9-9BA3-06717E534F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FFC-B63B-4AEB-9838-518461485BC1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15A1-8580-47C9-9BA3-06717E534F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FFC-B63B-4AEB-9838-518461485BC1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15A1-8580-47C9-9BA3-06717E534F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FFC-B63B-4AEB-9838-518461485BC1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15A1-8580-47C9-9BA3-06717E534F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FFC-B63B-4AEB-9838-518461485BC1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15A1-8580-47C9-9BA3-06717E534F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FFC-B63B-4AEB-9838-518461485BC1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15A1-8580-47C9-9BA3-06717E534F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FFC-B63B-4AEB-9838-518461485BC1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15A1-8580-47C9-9BA3-06717E534F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FFC-B63B-4AEB-9838-518461485BC1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15A1-8580-47C9-9BA3-06717E534F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FFC-B63B-4AEB-9838-518461485BC1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15A1-8580-47C9-9BA3-06717E534F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FFC-B63B-4AEB-9838-518461485BC1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15A1-8580-47C9-9BA3-06717E534F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95FFC-B63B-4AEB-9838-518461485BC1}" type="datetimeFigureOut">
              <a:rPr lang="pt-BR" smtClean="0"/>
              <a:pPr/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15A1-8580-47C9-9BA3-06717E534F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CAcQjRw&amp;url=http://barcelosnanet.com/a-lenda-do-boto-encantado-2/&amp;ei=6IiUVejHNIP7ggS-mqTYDw&amp;bvm=bv.96952980,d.eXY&amp;psig=AFQjCNEV493DW2DXwRZxyl0xBw-6PpDXJg&amp;ust=143588407978042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CAcQjRw&amp;url=http://www.procuramed.com/maissaude/artigos-procuramed/o-que-e-o-efeito-placebo-nas-pesquisas-cientificas/&amp;ei=hbaVVZ-XH4eVNpr6ntgG&amp;bvm=bv.96952980,d.cWw&amp;psig=AFQjCNHdhQaghvtlT1BrJg0b7QgxjDeN8g&amp;ust=143596132514725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CAcQjRw&amp;url=http://www.normatelles.com.br/levi-strauss_minhas-palavras.html&amp;ei=rX2UVeuEJMuiNqiyu9AE&amp;bvm=bv.96952980,d.cWw&amp;psig=AFQjCNFeGKMoOxMNW0hIiUmWtsCLxKwJrg&amp;ust=143588125337188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source=imgres&amp;cd=&amp;cad=rja&amp;uact=8&amp;ved=0CAgQjRwwAA&amp;url=http://www.nndb.com/people/910/000031817/&amp;ei=_36UVZ_7CIWMNpC0mdgM&amp;psig=AFQjCNFCO7huZIxwAS0Abq_92C1ETUIkAQ&amp;ust=143588159922319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cQjRw&amp;url=https://levybruhl.wordpress.com/&amp;ei=RYCUVfvNCYb_ggT46b3QDw&amp;bvm=bv.96952980,d.eXY&amp;psig=AFQjCNHkuwrh_fUKUxbhUom2an02w-Nxtw&amp;ust=143588190853861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34" name="Picture 10" descr="http://www.zastavki.com/pictures/2560x1600/2009/Creative_Wallpaper_Box_thinking_01853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-396552" y="404664"/>
            <a:ext cx="51169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Pensamento</a:t>
            </a:r>
          </a:p>
          <a:p>
            <a:pPr algn="ctr"/>
            <a:r>
              <a:rPr lang="pt-BR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Mágico</a:t>
            </a:r>
            <a:endParaRPr lang="pt-BR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03848" y="4941168"/>
            <a:ext cx="1818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Flávia Pacheco</a:t>
            </a:r>
          </a:p>
          <a:p>
            <a:pPr algn="ctr"/>
            <a:r>
              <a:rPr lang="pt-BR" dirty="0" smtClean="0">
                <a:solidFill>
                  <a:srgbClr val="C00000"/>
                </a:solidFill>
              </a:rPr>
              <a:t>Juliano Trevisan</a:t>
            </a:r>
          </a:p>
          <a:p>
            <a:pPr algn="ctr"/>
            <a:r>
              <a:rPr lang="pt-BR" dirty="0" err="1" smtClean="0">
                <a:solidFill>
                  <a:srgbClr val="C00000"/>
                </a:solidFill>
              </a:rPr>
              <a:t>Kerolin</a:t>
            </a:r>
            <a:r>
              <a:rPr lang="pt-BR" dirty="0" smtClean="0">
                <a:solidFill>
                  <a:srgbClr val="C00000"/>
                </a:solidFill>
              </a:rPr>
              <a:t> Amarante</a:t>
            </a:r>
          </a:p>
          <a:p>
            <a:pPr algn="ctr"/>
            <a:r>
              <a:rPr lang="pt-BR" dirty="0" smtClean="0">
                <a:solidFill>
                  <a:srgbClr val="C00000"/>
                </a:solidFill>
              </a:rPr>
              <a:t>Matheus Gomes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3314" name="AutoShape 2" descr="Brain Wallpape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6" name="AutoShape 4" descr="Brain Wallpape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5688632" cy="5256584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Vila de pescadores </a:t>
            </a:r>
            <a:r>
              <a:rPr lang="pt-B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Itapuã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em Vigia – PA.</a:t>
            </a:r>
          </a:p>
          <a:p>
            <a:pPr algn="just">
              <a:buNone/>
            </a:pP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Creem que há doenças  que podem ser causadas por razões não naturais, humanas ou não humanas: bruxaria, mau olhado, força dos espíritos;</a:t>
            </a:r>
          </a:p>
          <a:p>
            <a:pPr algn="just"/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pajé tem o poder de curar ao se comunicar com os espíritos, através do PM;</a:t>
            </a:r>
          </a:p>
          <a:p>
            <a:pPr algn="just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Ex: doença numa jovem pela paixão de um boto por ela</a:t>
            </a:r>
            <a:r>
              <a:rPr lang="pt-BR" sz="2400" dirty="0" smtClean="0"/>
              <a:t>. </a:t>
            </a:r>
            <a:endParaRPr lang="pt-BR" sz="2400" dirty="0"/>
          </a:p>
        </p:txBody>
      </p:sp>
      <p:pic>
        <p:nvPicPr>
          <p:cNvPr id="4" name="Picture 4" descr="http://s3.amazonaws.com/thumbnails.illustrationsource.com/huge.5.28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304" y="0"/>
            <a:ext cx="3116695" cy="407707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1520" y="260648"/>
            <a:ext cx="561662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Estudo de Caso 1: Xamanismo nos povos amazônicos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578" name="Picture 2" descr="http://barcelosnanet.com/wp-content/uploads/2013/07/Lenda-do-Boto-Encantado-Barcelos-Amazonas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05064"/>
            <a:ext cx="1800200" cy="2535493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0" y="6488668"/>
            <a:ext cx="643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Fonte</a:t>
            </a:r>
            <a:r>
              <a:rPr lang="pt-BR" dirty="0" smtClean="0"/>
              <a:t>: Maués, </a:t>
            </a:r>
            <a:r>
              <a:rPr lang="pt-BR" dirty="0" err="1" smtClean="0"/>
              <a:t>R.H.</a:t>
            </a:r>
            <a:r>
              <a:rPr lang="pt-BR" dirty="0" smtClean="0"/>
              <a:t>, 1990, in: </a:t>
            </a:r>
            <a:r>
              <a:rPr lang="pt-BR" dirty="0" err="1" smtClean="0"/>
              <a:t>Lindenmeyer</a:t>
            </a:r>
            <a:r>
              <a:rPr lang="pt-BR" dirty="0" smtClean="0"/>
              <a:t> C.; </a:t>
            </a:r>
            <a:r>
              <a:rPr lang="pt-BR" dirty="0" err="1" smtClean="0"/>
              <a:t>Ceccarelli</a:t>
            </a:r>
            <a:r>
              <a:rPr lang="pt-BR" dirty="0" smtClean="0"/>
              <a:t>, </a:t>
            </a:r>
            <a:r>
              <a:rPr lang="pt-BR" dirty="0" err="1" smtClean="0"/>
              <a:t>P.R.</a:t>
            </a:r>
            <a:r>
              <a:rPr lang="pt-BR" dirty="0" smtClean="0"/>
              <a:t>, 2012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5760640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Placebo: droga inerte/inativa ou intervenção que produz efeitos que suas propriedades não possuem;</a:t>
            </a:r>
          </a:p>
          <a:p>
            <a:pPr algn="just"/>
            <a:r>
              <a:rPr lang="pt-B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Exs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(não há consenso):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cirurgia espiritual, terapias alternativas como florais e cristais, cura pela fé;</a:t>
            </a:r>
          </a:p>
          <a:p>
            <a:pPr>
              <a:buNone/>
            </a:pP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pt-BR" sz="2400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Fenômeno Biológico</a:t>
            </a:r>
          </a:p>
          <a:p>
            <a:pPr algn="ctr">
              <a:buNone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</a:p>
          <a:p>
            <a:pPr algn="ctr">
              <a:buNone/>
            </a:pPr>
            <a:r>
              <a:rPr lang="pt-BR" sz="2400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Fenômeno Psicológico</a:t>
            </a:r>
          </a:p>
          <a:p>
            <a:pPr algn="just">
              <a:buNone/>
            </a:pPr>
            <a:endParaRPr lang="pt-BR" sz="2400" i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Ciência:  estímulos ao sistema imunológico, nervoso e endócrino; atenção seletiva;</a:t>
            </a:r>
            <a:endParaRPr lang="pt-BR" sz="2400" i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http://s3.amazonaws.com/thumbnails.illustrationsource.com/huge.5.28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304" y="0"/>
            <a:ext cx="3116695" cy="407707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1520" y="260648"/>
            <a:ext cx="561662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Estudo de Caso 2: Efeito Placebo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www.procuramed.com/maissaude/wp-content/uploads/2013/03/placeb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293096"/>
            <a:ext cx="2476500" cy="1905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555313" y="6525344"/>
            <a:ext cx="6588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Fonte: FREGNI, Felipe. Placebo pode ser o melhor remédio. In: </a:t>
            </a:r>
            <a:r>
              <a:rPr lang="pt-BR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SuperInteressant</a:t>
            </a:r>
            <a:r>
              <a:rPr lang="pt-B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pt-BR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Ed.283, Out. 2010.</a:t>
            </a:r>
          </a:p>
          <a:p>
            <a:r>
              <a:rPr lang="pt-BR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7606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BR" sz="2400" dirty="0" smtClean="0"/>
              <a:t>AMARIZ, Marlene. </a:t>
            </a:r>
            <a:r>
              <a:rPr lang="pt-BR" sz="2400" b="1" dirty="0" smtClean="0"/>
              <a:t>Placebo</a:t>
            </a:r>
            <a:r>
              <a:rPr lang="pt-BR" sz="2400" dirty="0" smtClean="0"/>
              <a:t>. </a:t>
            </a:r>
            <a:r>
              <a:rPr lang="en-US" sz="2400" dirty="0" smtClean="0"/>
              <a:t>In: </a:t>
            </a:r>
            <a:r>
              <a:rPr lang="en-US" sz="2400" dirty="0" err="1" smtClean="0"/>
              <a:t>Infoescola</a:t>
            </a:r>
            <a:r>
              <a:rPr lang="en-US" sz="2400" dirty="0" smtClean="0"/>
              <a:t>: www.infoescola.com/medicina/placebo/</a:t>
            </a: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FREGNI, Felipe. </a:t>
            </a:r>
            <a:r>
              <a:rPr lang="pt-BR" sz="2400" b="1" dirty="0" smtClean="0"/>
              <a:t>Placebo pode ser o melhor remédio</a:t>
            </a:r>
            <a:r>
              <a:rPr lang="pt-BR" sz="2400" dirty="0" smtClean="0"/>
              <a:t>. In: Revista </a:t>
            </a:r>
            <a:r>
              <a:rPr lang="pt-BR" sz="2400" dirty="0" err="1" smtClean="0"/>
              <a:t>SuperInteressante</a:t>
            </a:r>
            <a:r>
              <a:rPr lang="pt-BR" sz="2400" dirty="0" smtClean="0"/>
              <a:t>. Out. 2010, ed.283</a:t>
            </a:r>
          </a:p>
          <a:p>
            <a:pPr algn="just">
              <a:buNone/>
            </a:pPr>
            <a:r>
              <a:rPr lang="pt-BR" sz="2400" dirty="0" smtClean="0"/>
              <a:t> </a:t>
            </a:r>
          </a:p>
          <a:p>
            <a:pPr algn="just">
              <a:buNone/>
            </a:pPr>
            <a:r>
              <a:rPr lang="pt-BR" sz="2400" dirty="0" smtClean="0"/>
              <a:t>GOYATÁ, Francisco J. R. </a:t>
            </a:r>
            <a:r>
              <a:rPr lang="pt-BR" sz="2400" b="1" dirty="0" smtClean="0"/>
              <a:t>Pensamento Mágico: Criança, Povos Primitivos e Esquizofrênicos</a:t>
            </a:r>
            <a:r>
              <a:rPr lang="pt-BR" sz="2400" dirty="0" smtClean="0"/>
              <a:t>. In: Revista Brasileira de Psicoterapia do Centro de Estudos Luis Guedes. Porto Alegre, 2003.</a:t>
            </a:r>
          </a:p>
          <a:p>
            <a:pPr algn="just">
              <a:buNone/>
            </a:pPr>
            <a:r>
              <a:rPr lang="pt-BR" sz="2400" dirty="0" smtClean="0"/>
              <a:t> </a:t>
            </a:r>
          </a:p>
          <a:p>
            <a:pPr algn="just">
              <a:buNone/>
            </a:pPr>
            <a:r>
              <a:rPr lang="pt-BR" sz="2400" dirty="0" smtClean="0"/>
              <a:t>LINDENMEYER, Cristiana; CECARELLI, Paulo R. </a:t>
            </a:r>
            <a:r>
              <a:rPr lang="pt-BR" sz="2400" b="1" dirty="0" smtClean="0"/>
              <a:t>O Pensamento Mágico na Constituição do Psiquismo</a:t>
            </a:r>
            <a:r>
              <a:rPr lang="pt-BR" sz="2400" dirty="0" smtClean="0"/>
              <a:t>. In: Reverso, Belo Horizonte, ano 34, n63, p.45-52, Jun 2012.</a:t>
            </a:r>
          </a:p>
          <a:p>
            <a:pPr algn="just">
              <a:buNone/>
            </a:pPr>
            <a:r>
              <a:rPr lang="pt-BR" sz="2400" dirty="0" smtClean="0"/>
              <a:t> </a:t>
            </a:r>
          </a:p>
          <a:p>
            <a:pPr algn="just">
              <a:buNone/>
            </a:pPr>
            <a:r>
              <a:rPr lang="pt-BR" sz="2400" dirty="0" smtClean="0"/>
              <a:t>LOPES, Reinaldo J. </a:t>
            </a:r>
            <a:r>
              <a:rPr lang="pt-BR" sz="2400" b="1" dirty="0" smtClean="0"/>
              <a:t>Comportamento – A Aurora do Pensamento Mágico</a:t>
            </a:r>
            <a:r>
              <a:rPr lang="pt-BR" sz="2400" dirty="0" smtClean="0"/>
              <a:t>. In: </a:t>
            </a:r>
            <a:r>
              <a:rPr lang="pt-BR" sz="2400" dirty="0" err="1" smtClean="0"/>
              <a:t>SuperInteressante</a:t>
            </a:r>
            <a:r>
              <a:rPr lang="pt-BR" sz="2400" dirty="0" smtClean="0"/>
              <a:t>. Texto de Março de 2009.</a:t>
            </a:r>
          </a:p>
          <a:p>
            <a:pPr algn="just">
              <a:buNone/>
            </a:pPr>
            <a:r>
              <a:rPr lang="pt-BR" sz="2400" dirty="0" smtClean="0"/>
              <a:t> </a:t>
            </a:r>
          </a:p>
          <a:p>
            <a:pPr algn="just">
              <a:buNone/>
            </a:pPr>
            <a:r>
              <a:rPr lang="pt-BR" sz="2400" dirty="0" smtClean="0"/>
              <a:t>MAUÉS, R., H. </a:t>
            </a:r>
            <a:r>
              <a:rPr lang="pt-BR" sz="2400" b="1" dirty="0" smtClean="0"/>
              <a:t>A ilha encantada: medicina e xamanismo numa comunidade de pescadores</a:t>
            </a:r>
            <a:r>
              <a:rPr lang="pt-BR" sz="2400" dirty="0" smtClean="0"/>
              <a:t>. Belém: Editorada Universidade, 1990. Extraído de: O Pensamento Mágico na Constituição do Psiquismo. Cristiana </a:t>
            </a:r>
            <a:r>
              <a:rPr lang="pt-BR" sz="2400" dirty="0" err="1" smtClean="0"/>
              <a:t>Lindenmeyer</a:t>
            </a:r>
            <a:r>
              <a:rPr lang="pt-BR" sz="2400" dirty="0" smtClean="0"/>
              <a:t> e Paulo R. </a:t>
            </a:r>
            <a:r>
              <a:rPr lang="pt-BR" sz="2400" dirty="0" err="1" smtClean="0"/>
              <a:t>Ceccarelli</a:t>
            </a:r>
            <a:r>
              <a:rPr lang="pt-BR" sz="2400" dirty="0" smtClean="0"/>
              <a:t>. In: Reverso, Belo Horizonte, ano 34, n63, p.45-52, Jun 2012.</a:t>
            </a:r>
          </a:p>
          <a:p>
            <a:pPr algn="just">
              <a:buNone/>
            </a:pP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noProof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Referências Bibliográficas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6" name="Picture 2" descr="http://www.wallpaper4me.com/images/wallpapers/brain_contents_w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11960" y="5517232"/>
            <a:ext cx="46217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OBRIGADO !</a:t>
            </a:r>
            <a:endParaRPr lang="pt-BR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3.amazonaws.com/thumbnails.illustrationsource.com/huge.5.28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304" y="0"/>
            <a:ext cx="3116695" cy="407707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95536" y="1484784"/>
            <a:ext cx="504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“A mente humana é naturalmente inquiridora: </a:t>
            </a:r>
            <a:r>
              <a:rPr 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quer conhecer as razões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[de ser] das coisas. Basta ver uma criança fazendo perguntas aos pais. Mas para a mesma pergunta podem ser dadas diversas respostas: respostas míticas, científicas, filosóficas.” </a:t>
            </a:r>
          </a:p>
          <a:p>
            <a:pPr algn="just">
              <a:buNone/>
            </a:pP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(MONDIN, 1981, p. 9).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5940152" cy="792088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Origem do Pensamento Mágico</a:t>
            </a:r>
            <a:endParaRPr lang="pt-BR" sz="2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5688632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Segundo o arqueólogo </a:t>
            </a:r>
          </a:p>
          <a:p>
            <a:pPr algn="ctr">
              <a:buNone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inglês Steven </a:t>
            </a:r>
            <a:r>
              <a:rPr lang="pt-B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Mithen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>
              <a:buNone/>
            </a:pP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Há 70 mil anos surgiu a fluidez cognitiva, que possibilitou inter-relações entre os diferentes tipos de raciocínio, permitindo a abstração.</a:t>
            </a:r>
          </a:p>
          <a:p>
            <a:endParaRPr lang="pt-BR" dirty="0"/>
          </a:p>
        </p:txBody>
      </p:sp>
      <p:pic>
        <p:nvPicPr>
          <p:cNvPr id="5" name="Picture 4" descr="http://s3.amazonaws.com/thumbnails.illustrationsource.com/huge.5.28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304" y="0"/>
            <a:ext cx="3116695" cy="4077072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51520" y="4509120"/>
            <a:ext cx="8496944" cy="26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	Benefícios do Pensamento Mágico à sobrevivência dos homens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primitivos: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Prever o comportamento das presas, facilitando a caça;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Desenvolvimento da religião e da ciência.</a:t>
            </a:r>
            <a:endParaRPr kumimoji="0" lang="pt-B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62260" y="6581001"/>
            <a:ext cx="4481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Fonte: Lopes, Reinaldo J. Mar. 2009. Revista </a:t>
            </a:r>
            <a:r>
              <a:rPr lang="pt-B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SuperInteressante</a:t>
            </a:r>
            <a:endParaRPr lang="pt-B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5509120" cy="331236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Pensamento Mágico</a:t>
            </a:r>
          </a:p>
          <a:p>
            <a:pPr algn="just">
              <a:buNone/>
            </a:pP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Elemento de defesa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 face do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mundo externo agressivo, fuga das emoções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decorrentes de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uma realidade dolorosa. </a:t>
            </a:r>
            <a:endParaRPr lang="pt-B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Inclui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 crenças, paixões, superstições, fantasias e magia.</a:t>
            </a: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http://s3.amazonaws.com/thumbnails.illustrationsource.com/huge.5.28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304" y="0"/>
            <a:ext cx="3116695" cy="4077072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419872" y="4509120"/>
            <a:ext cx="5544616" cy="27363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Pensamento Lógico-Formal</a:t>
            </a:r>
            <a:endParaRPr lang="pt-BR" sz="28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	Inclui conceitos,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suposições, deduções, ideias racionalizadas, pautadas no real observado e provado.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 flipV="1">
            <a:off x="3491880" y="3501008"/>
            <a:ext cx="46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5940152" cy="882352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Pensamento Mágico e Psicologia</a:t>
            </a:r>
            <a:endParaRPr lang="pt-BR" sz="2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5760640" cy="3672408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Tentativa de escape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às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ansiedades, conflitos e desprazeres do mundo interno e externo, via palavras ou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pensamento</a:t>
            </a: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Crença segundo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qual certos pensamentos levariam à realização de desejos e prevenção de eventos problemáticos ou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desagradáveis</a:t>
            </a: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http://s3.amazonaws.com/thumbnails.illustrationsource.com/huge.5.28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304" y="0"/>
            <a:ext cx="3116695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616624" cy="72008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Definições de Pensamento Mágico</a:t>
            </a:r>
            <a:endParaRPr lang="pt-BR" sz="2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5760640" cy="475252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Sigmund Freud (1856-1939) </a:t>
            </a:r>
          </a:p>
          <a:p>
            <a:pPr algn="ctr">
              <a:buNone/>
            </a:pPr>
            <a:r>
              <a:rPr 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Psicanalista</a:t>
            </a:r>
          </a:p>
          <a:p>
            <a:pPr>
              <a:buNone/>
            </a:pP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Princípio fundamental: onipotência do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pensamento</a:t>
            </a: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Persistem na vida moderna sob a forma  degradada da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superstição</a:t>
            </a: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PT" sz="2400" i="1" dirty="0" smtClean="0"/>
              <a:t>	“O universo está sempre ouvindo o que as pessoas pensam. E esses pensamentos podem mudar qualquer coisa” (Totem e Tabu, 1913)</a:t>
            </a: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4" descr="http://s3.amazonaws.com/thumbnails.illustrationsource.com/huge.5.28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304" y="0"/>
            <a:ext cx="3116695" cy="4077072"/>
          </a:xfrm>
          <a:prstGeom prst="rect">
            <a:avLst/>
          </a:prstGeom>
          <a:noFill/>
        </p:spPr>
      </p:pic>
      <p:pic>
        <p:nvPicPr>
          <p:cNvPr id="7" name="Picture 2" descr="https://upload.wikimedia.org/wikipedia/commons/thumb/1/12/Sigmund_Freud_LIFE.jpg/200px-Sigmund_Freud_L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77072"/>
            <a:ext cx="1802498" cy="2532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5832648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Claude Lévi-Strauss (1908-2009)</a:t>
            </a:r>
          </a:p>
          <a:p>
            <a:pPr algn="ctr">
              <a:buNone/>
            </a:pPr>
            <a:r>
              <a:rPr lang="pt-BR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Antropólogo Estruturalista</a:t>
            </a:r>
          </a:p>
          <a:p>
            <a:pPr algn="just"/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Pensamento Selvagem: parte </a:t>
            </a:r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mundo dos sentidos: “mundo que se vê, que se saboreia</a:t>
            </a:r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pt-BR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pt-BR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“o mundo sensorial é um mundo ilusório, ao passo que o mundo real seria um mundo de propriedades matemáticas que só podem ser descobertas pelo intelecto e que estão em contradição total com o testemunho dos sentidos.” (Lévi-Strauss, 1978, p.15)</a:t>
            </a:r>
            <a:endParaRPr lang="pt-BR" sz="22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http://s3.amazonaws.com/thumbnails.illustrationsource.com/huge.5.28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304" y="0"/>
            <a:ext cx="3116695" cy="407707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1520" y="260648"/>
            <a:ext cx="561662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Definições de Pensamento Mágico</a:t>
            </a:r>
          </a:p>
        </p:txBody>
      </p:sp>
      <p:pic>
        <p:nvPicPr>
          <p:cNvPr id="19458" name="Picture 2" descr="http://www.normatelles.com.br/img_nt/Levi-Strauss.jpg.pagespeed.ce.070F4mbIu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933056"/>
            <a:ext cx="19050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5760640" cy="54726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Carl Jung (1875-1961)</a:t>
            </a:r>
          </a:p>
          <a:p>
            <a:pPr algn="ctr">
              <a:buNone/>
            </a:pPr>
            <a:r>
              <a:rPr 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Psiquiatra</a:t>
            </a:r>
          </a:p>
          <a:p>
            <a:pPr algn="just"/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Defende a </a:t>
            </a:r>
            <a:r>
              <a:rPr lang="pt-B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Sincronicidade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princípio de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conexões </a:t>
            </a:r>
            <a:r>
              <a:rPr lang="pt-B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acausais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associa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acontecimentos que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têm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significado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similar; pode haver ou não coincidência no tempo em que ocorrem.</a:t>
            </a: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simbolismo do PM surge no inconsciente.</a:t>
            </a:r>
          </a:p>
          <a:p>
            <a:pPr algn="just"/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http://s3.amazonaws.com/thumbnails.illustrationsource.com/huge.5.28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304" y="0"/>
            <a:ext cx="3116695" cy="407707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1520" y="260648"/>
            <a:ext cx="561662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Definições de Pensamento Mágico</a:t>
            </a:r>
          </a:p>
        </p:txBody>
      </p:sp>
      <p:pic>
        <p:nvPicPr>
          <p:cNvPr id="21506" name="Picture 2" descr="http://www.nndb.com/people/910/000031817/carl-jung-1-siz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05064"/>
            <a:ext cx="1872208" cy="2605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5832648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Lévy-Bruhl</a:t>
            </a:r>
            <a:r>
              <a:rPr 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(1857-1939)</a:t>
            </a:r>
          </a:p>
          <a:p>
            <a:pPr algn="ctr">
              <a:buNone/>
            </a:pPr>
            <a:r>
              <a:rPr 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Filósofo e sociólogo</a:t>
            </a:r>
          </a:p>
          <a:p>
            <a:pPr algn="just"/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Crenças, influências ou ações dependentes da emoção, incapaz de ter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razão</a:t>
            </a: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Povos primitivos ignoram as cadeias de causas intermediárias e concebem uma causa mítica e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imediata</a:t>
            </a: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http://s3.amazonaws.com/thumbnails.illustrationsource.com/huge.5.28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304" y="0"/>
            <a:ext cx="3116695" cy="4077072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1520" y="260648"/>
            <a:ext cx="561662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Definições de Pensamento Mágico</a:t>
            </a:r>
          </a:p>
        </p:txBody>
      </p:sp>
      <p:pic>
        <p:nvPicPr>
          <p:cNvPr id="22532" name="Picture 4" descr="https://levybruhl.files.wordpress.com/2013/11/cropped-levy-bruh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77072"/>
            <a:ext cx="1944216" cy="2572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702</Words>
  <Application>Microsoft Office PowerPoint</Application>
  <PresentationFormat>Apresentação na tela (4:3)</PresentationFormat>
  <Paragraphs>99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Slide 2</vt:lpstr>
      <vt:lpstr>Origem do Pensamento Mágico</vt:lpstr>
      <vt:lpstr>Slide 4</vt:lpstr>
      <vt:lpstr>Pensamento Mágico e Psicologia</vt:lpstr>
      <vt:lpstr>Definições de Pensamento Mágico</vt:lpstr>
      <vt:lpstr>Slide 7</vt:lpstr>
      <vt:lpstr>Slide 8</vt:lpstr>
      <vt:lpstr>Slide 9</vt:lpstr>
      <vt:lpstr>Slide 10</vt:lpstr>
      <vt:lpstr>Slide 11</vt:lpstr>
      <vt:lpstr>Referências Bibliográficas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Silvia MG Molina</cp:lastModifiedBy>
  <cp:revision>55</cp:revision>
  <dcterms:created xsi:type="dcterms:W3CDTF">2015-07-01T22:17:12Z</dcterms:created>
  <dcterms:modified xsi:type="dcterms:W3CDTF">2015-08-07T18:12:51Z</dcterms:modified>
</cp:coreProperties>
</file>