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4" r:id="rId7"/>
    <p:sldId id="265" r:id="rId8"/>
    <p:sldId id="266" r:id="rId9"/>
    <p:sldId id="269" r:id="rId10"/>
    <p:sldId id="268" r:id="rId11"/>
    <p:sldId id="270" r:id="rId12"/>
    <p:sldId id="271" r:id="rId13"/>
    <p:sldId id="272" r:id="rId14"/>
    <p:sldId id="273" r:id="rId15"/>
    <p:sldId id="276" r:id="rId16"/>
    <p:sldId id="274" r:id="rId17"/>
    <p:sldId id="275" r:id="rId18"/>
    <p:sldId id="267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E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67A-B86D-44A9-823C-02A975E839F9}" type="datetimeFigureOut">
              <a:rPr lang="pt-BR" smtClean="0"/>
              <a:pPr/>
              <a:t>07/08/2015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C3C7-A804-45B5-9E45-586F88292F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2481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67A-B86D-44A9-823C-02A975E839F9}" type="datetimeFigureOut">
              <a:rPr lang="pt-BR" smtClean="0"/>
              <a:pPr/>
              <a:t>07/08/2015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C3C7-A804-45B5-9E45-586F88292F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7879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67A-B86D-44A9-823C-02A975E839F9}" type="datetimeFigureOut">
              <a:rPr lang="pt-BR" smtClean="0"/>
              <a:pPr/>
              <a:t>07/08/2015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C3C7-A804-45B5-9E45-586F88292F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3671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67A-B86D-44A9-823C-02A975E839F9}" type="datetimeFigureOut">
              <a:rPr lang="pt-BR" smtClean="0"/>
              <a:pPr/>
              <a:t>07/08/2015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C3C7-A804-45B5-9E45-586F88292F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9609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67A-B86D-44A9-823C-02A975E839F9}" type="datetimeFigureOut">
              <a:rPr lang="pt-BR" smtClean="0"/>
              <a:pPr/>
              <a:t>07/08/2015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C3C7-A804-45B5-9E45-586F88292F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9441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67A-B86D-44A9-823C-02A975E839F9}" type="datetimeFigureOut">
              <a:rPr lang="pt-BR" smtClean="0"/>
              <a:pPr/>
              <a:t>07/08/2015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C3C7-A804-45B5-9E45-586F88292F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8706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67A-B86D-44A9-823C-02A975E839F9}" type="datetimeFigureOut">
              <a:rPr lang="pt-BR" smtClean="0"/>
              <a:pPr/>
              <a:t>07/08/2015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C3C7-A804-45B5-9E45-586F88292F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058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67A-B86D-44A9-823C-02A975E839F9}" type="datetimeFigureOut">
              <a:rPr lang="pt-BR" smtClean="0"/>
              <a:pPr/>
              <a:t>07/08/2015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C3C7-A804-45B5-9E45-586F88292F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1854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67A-B86D-44A9-823C-02A975E839F9}" type="datetimeFigureOut">
              <a:rPr lang="pt-BR" smtClean="0"/>
              <a:pPr/>
              <a:t>07/08/2015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C3C7-A804-45B5-9E45-586F88292F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102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67A-B86D-44A9-823C-02A975E839F9}" type="datetimeFigureOut">
              <a:rPr lang="pt-BR" smtClean="0"/>
              <a:pPr/>
              <a:t>07/08/2015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C3C7-A804-45B5-9E45-586F88292F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3459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67A-B86D-44A9-823C-02A975E839F9}" type="datetimeFigureOut">
              <a:rPr lang="pt-BR" smtClean="0"/>
              <a:pPr/>
              <a:t>07/08/2015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C3C7-A804-45B5-9E45-586F88292F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8040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3867A-B86D-44A9-823C-02A975E839F9}" type="datetimeFigureOut">
              <a:rPr lang="pt-BR" smtClean="0"/>
              <a:pPr/>
              <a:t>07/08/2015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7C3C7-A804-45B5-9E45-586F88292F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5606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TaHbSRV2R4Ut9BUEyaQIOnC0HU3R_Zvdg-n4Pexzb3Oz-Fa3p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3042" r="-1" b="16440"/>
          <a:stretch/>
        </p:blipFill>
        <p:spPr bwMode="auto">
          <a:xfrm>
            <a:off x="0" y="1634465"/>
            <a:ext cx="9144000" cy="4290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42188" y="2693987"/>
            <a:ext cx="6930212" cy="2391197"/>
          </a:xfrm>
          <a:solidFill>
            <a:srgbClr val="FDEE7B">
              <a:alpha val="53000"/>
            </a:srgb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pt-BR" sz="4000" b="1" dirty="0" smtClean="0"/>
              <a:t>Origem da Agricultura;</a:t>
            </a:r>
            <a:br>
              <a:rPr lang="pt-BR" sz="4000" b="1" dirty="0" smtClean="0"/>
            </a:br>
            <a:r>
              <a:rPr lang="pt-BR" sz="4000" b="1" dirty="0" smtClean="0"/>
              <a:t>Origem e domesticação das plantas cultivadas</a:t>
            </a:r>
            <a:endParaRPr lang="pt-BR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949280"/>
            <a:ext cx="6400800" cy="769640"/>
          </a:xfrm>
        </p:spPr>
        <p:txBody>
          <a:bodyPr>
            <a:normAutofit/>
          </a:bodyPr>
          <a:lstStyle/>
          <a:p>
            <a:r>
              <a:rPr lang="pt-BR" sz="1800" b="1" dirty="0" smtClean="0">
                <a:solidFill>
                  <a:schemeClr val="accent3">
                    <a:lumMod val="50000"/>
                  </a:schemeClr>
                </a:solidFill>
              </a:rPr>
              <a:t>Sueme Ueno </a:t>
            </a:r>
            <a:endParaRPr lang="pt-BR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61" y="329908"/>
            <a:ext cx="710081" cy="104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971600" y="329908"/>
            <a:ext cx="7200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UNIVERSIDADE DE SÃO PAULO </a:t>
            </a:r>
          </a:p>
          <a:p>
            <a:pPr algn="ctr">
              <a:lnSpc>
                <a:spcPts val="2400"/>
              </a:lnSpc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Escola Superior de Agricultura “Luiz de Queiroz”</a:t>
            </a:r>
          </a:p>
          <a:p>
            <a:pPr algn="ctr">
              <a:lnSpc>
                <a:spcPts val="2400"/>
              </a:lnSpc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LGN0321 Ecologia Evolutiva Humana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29448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3">
                    <a:lumMod val="50000"/>
                  </a:schemeClr>
                </a:solidFill>
              </a:rPr>
              <a:t>Centro de diversificação e centros de origem para espécies cultivadas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1600200"/>
            <a:ext cx="6337300" cy="4876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/>
              <a:t>1910- 1930 (coletas ao redor do mundo):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/>
              <a:t>Observações: 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 smtClean="0"/>
              <a:t>Maior diversidade de plantas cultivadas em certas áreas do mundo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 smtClean="0"/>
              <a:t>Dispersão das espécies cultivadas: local de origem </a:t>
            </a:r>
            <a:r>
              <a:rPr lang="pt-BR" sz="2000" dirty="0" smtClean="0">
                <a:sym typeface="Wingdings" panose="05000000000000000000" pitchFamily="2" charset="2"/>
              </a:rPr>
              <a:t></a:t>
            </a:r>
            <a:r>
              <a:rPr lang="pt-BR" sz="2000" dirty="0" smtClean="0"/>
              <a:t>grupos morfológicos, ecológicos e geográficos.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/>
              <a:t>Conclusão: </a:t>
            </a:r>
            <a:r>
              <a:rPr lang="pt-BR" sz="2000" dirty="0" smtClean="0"/>
              <a:t>Centros de origem =  maior diversidade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/>
              <a:t>Proposta: </a:t>
            </a:r>
            <a:r>
              <a:rPr lang="pt-BR" sz="2000" dirty="0" smtClean="0"/>
              <a:t>8 centros de “origem” ou “diversificação” primária e secundária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  <p:pic>
        <p:nvPicPr>
          <p:cNvPr id="4098" name="Picture 2" descr="http://ceseedproduction.files.wordpress.com/2013/11/vavilov-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354102" y="1772816"/>
            <a:ext cx="2789898" cy="4347864"/>
          </a:xfrm>
          <a:prstGeom prst="rect">
            <a:avLst/>
          </a:prstGeom>
          <a:ln>
            <a:noFill/>
          </a:ln>
          <a:effectLst>
            <a:softEdge rad="31750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131069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3">
                    <a:lumMod val="50000"/>
                  </a:schemeClr>
                </a:solidFill>
              </a:rPr>
              <a:t>Centro de diversificação e centros de origem para espécies cultivadas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84" t="19618" r="20689" b="6783"/>
          <a:stretch>
            <a:fillRect/>
          </a:stretch>
        </p:blipFill>
        <p:spPr>
          <a:xfrm>
            <a:off x="1411288" y="1557338"/>
            <a:ext cx="6321425" cy="4149725"/>
          </a:xfrm>
        </p:spPr>
      </p:pic>
      <p:sp>
        <p:nvSpPr>
          <p:cNvPr id="28676" name="CaixaDeTexto 4"/>
          <p:cNvSpPr txBox="1">
            <a:spLocks noChangeArrowheads="1"/>
          </p:cNvSpPr>
          <p:nvPr/>
        </p:nvSpPr>
        <p:spPr bwMode="auto">
          <a:xfrm>
            <a:off x="215900" y="5603875"/>
            <a:ext cx="8497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/>
              <a:t>1</a:t>
            </a:r>
            <a:r>
              <a:rPr lang="pt-BR" altLang="pt-BR" sz="1600"/>
              <a:t>)China; </a:t>
            </a:r>
            <a:r>
              <a:rPr lang="pt-BR" altLang="pt-BR" sz="1600" b="1"/>
              <a:t>2) </a:t>
            </a:r>
            <a:r>
              <a:rPr lang="pt-BR" altLang="pt-BR" sz="1600"/>
              <a:t>Índia; </a:t>
            </a:r>
            <a:r>
              <a:rPr lang="pt-BR" altLang="pt-BR" sz="1600" b="1"/>
              <a:t>2ª) </a:t>
            </a:r>
            <a:r>
              <a:rPr lang="pt-BR" altLang="pt-BR" sz="1600"/>
              <a:t>Indo- malaio; </a:t>
            </a:r>
            <a:r>
              <a:rPr lang="pt-BR" altLang="pt-BR" sz="1600" b="1"/>
              <a:t>3) </a:t>
            </a:r>
            <a:r>
              <a:rPr lang="pt-BR" altLang="pt-BR" sz="1600"/>
              <a:t>Ásia Central; </a:t>
            </a:r>
            <a:r>
              <a:rPr lang="pt-BR" altLang="pt-BR" sz="1600" b="1"/>
              <a:t>4) </a:t>
            </a:r>
            <a:r>
              <a:rPr lang="pt-BR" altLang="pt-BR" sz="1600"/>
              <a:t>Oriente Próximo; </a:t>
            </a:r>
            <a:r>
              <a:rPr lang="pt-BR" altLang="pt-BR" sz="1600" b="1"/>
              <a:t>5) </a:t>
            </a:r>
            <a:r>
              <a:rPr lang="pt-BR" altLang="pt-BR" sz="1600"/>
              <a:t>Mediterrâneo; </a:t>
            </a:r>
            <a:r>
              <a:rPr lang="pt-BR" altLang="pt-BR" sz="1600" b="1"/>
              <a:t>6) </a:t>
            </a:r>
            <a:r>
              <a:rPr lang="pt-BR" altLang="pt-BR" sz="1600"/>
              <a:t>Etiópia; </a:t>
            </a:r>
            <a:r>
              <a:rPr lang="pt-BR" altLang="pt-BR" sz="1600" b="1"/>
              <a:t>7) </a:t>
            </a:r>
            <a:r>
              <a:rPr lang="pt-BR" altLang="pt-BR" sz="1600"/>
              <a:t>Sul do México e América Central; </a:t>
            </a:r>
            <a:r>
              <a:rPr lang="pt-BR" altLang="pt-BR" sz="1600" b="1"/>
              <a:t>8) </a:t>
            </a:r>
            <a:r>
              <a:rPr lang="pt-BR" altLang="pt-BR" sz="1600"/>
              <a:t>América do Sul; </a:t>
            </a:r>
            <a:r>
              <a:rPr lang="pt-BR" altLang="pt-BR" sz="1600" b="1"/>
              <a:t>8ª) </a:t>
            </a:r>
            <a:r>
              <a:rPr lang="pt-BR" altLang="pt-BR" sz="1600"/>
              <a:t>Ilha Chiloé- sul do Chile; </a:t>
            </a:r>
            <a:r>
              <a:rPr lang="pt-BR" altLang="pt-BR" sz="1600" b="1"/>
              <a:t>8b) </a:t>
            </a:r>
            <a:r>
              <a:rPr lang="pt-BR" altLang="pt-BR" sz="1600"/>
              <a:t>Sul do Brasil- Paraguai.  </a:t>
            </a:r>
          </a:p>
        </p:txBody>
      </p:sp>
    </p:spTree>
    <p:extLst>
      <p:ext uri="{BB962C8B-B14F-4D97-AF65-F5344CB8AC3E}">
        <p14:creationId xmlns:p14="http://schemas.microsoft.com/office/powerpoint/2010/main" xmlns="" val="3933732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3">
                    <a:lumMod val="50000"/>
                  </a:schemeClr>
                </a:solidFill>
              </a:rPr>
              <a:t>Centro de diversificação e centros de origem para espécies cultivadas</a:t>
            </a:r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pt-BR" altLang="pt-BR" sz="2000" b="1" dirty="0" smtClean="0"/>
              <a:t>Centro de diversidade: </a:t>
            </a:r>
            <a:r>
              <a:rPr lang="pt-BR" altLang="pt-BR" sz="2000" dirty="0" smtClean="0"/>
              <a:t>fato biológico.</a:t>
            </a:r>
          </a:p>
          <a:p>
            <a:pPr algn="just" eaLnBrk="1" hangingPunct="1"/>
            <a:r>
              <a:rPr lang="pt-BR" altLang="pt-BR" sz="2000" b="1" dirty="0" smtClean="0"/>
              <a:t>Centro de origem: </a:t>
            </a:r>
            <a:r>
              <a:rPr lang="pt-BR" altLang="pt-BR" sz="2000" dirty="0" smtClean="0"/>
              <a:t>questão interpretativa.</a:t>
            </a:r>
          </a:p>
          <a:p>
            <a:pPr algn="just" eaLnBrk="1" hangingPunct="1"/>
            <a:endParaRPr lang="pt-BR" altLang="pt-BR" sz="2000" dirty="0" smtClean="0"/>
          </a:p>
          <a:p>
            <a:pPr algn="just" eaLnBrk="1" hangingPunct="1"/>
            <a:r>
              <a:rPr lang="pt-BR" altLang="pt-BR" sz="2000" b="1" dirty="0" smtClean="0"/>
              <a:t>1926</a:t>
            </a:r>
            <a:r>
              <a:rPr lang="pt-BR" altLang="pt-BR" sz="2000" dirty="0" smtClean="0"/>
              <a:t>: </a:t>
            </a:r>
            <a:r>
              <a:rPr lang="pt-BR" altLang="pt-BR" sz="2000" dirty="0" err="1" smtClean="0"/>
              <a:t>Vavilov</a:t>
            </a:r>
            <a:r>
              <a:rPr lang="pt-BR" altLang="pt-BR" sz="2000" dirty="0" smtClean="0"/>
              <a:t> reconhece que </a:t>
            </a:r>
            <a:r>
              <a:rPr lang="pt-BR" altLang="pt-BR" sz="2000" u="sng" dirty="0" smtClean="0"/>
              <a:t>os centros de diversidade nem sempre correspondem aos centros de origem das espécies.</a:t>
            </a:r>
          </a:p>
          <a:p>
            <a:pPr algn="just" eaLnBrk="1" hangingPunct="1"/>
            <a:endParaRPr lang="pt-BR" altLang="pt-BR" sz="2000" dirty="0" smtClean="0"/>
          </a:p>
          <a:p>
            <a:pPr algn="just" eaLnBrk="1" hangingPunct="1"/>
            <a:r>
              <a:rPr lang="pt-BR" altLang="pt-BR" sz="2000" b="1" dirty="0" smtClean="0"/>
              <a:t>Relevância</a:t>
            </a:r>
            <a:r>
              <a:rPr lang="pt-BR" altLang="pt-BR" sz="2000" dirty="0" smtClean="0"/>
              <a:t>: uso da teoria dos centros de </a:t>
            </a:r>
            <a:r>
              <a:rPr lang="pt-BR" altLang="pt-BR" sz="2000" dirty="0" err="1" smtClean="0"/>
              <a:t>Vavilov</a:t>
            </a:r>
            <a:r>
              <a:rPr lang="pt-BR" altLang="pt-BR" sz="2000" dirty="0" smtClean="0"/>
              <a:t> como base para coletas de germoplasma</a:t>
            </a:r>
          </a:p>
          <a:p>
            <a:pPr eaLnBrk="1" hangingPunct="1"/>
            <a:endParaRPr lang="pt-BR" altLang="pt-BR" dirty="0" smtClean="0"/>
          </a:p>
          <a:p>
            <a:pPr eaLnBrk="1" hangingPunct="1"/>
            <a:endParaRPr lang="pt-BR" altLang="pt-BR" dirty="0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4022" y="4397365"/>
            <a:ext cx="1524000" cy="236892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https://encrypted-tbn2.gstatic.com/images?q=tbn:ANd9GcSwg-ofGQVsdZ5ZcR_zpBXjQfTOXoKxufFuP87VRAwBog4DTJt4a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09588"/>
            <a:ext cx="2286000" cy="15240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http://www.canalciencia.ibict.br/galerias/imagens/pesquisa/00169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09588"/>
            <a:ext cx="2441848" cy="15444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9731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lantsciences.ucdavis.edu/gepts/pb143/LEC10/harl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894"/>
          <a:stretch>
            <a:fillRect/>
          </a:stretch>
        </p:blipFill>
        <p:spPr bwMode="auto">
          <a:xfrm>
            <a:off x="3894138" y="3252788"/>
            <a:ext cx="5118100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9906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3">
                    <a:lumMod val="50000"/>
                  </a:schemeClr>
                </a:solidFill>
              </a:rPr>
              <a:t>Centro de diversificação e centros de origem para espécies cultivadas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/>
              <a:t>Pesquisas posteriores:</a:t>
            </a:r>
            <a:r>
              <a:rPr lang="pt-BR" sz="2000" dirty="0" smtClean="0"/>
              <a:t> 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 smtClean="0"/>
              <a:t>Novos Centros </a:t>
            </a:r>
            <a:r>
              <a:rPr lang="pt-BR" sz="2000" dirty="0"/>
              <a:t>de </a:t>
            </a:r>
            <a:r>
              <a:rPr lang="pt-BR" sz="2000" dirty="0" smtClean="0"/>
              <a:t>diversificação: Austrália, América do Norte, África.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 smtClean="0"/>
              <a:t>Megacentros de Diversificação:  pouca utilidade prática.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 err="1" smtClean="0"/>
              <a:t>Harlan</a:t>
            </a:r>
            <a:r>
              <a:rPr lang="pt-BR" sz="2000" dirty="0" smtClean="0"/>
              <a:t> (1971): três centros de origem da agricultura (independente).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000" dirty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1800" b="1" dirty="0" smtClean="0"/>
              <a:t>A1</a:t>
            </a:r>
            <a:r>
              <a:rPr lang="pt-BR" sz="1800" dirty="0" smtClean="0"/>
              <a:t> centro oriente próximo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1800" b="1" dirty="0" smtClean="0"/>
              <a:t>A2</a:t>
            </a:r>
            <a:r>
              <a:rPr lang="pt-BR" sz="1800" dirty="0" smtClean="0"/>
              <a:t> </a:t>
            </a:r>
            <a:r>
              <a:rPr lang="pt-BR" sz="1800" i="1" dirty="0" err="1" smtClean="0"/>
              <a:t>noncenter</a:t>
            </a:r>
            <a:r>
              <a:rPr lang="pt-BR" sz="1800" dirty="0"/>
              <a:t> </a:t>
            </a:r>
            <a:r>
              <a:rPr lang="pt-BR" sz="1800" dirty="0" smtClean="0"/>
              <a:t>africano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1800" b="1" dirty="0" smtClean="0"/>
              <a:t>B1</a:t>
            </a:r>
            <a:r>
              <a:rPr lang="pt-BR" sz="1800" dirty="0" smtClean="0"/>
              <a:t> centro do norte da China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1800" b="1" dirty="0" smtClean="0"/>
              <a:t>B2</a:t>
            </a:r>
            <a:r>
              <a:rPr lang="pt-BR" sz="1800" dirty="0" smtClean="0"/>
              <a:t> </a:t>
            </a:r>
            <a:r>
              <a:rPr lang="pt-BR" sz="1800" i="1" dirty="0" err="1" smtClean="0"/>
              <a:t>noncenter</a:t>
            </a:r>
            <a:r>
              <a:rPr lang="pt-BR" sz="1800" i="1" dirty="0" smtClean="0"/>
              <a:t> </a:t>
            </a:r>
            <a:r>
              <a:rPr lang="pt-BR" sz="1800" dirty="0" smtClean="0"/>
              <a:t>sudeste a Ásia e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1800" dirty="0" smtClean="0"/>
              <a:t>Pacífico Sul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1800" b="1" dirty="0" smtClean="0"/>
              <a:t>C1</a:t>
            </a:r>
            <a:r>
              <a:rPr lang="pt-BR" sz="1800" dirty="0" smtClean="0"/>
              <a:t> Centro mesoamericano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1800" b="1" dirty="0" smtClean="0"/>
              <a:t>C2</a:t>
            </a:r>
            <a:r>
              <a:rPr lang="pt-BR" sz="1800" dirty="0" smtClean="0"/>
              <a:t> </a:t>
            </a:r>
            <a:r>
              <a:rPr lang="pt-BR" sz="1800" i="1" dirty="0" err="1" smtClean="0"/>
              <a:t>noncenter</a:t>
            </a:r>
            <a:r>
              <a:rPr lang="pt-BR" sz="1800" dirty="0" smtClean="0"/>
              <a:t> da América do Sul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71051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3">
                    <a:lumMod val="50000"/>
                  </a:schemeClr>
                </a:solidFill>
              </a:rPr>
              <a:t>Centro de diversificação e centros de origem para espécies cultivadas</a:t>
            </a:r>
          </a:p>
        </p:txBody>
      </p:sp>
      <p:sp>
        <p:nvSpPr>
          <p:cNvPr id="31747" name="CaixaDeTexto 3"/>
          <p:cNvSpPr txBox="1">
            <a:spLocks noChangeArrowheads="1"/>
          </p:cNvSpPr>
          <p:nvPr/>
        </p:nvSpPr>
        <p:spPr bwMode="auto">
          <a:xfrm>
            <a:off x="390525" y="1720850"/>
            <a:ext cx="8137525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/>
              <a:t>Smith (1998): </a:t>
            </a:r>
            <a:r>
              <a:rPr lang="pt-BR" altLang="pt-BR" sz="1800"/>
              <a:t>7 áreas onde a domesticação teria levado, independentemente, ao desenvolvimento da agricultura 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/>
              <a:t>1. </a:t>
            </a:r>
            <a:r>
              <a:rPr lang="pt-BR" altLang="pt-BR" sz="1400"/>
              <a:t>Oriente Próximo 9.500 a.C ; </a:t>
            </a:r>
            <a:r>
              <a:rPr lang="pt-BR" altLang="pt-BR" sz="1400" b="1"/>
              <a:t>2. </a:t>
            </a:r>
            <a:r>
              <a:rPr lang="pt-BR" altLang="pt-BR" sz="1400"/>
              <a:t>Centro do México 9.000 a.C; </a:t>
            </a:r>
            <a:r>
              <a:rPr lang="pt-BR" altLang="pt-BR" sz="1400" b="1"/>
              <a:t>3.</a:t>
            </a:r>
            <a:r>
              <a:rPr lang="pt-BR" altLang="pt-BR" sz="1400"/>
              <a:t>Sul da China 8.500 a.C; </a:t>
            </a:r>
            <a:r>
              <a:rPr lang="pt-BR" altLang="pt-BR" sz="1400" b="1"/>
              <a:t>4. </a:t>
            </a:r>
            <a:r>
              <a:rPr lang="pt-BR" altLang="pt-BR" sz="1400"/>
              <a:t>Norte da China 7.800 a C; </a:t>
            </a:r>
            <a:r>
              <a:rPr lang="pt-BR" altLang="pt-BR" sz="1400" b="1"/>
              <a:t>5. </a:t>
            </a:r>
            <a:r>
              <a:rPr lang="pt-BR" altLang="pt-BR" sz="1400"/>
              <a:t>Centro Sul dos Andes 7.000 a C; </a:t>
            </a:r>
            <a:r>
              <a:rPr lang="pt-BR" altLang="pt-BR" sz="1400" b="1"/>
              <a:t>6. </a:t>
            </a:r>
            <a:r>
              <a:rPr lang="pt-BR" altLang="pt-BR" sz="1400"/>
              <a:t>Leste dos Estados Unidos  4.500 a. C; </a:t>
            </a:r>
            <a:r>
              <a:rPr lang="pt-BR" altLang="pt-BR" sz="1400" b="1"/>
              <a:t>7. </a:t>
            </a:r>
            <a:r>
              <a:rPr lang="pt-BR" altLang="pt-BR" sz="1400"/>
              <a:t>África subsaariana 4.000 a.C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/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48" t="15517" r="17606" b="20905"/>
          <a:stretch>
            <a:fillRect/>
          </a:stretch>
        </p:blipFill>
        <p:spPr bwMode="auto">
          <a:xfrm>
            <a:off x="1692275" y="2492375"/>
            <a:ext cx="5976938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1007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srgbClr val="9BBB59">
                    <a:lumMod val="50000"/>
                  </a:srgbClr>
                </a:solidFill>
              </a:rPr>
              <a:t>Centro de diversificação e centros de origem para espécies cultivadas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mtClean="0"/>
              <a:t>                                    Américas</a:t>
            </a:r>
            <a:endParaRPr lang="pt-BR" dirty="0"/>
          </a:p>
        </p:txBody>
      </p:sp>
      <p:sp>
        <p:nvSpPr>
          <p:cNvPr id="4" name="AutoShape 2" descr="Resultado de imagem para mil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xQSEhUUEhQWFRUXGBwaGRgYGRocHhoaGhoYGBwdHBweHCggGB0nHBcYITEiJSkrLi4uGB8zODMsNygtLisBCgoKDg0OGxAQGzcmICY0LDQvNCwsLCwsLywsLCwsLCwsLCwsLCwsLCwsLCwsLCwsLCwsLCwsLCwsLCwsLCwsLP/AABEIALcBEwMBEQACEQEDEQH/xAAbAAACAwEBAQAAAAAAAAAAAAAEBQIDBgEHAP/EAD0QAAIBAgUCBAQFAwMDAwUAAAECEQADBAUSITFBURMiYXEGMoGRQqGxwdEUI/BS4fEHYnIVM4IWkqKy4v/EABoBAAMBAQEBAAAAAAAAAAAAAAIDBAEFAAb/xAA2EQACAgEDAgQEBgICAgIDAAABAgADERIhMQRBEyJRYTJxgZEFobHB0fAj4RRCM/EVUkNygv/aAAwDAQACEQMRAD8A9AzW1/UMfBBKqQCwO3rAJ3r4C2sW2tZSvlH92BnboYUqPE5Mox2JFpNFp2WBEN1/ig1r/wDjJA9D/dp4DU2px9pjLt04m4UZtBG5PX6VTUgrGr1lRxUuRvJNh3ssLaPKGd26favEo5OYvUreYjeB5q9xNJAB8wE9N+9FQEbIMfWVhP8ARup1h5mNQjp6UBsQ+XEDXq2xCfCVRqSe53maUzFjgzwydjK8RcGpSNz6dq1AcERoXbeTFzfbrQ6fWeK4j7Av5PKOBvNSspJkjk53gtzGAEljPpWisngT2kwe1ji3ypAPBphrC7kzxXHeR8FmPmMnsOtaXHIngwHEITCoDqYbdR1oWc9p4ajDFUbqToXkE80I32MzjcQFsQz/ANtAJG+rifWaMKMajHaQPMZLD4YEBrjS6ndehrzOMeWYzdlG0Fx2bKDNobnlV60aUFvi2mpV/wDaLkt+Ixe4CLZ6A7g+tPyEGleY7xNI0rzDLmLCr4ZPyjyHrFK0s51QRWWOqKjjbl5v7exA3nrVPhJWPND0rWN51MuOgFySCd1rxuGryz2vJ2kMRcSwGU7dVrUV7cEfWGqlt4VgMtxeIY+HbYKVnUwj9a8fCAxyR6bxVllVY3MIwXwtfuHS6GU5O289jwaxLlcE1RbdQg3zDsL8F3nMOFRR67xTqV8TcH55i26tBDMRkWGto4IIJAEsfzFV+GgBAgGx23mazDJlY6V27EVAnUMCc9oWTzFmJyV1HlcyKanVK3IhQHVdXYneqMVtuJhIjDL2uO69utTWitFMwECa25eUCDsFHNc0DVAwYLhLmpgSfp6Vtg0jabjtNJfB8D+2g32k9fatStjRnHfc/wARYA17mA//AE434ng9QKoNBXYxn/IHYR4o/pbATxJY+YyogE7x3rL2FQFatvsSCBgH033B9YliL7C5G3HMw2LxNzEX1tIyi4x5Ywsdye1b09AO7HY+suwqJqPEM/p1tILdy3bNyTNxeWk/6vTtS7bi3lXgRO7HUDt6ekT5zfa2kiW3AHcGdqZ06B2xxHVgEyV4NcVUuIyq25P7bcVqgVtqB3ngwHw8y9n8EST/AG/Xp/tSseKdhvNVdXzguEvPcDG3p0EnTPMU2xUQgNzGsADg8y3D2QgDfegdixxM3PMvfnUKWOMGeh10uQoHknk0pQoJJ3ko05Od5Ti8Xbtr5wJ796OtHf4Z4AniFWULR+EESKUcA7wMQkW4Kkygj5uZocw1A3A3gd3FABlC6jM6gKJUzgnaOFZODnEvt2NW2IJEjywf1rcqD5YtjjeuDZtmgQaDAKjynvR1VM+PSFVVq80AS1cuFXLaUYdOaaWrQFQMkRjMq5AG8vVEtiABrTfV3FLJZz7GLALHPYxfiMy1MRbGoMN46GqEo0r59sRwrCjeWLlMR4ragRAPahPU5zoGJnjE/DtI/wBSlsSYlDHuK3w3c/OGKy31hWX5bfxpPhgpa2lj+enua8StQO2ph2H7wLLa6B5uZs8P8O4eyVIQPc2gv5jP6CobrrQRobnGw3G85x6m2wHsI1xtwDrB/EaR1bg2Dfzf9uRv6Yk9YzBL+YWkWEM9Z60VmjToqz8+CftGip2OWi7B4227MzMSQNgGj796waqwRvk8H+faPdWACiDZvjDeAtoBvtXR6XqrCwD8Ty1aMkzIYjN/Dc22+Zdt6d/xtfnXgykV6hmDXM8TVBIo16RsTRUYlz/MRErzVvS074MCxcCN/hO4Tb1Ebmo+vUB8CJxGuJGplQ7TUqHSC00HEc4LD6FKlZY8e1SWPqaaB3jK9da5agtoCcDvTFt1V6WbjgesEKFfOM5luHz5FUBkYsBuY5qyvq9KgFc/WA3TMTkGKviXPFhrbTM8kz9vrSUVn49fXP6x1FJG4ny2zZw9tbuHCPEs7AaiTvuQZHtRdUbA3hEAY+5z6zMh3LK2R+UR4/EhB5z5Twe1ZVWW+Ebx6rniK8vvnEytwkIreUjbVHBmq7EWjdecfaa/l+GOGuaBDmV7/wA1FjUcrzBVc8cxatxr6sildIMe4qkqtJDEbx5wkIQC0JQbDlf4pZPiHDQRvsZXavajBEAmaJlwMiGeNpY76TtxQgahvBJ23nVx1zEDSggLyx4+nevGpat2kwQIcxqERQAy6z/q5j6VLqZs42ngudwYWMwtL8vnkRB5HtQFHPM94bHnaRtpcuW5J8gaNJO8ftWkqmDDJVWHrKr2YW7IPh7IeQaLw3tOJorez4uYmfMGvFkteaNwZ4qpaBWAzx/hrWAzS5MOBFwksyiGVvzoC5+AbAxRYny9p9jcSFAFvfX+EdDXq0zu3aaid27QEYO9eJ1nSUHA6in+LVUPLuDD8RF+HvDMKtu0A4gTswpLl7PL9oLKz7GD4m/dvMbVhS4mRp3NNqqRMO+xhqErGpziar4e+CLa+fEjxHO+mTpX3H4jUtnX68ohwO/qPf8A1IOo/EGPlr2H6zS4rFaYRBvwABzXNaxnOleOMjIJ+e8krq1eZuJzDhlQllXUe53FGqBUI8pPucMMe2019LMAp2i9w19iB5dPzH0/c0Naacsfn2/KPBFI339JPFW7aJpVVMdSNz6k96E2NY+3A/u8BWdjkzNlku3YnTp+aBz2Bq3zVpnGc8SvetYXeZdQ0gKRSl1AbmANWN+JmfinDIWDsPNwTXT6GxgCoO0apIG0z7Ye0N+tdAPYdpvmlON8N10nY0dWtDmCyxrhLi27ajVUlgLuTiLG8YZU4a8CfpNT3girAmiafNotoHU7kcVGq1vjH2m15Y4MSYbO5IDTE805+lxuIxq/SNgzN5gdjxUpwNjFbDaRweW+DbZsbZt3HYgodWrQvPHRvWuldZ4INVY3ON88e20FrPEb/GSAPzgWYZlB858h6k8e9S106uOY1EzxzEmEVLtx/FUtb20BgdP+9WuWrQafi745h2E4ABjU2wi6VHk7dv8AapNRc5J3i1XJz3ivHXGY+AsbgGT0E8VVUqqPFMoGANUMRAoCwFYcEdaQSSc8iAPWDQ7yZ+neKb5UwI3IG0qv4kHTOwo1QjM0DEX3sUNQ1EkHgCqFrOnbmAcniM8HiGOpViI4NS2IBgmIbGzSxMcAFNv5+Cs0JqJzr4haSchuIdl6/wB0u3kuDgdPek2NhMLuILMQuBuJDMM7IYwDqnzAfrW1dLkb8R9dQK78Sr+kklr6+RoiDsPemeJpGms7iabTjFZ3Es0Ig0pAZBKkdR60vLOctwYsamOT3giXziSTaMQIb1NOKCgAOI3AqADS61hkW3rG1xKBnZn09jBJZmweDK8XnRDI2gzwfWir6UEEZhrQMEZlmS5FcxxZp0Jq3J4H8mitvXpyF2zBu6laBjkz0XKMntYW3ptiP9TEeZvrGwrkdR1DWfGcexHm/wD522E4tt73Nk/6ksVjCxCW5J6Cp/Pbhd8Dgd/yG8ZXSANT8SYC25JILHqQdj6dqwOFBVRnON98j5e8Ak2bDiL1xDXrmkbRyTMffvRCscsdz6mPKLUuqF4rEC2oVZAHHXehZzbhR8I7H8+wikUu2puZmMxzEKTJAJ4HrVlNBI2l1dRO8EwGFUAsRDsZLA9e1PtsJ2HAmuxJ9hKsZrBVlMiYYdR/Io00EYjVK4IO0lj7sIWKz6GhqXzYBi8CZ51tvJdRvwBXWoBzgGaxAGYhzHLwbi6SYmrVs0hhFsxxHBym46gLstc//kopy3MEbR1hMqKkb7qKis6gMDtzPAkRhexfkJYDfb2pVagHAjAPSL7eMBU24HmNU+ZRmCVOdU4btxPKrggcUGmttyIWx3IhuZZiB5mPkP5f7UiqgnYDeatZPzmfvWjiHNvUVs7EGOTPAnpXRQilQ5Hmhl9I949t3NtDRsNuxHpULDJ1CLCd4tzC8dXgAwGE6uoE8VRUo0+KRxHqABqk7OCFudR1N0c80LWl+Nh6QdRbeV3MRrEEGQd4/WiCaTkGHjEjeYJGgwDzWqC3xTwyeZn7ubBm8PsTv/FdBemIXXNYbSvL7BYmH8ymQDRWvpAyNjMZsDcRhgbz3bsKQrRBqe1Vrr33ExlCpvGFjDKAwba6DOqp2sbYr8MHJ2I4lV3H3Lo8gJdOSO1GtKV/EdjGitK+eDDcCTb/ALjHWG+b0pFuH8g2xxF2ebyjaRv5sF1oPOpEiN4mtXpi2GOxhLTnDHYwH/0664R9cKdtulP8etCVxvGG5QSMRhhbHhTpMOvPrU7v4nPBgk6ueIvxF65ceR5Q361Qi1ouDyI4aFGJrso+HnvlTdGi2sH1f0HYetc17wuRXu39+5nOv6lUGF3P6TbLotqFHlA4XeoGOMhic5zpOfvkTmYZzmUXELmWOlQeCTuP2pOot5mOfnn8uY0EKMDcyF3EpZB0qAD1539+aMWF8qg299z9DjM0I1nxGKL2KuXjFtSwkK3QCeCT0p1dCr5mOPeUBEr3Y4jCzb8C0FLknliSCNUQY2G21KvsFjaU49Pf2iCfEfOPl8pn81zRVJDcnp3niKpo6ctxK668wWzgSSLt0AMRAgyI/mnu+kaF4hG3PlXicxLQQqmNXHoRWIMjJ7Ri8ZMts4Ybyx359+ZrPE34iy7GK86u+QhzA7iqOmXzZWGQANplr960o2Mt+s11kWwn2ngCeYuuBxb1TBU7KeYqlSuvHrBZcmOfh/4hcroiak6zpF+KDoGZoXxd4gNAE7VzBXWMiaFXgxbma3AwBbYjpVNOgrkCEhB4i+1KHUx3qhsMNIhnfYST44k7TWCoYhhRLsRhziHjzph2EzGxM/kKBHFK52LwTZpGBuY+mAEbccA/5wag5OoRCr3EWZrjYm1vrMaWA4nr6VTRVn/J27yhB3k8HZKCL3mZuGPX27GssYMc17AQSdRyJHE3H+UbgEHV1ArUVfiMMYkbl8W9wZB5n/OK0Jr2M8BnmZ/Or7MRbtH1O/HpXQ6ZAo1vNziDYPBXHgoolDv60yy1F2Y8wSyjmG27D3nlEgr83rFJLpUuGPPE8CEG8bYl7YQFPLcXp1ntUiBy2G3BnkVs78Sqxhmvy1wlXHC8TRNYtWy7iGXCbLxGdi6iLrUaWXZh3FTOrO2k8HiIKsx0mAi8197n9ORpI3nv6U/StSr4vMedNYGvmV5HZawDrGoEwfSt6phcfLzPWkWHadxWaC3qRd1O4jpXq+nL4Y8w1q1YJkmF2/cQIp1MI2614eHUpJPE8CtanM3vw58PC2oN+HYbgDhT9eTXJuvFjHR8PtzOX1HUFj5NozzHMt4BiBtMc/8AH61MzNZ8vpmKqqncDbga33YwQNXy/TvQsoAwPoQf7+0Kw76V4+XMHx+baZJ6cg9KFamsPmOT6zUpB2kEy53J8WUtssiIJk+nTanZrrxqO/I2z8u803Bfg3IhOu3bBW2NA6x1Pc96Q72WH29N8RfnY5beIMxzbSTqPHPqO9V09NqG0rrp1DaJ8GjYhhdZdKrITUPmE81bYVoGgHJPOI2xlTyj6x8t4aSDAHUdjH6Go98afqIgJvFaoS2tu/B7cSKcTgaRHk5GBI3cdDkQdhWrVlQYaoNOYpz++sBbkd49ar6VG3KzMZ4iC7ftAltMGO1dBUsIxmbozBrmL1+Zl2A470wVaNgZ4pjaSyu8Le6iWPSsvUvsTtF6R3jC5m14oBp2J2qcdNUG5mgJnmD38XdbkfKN6Ylda8d54aRxBbeLc/MNulNNSjiGCIZbx4gTSTSczdM1GHm2oVjqUCNX8j965b4diRsZOBqOYDj8dp1W1UvKyI6T/FPqqzhycR4AG5nMrw5RJc69X4j+hrb3DPhdoLNqMji8WYNuCRsQR0FbXWM65oAG8hevC2NSkkHYzWqpfYieG/MUZnmPhgxDSPtVlNGsw4oyq2brli2kAc96rvYVqBjMFn9Izyq5cW4bSEGetTXhCniMJ59OnUY2a1cwpknVq6jvUgZOoGPSCpW2VYXC+I7M5KuTI7UT2aFCruIxn0rgcQ7G44FJPlup+dIrqIbHKmBWhB9jA8qtLf1G4xUt04p17GnAQZxG2sUxplmFsi2pa0YZDuO4FC7FyFfgwWJY4bvB8PnDF2AXZ+nrTH6ZQo34hmoAZzxCMkwLPcNnRLHeegHcnoKDqLQqeIDtMttAGrM9HyvAph0ABBbqZEn+B6VwrbDYdX5Tl2OzneQv483H8NYJj0EDvNYV1AM2BPCvSNRk7SLahiSzD8UggE+nSvFs/DsZpJbYcSjFZmCVUiSxhSOZ7CK8tLNv6TVQ4yJ9leCIYXb53UsoRlkROzNvztsOk0b3qgxWMnvke09Y4I0Jx6/tCsbjpOxg9COKmVNW+ICLtM/mObBTEFmMjSN9xV1PTFh7StKcjMDw+WXHcXLxUiBAG49mnrTnvRF0Vj++01rhjSkbhgNoheI7VHgnfvFBO8DFzU5gghQQ4/IfrVAGlc+vEeRgSGLaBpHePoa9WMnM1B3g+YXdFvoWjb60ypdT+00esy+N0kh3Mkjr3rqV6sFVmbmLb17UJZdhtVKrp2BhgYi+5iDMsQI6VSEGNp5jCVzVVgiBtFKPTk7GK0iVNnRiOxoh0ozmewJD/wBY3PqKL/jbTdpQl97nyKTHamFET4jC1CWjK8S24ttvQf8AIoXbMzXPQMwveEhdYI22nbfbb+K+fqXxG0meVc7QPLsAbILhtWrcjqJ7U664WnSRjEwtqOCJVisUS0W4Oobj170SVjGX7QtgN4Op8EagTP4gf2ph/wApwfpM55i7HY8KSOdQkCqaqcjPpNJxM8+I1GDXRCadxMXJO8KyuyPECz5TvSr2OjON4eNI2j3MIR7Zsxr9KgqyysLOIKbqdXEtxuLvyniIYmgrrpwdBm1CvcKYXjcwtsnBRxxSq6HVvUTyIwPqIHgsP48s5h+1OtfwvKvEazaBgcSy/fTSQfK68R1oVRsgjcGYoYH2gq2v7bMLhB5imlvOFxPF/NjEaZFlb40L4XkVTvcKkj2EfMfSp77k6dv8nftFWWivOd56Nl+AXCpG5aN2gbnud9h6dK4Vrl3Jb6DtOezmwwTEYlrzaANW3I6DvvxXlTHnPMYqhBqO0us21sgqrMCeS4G/2FC7l+OJjMX3I+0XZnmi6WV4VwNjP29wabTQxIK7iElZyCNxCcmwCW0BLC653Df6Z6L25ietD1FxYkAYH95g2WEn0EvxOMIBMyByDSVrycTFXJxMvneblfJb3ZoK+hmup03TA+ZuBzLaqRy0OyvBBQHZSt47liZmfrH0pF9pJ0qcrEWOWOAdobcvRuduh/mkBPSeVIlXFviHAt7KN2O4J3PFWmtaVy3Pb/coOKxvzGBi0hAOx3k8/X6mkAmwwACxzBrSn53iZEe1MYj4VjDvsInzHB4rFNNi05RPxGFDexYgN9KvoNNCZsO5+uPtMLouxM7h/gnEuASqLsNrj7z7KDQP+KUKcZP0H84imvUT7Ff9PsawkeDHfW0f/pTR+I0ogcq2D3wP5gf8lM47xHc/6a5gbmkW1ubTqW4kAf8AyIP5Vf034p09ynw85G+Mb/OAbk+JjA8R8E4y2dLYW6T00rrH3WRTV66pjs332/IwhYmOYRh/gvGTDYZ0Hdh/FT2/iXTry+/99ZotTsY6s/BKKFNwOfZSAfrFQv8Aijn4ZniZ4jzB5WqDyoEFQWdQzHc5mEy3+hH+o0Pi+03WZl7N4PdLQTZ2jtPUxXUZSqAf9vzljnbGd4Xi8RoA8OCCY0z+lJrTUfPF49YsUBQW+W4NyO9VHLEDlZmftE+aZpEMdw20etWUdPnb0nmcIN4ow7y2pw3G0z+VWOPLhYlG1NkyaqpHrQksDHHbeV27LEzvsaIsMYhrkkHM1KZc1pEvKCSu5kGuWbhYxrPBgFyxKmfYzP8AxiukGBufevV9H4YOe8OunSDmFZhnVtkVQsGR04pNXSurE5mV0kNA8djAWU2zueQKdVVgEPGoMAhpzCI7X1Vk1M+ygbya2wqtRIOAOZrONGxm6yj/AKfqH8TEsGXY+EpOkH/uP4vYbe9cm38UJAWr6n9vY/3ac+zqyRhZqbTaSLdpVZQIECAo9uI9q5ihmJ7n3/3EkZGptpVdwW5NwkLHCk8+siQK3TpGJ4PttzPrji2gCqCgHEb/AP8AVATrO/MzOo5PMSXcS124LdoqQ4MhjssdZ+tV11BV1PyI8AKupu0vwODSwFa6NV1ZHiSSBPQA8dqFr2s2q2HpMdy+QvHpLMXiATuYPRh+lKRDAVdpmsdnLa9CqWfcEDfbv7V0qulXRqJwJalShck7S7KcsVW8W5FzaN58tZd1JxoUY/eLuuZvKu0b342HQ8HsaiX1i09Yot6rzMW0m2DpKEbkqefuOPSqzpqAA+L1+coYhRgcxoWVQGUAAD/B7VLhmODFqpPMAQNecMD5ZMDvvVG1a6e8dkKMGanLspQEAw7x9F9prGoYjAOSew2+5/YSG25ueBGGLum2U8x2IG+8CtR7kdNTcHHriITDZGJB7wk6j96k6umxbTrM0DbaUYfGKFKg7hpO/IPB+nFY1Wqj0IPHYj5e0MqTvJ28dbU7xDbT2PQ+3eg6ZFOUsGx4Pof7zB0s20mMyRRJ3KmeeR1FbUApGRwf7v8ApMKMTj1hyYxGnU2oDcGeV/kVQ7Vu5W8lgODnfHb6j3iTWy7AY/mTW+qkqW8vII7HqP4oCq1Z6a05TOQQBkZ4I9j3Ewox8wG8+u4S2dnCEcgkDr19RXnoFbGp237Nv+3IP5feYGbkZlIyy0Njbtbd5mjVCg0vjI5yWH6HELxHO4JnkmKxaWY0/K3bv/BrppW1vPInYC55igwXZpKnlQePtVm4UDmbqMqtrdxDDwxJHO+w9zRk10r5jBJAm6+CPgl7Th8VZUl5OsmdCxI0r3P71L1dpchSSqEem57n5nHEjtuTBIbJE22c5VhUQTbGojrue1Q9ao6TwzQWDkZIJGQPftvJ+nsttJB4/KY+58DYFrDL4T27hO1yTtJ6T27UdX4rY2nLbjnjB+n+5aWfXscj0hmYfB2CsBRZTdNyxJJYetZ1P4jqu0ISV9f4gUW2P8W0qzA20XVbIKkgaRvqntU2HewqfpHIrNs0xOfZQLZa/YXyzLLG6+sdq63S9SXxVYd+xjlY8NFd9rl22CLYKyASCsgmYETIJAMbbwarRVrbc/rj78Q1GDGGEyJ8WVTCp5xAYnYJ6uentztxSD1IpybTseO+flFNdozrM9V+GfhxMGgMm5cI89zSAT6KCdlr57qOs8ZwxyF9MD9zv8+3ac2242HEuxmLLEJb1auAD/m1IA1kD/r2jq6tI1Px6z7wDaUlkVmPzEHf86acL5HH8j9oJYOdjgRXicehB0kqex49jWisjHcQwjZ3EUZViL122z21lAxUSwEwe0zA/aqr6a6yNRjLERWweZdhMot2S9xv7jEyCNSm2OSAJ4/igt6lrAK12H6zGuZsKNv3n2NxuhZJ12ztJ6T39KCqrUcDZpiJqO2xiDFY64UbQjOgbZwpI2Pfj0mujXQoYajgyxEUNucGXZJhHVmusStxuhGxA6TS+psVgEAyBAvZW8o4jTEYnYvwV+cdx+9SpXvp9eIpE7RUMc91dI1Kura5GwAPr3qvwVrOo4JxxH6Qhz39Iyt/21gmYHPcd/epT5zkQANW8GtObg2MICffnb6U1gEO/MYcKcRjh7QFtroIU6oUd+NR9N/0rVQMMHnYf36RTHcD7yeHxZw8kuTJkk7c9Jqiylq3BT0iz/m7RZnnxPKkzsu8D07UC9O9jjVNr6fS07l2aPiYFog7STMQO57UTdI7Nhu09ZWtYy0YJhVUy11ix7AAfnuajubSdKjMDxDjAEExSXCy20OrWdIPEH17UdCq/beFWyDLHtGbZMNMG6xbuAIn61K3UFXICjEX4++QJVlmWXSrl7mlVbSI3J2nidhBp1zKKxYq5yfzhvam2BCcJl112IFwaAs6iN4mPln96USpQvp3HbMx7kxnG86mHxFxvDRwwVSdRJAAHpuetaCHUsQdhxzgQWeseYidGKxC+U6WI2mRvHvvSj4TnVk/aeIrJzxPMRbVmZmkGZUHp7V9LqZQAPrLSTjaL8djS+kRuDG32iqaqguYOAs9K+Bsi8IoXUlAC1wgSAxB0yeu9ci62u4l7M6R6dhvj7mR3WZGF57T0G1jLd5fFLSNwoBiANpMdZml39XRYviX7vwq5xgepx3Miap6m8MD5xWm19gA7yoOoblY6SdhP7Vz8CwMQNu/r9zK2wahwMfn/wCouzvMx8pVkH+daWlWptSgfKU9NQR5sgzOZXmy4m+2HNyFQSzE/NP4RV9nTeDWLmHMovwoJUb/AKTQY3AWikBQoXg9q569Q+vMlR31RDdvK1plDQ0ESRz/ADVqqRYCRtKHSZvI/h/FX8QbZQrZZWD3CPIVUjjuwcCB6HpNda/rqeno1g7nt3/9esQ9qoPeet5RltrC2FtWtZUDnYFj1LEc/wACvm7+pW12fU2Tt2A/U7e31JnPd3sfLYllgm5M3NKDpPJ9KylDYmhnwBvgnb6DiG4FYGFyTAruGtpcDltYHQn+K8GVTpxkfaOW12TQBgwXMLgIJttpI4359xXq1AO4yJ5cg4YZiLLLFy/cGINtSiakIYxqcGOOsb87faug5WivT6n9vvKbCta+Hnc7/SGXcUsldPhOOgED7dRUgrbnORE6SN+RF2LzKAWOzLsw7iqa6M7djxDFWdpmsfmRZns291fb0WefaulVQFAsfkSpKwoDt2mqwN5rNpLbkFQIlePrXOtbxSdMgZQ7lhIXXAJSdiJX0/w/rQqCRq+8ao/7RHcLYry22UQCtwHrvx6dfvVwC9Puw+UpJFXP0jSxaCoFAgcFex7e1SsxZtRihknJg2o3QFB3WZ9QOn5UzArySOY34ZK/jDwikswgKokluIAHJr1dOojM9gAZMIy1nW7asYgC2zAlV1AnVqkAwdjBP2rpdP0yC7I7Se45pLr6/lD/AIiwEIQDqBMR2/yKouqA3WS0WnM8rzLD3gxVVbSWHOwO/wCdPqCY1HmdCzqQRjvHfwyzYUMhYS5nUs+uxkTUnWEucoYpV1pvyMx2cw7muZ4OZuiCXfiJdaIGGoGf8+9OTo2Cl8TwqG8bWM6PJNRv0o7RTUyq38QRdcTsYn3oz0hNYjPB8gh9/OwuhgesfQgzU6dKTkGKSo75hDZv4cXFMb/kdiKyuptWBBWvUSDJtmCtv3pQpYbTNJnl2YY7UI4K9a+qqqwc+suICwb4dBuYpIEqpLR3gc/cimdXhKDnk7RBbV8p7x8O3F8NfNOuCyzx6HtuD9q+NuY02gkZHceozxI7VbkdpDMtUk4a0VtDsIU944HNVdUqWubgulTxzKqAmkC5vN+cqyDM3f5gQ0k+EDuW4E/9oAmeKxKyrBU3Hb0zjkwOppVeOPX2lOcZbdvKdTIh5idR9tth9zSEsSl8nc+0bReiHYE/lMn8NfC1rD3bpujVcJmeIBO0b10et/EHurUJ8McwwS6d+Y0zDC3DiLdpGLJBYqTsAIgk8/SpaXTwmdhg+sJLAELHmPLGWeL5GQIF31bEfTrNSLZhtm59c/nzJbLggyDk+k0iWPDtgKQqDbpv+/P6020XHp2bPkJHpk/TdpzNWt9+YLiMS7EKu/tFSm23qcK2+OMAD9BvH11oBlpXbs6Z8VZ9J69/WsUrW5WxTx8sHsfeGz6sCsxbjltttAH1KkftW1+IvMcrOvMz+HwlxrpEXGtKfM6jp2nia6qGsIHYSt3TQDsGPAMZhLKrFkm2exJM+89alYlzlv6JKzPnz7xPj8SLgKOdLrwex/cGqK1KkMNwYaKVOV3Bi7A5QcQhuPcgn8PTbuapt6gUnSojbLxW2kCMcHh0SfDQI45H+odj/NT22M/xHIMS7M3xHIkMRiBsfwttHY/weK8iHjuISrFDYK87g+IqpuFI3MT1/Kq/FqRSMZPeO8VFHG8Pw+CWymkRrXfUNtXvSHtNrZPB/KK1Fzk8QPGYwkjQCQ0FiOgnmnV1ADzduI9RjmWFxaAW33kenegwbDlp7dtzL/hfOraePiNjo8q+hiWI+4H0NVhTVYoPOM/sPtF3Vm3CCbXKtDgNCtMMDsSW5Bnv613alVVGJxrmbJBkruAB7FiQI9f261MQozNViT7RNmeQ25BLywO2wj/ioLuq8FucypfMNhiJcR8K27iAvcZSZjTE7EifyrberCqH9e0dXYU2A+sLyPLLNm22v+5dB+ZgOOm3So7OpV0LAbzXdmYekhmOFsXCrtaTUhBBCgH1E9qlqvtU4zse08Ac4huJvq4I0qVPSBxSrCfELDaAAVibL8vw6h18NWIYiW3PpvzVlt9hQEHeOZ3ODmUJklo3jqLadMquo7dDFaOqfwvf9Z43Np2kHycG8Fe45tRqVZgzxueteXqcVkgDV3nvFIXIG8vfKd/LcYDoCAfzpQ6nbdd4PjeomLx3wxjPC8U4e4LbCdRET7A7xX0YtSvBbb0jGdXOkGffA1h0xMspClCBPeR9qn/E2V6djvmIVWBOeJ7xZwdqwk6IZo1PPz+/pXyV1rMiqy78g55Hyk+p7GwD/qQxGOuXglsQC0k9AqgxJ7Cnpfd1A8Ox/KO54EJKkrJf+mL2waWdbW7mtyIMiFIG8bbj70qyxWYIu6+vGfp/Mo8RrcB1wPzlWDuXLtoXE0WlJMapZ2gwSAICrI2nc9qO+qqtQC2T6D9/4nvKrlSCf0inOw+HV8QxNwADUBAgAztR9NpuIpG3pK0dWGniU/BS3sdduYotoUQgQCYA4k9Sao62kUV+Ci6iNyfc7f8AocwOrsWhAhHM9Ht2V0gbKBz396hqoqtRdZCDuSfMffHz7CcRnbOeYtzCOFaf3qEKquQpyPXjP07Sygf/AGEvs4K5bGraSOP82roWdH1HTFLV2J3GD6xb3V2HT2ibMM1dDpfkd6U1LWNluZYnTqw1JFGBwxxd9lV9ChdTNE9QIA7710aKBoJbsMyi2wUVAsMngRm2IOETwwxZJO55k8z7mpRa9h0njfbtI2AubVjBiPN21DxE5G5jr/vTKAAdJ4jqW/6NMvjMV4zqSSANmI7T1rp11+Gplap4YOI+/pvCGqyxZYmOv071CXFh0uMSLX4mz8wTG5sge2wYCZB9un+etNr6ZirLiNSk4IMWjHJiWewCdJadQ9wdj71T4TUKLTzGFSgDRhhL8KbZO68HuOQf87VPYmSHHeLK75g2Y48jTp3Yg7famU0jfPEOtfWU4e4LdsGIeCGo3Bd/btGHcxVmmOIhAwDadzExIO32quikHzEbQWbsJrfhX4Yw5y9FMl7pVnf8RBGoAdgBNMW3x7Tq5VsfT+5kQtehsrvtNBldqxhQEtKQBIBZmaJ/8iY9gK6LlQDIGL2HJkhmD22hj5iurf8A7iR+QA/OuL1Fj0gD+/0StK1dciC4jGaprj2Eu+TH6cCLMLiS3Xif1NOtGwE1hiUY7FaLi7/MD+VbVXqQ+08gyDPsTiQLbEn8JryVkuBNUZYSOW4wFRvW3VEGesTeDYfFA3rkHbV+wpr1kVrGFcKJffxH99BPC7/U/wC1LRP8RPvFhPIfnOY6/F63/wCJ/UVtSZqb5zEXyGMVepiIgjeZDH/HmNxEeJcGkcIqgD/evprqRbs5ziVrRTUfIJH4QxIN92bkjtPXf2qL8QTFShe0yzBnrWYYV7mG0WLgtgLsXJeduRO4+9fOpevNg2B4zufl/EkrYJZlhk+0UYWxjbVq5cxTWiWACaDB0rPIiATzFPvTp2KGrg57g7/TjHvKEaux9K9pPJsTZvYYNeLBmZho1RpAMQY6mJ+tFeEq8qAlh37Y9hCsS1LMINpXjIs2gbHmtggBC0xqbo3ueKnT/LYfE2Pr/MYmT8fM7mGT3MVZNp20qw+VNvzrKupTp7fEUZI9YHiVrnaPvhLJWwmHSwsFlBLuOrNuT+30o7Td1HVvZXtgcg50jHr2Py3zmc7qLVsfWx+UZWVGvzmVH+b1N0p6YdSvi/B/A/uYDE6fKN5TmePtgwoH0FP/ABB6rbj/AMcYX7flGdPRY3xQTGZi+kQJEbGDSBY7BVc8bCPr6ZM4J3mRzrMC4IPzdPer+mpwcy+mo1nPaX4fLGsWlupc1FlBZQIieg33rbrlL6OxH9Bin6hbWKsMekAxObhlYPxFEnTsGBEEUEMCIitYq6RHmCHYtHT9qvausHPf0lLKn1mhs4O0LcWl07bgmQfef1rnNa5fLmRF3LZeJ3x/9N80m2eD1B7H1qwU+PxzKfD8T5yvKLlq74kqIdidx3PWi6gWV6cHiZaHUjfid/8AS0tq2jZ1PlP5we4jas/5DuRq4PMAOxbfiK8VixduIRqA4boDvxP3+9VJWa0OfpH40gy+5CalmQCGBO5E7RP3/KgGXwZm53i/N8yCMN/OxICn6CTVHT0Fh7CA9ioADz2iw5fB1fM0yTPWrPE2x2iBjOe819nOiMMFXyuAB67dvpFcwVPVcWA2PeOqVGYBpzKhiL5W5eumzaQzO+q4eIAOyj1j2rqoVA1MZN1SqreHVvHuYYYsfENz+6F06fw6eY9TvzXJuuW0bn6f7jqyEGgDb17xJczXSShR9YHAHP14pK9Nq3B2jyoO+YHgc1NsRcRgxPQSDJ79PrTrem1nynaAyBtwYyTAi+ddznp/2+3rU5u8EaVkxcrsvEE/oIdkdiyiIB9enrTltXTqAwY3xDpBE5j8pKoWtsUjkDiP2rKupDNhxmElpzg7wT/0m5aUvaeepB3nvTT1CO2hxDW4McMJ1ctxH/uq2piJg/p6Vhvp/wDGRtPeMnwkQWzZxV1vFBWRtpMiI6U1m6esaITOi+WDYjOsUrFSApG0RTU6Xp2GRMCpF9i8AtUMpJgneOvgy0TfYmQpSDHWSKi/EWAqAHOYD8T1rMbhWzKXE1LBZYJmOmr6Gvlq60Jye+fbHvEVjz7iU5sl65YBsIbpILAqREHcbkgcU7pen/yEtsBjO2f0h0vWj+c4kxjLduLahbG3yFQCe5JPzHuay17bhnGQPT95mhm8x83vmBWsss4lydZHhMNS2iBrYiQH9Bse+9MFjU0knlvhyM4Hc/tCsssTAHf1mhwxW354MDYAmZNc5HZXVsZwc+23YyVwz+TM6McXgDliZrzs5LMx53PvmeNATJPAlmKRFXZjPc9/amOlORoOfp39Me3rBrZmbcRFgbqteh/wgtvwYIH70xwyIGWdG0EVeXvGWYZ4u5mO0cAUzqC/VP4j7HsBwAPSQV9KV7TD/E+OVl1nkEEEc8/nV3RVMG0idTp1I27TmDzvyhW+x2/I0VvSnOREWdPvkRJmV1HvSoJX8W20+/erKVZasHntKKwypg8zTYfFK6ACIiIrm2IwfJkBRlbJiq5mAsXCrHaJHXbtVQpNyahKgniLmLnQ4kuwaAG1KhETA6z33+9UgigAEfMwtWjAhFxRctSvldRyO46HuKUCUswdwYK5RsHiVXbL27OsMXLQSD044joO1GrK9mkjAE8CGbBguFHhoVuQQwkHv/Bpr+dsp2hHzHIizHYtbYDO0kwY9p+9U1VlzpUTXdUGTM4b/iubj7kz/wDHsK6Wjw10LIA2s6j/AOoQlyPmMz2gek0sj0j9Qjr4VzELi11wwjyyNtXbtwDU/VKwq1L2O/yg6gTp9ZoFd72LtW3UBdRMDYbKzKP/ALgKXUy2LHvUK6y6mPL6kEq3I/ya4llRrYqZ5SGXIilSWuNHt9v+aoDFEEJkGkZlmPw40E9QJH0oK7DrilHmhOAcFARSrRhiIDLgwBbwe6xBkAx9v96oKlaxmN04UQnM7kWyOrbD/PalUrl8+kBBlpXeuabR9o+p2olGqyEBloRYuaUHYClsuWiyu8Fyy55CeJJP3M024ebEZYMGCYhdbFgOv6bftTkOkAQeJmMpypXILSAOk11eo6grssQgIGSZp8mshb4UCQe3bbeuV1Lk1EmMG+89GzbAF7ItqjQRAIePykRXBrt0FXP85/iBVYAxJP5SeBwXgYa3b8r6FjyOw9eCIJpnUOjOXyDq+e3zEwvrsJ4z6iJ7dy1i3NtrfjC2263B+KJE9wOe1NrFnTEOuATx6Yj3XQmCcZ9I0xmDtJaMJbRoO9lNMRxuog1O9rvYMtn58f35RdBbX3x7mX5Zf8SzZ1tMIrMR1LAGP87Um4lHK42BOB+v6QbVKWMVHJ2+ksxWMto0qoHoKxlNrEgYB7ek9XU7rgnM+wVxWHiXBIPyr36SaKt1qfBXV+mfpz8oNgZfIvPcwTNGFxgLYW2/4WgbT0Mcr3H771V42vYjy/37RtIKKSxyINm+UKqz4sn/AMYk/cwKIW1K5VDq+mIVfVE/9ZicfZIvKC0r29a6dTA1kgby0PqQkR3jsKl23Djpseo9j0qGuxq3yJAjMjbQXKbS6IHSnXu2qNuJDRbmNtrLg2jAY8dj6VRSy2rh+0ehDDzdpa2XEf3XfU3JEbR6UIvHwKMCK8TPlAwIXirg0BxAK9fTr/NJQHVpPeLRcHBiFHd7rKvkRz5WI2PEx9ZroEIlYLbkdo9mCqO5EON5rZ8O5HcEcEft7VPpVxrWBhWGREGYZoApPQFo/gfTauhV05Jx8obMqDJmTxOLNxpb7dhXWSsIMCcx7S5yZZY0wYkd/wDOtC2cwkxjaUXb3QcdJ/WmKveC1gG0jbukbgweNv5rSoOxEEN3zvNRb+Ifk/EUghzsZHX1rmf8QqSRt7TqJaCMTVfDeatinZ7rm4qrAB2Mz6dv3qHrzo0hxkwTpC/49pY5KOSASCal2cYzCzkbynFZiPlAMkdeKJKD8WdoSrneU4LAeWNTR2k/pR2Xb8THY5lF3C+FcAtEiRJFMFniJ5xPBiV3kczt3FAua5IgAHjc9q2koToxMQ74xOY1rxQOSIXfT3r1YrDFfXvPKRnErx2Z3GteVIH4jPTrFFV09YfczFChoQuYN4JNu2xMdYEfzQGlfEwzQCQWkcNmS6FhW47Vr0HUd54jedx19EBWBtXq1Zt4IQyHwK5uYpoY+QDbvJ2n2it/EwE6cbczzMBsJ6q7KoDEsW4A4Vp9eTzzXzIVSvv+0Tgk47fnI37qFd9W23khVB7AxLH1rwXy5A39/wCJqhgdvz3P+pm8mWzZxl1kuFnZAVR22mTJ32YgRE966NtlrUJlRsecfaUWhnQBuPaaPD4q7clgS68FtlSewJ+b6TXOtpAGphjP3MQVqXYjB+5lrslq0dMBmbUd53iCB2HX3k9aEObPIRx37/3+JgVrLN+BtMnmGP0yzmB3PFdGqnVss6SpgbSeR/EJu2z5GVUMKzCNQ5kTv1ij6n8Nas6hvnnHaRsqu23MmMd/cBnvSfB8hlAqwhEtzDHE7k0NVIG0StW+JmsXgbl7+6p0hZ0/93cx22rqV2JWNB7x/ioh0T5c80IQ6tqXoAT9u9Yek1MCp2Mw0j4hBMl+ILYSTO/SN5pvU9E5bAmsnigERjiMK98BwdAG6g9T69qnSxacqRmKFgQ6cZkUzQAFH8rDYg/5vWnpyfMu4mmrusWNjGuIbQBBYRJ7VSKlRvEzxCYBTqhiXosFTs1v8iOP89aUVzbkcGJx58+sT57mWyEHYnf7VZ0tHIxDUATN3bV3EMSiNo6GDHqdq6StXQAGO8it13NsNu2YVgvhu40f23aeDBC/c/zSrOuQf9gPzMJOmVfiMvu/BOL/AAqhPYMJ/gfeg/8AlOnGzZ+0W6NnK8Tg+DMQp86n1gqffrJr3/ylLDyn9Zq0jkmD51kF1V2s3Nt9lJ/SmdN1lbHdh95vUpqr2iJrVy386Ov/AJKR+oq4Mj/CQfkZCjsg/mMsg+I7mGclV1K3K8fapuq6FL13OCI6vrH1YxkTcYH4otXYEMrHowH6zFcO38Psr35HtOmjah6SOOtm4wI8oHFbUQi4McPKJXczJ7fkUBjHPaiFCP5jMwDvI2cYF81wwes1rVE7JPHHaQOOF1h0ReJ2k963wTWvuYI2Esx2YK0WlIP+qOw6VlVLL52gqO8hi8UoTwxGptvp1NbXWS2s8CZ3zL8TiwlvQvJGkfXk0CVln1GLUb5ldvFIoCxMbVprZjmeK53lODy8XdTXDxtE02y01gBY22zBAEafBuX+FfueHG+jcnjdvufSo/xG7xKl19sxOAMk95sM5u2Qn9yA3IY3DIj0Bge1crpxYcBB+X5QqwxO3HyhGAxhK2ypBLKsOACWLCYQcKO5+poSuGZeP73MF1G+f78/WAfE+RLiwFuXtDKTDIuognb5pG3tTOk6o9Kx0LqHucD9JqsQuFH54h2T4jXbZbkILBFlQsebSq+YA7KsEcydz70q9FDagSS2/wBydifb2mEYbyjc7kmfYmybsBG46sQR/wDjx9qGohc6v3jlbwxk/l/uZTM7jLOrpXVoCniUEhthB7Wa4S676VGuN23AIEde32q11uVNx9j+0mNdg5O0pfFDV5WG3QUgVnG4h5MJsMXcIzbH86WwCrqAjBYcH1jXMMQLafkBUlSGxomurUd4psYKQWfk1W1uDheI1n3wvEoyrAISQVBBJ/WmX3MAMGDazDiGDFeAfDfdPwt+x9R+dJ8PxRqXnvB0axkcxdjr6PeXtET3qipGWsxiqQhnM0xCqbZECDA9o/2raEZg0Uo2IijM8WXd1WZcAAAcn9+lV0VBVBPaeGwh+TfDpLqcUPKACFPBPr7dqT1HWYU+D94t3DDabizYRvJbURHIEbVxTrznmLAI8zS5sOUKqSApMTHFCCG52m/FkyZRVYBTAOzH0rEZgSCZ4AkZMnj7iKoCgT0Mb0qoPrzmeRSW3leLsBdBc6mBG3Qnt7U9HYWnYTynVkDiUZphl1KpgksJ325/IUdesOQYSHYmLMXkthbi6LNsuTGyL99h0p9fUXEFWY4+ZgqBgnGImzDJdN5SoUFiV2USdufQCqqOrJrOTx7xmzLxFOY4K7YnznSdvUH0/Sq6bq7e28PkbRIcVdtGIJPEkbz699qt8OtxmCXbicbF3bh0sOOkRNaK60GVmBjk5nbrsfK5CjmOZ36d+lYoUbrvPZlxw5cDS9tVHMkq1BrCncEn7ibgyF1LsQEEdwdzHaYJ96JTXyTBOrnEpdrgOoo69CYMmjArIwCDByZE3h1Fz717QfUQsx9iLF2zInVPb+KhR67N+IzWrHeMvg204us1w6QdIAImd/fbtU34iy+GAo9ZjMG4m1zkOtvayrAz0tj95+9cajBIy2PvFqVzuf1iP4AwWrXed2lHZUteIFVAQJJnmdWwG21XfiVg2rCjcAk9zDvY8Dj5ZjL4jxl23bd7NwgqCdL6SDHMER9zNSdHXXY6rYvPcZmVqDyJf8Ok/wBJbueCyvdUNdZrJZnc8ncTp6DpEV7rMi4oT5Rxv2+f6+8WpVjkn6Z4lV7GWbRLEW0cKx2XQeDMrtO1errscY3IPrvKdBK7Hb7xTmGm+i3AYV1BjruOvrVdeamK44MZWCOZjc7w3hf+xyRB67bGfTiuz0ths/8AJCcOy7cyGVGE+aXP+fQVt+7cbRJGBgx1hE1FV/FPP5/pUVh0gntBXOdo0fAMDqHmPrvUotUjBjvGGNJlTYy9q0aAD3/2ohVXjVmbprxqzKUvPY+YEgmZ9aMqt3E95bOJHMrzX40qQBv71tKirkwUC18mUF7bWTqo8OLNoLBg20TYfDvd0j5iZ0E8AA7sfTp7mrmZa8nj1gucR/kOWmyzO4DnaCBA0xwPrzUHU3rZgDjuIhiWGJscMiFdbxXLsLE5MA5Bws7Zy+6s3La6VO4naR7dq0kouW2jQ6HytzG6ZSptq9wlmYTzsP8AepLmNYUr3/kj9ok3EOQvaQwOBTQWPmMnnoBWWsdAPr/r+ZruQcCB4fLlcl2mJhRPbrRPYyIPeMewqMCQsYMXWfUTCEQJ7z/FMyVr1LMZ9AGO8oTAhrjySQkQJ6mf4otbeHqH1m68KPeRGDPjzbMaBuedztA/OvC0rXvzMLDRv3glu1cOIYgB9IInoJ2+9OFiJUO2ZuQEinGKXvqrIW0ySB7GN/f9KqpKLXqzzD/6ZEWXUXxyzCI2PoT1/wA71QpbwsAzNwsg2FRrwAgwJjuaIWMK4BPlzI47LU1IDBMyT/nStqvbBxMB2Jll3Kka4otgBup9KFeoZUJbiYDtkyaZYLbaY16t+P1oTeXXVxiCctxIJl83CGWVPAHSiN3kyDvCyQu0rv5edRgMPTeiW4Y5hBzifY6xfuMQli6x+XyqSBv1IEDpz2razVWMuwHzOJSVVeZovhXA4hLhW/aiQN/K0Dr8pMVD1xSwf4jk/X+IllGMiOs6ydsQhNi/4QGxmGn7Db71FRetLZdM/fMxbChwy7xhahbehBKqPlKqFG3UtyfzpBZmzqO8AjfJ/f8AaeefGGV3vHspYQzdaNIYaGMzuJhRyTwIFd38P6irwmaw/COcbiNssPh7Tb4m5dPzixr6xec/QeSK4oFY2XOP/wBR/MFQBxn7CYT4nzYO62LttlJZdyQYAO5Vp22rt9F0xVTajZ2P9IlGVxpPeNcRi7AUJZCQBsApYz6kbipUrt1arM5+eJ5CRzF2ExNvzcT1B5H0O9Uuj7TXyx5iq7g9bs1hACp6cR/z+lVC3SoFh5nu3mjf4bwN2TcueUgmB32/SNql6u2sjQp7QcgbTVW7ylZ22/KuQUYGA1e8ULdD3Sw4Gw+lWFSiARxTSmJRn1/yQBLHgCj6VPNntMqUZgVvHqLcDnqOv2p5pJfeY6bzOlC7XQTpQS7ei8n6ngDua6iAYUjmDY4C7xr8LYpbzmAAohQOyqP5NR/iCsi78xCkMuVO0291106QJJriJmAFOczuCwjK9vxd11CRPI7fWnPprILD+943IKnTzNhmGLDKd6j67qWuskdVZUxKubALpJ4mktSzEekpenJyIoXO9IdfU1WemJx6Rxpzgy/AZuPBUTxP5mf3oL6XL4PAi7aiWOIvwedQ1xRJkzt7f81Q/TnQPSFZV5RKMFm7eJcCgkk8Rvt6fWjegCsb7Tz1jSMwzA5qbaOHBVtRO/PEUqyrUQFO0WyaiMQ3KcWi2Qx5JLH17Um5CX044gXA6sQHAX1PiueSwH0E/uafYmFVYbgjAlGHwFu41xyAQu2/rJJ9TRPa6KADPMxAAleT5Pb0l9HzEkE9gSNvsaLqb7AQMzLHI2i85ULl5oJ0r2708dQUqGeTC1YXecw2CuLdYWzI7npXntRqwXmNgqCZyy90XmlCxA6cVrCvwxviYQNI3l+CxygsX2aeDS7KSQNPEF1OBiB38bLEg05asDEYFAE2djM8RibS2cHa+WNR4G45LHbrwKFEazylc88cneNammh/Eubnj/1ALeAxeGuAXX0ozLr0OeJ3BiJET96H/kCokJkH09ZQbaL0yoyRxkRi9+2LmnB2VVyYmZLn1JP70lna0jTkfM/6x9IlUYJm9s/tGN/Jb9x1uYvToBlkU+bYGFkAACY46TTLnKtquHGxxgflEJ1dSqUo59Tx84W+EsXNLELribaIm6iI5AmYJFSWrrUmo/QAn33iM2JlRx3JMT3ME7NpZLlkEwphACfViNvr3oFVshdix9ciU+TGVYH1mV+KPgW54q3FJvFGBNolDI6jaN/Q811aOtNIalxpPqM7H35mB1sAbt8oJjM4Zv7Vq26aB5kCaNPvqiKFOmA87kHPBznP2zDGAdzmZHNL7NcQkFSs7nqOTMGf+BXXoUKhHOZrLlgf78ppPgrGAIwmW1EmeoMRXP69WWwMBtiay6uY5xmN0nUTtUQU288w0TtKMfi0ZZQqxPEVtVbhvNtDQHO8UYpTat6lYg9hViEWPhhG6snBhFnMUVCWPnPOo70tqGLYA29olxvtMzj85Adiok8D/eunV0pKgGJsuVBjmBZg5W0LZbz3T4lz0A+RP1Y+pHarK9OduBIbNT/EZuMlwSWsNZ0ckAn1JEz9TXz3U2tZc2qV1LpGkcRvgbjB5cRxFSOBjyxhUEbR5PiFVX5idvT1qMk5y3EWo05J4jDMMr0pPiSfaJ+lJ8VA+E3Hrx/frF1dQGONM+wmHtrZHlBYiWY8kn9ABR3350qgx6/f8sD856xnLnfbtK8nt20t3GCKGZjJgcAAADsOa91FzMoTv6+397wbdRYb7TmAtWwrMFGpmMn0GwA7dTW22toCd/2m2as47SrKSiteIUaiVE+gn+aaXIp0n2/3BtyQs5lxWbjR5i0T2H+H8qXa2KwsF84EW5jl/wDUO28KnUcyen5U+hzVXqhpZ4Yg+AyJjrGsi2uw7yelMs6gadeN4bWjbbeLkym4Lhto0rzJpx6hCmthvGmxSuSJK2l62GsqC53MjbnvWE1viw7QTpYhpbgMRdKeGEMoII7fWgtRA2onYwXRc5zFtnMGsl1uAqSZg/5vVTVCxQVORGmsPgiGZbmCi0W/ESTSbqSXAibUJbEY5SQLWs8tuam6gEvpHaJt+LEqy7BK7NeYSW4nsKK61lArHaZYxHlETYzCoXYhdpq2uxgoyY5S2I1+H/jhMOrpbATUZgDbiNu1GKuqr3RufvLeq6IXYJ3xG3w7jkv+LfxjjShhV3820yRO8dqV4NS7sfN7+sReGrCpSOfyhH9R/UMLuEwrBU+VwoVTG3OwP0qe+phlj5R/d/nPL/jXRc+SfqZPDPisVfNonw10y2s77RuoHPI7e9DVQtqg6tR+pmWeBRWHG59odh0XBpd8O94jNyYErH+kb9TNCeosqs0V432O3939xFsW6ll8RcAfn84W3w+5BbEYlyCPlAA+m5Mn0Aqi3pq6hqfn+8ep+UT/AM1c6akHz/uJK14lmz4dq0dImC5AaD3qG7qyPIRj3xv8p4+HZbrdt/bOJy5ZtKABF24REkSCSeI96WdLMorOfoRv/faaDYxywwoiPMPhBGQ+JhsMrc7DST3BKDn2NUm++hsa2++f12jl6iothSSJj84/6aXAov4LEruJVSYjbcBt59mFdZPxRUAXqEyD3H7jtFWu5Yhcgj++kyN+/ig4tX1II2iPm+o2I9RVyJ05XxKj/qU02WE+btCcXjtCiV44il11azzHl8DMEu4q7yD7A7xTRXXxPNnG0TYi9dd/O322q1FrVPKJzz4xtwx29pXi8OIlSZoq3OcGD1FHlyvMDw7b705xttIaHGrzT0v4SzQXVtr/AKBB9xx+VfM9f05rZj6ztVMHTImkzLzFNPzftXMp2BzxCrGnJMPykNauqXI42jvtSeow6ELMcixCBGubZkCvepKaiWyYimkgxMM2hYO0bb/setWf8bJzKWqyZzA5qpRxIkE/nXrenIYHECyo5EjhcxHhkA7gn9ZonoOveesqOYDZzTSzneD16U9un1KBPNTlRPsDnK+ffrWW9KdtoL0naGZdjvIT3JNKurOQsTYm8swOYAW2k9SaG2olgJrpxA8rxoLM56z9tqdfUQAoh2KQAIwynEStxu7fkKReuMJFWDGBLMtvjQT3Yn9v2oLlOoCesGDAMPhEvXGuOoaDpWfXmqGd66wqnE8zFFAEhhshssbhI2LFQoMARyaKzq7VCgGea58CV4LJbrhlVwtsGFJ3Jo2vTUCRv3mPao3I3geFXELqtKuopsT0+5ptng7Oxxma2hvN6wRMQyeW4pDAmdvWmFA26naGVzuJlsRl904hbXlDM0T+Hr9a7NDI6ZEqsvatQ6zY5HgGsYy1ZxRV0gsVEkMAJAO3cVzusK1qXUZIxMa83VEqMGaj4g+OpAt2V0geWAIjptUtpu6sAWYCjgCI6f8ADwp1NuYvy/OL63VRwR4sJMg7sQBwaQejThTj5Z4lNlNZTI7b/aazEfCdixaJLXGc7zqIE+gHA+9V9f060VKc+b5bTnV/iF11nAxBMkz64MQReJdQpK+8gb+sGo6urNDC8jUfQmP6no0NX+MY9YyGanE3VtINIPPsNzSgjdZcoICj0H3Pzk//ABh09ZsbeF457NidKjUONt576uaLqjTTaVp7cfzmKqF13xHb+9oit5gcReRLhIU+Y+wk/tFJoqD2a7mJHf1l5pFFbMnPEarhzdZ9B0WUEaQB19+PeidfFD2KNhxJS4rUahlj33lWKsoqpatqNXQxBnuTUupnIVlAI5xnP6zay5Jsc7TPZp8F4a7JxBIckEeF5dhMzIjfbpO1UdN+KPUpCfnv++Y7x2b/AMY294tX/pwLtvxVum2pmAVD8bcgirj+IXV1eIyZGcZzj8t4VnVBLPD5mA+NfhW7gyGLLcUmAV2IO53B9AeCa634b+IV9TkYIPvvAusymoCZO9iJFdZUxJrepDDEnh7Iiax3OYVNI05m5+FFUYUwIbWYNcPrifHwfSW07cR5luJIugPyQY+4/kVBcg8M6ZQ+CMCP8UZX2rnpsYhNjAMpc37pRvlUAz352jpxVF4FVYYcmNtbQuRzHuaOpUjSIiOP8io0d3fUTIkBzMxhclRmUn8Z80bbDePt+tdR+pKj5S3xW3HpG+eZbb2KIEBPCzsPepl6s2OSBgenMXS7cE5h15ECaAo2Xbb0j7+tSm13YMTJt85ibKclsNbuMyAuW59AIiKvu6xlUIOY2yxw2xgNjK7jXjaskKkFiT0HsOaaLFZNb8zWsGnU3MX5jhLtlvDVhcBPXbc9PanU2V2jURiMR1YZO0BxfjYf543ng/WnIKrTgQlZH4hOWZ7ptaTINLu6PNmRAevLZkcN8RhUKmQd68/QktkTWqyY4yrMwtoHk7n61JdQTZJrUJaGYLGRhw3cE/UmkWV5u0xbjzYjbBXtNtPRJ+p/5pJP+QkesS4yxgeWXZQE8sxY/t+Qorh58ekY4xtM7jL5Z2buT/FdFFAUCVooCi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data:image/jpeg;base64,/9j/4AAQSkZJRgABAQAAAQABAAD/2wCEAAkGBxQSEhUUEhQWFRUXGBwaGRgYGRocHhoaGhoYGBwdHBweHCggGB0nHBcYITEiJSkrLi4uGB8zODMsNygtLisBCgoKDg0OGxAQGzcmICY0LDQvNCwsLCwsLywsLCwsLCwsLCwsLCwsLCwsLCwsLCwsLCwsLCwsLCwsLCwsLCwsLP/AABEIALcBEwMBEQACEQEDEQH/xAAbAAACAwEBAQAAAAAAAAAAAAAEBQIDBgEHAP/EAD0QAAIBAgUCBAQFAwMDAwUAAAECEQADBAUSITFBURMiYXEGMoGRQqGxwdEUI/BS4fEHYnIVM4IWkqKy4v/EABoBAAMBAQEBAAAAAAAAAAAAAAIDBAEFAAb/xAA2EQACAgEDAgQEBgICAgIDAAABAgADERIhMQRBEyJRYTJxgZEFobHB0fAj4RRCM/EVUkNygv/aAAwDAQACEQMRAD8A9AzW1/UMfBBKqQCwO3rAJ3r4C2sW2tZSvlH92BnboYUqPE5Mox2JFpNFp2WBEN1/ig1r/wDjJA9D/dp4DU2px9pjLt04m4UZtBG5PX6VTUgrGr1lRxUuRvJNh3ssLaPKGd26favEo5OYvUreYjeB5q9xNJAB8wE9N+9FQEbIMfWVhP8ARup1h5mNQjp6UBsQ+XEDXq2xCfCVRqSe53maUzFjgzwydjK8RcGpSNz6dq1AcERoXbeTFzfbrQ6fWeK4j7Av5PKOBvNSspJkjk53gtzGAEljPpWisngT2kwe1ji3ypAPBphrC7kzxXHeR8FmPmMnsOtaXHIngwHEITCoDqYbdR1oWc9p4ajDFUbqToXkE80I32MzjcQFsQz/ANtAJG+rifWaMKMajHaQPMZLD4YEBrjS6ndehrzOMeWYzdlG0Fx2bKDNobnlV60aUFvi2mpV/wDaLkt+Ixe4CLZ6A7g+tPyEGleY7xNI0rzDLmLCr4ZPyjyHrFK0s51QRWWOqKjjbl5v7exA3nrVPhJWPND0rWN51MuOgFySCd1rxuGryz2vJ2kMRcSwGU7dVrUV7cEfWGqlt4VgMtxeIY+HbYKVnUwj9a8fCAxyR6bxVllVY3MIwXwtfuHS6GU5O289jwaxLlcE1RbdQg3zDsL8F3nMOFRR67xTqV8TcH55i26tBDMRkWGto4IIJAEsfzFV+GgBAgGx23mazDJlY6V27EVAnUMCc9oWTzFmJyV1HlcyKanVK3IhQHVdXYneqMVtuJhIjDL2uO69utTWitFMwECa25eUCDsFHNc0DVAwYLhLmpgSfp6Vtg0jabjtNJfB8D+2g32k9fatStjRnHfc/wARYA17mA//AE434ng9QKoNBXYxn/IHYR4o/pbATxJY+YyogE7x3rL2FQFatvsSCBgH033B9YliL7C5G3HMw2LxNzEX1tIyi4x5Ywsdye1b09AO7HY+suwqJqPEM/p1tILdy3bNyTNxeWk/6vTtS7bi3lXgRO7HUDt6ekT5zfa2kiW3AHcGdqZ06B2xxHVgEyV4NcVUuIyq25P7bcVqgVtqB3ngwHw8y9n8EST/AG/Xp/tSseKdhvNVdXzguEvPcDG3p0EnTPMU2xUQgNzGsADg8y3D2QgDfegdixxM3PMvfnUKWOMGeh10uQoHknk0pQoJJ3ko05Od5Ti8Xbtr5wJ796OtHf4Z4AniFWULR+EESKUcA7wMQkW4Kkygj5uZocw1A3A3gd3FABlC6jM6gKJUzgnaOFZODnEvt2NW2IJEjywf1rcqD5YtjjeuDZtmgQaDAKjynvR1VM+PSFVVq80AS1cuFXLaUYdOaaWrQFQMkRjMq5AG8vVEtiABrTfV3FLJZz7GLALHPYxfiMy1MRbGoMN46GqEo0r59sRwrCjeWLlMR4ragRAPahPU5zoGJnjE/DtI/wBSlsSYlDHuK3w3c/OGKy31hWX5bfxpPhgpa2lj+enua8StQO2ph2H7wLLa6B5uZs8P8O4eyVIQPc2gv5jP6CobrrQRobnGw3G85x6m2wHsI1xtwDrB/EaR1bg2Dfzf9uRv6Yk9YzBL+YWkWEM9Z60VmjToqz8+CftGip2OWi7B4227MzMSQNgGj796waqwRvk8H+faPdWACiDZvjDeAtoBvtXR6XqrCwD8Ty1aMkzIYjN/Dc22+Zdt6d/xtfnXgykV6hmDXM8TVBIo16RsTRUYlz/MRErzVvS074MCxcCN/hO4Tb1Ebmo+vUB8CJxGuJGplQ7TUqHSC00HEc4LD6FKlZY8e1SWPqaaB3jK9da5agtoCcDvTFt1V6WbjgesEKFfOM5luHz5FUBkYsBuY5qyvq9KgFc/WA3TMTkGKviXPFhrbTM8kz9vrSUVn49fXP6x1FJG4ny2zZw9tbuHCPEs7AaiTvuQZHtRdUbA3hEAY+5z6zMh3LK2R+UR4/EhB5z5Twe1ZVWW+Ebx6rniK8vvnEytwkIreUjbVHBmq7EWjdecfaa/l+GOGuaBDmV7/wA1FjUcrzBVc8cxatxr6sildIMe4qkqtJDEbx5wkIQC0JQbDlf4pZPiHDQRvsZXavajBEAmaJlwMiGeNpY76TtxQgahvBJ23nVx1zEDSggLyx4+nevGpat2kwQIcxqERQAy6z/q5j6VLqZs42ngudwYWMwtL8vnkRB5HtQFHPM94bHnaRtpcuW5J8gaNJO8ftWkqmDDJVWHrKr2YW7IPh7IeQaLw3tOJorez4uYmfMGvFkteaNwZ4qpaBWAzx/hrWAzS5MOBFwksyiGVvzoC5+AbAxRYny9p9jcSFAFvfX+EdDXq0zu3aaid27QEYO9eJ1nSUHA6in+LVUPLuDD8RF+HvDMKtu0A4gTswpLl7PL9oLKz7GD4m/dvMbVhS4mRp3NNqqRMO+xhqErGpziar4e+CLa+fEjxHO+mTpX3H4jUtnX68ohwO/qPf8A1IOo/EGPlr2H6zS4rFaYRBvwABzXNaxnOleOMjIJ+e8krq1eZuJzDhlQllXUe53FGqBUI8pPucMMe2019LMAp2i9w19iB5dPzH0/c0Naacsfn2/KPBFI339JPFW7aJpVVMdSNz6k96E2NY+3A/u8BWdjkzNlku3YnTp+aBz2Bq3zVpnGc8SvetYXeZdQ0gKRSl1AbmANWN+JmfinDIWDsPNwTXT6GxgCoO0apIG0z7Ye0N+tdAPYdpvmlON8N10nY0dWtDmCyxrhLi27ajVUlgLuTiLG8YZU4a8CfpNT3girAmiafNotoHU7kcVGq1vjH2m15Y4MSYbO5IDTE805+lxuIxq/SNgzN5gdjxUpwNjFbDaRweW+DbZsbZt3HYgodWrQvPHRvWuldZ4INVY3ON88e20FrPEb/GSAPzgWYZlB858h6k8e9S106uOY1EzxzEmEVLtx/FUtb20BgdP+9WuWrQafi745h2E4ABjU2wi6VHk7dv8AapNRc5J3i1XJz3ivHXGY+AsbgGT0E8VVUqqPFMoGANUMRAoCwFYcEdaQSSc8iAPWDQ7yZ+neKb5UwI3IG0qv4kHTOwo1QjM0DEX3sUNQ1EkHgCqFrOnbmAcniM8HiGOpViI4NS2IBgmIbGzSxMcAFNv5+Cs0JqJzr4haSchuIdl6/wB0u3kuDgdPek2NhMLuILMQuBuJDMM7IYwDqnzAfrW1dLkb8R9dQK78Sr+kklr6+RoiDsPemeJpGms7iabTjFZ3Es0Ig0pAZBKkdR60vLOctwYsamOT3giXziSTaMQIb1NOKCgAOI3AqADS61hkW3rG1xKBnZn09jBJZmweDK8XnRDI2gzwfWir6UEEZhrQMEZlmS5FcxxZp0Jq3J4H8mitvXpyF2zBu6laBjkz0XKMntYW3ptiP9TEeZvrGwrkdR1DWfGcexHm/wD522E4tt73Nk/6ksVjCxCW5J6Cp/Pbhd8Dgd/yG8ZXSANT8SYC25JILHqQdj6dqwOFBVRnON98j5e8Ak2bDiL1xDXrmkbRyTMffvRCscsdz6mPKLUuqF4rEC2oVZAHHXehZzbhR8I7H8+wikUu2puZmMxzEKTJAJ4HrVlNBI2l1dRO8EwGFUAsRDsZLA9e1PtsJ2HAmuxJ9hKsZrBVlMiYYdR/Io00EYjVK4IO0lj7sIWKz6GhqXzYBi8CZ51tvJdRvwBXWoBzgGaxAGYhzHLwbi6SYmrVs0hhFsxxHBym46gLstc//kopy3MEbR1hMqKkb7qKis6gMDtzPAkRhexfkJYDfb2pVagHAjAPSL7eMBU24HmNU+ZRmCVOdU4btxPKrggcUGmttyIWx3IhuZZiB5mPkP5f7UiqgnYDeatZPzmfvWjiHNvUVs7EGOTPAnpXRQilQ5Hmhl9I949t3NtDRsNuxHpULDJ1CLCd4tzC8dXgAwGE6uoE8VRUo0+KRxHqABqk7OCFudR1N0c80LWl+Nh6QdRbeV3MRrEEGQd4/WiCaTkGHjEjeYJGgwDzWqC3xTwyeZn7ubBm8PsTv/FdBemIXXNYbSvL7BYmH8ymQDRWvpAyNjMZsDcRhgbz3bsKQrRBqe1Vrr33ExlCpvGFjDKAwba6DOqp2sbYr8MHJ2I4lV3H3Lo8gJdOSO1GtKV/EdjGitK+eDDcCTb/ALjHWG+b0pFuH8g2xxF2ebyjaRv5sF1oPOpEiN4mtXpi2GOxhLTnDHYwH/0664R9cKdtulP8etCVxvGG5QSMRhhbHhTpMOvPrU7v4nPBgk6ueIvxF65ceR5Q361Qi1ouDyI4aFGJrso+HnvlTdGi2sH1f0HYetc17wuRXu39+5nOv6lUGF3P6TbLotqFHlA4XeoGOMhic5zpOfvkTmYZzmUXELmWOlQeCTuP2pOot5mOfnn8uY0EKMDcyF3EpZB0qAD1539+aMWF8qg299z9DjM0I1nxGKL2KuXjFtSwkK3QCeCT0p1dCr5mOPeUBEr3Y4jCzb8C0FLknliSCNUQY2G21KvsFjaU49Pf2iCfEfOPl8pn81zRVJDcnp3niKpo6ctxK668wWzgSSLt0AMRAgyI/mnu+kaF4hG3PlXicxLQQqmNXHoRWIMjJ7Ri8ZMts4Ybyx359+ZrPE34iy7GK86u+QhzA7iqOmXzZWGQANplr960o2Mt+s11kWwn2ngCeYuuBxb1TBU7KeYqlSuvHrBZcmOfh/4hcroiak6zpF+KDoGZoXxd4gNAE7VzBXWMiaFXgxbma3AwBbYjpVNOgrkCEhB4i+1KHUx3qhsMNIhnfYST44k7TWCoYhhRLsRhziHjzph2EzGxM/kKBHFK52LwTZpGBuY+mAEbccA/5wag5OoRCr3EWZrjYm1vrMaWA4nr6VTRVn/J27yhB3k8HZKCL3mZuGPX27GssYMc17AQSdRyJHE3H+UbgEHV1ArUVfiMMYkbl8W9wZB5n/OK0Jr2M8BnmZ/Or7MRbtH1O/HpXQ6ZAo1vNziDYPBXHgoolDv60yy1F2Y8wSyjmG27D3nlEgr83rFJLpUuGPPE8CEG8bYl7YQFPLcXp1ntUiBy2G3BnkVs78Sqxhmvy1wlXHC8TRNYtWy7iGXCbLxGdi6iLrUaWXZh3FTOrO2k8HiIKsx0mAi8197n9ORpI3nv6U/StSr4vMedNYGvmV5HZawDrGoEwfSt6phcfLzPWkWHadxWaC3qRd1O4jpXq+nL4Y8w1q1YJkmF2/cQIp1MI2614eHUpJPE8CtanM3vw58PC2oN+HYbgDhT9eTXJuvFjHR8PtzOX1HUFj5NozzHMt4BiBtMc/8AH61MzNZ8vpmKqqncDbga33YwQNXy/TvQsoAwPoQf7+0Kw76V4+XMHx+baZJ6cg9KFamsPmOT6zUpB2kEy53J8WUtssiIJk+nTanZrrxqO/I2z8u803Bfg3IhOu3bBW2NA6x1Pc96Q72WH29N8RfnY5beIMxzbSTqPHPqO9V09NqG0rrp1DaJ8GjYhhdZdKrITUPmE81bYVoGgHJPOI2xlTyj6x8t4aSDAHUdjH6Go98afqIgJvFaoS2tu/B7cSKcTgaRHk5GBI3cdDkQdhWrVlQYaoNOYpz++sBbkd49ar6VG3KzMZ4iC7ftAltMGO1dBUsIxmbozBrmL1+Zl2A470wVaNgZ4pjaSyu8Le6iWPSsvUvsTtF6R3jC5m14oBp2J2qcdNUG5mgJnmD38XdbkfKN6Ylda8d54aRxBbeLc/MNulNNSjiGCIZbx4gTSTSczdM1GHm2oVjqUCNX8j965b4diRsZOBqOYDj8dp1W1UvKyI6T/FPqqzhycR4AG5nMrw5RJc69X4j+hrb3DPhdoLNqMji8WYNuCRsQR0FbXWM65oAG8hevC2NSkkHYzWqpfYieG/MUZnmPhgxDSPtVlNGsw4oyq2brli2kAc96rvYVqBjMFn9Izyq5cW4bSEGetTXhCniMJ59OnUY2a1cwpknVq6jvUgZOoGPSCpW2VYXC+I7M5KuTI7UT2aFCruIxn0rgcQ7G44FJPlup+dIrqIbHKmBWhB9jA8qtLf1G4xUt04p17GnAQZxG2sUxplmFsi2pa0YZDuO4FC7FyFfgwWJY4bvB8PnDF2AXZ+nrTH6ZQo34hmoAZzxCMkwLPcNnRLHeegHcnoKDqLQqeIDtMttAGrM9HyvAph0ABBbqZEn+B6VwrbDYdX5Tl2OzneQv483H8NYJj0EDvNYV1AM2BPCvSNRk7SLahiSzD8UggE+nSvFs/DsZpJbYcSjFZmCVUiSxhSOZ7CK8tLNv6TVQ4yJ9leCIYXb53UsoRlkROzNvztsOk0b3qgxWMnvke09Y4I0Jx6/tCsbjpOxg9COKmVNW+ICLtM/mObBTEFmMjSN9xV1PTFh7StKcjMDw+WXHcXLxUiBAG49mnrTnvRF0Vj++01rhjSkbhgNoheI7VHgnfvFBO8DFzU5gghQQ4/IfrVAGlc+vEeRgSGLaBpHePoa9WMnM1B3g+YXdFvoWjb60ypdT+00esy+N0kh3Mkjr3rqV6sFVmbmLb17UJZdhtVKrp2BhgYi+5iDMsQI6VSEGNp5jCVzVVgiBtFKPTk7GK0iVNnRiOxoh0ozmewJD/wBY3PqKL/jbTdpQl97nyKTHamFET4jC1CWjK8S24ttvQf8AIoXbMzXPQMwveEhdYI22nbfbb+K+fqXxG0meVc7QPLsAbILhtWrcjqJ7U664WnSRjEwtqOCJVisUS0W4Oobj170SVjGX7QtgN4Op8EagTP4gf2ph/wApwfpM55i7HY8KSOdQkCqaqcjPpNJxM8+I1GDXRCadxMXJO8KyuyPECz5TvSr2OjON4eNI2j3MIR7Zsxr9KgqyysLOIKbqdXEtxuLvyniIYmgrrpwdBm1CvcKYXjcwtsnBRxxSq6HVvUTyIwPqIHgsP48s5h+1OtfwvKvEazaBgcSy/fTSQfK68R1oVRsgjcGYoYH2gq2v7bMLhB5imlvOFxPF/NjEaZFlb40L4XkVTvcKkj2EfMfSp77k6dv8nftFWWivOd56Nl+AXCpG5aN2gbnud9h6dK4Vrl3Jb6DtOezmwwTEYlrzaANW3I6DvvxXlTHnPMYqhBqO0us21sgqrMCeS4G/2FC7l+OJjMX3I+0XZnmi6WV4VwNjP29wabTQxIK7iElZyCNxCcmwCW0BLC653Df6Z6L25ietD1FxYkAYH95g2WEn0EvxOMIBMyByDSVrycTFXJxMvneblfJb3ZoK+hmup03TA+ZuBzLaqRy0OyvBBQHZSt47liZmfrH0pF9pJ0qcrEWOWOAdobcvRuduh/mkBPSeVIlXFviHAt7KN2O4J3PFWmtaVy3Pb/coOKxvzGBi0hAOx3k8/X6mkAmwwACxzBrSn53iZEe1MYj4VjDvsInzHB4rFNNi05RPxGFDexYgN9KvoNNCZsO5+uPtMLouxM7h/gnEuASqLsNrj7z7KDQP+KUKcZP0H84imvUT7Ff9PsawkeDHfW0f/pTR+I0ogcq2D3wP5gf8lM47xHc/6a5gbmkW1ubTqW4kAf8AyIP5Vf034p09ynw85G+Mb/OAbk+JjA8R8E4y2dLYW6T00rrH3WRTV66pjs332/IwhYmOYRh/gvGTDYZ0Hdh/FT2/iXTry+/99ZotTsY6s/BKKFNwOfZSAfrFQv8Aijn4ZniZ4jzB5WqDyoEFQWdQzHc5mEy3+hH+o0Pi+03WZl7N4PdLQTZ2jtPUxXUZSqAf9vzljnbGd4Xi8RoA8OCCY0z+lJrTUfPF49YsUBQW+W4NyO9VHLEDlZmftE+aZpEMdw20etWUdPnb0nmcIN4ow7y2pw3G0z+VWOPLhYlG1NkyaqpHrQksDHHbeV27LEzvsaIsMYhrkkHM1KZc1pEvKCSu5kGuWbhYxrPBgFyxKmfYzP8AxiukGBufevV9H4YOe8OunSDmFZhnVtkVQsGR04pNXSurE5mV0kNA8djAWU2zueQKdVVgEPGoMAhpzCI7X1Vk1M+ygbya2wqtRIOAOZrONGxm6yj/AKfqH8TEsGXY+EpOkH/uP4vYbe9cm38UJAWr6n9vY/3ac+zqyRhZqbTaSLdpVZQIECAo9uI9q5ihmJ7n3/3EkZGptpVdwW5NwkLHCk8+siQK3TpGJ4PttzPrji2gCqCgHEb/AP8AVATrO/MzOo5PMSXcS124LdoqQ4MhjssdZ+tV11BV1PyI8AKupu0vwODSwFa6NV1ZHiSSBPQA8dqFr2s2q2HpMdy+QvHpLMXiATuYPRh+lKRDAVdpmsdnLa9CqWfcEDfbv7V0qulXRqJwJalShck7S7KcsVW8W5FzaN58tZd1JxoUY/eLuuZvKu0b342HQ8HsaiX1i09Yot6rzMW0m2DpKEbkqefuOPSqzpqAA+L1+coYhRgcxoWVQGUAAD/B7VLhmODFqpPMAQNecMD5ZMDvvVG1a6e8dkKMGanLspQEAw7x9F9prGoYjAOSew2+5/YSG25ueBGGLum2U8x2IG+8CtR7kdNTcHHriITDZGJB7wk6j96k6umxbTrM0DbaUYfGKFKg7hpO/IPB+nFY1Wqj0IPHYj5e0MqTvJ28dbU7xDbT2PQ+3eg6ZFOUsGx4Pof7zB0s20mMyRRJ3KmeeR1FbUApGRwf7v8ApMKMTj1hyYxGnU2oDcGeV/kVQ7Vu5W8lgODnfHb6j3iTWy7AY/mTW+qkqW8vII7HqP4oCq1Z6a05TOQQBkZ4I9j3Ewox8wG8+u4S2dnCEcgkDr19RXnoFbGp237Nv+3IP5feYGbkZlIyy0Njbtbd5mjVCg0vjI5yWH6HELxHO4JnkmKxaWY0/K3bv/BrppW1vPInYC55igwXZpKnlQePtVm4UDmbqMqtrdxDDwxJHO+w9zRk10r5jBJAm6+CPgl7Th8VZUl5OsmdCxI0r3P71L1dpchSSqEem57n5nHEjtuTBIbJE22c5VhUQTbGojrue1Q9ao6TwzQWDkZIJGQPftvJ+nsttJB4/KY+58DYFrDL4T27hO1yTtJ6T27UdX4rY2nLbjnjB+n+5aWfXscj0hmYfB2CsBRZTdNyxJJYetZ1P4jqu0ISV9f4gUW2P8W0qzA20XVbIKkgaRvqntU2HewqfpHIrNs0xOfZQLZa/YXyzLLG6+sdq63S9SXxVYd+xjlY8NFd9rl22CLYKyASCsgmYETIJAMbbwarRVrbc/rj78Q1GDGGEyJ8WVTCp5xAYnYJ6uentztxSD1IpybTseO+flFNdozrM9V+GfhxMGgMm5cI89zSAT6KCdlr57qOs8ZwxyF9MD9zv8+3ac2242HEuxmLLEJb1auAD/m1IA1kD/r2jq6tI1Px6z7wDaUlkVmPzEHf86acL5HH8j9oJYOdjgRXicehB0kqex49jWisjHcQwjZ3EUZViL122z21lAxUSwEwe0zA/aqr6a6yNRjLERWweZdhMot2S9xv7jEyCNSm2OSAJ4/igt6lrAK12H6zGuZsKNv3n2NxuhZJ12ztJ6T39KCqrUcDZpiJqO2xiDFY64UbQjOgbZwpI2Pfj0mujXQoYajgyxEUNucGXZJhHVmusStxuhGxA6TS+psVgEAyBAvZW8o4jTEYnYvwV+cdx+9SpXvp9eIpE7RUMc91dI1Kura5GwAPr3qvwVrOo4JxxH6Qhz39Iyt/21gmYHPcd/epT5zkQANW8GtObg2MICffnb6U1gEO/MYcKcRjh7QFtroIU6oUd+NR9N/0rVQMMHnYf36RTHcD7yeHxZw8kuTJkk7c9Jqiylq3BT0iz/m7RZnnxPKkzsu8D07UC9O9jjVNr6fS07l2aPiYFog7STMQO57UTdI7Nhu09ZWtYy0YJhVUy11ix7AAfnuajubSdKjMDxDjAEExSXCy20OrWdIPEH17UdCq/beFWyDLHtGbZMNMG6xbuAIn61K3UFXICjEX4++QJVlmWXSrl7mlVbSI3J2nidhBp1zKKxYq5yfzhvam2BCcJl112IFwaAs6iN4mPln96USpQvp3HbMx7kxnG86mHxFxvDRwwVSdRJAAHpuetaCHUsQdhxzgQWeseYidGKxC+U6WI2mRvHvvSj4TnVk/aeIrJzxPMRbVmZmkGZUHp7V9LqZQAPrLSTjaL8djS+kRuDG32iqaqguYOAs9K+Bsi8IoXUlAC1wgSAxB0yeu9ci62u4l7M6R6dhvj7mR3WZGF57T0G1jLd5fFLSNwoBiANpMdZml39XRYviX7vwq5xgepx3Miap6m8MD5xWm19gA7yoOoblY6SdhP7Vz8CwMQNu/r9zK2wahwMfn/wCouzvMx8pVkH+daWlWptSgfKU9NQR5sgzOZXmy4m+2HNyFQSzE/NP4RV9nTeDWLmHMovwoJUb/AKTQY3AWikBQoXg9q569Q+vMlR31RDdvK1plDQ0ESRz/ADVqqRYCRtKHSZvI/h/FX8QbZQrZZWD3CPIVUjjuwcCB6HpNda/rqeno1g7nt3/9esQ9qoPeet5RltrC2FtWtZUDnYFj1LEc/wACvm7+pW12fU2Tt2A/U7e31JnPd3sfLYllgm5M3NKDpPJ9KylDYmhnwBvgnb6DiG4FYGFyTAruGtpcDltYHQn+K8GVTpxkfaOW12TQBgwXMLgIJttpI4359xXq1AO4yJ5cg4YZiLLLFy/cGINtSiakIYxqcGOOsb87faug5WivT6n9vvKbCta+Hnc7/SGXcUsldPhOOgED7dRUgrbnORE6SN+RF2LzKAWOzLsw7iqa6M7djxDFWdpmsfmRZns291fb0WefaulVQFAsfkSpKwoDt2mqwN5rNpLbkFQIlePrXOtbxSdMgZQ7lhIXXAJSdiJX0/w/rQqCRq+8ao/7RHcLYry22UQCtwHrvx6dfvVwC9Puw+UpJFXP0jSxaCoFAgcFex7e1SsxZtRihknJg2o3QFB3WZ9QOn5UzArySOY34ZK/jDwikswgKokluIAHJr1dOojM9gAZMIy1nW7asYgC2zAlV1AnVqkAwdjBP2rpdP0yC7I7Se45pLr6/lD/AIiwEIQDqBMR2/yKouqA3WS0WnM8rzLD3gxVVbSWHOwO/wCdPqCY1HmdCzqQRjvHfwyzYUMhYS5nUs+uxkTUnWEucoYpV1pvyMx2cw7muZ4OZuiCXfiJdaIGGoGf8+9OTo2Cl8TwqG8bWM6PJNRv0o7RTUyq38QRdcTsYn3oz0hNYjPB8gh9/OwuhgesfQgzU6dKTkGKSo75hDZv4cXFMb/kdiKyuptWBBWvUSDJtmCtv3pQpYbTNJnl2YY7UI4K9a+qqqwc+suICwb4dBuYpIEqpLR3gc/cimdXhKDnk7RBbV8p7x8O3F8NfNOuCyzx6HtuD9q+NuY02gkZHceozxI7VbkdpDMtUk4a0VtDsIU944HNVdUqWubgulTxzKqAmkC5vN+cqyDM3f5gQ0k+EDuW4E/9oAmeKxKyrBU3Hb0zjkwOppVeOPX2lOcZbdvKdTIh5idR9tth9zSEsSl8nc+0bReiHYE/lMn8NfC1rD3bpujVcJmeIBO0b10et/EHurUJ8McwwS6d+Y0zDC3DiLdpGLJBYqTsAIgk8/SpaXTwmdhg+sJLAELHmPLGWeL5GQIF31bEfTrNSLZhtm59c/nzJbLggyDk+k0iWPDtgKQqDbpv+/P6020XHp2bPkJHpk/TdpzNWt9+YLiMS7EKu/tFSm23qcK2+OMAD9BvH11oBlpXbs6Z8VZ9J69/WsUrW5WxTx8sHsfeGz6sCsxbjltttAH1KkftW1+IvMcrOvMz+HwlxrpEXGtKfM6jp2nia6qGsIHYSt3TQDsGPAMZhLKrFkm2exJM+89alYlzlv6JKzPnz7xPj8SLgKOdLrwex/cGqK1KkMNwYaKVOV3Bi7A5QcQhuPcgn8PTbuapt6gUnSojbLxW2kCMcHh0SfDQI45H+odj/NT22M/xHIMS7M3xHIkMRiBsfwttHY/weK8iHjuISrFDYK87g+IqpuFI3MT1/Kq/FqRSMZPeO8VFHG8Pw+CWymkRrXfUNtXvSHtNrZPB/KK1Fzk8QPGYwkjQCQ0FiOgnmnV1ADzduI9RjmWFxaAW33kenegwbDlp7dtzL/hfOraePiNjo8q+hiWI+4H0NVhTVYoPOM/sPtF3Vm3CCbXKtDgNCtMMDsSW5Bnv613alVVGJxrmbJBkruAB7FiQI9f261MQozNViT7RNmeQ25BLywO2wj/ioLuq8FucypfMNhiJcR8K27iAvcZSZjTE7EifyrberCqH9e0dXYU2A+sLyPLLNm22v+5dB+ZgOOm3So7OpV0LAbzXdmYekhmOFsXCrtaTUhBBCgH1E9qlqvtU4zse08Ac4huJvq4I0qVPSBxSrCfELDaAAVibL8vw6h18NWIYiW3PpvzVlt9hQEHeOZ3ODmUJklo3jqLadMquo7dDFaOqfwvf9Z43Np2kHycG8Fe45tRqVZgzxueteXqcVkgDV3nvFIXIG8vfKd/LcYDoCAfzpQ6nbdd4PjeomLx3wxjPC8U4e4LbCdRET7A7xX0YtSvBbb0jGdXOkGffA1h0xMspClCBPeR9qn/E2V6djvmIVWBOeJ7xZwdqwk6IZo1PPz+/pXyV1rMiqy78g55Hyk+p7GwD/qQxGOuXglsQC0k9AqgxJ7Cnpfd1A8Ox/KO54EJKkrJf+mL2waWdbW7mtyIMiFIG8bbj70qyxWYIu6+vGfp/Mo8RrcB1wPzlWDuXLtoXE0WlJMapZ2gwSAICrI2nc9qO+qqtQC2T6D9/4nvKrlSCf0inOw+HV8QxNwADUBAgAztR9NpuIpG3pK0dWGniU/BS3sdduYotoUQgQCYA4k9Sao62kUV+Ci6iNyfc7f8AocwOrsWhAhHM9Ht2V0gbKBz396hqoqtRdZCDuSfMffHz7CcRnbOeYtzCOFaf3qEKquQpyPXjP07Sygf/AGEvs4K5bGraSOP82roWdH1HTFLV2J3GD6xb3V2HT2ibMM1dDpfkd6U1LWNluZYnTqw1JFGBwxxd9lV9ChdTNE9QIA7710aKBoJbsMyi2wUVAsMngRm2IOETwwxZJO55k8z7mpRa9h0njfbtI2AubVjBiPN21DxE5G5jr/vTKAAdJ4jqW/6NMvjMV4zqSSANmI7T1rp11+Gplap4YOI+/pvCGqyxZYmOv071CXFh0uMSLX4mz8wTG5sge2wYCZB9un+etNr6ZirLiNSk4IMWjHJiWewCdJadQ9wdj71T4TUKLTzGFSgDRhhL8KbZO68HuOQf87VPYmSHHeLK75g2Y48jTp3Yg7famU0jfPEOtfWU4e4LdsGIeCGo3Bd/btGHcxVmmOIhAwDadzExIO32quikHzEbQWbsJrfhX4Yw5y9FMl7pVnf8RBGoAdgBNMW3x7Tq5VsfT+5kQtehsrvtNBldqxhQEtKQBIBZmaJ/8iY9gK6LlQDIGL2HJkhmD22hj5iurf8A7iR+QA/OuL1Fj0gD+/0StK1dciC4jGaprj2Eu+TH6cCLMLiS3Xif1NOtGwE1hiUY7FaLi7/MD+VbVXqQ+08gyDPsTiQLbEn8JryVkuBNUZYSOW4wFRvW3VEGesTeDYfFA3rkHbV+wpr1kVrGFcKJffxH99BPC7/U/wC1LRP8RPvFhPIfnOY6/F63/wCJ/UVtSZqb5zEXyGMVepiIgjeZDH/HmNxEeJcGkcIqgD/evprqRbs5ziVrRTUfIJH4QxIN92bkjtPXf2qL8QTFShe0yzBnrWYYV7mG0WLgtgLsXJeduRO4+9fOpevNg2B4zufl/EkrYJZlhk+0UYWxjbVq5cxTWiWACaDB0rPIiATzFPvTp2KGrg57g7/TjHvKEaux9K9pPJsTZvYYNeLBmZho1RpAMQY6mJ+tFeEq8qAlh37Y9hCsS1LMINpXjIs2gbHmtggBC0xqbo3ueKnT/LYfE2Pr/MYmT8fM7mGT3MVZNp20qw+VNvzrKupTp7fEUZI9YHiVrnaPvhLJWwmHSwsFlBLuOrNuT+30o7Td1HVvZXtgcg50jHr2Py3zmc7qLVsfWx+UZWVGvzmVH+b1N0p6YdSvi/B/A/uYDE6fKN5TmePtgwoH0FP/ABB6rbj/AMcYX7flGdPRY3xQTGZi+kQJEbGDSBY7BVc8bCPr6ZM4J3mRzrMC4IPzdPer+mpwcy+mo1nPaX4fLGsWlupc1FlBZQIieg33rbrlL6OxH9Bin6hbWKsMekAxObhlYPxFEnTsGBEEUEMCIitYq6RHmCHYtHT9qvausHPf0lLKn1mhs4O0LcWl07bgmQfef1rnNa5fLmRF3LZeJ3x/9N80m2eD1B7H1qwU+PxzKfD8T5yvKLlq74kqIdidx3PWi6gWV6cHiZaHUjfid/8AS0tq2jZ1PlP5we4jas/5DuRq4PMAOxbfiK8VixduIRqA4boDvxP3+9VJWa0OfpH40gy+5CalmQCGBO5E7RP3/KgGXwZm53i/N8yCMN/OxICn6CTVHT0Fh7CA9ioADz2iw5fB1fM0yTPWrPE2x2iBjOe819nOiMMFXyuAB67dvpFcwVPVcWA2PeOqVGYBpzKhiL5W5eumzaQzO+q4eIAOyj1j2rqoVA1MZN1SqreHVvHuYYYsfENz+6F06fw6eY9TvzXJuuW0bn6f7jqyEGgDb17xJczXSShR9YHAHP14pK9Nq3B2jyoO+YHgc1NsRcRgxPQSDJ79PrTrem1nynaAyBtwYyTAi+ddznp/2+3rU5u8EaVkxcrsvEE/oIdkdiyiIB9enrTltXTqAwY3xDpBE5j8pKoWtsUjkDiP2rKupDNhxmElpzg7wT/0m5aUvaeepB3nvTT1CO2hxDW4McMJ1ctxH/uq2piJg/p6Vhvp/wDGRtPeMnwkQWzZxV1vFBWRtpMiI6U1m6esaITOi+WDYjOsUrFSApG0RTU6Xp2GRMCpF9i8AtUMpJgneOvgy0TfYmQpSDHWSKi/EWAqAHOYD8T1rMbhWzKXE1LBZYJmOmr6Gvlq60Jye+fbHvEVjz7iU5sl65YBsIbpILAqREHcbkgcU7pen/yEtsBjO2f0h0vWj+c4kxjLduLahbG3yFQCe5JPzHuay17bhnGQPT95mhm8x83vmBWsss4lydZHhMNS2iBrYiQH9Bse+9MFjU0knlvhyM4Hc/tCsssTAHf1mhwxW354MDYAmZNc5HZXVsZwc+23YyVwz+TM6McXgDliZrzs5LMx53PvmeNATJPAlmKRFXZjPc9/amOlORoOfp39Me3rBrZmbcRFgbqteh/wgtvwYIH70xwyIGWdG0EVeXvGWYZ4u5mO0cAUzqC/VP4j7HsBwAPSQV9KV7TD/E+OVl1nkEEEc8/nV3RVMG0idTp1I27TmDzvyhW+x2/I0VvSnOREWdPvkRJmV1HvSoJX8W20+/erKVZasHntKKwypg8zTYfFK6ACIiIrm2IwfJkBRlbJiq5mAsXCrHaJHXbtVQpNyahKgniLmLnQ4kuwaAG1KhETA6z33+9UgigAEfMwtWjAhFxRctSvldRyO46HuKUCUswdwYK5RsHiVXbL27OsMXLQSD044joO1GrK9mkjAE8CGbBguFHhoVuQQwkHv/Bpr+dsp2hHzHIizHYtbYDO0kwY9p+9U1VlzpUTXdUGTM4b/iubj7kz/wDHsK6Wjw10LIA2s6j/AOoQlyPmMz2gek0sj0j9Qjr4VzELi11wwjyyNtXbtwDU/VKwq1L2O/yg6gTp9ZoFd72LtW3UBdRMDYbKzKP/ALgKXUy2LHvUK6y6mPL6kEq3I/ya4llRrYqZ5SGXIilSWuNHt9v+aoDFEEJkGkZlmPw40E9QJH0oK7DrilHmhOAcFARSrRhiIDLgwBbwe6xBkAx9v96oKlaxmN04UQnM7kWyOrbD/PalUrl8+kBBlpXeuabR9o+p2olGqyEBloRYuaUHYClsuWiyu8Fyy55CeJJP3M024ebEZYMGCYhdbFgOv6bftTkOkAQeJmMpypXILSAOk11eo6grssQgIGSZp8mshb4UCQe3bbeuV1Lk1EmMG+89GzbAF7ItqjQRAIePykRXBrt0FXP85/iBVYAxJP5SeBwXgYa3b8r6FjyOw9eCIJpnUOjOXyDq+e3zEwvrsJ4z6iJ7dy1i3NtrfjC2263B+KJE9wOe1NrFnTEOuATx6Yj3XQmCcZ9I0xmDtJaMJbRoO9lNMRxuog1O9rvYMtn58f35RdBbX3x7mX5Zf8SzZ1tMIrMR1LAGP87Um4lHK42BOB+v6QbVKWMVHJ2+ksxWMto0qoHoKxlNrEgYB7ek9XU7rgnM+wVxWHiXBIPyr36SaKt1qfBXV+mfpz8oNgZfIvPcwTNGFxgLYW2/4WgbT0Mcr3H771V42vYjy/37RtIKKSxyINm+UKqz4sn/AMYk/cwKIW1K5VDq+mIVfVE/9ZicfZIvKC0r29a6dTA1kgby0PqQkR3jsKl23Djpseo9j0qGuxq3yJAjMjbQXKbS6IHSnXu2qNuJDRbmNtrLg2jAY8dj6VRSy2rh+0ehDDzdpa2XEf3XfU3JEbR6UIvHwKMCK8TPlAwIXirg0BxAK9fTr/NJQHVpPeLRcHBiFHd7rKvkRz5WI2PEx9ZroEIlYLbkdo9mCqO5EON5rZ8O5HcEcEft7VPpVxrWBhWGREGYZoApPQFo/gfTauhV05Jx8obMqDJmTxOLNxpb7dhXWSsIMCcx7S5yZZY0wYkd/wDOtC2cwkxjaUXb3QcdJ/WmKveC1gG0jbukbgweNv5rSoOxEEN3zvNRb+Ifk/EUghzsZHX1rmf8QqSRt7TqJaCMTVfDeatinZ7rm4qrAB2Mz6dv3qHrzo0hxkwTpC/49pY5KOSASCal2cYzCzkbynFZiPlAMkdeKJKD8WdoSrneU4LAeWNTR2k/pR2Xb8THY5lF3C+FcAtEiRJFMFniJ5xPBiV3kczt3FAua5IgAHjc9q2koToxMQ74xOY1rxQOSIXfT3r1YrDFfXvPKRnErx2Z3GteVIH4jPTrFFV09YfczFChoQuYN4JNu2xMdYEfzQGlfEwzQCQWkcNmS6FhW47Vr0HUd54jedx19EBWBtXq1Zt4IQyHwK5uYpoY+QDbvJ2n2it/EwE6cbczzMBsJ6q7KoDEsW4A4Vp9eTzzXzIVSvv+0Tgk47fnI37qFd9W23khVB7AxLH1rwXy5A39/wCJqhgdvz3P+pm8mWzZxl1kuFnZAVR22mTJ32YgRE966NtlrUJlRsecfaUWhnQBuPaaPD4q7clgS68FtlSewJ+b6TXOtpAGphjP3MQVqXYjB+5lrslq0dMBmbUd53iCB2HX3k9aEObPIRx37/3+JgVrLN+BtMnmGP0yzmB3PFdGqnVss6SpgbSeR/EJu2z5GVUMKzCNQ5kTv1ij6n8Nas6hvnnHaRsqu23MmMd/cBnvSfB8hlAqwhEtzDHE7k0NVIG0StW+JmsXgbl7+6p0hZ0/93cx22rqV2JWNB7x/ioh0T5c80IQ6tqXoAT9u9Yek1MCp2Mw0j4hBMl+ILYSTO/SN5pvU9E5bAmsnigERjiMK98BwdAG6g9T69qnSxacqRmKFgQ6cZkUzQAFH8rDYg/5vWnpyfMu4mmrusWNjGuIbQBBYRJ7VSKlRvEzxCYBTqhiXosFTs1v8iOP89aUVzbkcGJx58+sT57mWyEHYnf7VZ0tHIxDUATN3bV3EMSiNo6GDHqdq6StXQAGO8it13NsNu2YVgvhu40f23aeDBC/c/zSrOuQf9gPzMJOmVfiMvu/BOL/AAqhPYMJ/gfeg/8AlOnGzZ+0W6NnK8Tg+DMQp86n1gqffrJr3/ylLDyn9Zq0jkmD51kF1V2s3Nt9lJ/SmdN1lbHdh95vUpqr2iJrVy386Ov/AJKR+oq4Mj/CQfkZCjsg/mMsg+I7mGclV1K3K8fapuq6FL13OCI6vrH1YxkTcYH4otXYEMrHowH6zFcO38Psr35HtOmjah6SOOtm4wI8oHFbUQi4McPKJXczJ7fkUBjHPaiFCP5jMwDvI2cYF81wwes1rVE7JPHHaQOOF1h0ReJ2k963wTWvuYI2Esx2YK0WlIP+qOw6VlVLL52gqO8hi8UoTwxGptvp1NbXWS2s8CZ3zL8TiwlvQvJGkfXk0CVln1GLUb5ldvFIoCxMbVprZjmeK53lODy8XdTXDxtE02y01gBY22zBAEafBuX+FfueHG+jcnjdvufSo/xG7xKl19sxOAMk95sM5u2Qn9yA3IY3DIj0Bge1crpxYcBB+X5QqwxO3HyhGAxhK2ypBLKsOACWLCYQcKO5+poSuGZeP73MF1G+f78/WAfE+RLiwFuXtDKTDIuognb5pG3tTOk6o9Kx0LqHucD9JqsQuFH54h2T4jXbZbkILBFlQsebSq+YA7KsEcydz70q9FDagSS2/wBydifb2mEYbyjc7kmfYmybsBG46sQR/wDjx9qGohc6v3jlbwxk/l/uZTM7jLOrpXVoCniUEhthB7Wa4S676VGuN23AIEde32q11uVNx9j+0mNdg5O0pfFDV5WG3QUgVnG4h5MJsMXcIzbH86WwCrqAjBYcH1jXMMQLafkBUlSGxomurUd4psYKQWfk1W1uDheI1n3wvEoyrAISQVBBJ/WmX3MAMGDazDiGDFeAfDfdPwt+x9R+dJ8PxRqXnvB0axkcxdjr6PeXtET3qipGWsxiqQhnM0xCqbZECDA9o/2raEZg0Uo2IijM8WXd1WZcAAAcn9+lV0VBVBPaeGwh+TfDpLqcUPKACFPBPr7dqT1HWYU+D94t3DDabizYRvJbURHIEbVxTrznmLAI8zS5sOUKqSApMTHFCCG52m/FkyZRVYBTAOzH0rEZgSCZ4AkZMnj7iKoCgT0Mb0qoPrzmeRSW3leLsBdBc6mBG3Qnt7U9HYWnYTynVkDiUZphl1KpgksJ325/IUdesOQYSHYmLMXkthbi6LNsuTGyL99h0p9fUXEFWY4+ZgqBgnGImzDJdN5SoUFiV2USdufQCqqOrJrOTx7xmzLxFOY4K7YnznSdvUH0/Sq6bq7e28PkbRIcVdtGIJPEkbz699qt8OtxmCXbicbF3bh0sOOkRNaK60GVmBjk5nbrsfK5CjmOZ36d+lYoUbrvPZlxw5cDS9tVHMkq1BrCncEn7ibgyF1LsQEEdwdzHaYJ96JTXyTBOrnEpdrgOoo69CYMmjArIwCDByZE3h1Fz717QfUQsx9iLF2zInVPb+KhR67N+IzWrHeMvg204us1w6QdIAImd/fbtU34iy+GAo9ZjMG4m1zkOtvayrAz0tj95+9cajBIy2PvFqVzuf1iP4AwWrXed2lHZUteIFVAQJJnmdWwG21XfiVg2rCjcAk9zDvY8Dj5ZjL4jxl23bd7NwgqCdL6SDHMER9zNSdHXXY6rYvPcZmVqDyJf8Ok/wBJbueCyvdUNdZrJZnc8ncTp6DpEV7rMi4oT5Rxv2+f6+8WpVjkn6Z4lV7GWbRLEW0cKx2XQeDMrtO1errscY3IPrvKdBK7Hb7xTmGm+i3AYV1BjruOvrVdeamK44MZWCOZjc7w3hf+xyRB67bGfTiuz0ths/8AJCcOy7cyGVGE+aXP+fQVt+7cbRJGBgx1hE1FV/FPP5/pUVh0gntBXOdo0fAMDqHmPrvUotUjBjvGGNJlTYy9q0aAD3/2ohVXjVmbprxqzKUvPY+YEgmZ9aMqt3E95bOJHMrzX40qQBv71tKirkwUC18mUF7bWTqo8OLNoLBg20TYfDvd0j5iZ0E8AA7sfTp7mrmZa8nj1gucR/kOWmyzO4DnaCBA0xwPrzUHU3rZgDjuIhiWGJscMiFdbxXLsLE5MA5Bws7Zy+6s3La6VO4naR7dq0kouW2jQ6HytzG6ZSptq9wlmYTzsP8AepLmNYUr3/kj9ok3EOQvaQwOBTQWPmMnnoBWWsdAPr/r+ZruQcCB4fLlcl2mJhRPbrRPYyIPeMewqMCQsYMXWfUTCEQJ7z/FMyVr1LMZ9AGO8oTAhrjySQkQJ6mf4otbeHqH1m68KPeRGDPjzbMaBuedztA/OvC0rXvzMLDRv3glu1cOIYgB9IInoJ2+9OFiJUO2ZuQEinGKXvqrIW0ySB7GN/f9KqpKLXqzzD/6ZEWXUXxyzCI2PoT1/wA71QpbwsAzNwsg2FRrwAgwJjuaIWMK4BPlzI47LU1IDBMyT/nStqvbBxMB2Jll3Kka4otgBup9KFeoZUJbiYDtkyaZYLbaY16t+P1oTeXXVxiCctxIJl83CGWVPAHSiN3kyDvCyQu0rv5edRgMPTeiW4Y5hBzifY6xfuMQli6x+XyqSBv1IEDpz2razVWMuwHzOJSVVeZovhXA4hLhW/aiQN/K0Dr8pMVD1xSwf4jk/X+IllGMiOs6ydsQhNi/4QGxmGn7Db71FRetLZdM/fMxbChwy7xhahbehBKqPlKqFG3UtyfzpBZmzqO8AjfJ/f8AaeefGGV3vHspYQzdaNIYaGMzuJhRyTwIFd38P6irwmaw/COcbiNssPh7Tb4m5dPzixr6xec/QeSK4oFY2XOP/wBR/MFQBxn7CYT4nzYO62LttlJZdyQYAO5Vp22rt9F0xVTajZ2P9IlGVxpPeNcRi7AUJZCQBsApYz6kbipUrt1arM5+eJ5CRzF2ExNvzcT1B5H0O9Uuj7TXyx5iq7g9bs1hACp6cR/z+lVC3SoFh5nu3mjf4bwN2TcueUgmB32/SNql6u2sjQp7QcgbTVW7ylZ22/KuQUYGA1e8ULdD3Sw4Gw+lWFSiARxTSmJRn1/yQBLHgCj6VPNntMqUZgVvHqLcDnqOv2p5pJfeY6bzOlC7XQTpQS7ei8n6ngDua6iAYUjmDY4C7xr8LYpbzmAAohQOyqP5NR/iCsi78xCkMuVO0291106QJJriJmAFOczuCwjK9vxd11CRPI7fWnPprILD+943IKnTzNhmGLDKd6j67qWuskdVZUxKubALpJ4mktSzEekpenJyIoXO9IdfU1WemJx6Rxpzgy/AZuPBUTxP5mf3oL6XL4PAi7aiWOIvwedQ1xRJkzt7f81Q/TnQPSFZV5RKMFm7eJcCgkk8Rvt6fWjegCsb7Tz1jSMwzA5qbaOHBVtRO/PEUqyrUQFO0WyaiMQ3KcWi2Qx5JLH17Um5CX044gXA6sQHAX1PiueSwH0E/uafYmFVYbgjAlGHwFu41xyAQu2/rJJ9TRPa6KADPMxAAleT5Pb0l9HzEkE9gSNvsaLqb7AQMzLHI2i85ULl5oJ0r2708dQUqGeTC1YXecw2CuLdYWzI7npXntRqwXmNgqCZyy90XmlCxA6cVrCvwxviYQNI3l+CxygsX2aeDS7KSQNPEF1OBiB38bLEg05asDEYFAE2djM8RibS2cHa+WNR4G45LHbrwKFEazylc88cneNammh/Eubnj/1ALeAxeGuAXX0ozLr0OeJ3BiJET96H/kCokJkH09ZQbaL0yoyRxkRi9+2LmnB2VVyYmZLn1JP70lna0jTkfM/6x9IlUYJm9s/tGN/Jb9x1uYvToBlkU+bYGFkAACY46TTLnKtquHGxxgflEJ1dSqUo59Tx84W+EsXNLELribaIm6iI5AmYJFSWrrUmo/QAn33iM2JlRx3JMT3ME7NpZLlkEwphACfViNvr3oFVshdix9ciU+TGVYH1mV+KPgW54q3FJvFGBNolDI6jaN/Q811aOtNIalxpPqM7H35mB1sAbt8oJjM4Zv7Vq26aB5kCaNPvqiKFOmA87kHPBznP2zDGAdzmZHNL7NcQkFSs7nqOTMGf+BXXoUKhHOZrLlgf78ppPgrGAIwmW1EmeoMRXP69WWwMBtiay6uY5xmN0nUTtUQU288w0TtKMfi0ZZQqxPEVtVbhvNtDQHO8UYpTat6lYg9hViEWPhhG6snBhFnMUVCWPnPOo70tqGLYA29olxvtMzj85Adiok8D/eunV0pKgGJsuVBjmBZg5W0LZbz3T4lz0A+RP1Y+pHarK9OduBIbNT/EZuMlwSWsNZ0ckAn1JEz9TXz3U2tZc2qV1LpGkcRvgbjB5cRxFSOBjyxhUEbR5PiFVX5idvT1qMk5y3EWo05J4jDMMr0pPiSfaJ+lJ8VA+E3Hrx/frF1dQGONM+wmHtrZHlBYiWY8kn9ABR3350qgx6/f8sD856xnLnfbtK8nt20t3GCKGZjJgcAAADsOa91FzMoTv6+397wbdRYb7TmAtWwrMFGpmMn0GwA7dTW22toCd/2m2as47SrKSiteIUaiVE+gn+aaXIp0n2/3BtyQs5lxWbjR5i0T2H+H8qXa2KwsF84EW5jl/wDUO28KnUcyen5U+hzVXqhpZ4Yg+AyJjrGsi2uw7yelMs6gadeN4bWjbbeLkym4Lhto0rzJpx6hCmthvGmxSuSJK2l62GsqC53MjbnvWE1viw7QTpYhpbgMRdKeGEMoII7fWgtRA2onYwXRc5zFtnMGsl1uAqSZg/5vVTVCxQVORGmsPgiGZbmCi0W/ESTSbqSXAibUJbEY5SQLWs8tuam6gEvpHaJt+LEqy7BK7NeYSW4nsKK61lArHaZYxHlETYzCoXYhdpq2uxgoyY5S2I1+H/jhMOrpbATUZgDbiNu1GKuqr3RufvLeq6IXYJ3xG3w7jkv+LfxjjShhV3820yRO8dqV4NS7sfN7+sReGrCpSOfyhH9R/UMLuEwrBU+VwoVTG3OwP0qe+phlj5R/d/nPL/jXRc+SfqZPDPisVfNonw10y2s77RuoHPI7e9DVQtqg6tR+pmWeBRWHG59odh0XBpd8O94jNyYErH+kb9TNCeosqs0V432O3939xFsW6ll8RcAfn84W3w+5BbEYlyCPlAA+m5Mn0Aqi3pq6hqfn+8ep+UT/AM1c6akHz/uJK14lmz4dq0dImC5AaD3qG7qyPIRj3xv8p4+HZbrdt/bOJy5ZtKABF24REkSCSeI96WdLMorOfoRv/faaDYxywwoiPMPhBGQ+JhsMrc7DST3BKDn2NUm++hsa2++f12jl6iothSSJj84/6aXAov4LEruJVSYjbcBt59mFdZPxRUAXqEyD3H7jtFWu5Yhcgj++kyN+/ig4tX1II2iPm+o2I9RVyJ05XxKj/qU02WE+btCcXjtCiV44il11azzHl8DMEu4q7yD7A7xTRXXxPNnG0TYi9dd/O322q1FrVPKJzz4xtwx29pXi8OIlSZoq3OcGD1FHlyvMDw7b705xttIaHGrzT0v4SzQXVtr/AKBB9xx+VfM9f05rZj6ztVMHTImkzLzFNPzftXMp2BzxCrGnJMPykNauqXI42jvtSeow6ELMcixCBGubZkCvepKaiWyYimkgxMM2hYO0bb/setWf8bJzKWqyZzA5qpRxIkE/nXrenIYHECyo5EjhcxHhkA7gn9ZonoOveesqOYDZzTSzneD16U9un1KBPNTlRPsDnK+ffrWW9KdtoL0naGZdjvIT3JNKurOQsTYm8swOYAW2k9SaG2olgJrpxA8rxoLM56z9tqdfUQAoh2KQAIwynEStxu7fkKReuMJFWDGBLMtvjQT3Yn9v2oLlOoCesGDAMPhEvXGuOoaDpWfXmqGd66wqnE8zFFAEhhshssbhI2LFQoMARyaKzq7VCgGea58CV4LJbrhlVwtsGFJ3Jo2vTUCRv3mPao3I3geFXELqtKuopsT0+5ptng7Oxxma2hvN6wRMQyeW4pDAmdvWmFA26naGVzuJlsRl904hbXlDM0T+Hr9a7NDI6ZEqsvatQ6zY5HgGsYy1ZxRV0gsVEkMAJAO3cVzusK1qXUZIxMa83VEqMGaj4g+OpAt2V0geWAIjptUtpu6sAWYCjgCI6f8ADwp1NuYvy/OL63VRwR4sJMg7sQBwaQejThTj5Z4lNlNZTI7b/aazEfCdixaJLXGc7zqIE+gHA+9V9f060VKc+b5bTnV/iF11nAxBMkz64MQReJdQpK+8gb+sGo6urNDC8jUfQmP6no0NX+MY9YyGanE3VtINIPPsNzSgjdZcoICj0H3Pzk//ABh09ZsbeF457NidKjUONt576uaLqjTTaVp7cfzmKqF13xHb+9oit5gcReRLhIU+Y+wk/tFJoqD2a7mJHf1l5pFFbMnPEarhzdZ9B0WUEaQB19+PeidfFD2KNhxJS4rUahlj33lWKsoqpatqNXQxBnuTUupnIVlAI5xnP6zay5Jsc7TPZp8F4a7JxBIckEeF5dhMzIjfbpO1UdN+KPUpCfnv++Y7x2b/AMY294tX/pwLtvxVum2pmAVD8bcgirj+IXV1eIyZGcZzj8t4VnVBLPD5mA+NfhW7gyGLLcUmAV2IO53B9AeCa634b+IV9TkYIPvvAusymoCZO9iJFdZUxJrepDDEnh7Iiax3OYVNI05m5+FFUYUwIbWYNcPrifHwfSW07cR5luJIugPyQY+4/kVBcg8M6ZQ+CMCP8UZX2rnpsYhNjAMpc37pRvlUAz352jpxVF4FVYYcmNtbQuRzHuaOpUjSIiOP8io0d3fUTIkBzMxhclRmUn8Z80bbDePt+tdR+pKj5S3xW3HpG+eZbb2KIEBPCzsPepl6s2OSBgenMXS7cE5h15ECaAo2Xbb0j7+tSm13YMTJt85ibKclsNbuMyAuW59AIiKvu6xlUIOY2yxw2xgNjK7jXjaskKkFiT0HsOaaLFZNb8zWsGnU3MX5jhLtlvDVhcBPXbc9PanU2V2jURiMR1YZO0BxfjYf543ng/WnIKrTgQlZH4hOWZ7ptaTINLu6PNmRAevLZkcN8RhUKmQd68/QktkTWqyY4yrMwtoHk7n61JdQTZJrUJaGYLGRhw3cE/UmkWV5u0xbjzYjbBXtNtPRJ+p/5pJP+QkesS4yxgeWXZQE8sxY/t+Qorh58ekY4xtM7jL5Z2buT/FdFFAUCVooCi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24208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9" descr="data:image/jpeg;base64,/9j/4AAQSkZJRgABAQAAAQABAAD/2wCEAAkGBxQTEhQUExQWFRUXGR4bGBgYGSEgIBwiHx4fICAhIR4iICgkHiMnHx8hIjMiJSorLy4uIR8zODMsNygtLisBCgoKDg0OGxAQGywkICY0LCwwLC00LCwsLywsNCw0LCwsNCwsLDQsLCwsNCwsLCwsLCwsLCwsLCwsLCwsLCwsLP/AABEIALcBEwMBIgACEQEDEQH/xAAbAAADAAMBAQAAAAAAAAAAAAAEBQYAAgMHAf/EAEEQAAEDAgQEBAMGBAUDBAMAAAECAxEEIQAFEjEGQVFhEyJxgTKRoQcUI0KxwRVS0fBicoLh8SQzQ1OSorIWY9L/xAAaAQEBAQEBAQEAAAAAAAAAAAABAgADBQYE/8QAKxEAAgMAAgIBAwIGAwAAAAAAAAECESExQRJRYQMicTKBE1KRodHwBBRC/9oADAMBAAIRAxEAPwBRQcRJczN2CIUhIB66f+cWXEDIfonmo8wSFoVsUqE6SDzvYjv3xLMcOthoeFCdQUnVzSsAlKp6ymD2nrgvIg+5S/8AUPpQVApGlMnoY3kxIkdcfktXaPT3x8ZCLhmmRWtJDrviKKQFIKtBsZEG4Vf0wxq+HiEH7usIVH/kbg+6khRn1MYLoOAKdCToU9fbWClP6EjHfh/IqpZdCX0hCSUo1J8TVG9tQ0wbWJnFdkpWqJLhTNUtLLTytL2shS1XG9r9PTli5XxNTsGHHEL6FJwFk2TKpXHTVNtKLi5DiRKSI2810+n1OH68vo6lspUE6SLHcdiBy9UwcOeQryUCP4dr1VVRUKZQlLOqylbzAm0db4Py4O5c46t6VsqOsKSDYm0EYzhCi+7lxplta0JWqF2hV+R5x8M9sMuNata6R1oMqK4CoSJVYjkJOM0nwZWloW3VuVKEuEAMm4RuojqeXt9cJM5yK+qhXodJuj8h66hyPcfI4I+y/MFOteEoCEjynmZJ5dojAOd1go65QJUAuFCF6d7EXBSdgb9T3xKbSLaiHVmUVPhpS4tKlLSpI8ORBIuSegHpzxrwFmgbSGahQQpOxUbKHKJ39N8F13EsswVgA3kqTJHPyoBJ+YwBkuSGsdDzbikIQkIIuCqSVSYNrK2Hz3wPnDKz7xZmenMSQZH4a0f4vDkLHyMj2xbNU7VY1HlUFCx/oeuAsw4HYLRK0lbv5FFRlJ5RHwgduWJ/KlO0tQUNDxUKMylUAWmSk/CT233xXD0lO1SCH3qqmJpkoS6o/C4FlKtJ5qTBEi4kdJjlgrMcsccLSpQA2kjQET0O5VM+WPU4AzRmoS6uoqChLStKUqQoyjeAoxzUZ1DrFuZC+Jmw2G2lBSjAEmYjqZ974m9+CuvkC4kzEl5qlCSErSlalEQFJJgJHO5mekRzwRxXShOXpZACnHlhQnaEmZ9AAPYYR8VZutD1MslKkhBTCYk+bUqDtsP7nHytr6pVW2+8wtFMG9CRpkJBgjUdhtEm198Z+zJpqjrXZCokViHJWhN0oMJITMgKFweWG/D+cKeAU6nwgoDSlBlZB/mWSSPb54KzKsbNKpLSwVLTATsb2gjlPpiaYaraOlLjzKV6BuFQSPQicF2VSQ+fyunbKiUpUtSSrxI86f5ZV+YzsP1wuyjidTQT94Qpo8yQY+eGVBka6pCHHVKk+YJQdIFufX3x2zfhYqZU34hSmPiUuYi/wgAH3OHnQdrBZmlQ9WVKXGUgthMeIbTsbWkwZ+eF2d0lYhSVKCRTpI1QTJPImRdIPTngjhHNXm29YpSsXCTrnxNPNCDJj2wJmdbVZgky0pttX5edvU+X5TiPyOdFPRNN1CQghJDqdK08jdKf0V8wnphNwY61ToeClguBxaVRGrykptzuQSPXHzJeHKppKlNlbZiy1aVAW33tHW8dMBZcWw0W0ISpxYvpJVJ5qUogc7zik8BrQF2reYr2lvpUG0pIRb4tUkn1uBvyGH3FlczUJCSNSVEOFP8AlSlIH/v/APqcdOMm/Eo2adoBT8p1ECSiPze+3e2I2ly1VM7+IsrDyQAs7WMx0GNJ0rQQVumsK6pyxNPQj8NsqcKQVLElIV0kmYGNeHclYkJ8NYAFioj+s/PD3jFpLtCEoAXrQEpVIkExBHTqTyAOOPDHDbiESp5QnYQkxbkVCT74fWmVbh14woUoy6o0uafJ5QDur8qR6m0YmeAOJFMJDNQSkCIJmP8AbAmVUVUaxaFurcKVkIUT5UJ31AbAkHfffFtm1SxTIKYLy1yhOoSSoATfpePXGbv4oEvfZwzjO23nAmmOtSQZNwJJAg9t/XAdNwK29qXUKUtarkg3J99vaBgXhHJHKZl1UBYSVKVpT7kDfVG3LHHiLjZbbUstkz+Y3CfUDfF/Sc/L7Xz+xMlFQ+5cfuR2e5MGX3Gkqsk21b3AN4tzxmN08MVT/wCKoAlfmJUb364zHux/5f00kn9RWeVL/jzbbUCuyrMUIZcSqNy5PQXifePmcJeFHqhLy1LCUNqJ8LX8QSVE2QPNed4wbnlAkVTKqdJUm4cQkwlJjyqiYB327HHDOnvCCYUpgEypQmVcgJ3UffHzy4PXat2Web5kqnYDp8yL3SlU9diMTnCHEp0klK2wpaikqSQFBRJBB25461DVS1RqNOgukiVBaypURc6diYvAx14YqGalqEJhERO/0Nj74RSp0MM3zEVCgwAFAiXOm9h77+2A+JcmX9xUWlK1qUlIg7AG+lOwkA4DraVvK3JWslt5UpUo/CYuk7n03wXlGerecV5FqaQPKEjYxudrn54y50zeUhxwtmbKmkpTZQEFOxEdsUFRXso+JQTAk6iBb03x5PmVeKmuhaC2GgCAkQdxMxckJJPy3i9lQZM26g6wNRKhPUTaDtGmP+cWpVhLi5aT3DtLULefqqXwy2txSkNkGwO5kEC8THO18dOJ8vaeWyl6FuqIKipMEAHaN0jlGN6XxcndSSoFhatIUQelgoAWMW6GOu5Wa1DdUBXAStClCE7qRqAkAfFFu8fLG6fsyWpPgMq6Ft+jWkJhIISggR0Ej5/TCTg1dSlCVNBxpeka0lMjbcXi+98Ocw4pYZpRKwCr4AeZtNj0/pjfhrN/4i346wEhCilDTZ08huQRJO28YhJFyfQir+NqhUteYnX4alLSEDoZAnV8wOoOKzh3wwQjVK91Rc3uSTFvfHSv4XDqI8GnbSf5kyr5jb13xE5exVpqHGG9KW2jBcSkSSRMJVF4TAJgHcTha0mLykPOOOIAqoTRNxp063SenIdup7emDshyllloKbZDyu8JCTEmBsL7wJ6k4nM04VeZV97bIKtJSuAQVGD5+fm69cGNcWNBvwGFBSm0HV/hAgXn8xUf1J7t07YdUC8W0jT1S0+LOMlIcQk76uU/zbdyAMVDakISCdSAbXJjluDv745cO0LLIQtzT4y0lfmNxNyE/MSdzzwv+0ytbHgoCTrcUm5mAlJ1X5J1EAAc/bE86PwgB5LTeYh3RpaKEqUsA6JTJ5WSdjHUYecQ5s1VMOMMkLcWggoSoeWRuSDCQOvbCbLcxSlxHjIPibB0rKW45KA2Co3tvh9nGXIaQ7VMaPOAVqQPiA2NrE8u84y3ReYcuHKCsNNoecbCxYaUrkx3SofMYneIkZgapumeW34DiSpQaSQSkGCkySbmAIN9sP8AKuKVPACmbOmPiXYDn6/v2jA2fIW0s15X4pSgBTf5QArdKhsZOx3jtgzhGpvWUmX6aanUpwBKoJ3shIuEg4jMqy/MFFSlONgLUVAcwCSfQnGUWZozVstuEtpUoAAG9jIvzv2jDx7Jqml0pQS6OUkarbdjt2xnqGNLsmOLlZm23BMMEhKymx0k+pEHYwZ/XHoSqFL9HCDoOiEKTum1jiHzLjFT1HUpbbWSkFB1jSEq+G89D0w/4R4gS2yhmoIadgDSsxMDcHYgjnhVJkyTomOGaRxFOsOEqeUvSok3K9YG/Y/phtx4tB1UTaBqdg6wB5AIKiO6iYn1OAeGs0bcqHHHFaGkOrUkLBQPiJCiTYwLj1wZw823V1DlROpGqyj+YAkgen5vdPTEpuN+ymlKl1Qm4ey91h2HFqWyQAjUonR3I2Em07m2Lv8AjjY8qB4jidwL6fU7D9cIPtHdVUtGlpz5yUlUcgDIE8iThNwLTO0Cg1VAJLklBkEK6ieu1sKzQfqhzw8xUNuvO1KU/iGUhpRUEgTAIgRAgTHLAWTViautAT5kMyASNyI1G/VR+SRi7/jrIBmE6d1GwHud/acedU9W49mLtRRaA1IEqEBRAhUdZgfLGklWGi3Z6NWuhttxFgI0ADqoX/XCPP6RtnL3LJCUtkgRaw2jAKhUB/xHiCjYDSoR6qKQD6mMA8fVTlWE0jCVCwLhVYRuBted5FsdIVKVN0TK4xzRDl+cIU2hQfCQR8J5dfrjMJj9mdUbhTcf6v8A+cfcP/Wh/Mc/4/1O4f3HXCFWujHhVY0LJUQpRB1Xv5sPeIqtpwMgAaluDbmBf9scDUMVNZoWlKvAnSDfdRE+4TPvhxnOQ0rzJWhSEqT8C0wSlXb+gxz8m7OySVBNJQE63VKICQAhIUY2vI9eWJrgFYT4qYAIccMditRHtBGHOS0lUppQUUIWsATdQtYKi0GNx6YErciLbjYSSh0pgrSPKpKSJnvcRtvjJ5huzr9ptCalhIRdSFByP8ov88CcAPp86Zm6TvuCkAH6HD+jpFIXqcXrSYAtGkd5N+5xH/dFU9atLCVOIlWhSY8o5pUDEgKJAi9vWV3yCpYUfFuUNagVK0K/8biepjlz2+WBMpTWC9gUz0IUOukqCgewJwPxLVVawwfCBDbgUsAysiCLJva878sFZfxKFHT4SlFNjBTI7EEgj3GCWMqOoMq81aqWlKfT+Cn4tYgmO24v1wsouHVqCXac+GlIMNLJMyQfYmP0xtxUppbSALFS0a0gyJKlKi25gYr8l0hsmLAT8sN3hNdskc3zCjeNOh1PmknzJgSBB32N9jeAemNKOiaaUVUj3xG7WmRI6Rsbid+WOmQ1H3lZ8mtKln40SgSZSN9wIlUG+PlOpmkqSkANhwK0pJ+FQI1IHb8w7RGJldWVFJYaZ7nWZJZ/CZTOyiCSQOZEpAn1Jw6yDMGlNpLYuYkEgEdZ5z7YbZdmLKhciY98RfF7SVPobYblSnQVqQLwEgwYvBi/vjJ9ma6DOPuKNCA2mTJ0ykWRMgkmd7wB1M9MFZbl1O6ypDTKXFgjUVGCdQkq1XJ9OcY5133Z1otD4j5CiNpsNtjP80H0xL5W/V0FQPEbVpsjUfhUORkTB/39Sv2ZYOczoapFW3TJUCwEhaXSPON06Rc6SIgxy5Xw14pcYRTFp3zOOCCIJUYBKfeYx9c4jFQ4nw9BcSCFkSUpmIBsCTuYthc2192qFqqFBa3PM2o8k2BAnZQO8ciMDavDKLo48P8ADdYEFSlo0HZCwdUf4iLfTHzPs7dDKqdNOouKOkAqQE73M6hy27xhxU8TJCDoJWRfSgFR+QxD8K8SvLqXVCnUp4qkj4dA2AJO1h85xvkzfQ8fz9qmWlqohCVgShSVBaP9I+NJI/L6Xw1rqH7yyGh4vgEg6EaUlX+Y2gTyBnb0xnGbjNTRqVUILLraS4gkXSpPRQsQdiAdsC5FXPmnCygQAIAVJAi8zzA9t+0nFUKt3ZyXwcimbU42jwgBJHiFR9d4wBkGcVzrThW0T5SE6iqTExHlMT3x84WzxVdUr8WUoR8Daj9T1P6Y9KrW20tAgpJBBIKosOhH72xSVtk3iPKcmUX2gyohtSl6nypQEHcjSTq+Lr0G+G3F76UrYdhJbZUEhcTBUlRVtyACe18Ks6rNFS9UqpS7Tap1J8qki0ne6SZVfqdsVuRVH3xRcLKUsoSQhpV5n4lK5SQAIvF73wUkNt/sMskQy9TKWSlTUHUVEEGNyex327QMRVOwpNTopF+Ew5KtAuYEAFP8oP7e+AuHOGkJecUJKAtWlINiAoxIFiY5Yt8zWk08aC25H4ZVAgmLSJib2xnuGVrWMcmy5tA/U8z6nmcS32kZgy6WGkNKcS25qdKR8AAIAPqb+gvvh5QZY8GFBLnhkIjWgDUDG8qBEzzjEdwFX20LM6d1HebgqUdz5pk8iRPauIg/uelpQ5PSOtJOhoJULEQDfoeuFv8AB2ct0pUoLbcJ0a4OnnB6nnMfpiS4pUunrgKdyEqQFqQmCJJPK8TGHDPECXQkOJK1AW1EfsMDdYzLm0WrvEDPgkKKYKT2O3LErQcZNhRbToKwAgwJNpttbeLnHNx15DaE+E155BcIuIAO0QbH6Y7cLZahSluKQkFRB1KjUrnJ/lEcsbyboPFIXP8AGtWFENU6PDFk6nIMDsAQMZi2LNKLakD5D6YzF3L4/v8A5DxXt/2/wRGW8KtFz7wHHA6bqUD9I2jBIpls1v4ykaVIHhGNJVfzA9SBHt74G4WazBLKfEQ3I2JJCiP8QAgHAyM4NXmAp6xtuGfhTuFEjczvbliWn2byWVhf/wAS0JGkpvHxGAPlc48+4p4501bSQFKQNWsgbhRjUkXgJKPe/XFivKAGXVMNAOp1AAAAHfSExtaMTnBVGHm5VGo2uNuxm/tbvOElJt4WGTZm06Ep8RJ1fCZHmGJHiKt+6Vi0tJUvxGtRAuEEEiewVvHUHrgnNsoaoB45UUpUTtqsY+EBIuSJM+uFPCWaGsVU6W1AFIQmY8sbST1meeFrLY+SukU/ClaBThagVLKAtQ5nUY/v0jAFfkrDlcpZb1EpAXHW9zfeI9owGvxKdttC0qTMNORe2rykHnM/OLY75Pmq2lOfeGVoWpxRTqE6kk+W4tMQI3tiOjpzKmKePcrLS2HaNCz4awdJBKQClQVI5bAT/iw2yvPXngunDZacKY8x8o7ggXn9PniqTmjDkC6Vcwd/liZSwya50DaEagDaYO49ItjSZow3s14bQ9SHwHwPESAdSbpUI+Ibb+m84DzvLkV9WB+RpWpcc1FItPK0Thlx1kyHEMrRUlhwpWlsAwCBBjtv/c44fZxR6GQlcpWk+fUL33N9564XnALXqOvEeQaKZRbCkGUobKVqJOowTBMDthlwrRCnb8RXmtCAd3Fm5ub6QBM8/ixy4m11y2m2HQhltUqME6yBGkQRYSZM7+mOtPSPrfU26EBtCQkFMwUkfCE/kHUXJ6xbB3g9EpTZqtFZUOpSQhxYIWpJCXClISq/IEiQR9cVdNXLqUFtTQBI8qrkA8iSLfM74Y1SmkJdSkagtPhhsCQpXMx2m57dsRuT5e7TvOLcad8JSlKAS7OlM2hKSRYbjlga8WEXao6ZVQhLz6UrGrxT5heSIJHfmMM/tHQn7tClFNjEJBJJFhc29cLs0y1FGrx6fUptYKwjVPOVFM3J7G+8TsCMrZTmbAde5khDe+kH8xP81pHT64EmnZbalHxBuC6dtCA0mEkAap5zee/rjeqLSa91uBJbbXKbEK0xYjnYH3xlJW/d3SwtkOOojzWIvcECLW6kQcFcQZG7UaahlKUPtg2k/iDfSTyPfGSzeTN7nA1ypSKylKHAFRZU7kHnHWJHzwm4fbUnxWHFJATqTJtZJIknnq3+mE32fZysqcWUrgg2AkTMkdZGPlC7Uffnn36dxDSyfDKkyE8rxYSBucaXv0aLvPYVQZMgKU+W3G0jWdQsRK5BjmDOx7YS5jmDzdYW33XPAEFCSLEdTpHmvO84vk5yVKDaEhUi4HmV8hYepPzwt/iDb9QoFKfwtTZlOxsCEzcABOnvc4LpC1ckFu1baqdSWyFKUkiCImRAiYn+5jCVdTVUeXuamtC9GnUDqkmwsOX7xh2rIGxC0S2AZcKDGpPz8t943HzwLxpnaVMNMsIKx4iSrQmfKP8AeMUvZMvQPwrSPhlKlt6bCxkq+QBwVxah1DCXVNpW2FCxkEEmASCBaT+mMTnykFCQ621OyVA6lexH0xrxDmtS/TlGhC5WmZkakhQPlH7/AFxlwaXNBnDSWwmAVKdVuhszHsCU23ucTec5YcuWqpYT5ANSkEyQsk6wDsQZEp2mRbYVVPU1LTaUoaSAEjUUL1LSOpsLW3AO3vhXxMjx6BxNOnxCmDpSDsDJjkfTc98VHjTm7sGyrIA4j7w8whLrqdSdA+ARKQL+tv2wm4bK3H1h1pryrUCYIPlMTE9RMYsOEcybVSBxbgJSIMnYCd+mI/IapReU6hafMtStCoAIJJ35HHJvDrSsduOVVS+mPCabptQ8MgnUSQDJG21sc6jNnKRayptKVLgJ/NJiPKLDtMe2FeXZk4jMFrdbc8BaiZSkkRAEkRt1Ppi4zmkZqadfhlLmjzNKmYUBIPWDsffHVHOiEq+BkVCy8sICl3I8RW/1xmHrSH9I1MAGLgaY+uPuNcvkGo+kc+KOKEI0MNqCS4YCgoXEW2+HzQL4eZlldO6whxlCPHN2ymApJH8yvSxB6xhNlNDTVzZ/CbMclASe45/PHzMGHKFov08OpAIKFqJAHOFDaI/MD2xk/YuNIouGuKG9JbeIbcTZaFG4I6dR3xPP1IZqyboaUvWhf5VSPMCfUn6YQ57lbvjMVb5TpgBSADCCq91AyenLlh/RrDqVIUlYEXC5Uk/6rFPrcYG9SNFNWxnneZh5KW2ZcXIJCSIG9yeWEXCVWGXHGlgJVrJkQQdhuLEg2jlbrgHhtpNFWONBXkfOtE7pI+JPcXBB/pivzqgBGqQhDgACwB5HAPKfRQscDbsqCVWO3qBupbKVJBFj6EGQQeRBggjpiapc7WX3qJbJcKCAVGydJEhQMG8bjr8yDw5n1Q20VOtHUAfKlQJVAuQCRb5xzww4aqS6S84IUsyR0n/aB7YptdGr+go41y5FNpfQXG1hSQlGo6XJgRGybnlfG9Fk7pdcfaKQqAVNEbWt5ufuOmHX2jVCXaTwhBclKkDulQP7R74Us1FQ2RUBpxI2WkpspMwL3ExbBKroIprRZlVY5VVbutHhrZHhoQ5eDzVAt0iJEaTh9xtw+V0yVaroIJI8shXlM6dxJFo9ZxK/xhCc01GW0uJBGqASYj22xZ57mLbraacLSfFKZTN9KVBRsLjYCe/PGxNm5SA8trGGmgC4PEUQhllF1KM2t+p2HPDKuYqGGHqtKytwDUpogFIAEQk2Nt5JvfbEjVZWinzGmWkQuFEOdQCAZ5SBN++LPjnOIp1sshRcIhQi47epMD0nGM22c8jQpQ8V1WpxQknp2A5DC3iniEsutpS1qUpX/hBJ0xupIFoMX74AyZ2sbpxrQkqsBckmSALARPacCJr/ALk+EVJSXyoOqUkRqCpHqNMAEDl1xKeFPn0N6GpP3eobfCktXUguAgpMTIJ/XqMcvs4z5gU+jUlJIsVbAix5jcbYo2+LaZ/dTZAFwFCL9RjzzK6SnfzFfhp/ASSWxcC2mR6atUDaIwvFYR5r2NeHK1t+oedJ1JKydR3JCtKTH+UAjoDivzjOVtMf9O0XFxZAiTP5iJkJHzPLAed5OyoIcc8gFipJ0yDsCRvf5fPHBrO2WSG6c+M6rZIUDpA3Uq+36mMZYMm3gBkPEQQNHhIAT/MqDPfmPlhhU8b20IaQ4siAhtC1/MgRHc4Jy7JwHHahxseIblRSDIAuAeRjl+s4U5dXt/xCobXFykp9P75+mNwg/UxVkNZofUyB4YRulI03Nz3jthtxDkelP3mmQA4LrSkQHBz/ANQ3nnseUd+NcsCC2+2AYEA/mtcpJ/MImJkg+uCMizdBb8yiUrICRax6T0MRfGrWmV5YmhTUcWBmlcStCta06QgoO5kE9Np9cZw9XslA0EGBEDf0jfGvH1c2qkpogPKIBG8Qbmee0e+COE+GWFNw6gBShOspGq+8HcfOb+2Fx1JEqT1sbV1dToZU6qxQkqBUgiCB1Ij+4wJwQkvIS+8rUVeYAbD25nCCnrmm1OMBKKhPmBUo/CAY8yjyx34ao32gQwl5TRuPhSlIP8gX5lD1IGMwTLyqrvDSt0IJVp8jfMxcT0k/LEt9mWZBxEKACt1AWAJJ2HrOC+Gqhx3xNflhRRJ+IwYk/wAs9MK3sgXRVS3WlnR8RQpJAA3METKZ5xIM2ImNLfuNHMKSp4ebQt8oSAVgqPcmb4gOEVMtJgpv+Y6ZgyZBiSmOhxS1HE1Q48VNpVGnSdKCRPW8TeenLE//AABsh57xVeKApZ0WUVbxpE8+WM0p4jKThrLVx2nKQsCDp0+IqUgA9Adz6DEbS1jaX3PCiNRN5gewBk84wm4RaXUukPOKOj8hJ+vPHq+V0LaQAI9sKVky+SBd47pgSCw+4RuskIn/AEkgpHQHljMXlSzQlR1+Hq5yof1x8xXiTnsgM2pA/UMineDRSD4kbrlXlHcgWJ/pjpxLkbqW21moUQhaZQQAFAETsAbb9MZw9mgaTJJTHxIWidJ5mRcdYMdsFZm2uvQoseULTpDihsm86ADBnr064hUW+KC2HPHWWLaAkFUgeaSYFwRHqD/RlUUBSmGClKwYSFJ0gkflUE2Ei6VJgHYjHneeUzlK6194XLaoSpxAi421A/rj0rK323kQFEjSoJUZlCk+YAzciQFCZ2tY4YLNNJ+jzriqhf8AFDhbCQBPkkweah29NumMVxu4mlUkrbctuRq9LTEjvi+OYKdcW0lCdII8566QTp9CSPWcI08MU7DikPOeE24VFEgXUbkH5GB09saohUuQ7IgH2EgG8DSeYPIjCzinOTSFCW4AcKQSD/2yoAkewVbHHL6FyjbLrTqXGUydKrKSBc35i1sG5fmLLyC4W9aF7pACiAe1unLtiODq9KTJmGSlK1DcA/4vUq3B7CMKuN85Y0hrQo6lpCygnypkE6iDYWi/XC7NctS6ljwH3ENrXoKQogixJvM7C1+vtc5dlDbaEoSkaSI/rPf1xVuqROXbAKDL6ZaB5GyP8oOFudcF0zM1bY8NTSSo6VWUBeCP0iOWFdflbPjuOoWW2UeU+GbFRIBuL2NoHfC/iWhQyadbbrhlRkKUTpGyVwr/ABwB1nErgXrQ1zhkVLTS9aQtLqfDUOYXZST7E/LCoZxUkhysQssogIUhPxcpPU8rxv64p2WW6+nIJDVQgeYjlYjUO0SZ6SPQDNqJa2mvLr8BYLiBcx1A5xv6Y1Ybvk2fzHUUFhtxCN9ShF+s3/QEY2qDTNMreXpdcVCJI1XUYAMzAk4Ny3OmVEw+RH5bR+k4D4vzJDzIRTAKd1fl5pEFQPXYQOuFOjSQy4Py7w3EsNAJbSkrc8oGoq2G3viWzIClzN0RCFwtIiAQoDUE8jChMW3OKLKM9a8xCvxFJEtaCVpIkAgD5SYFt8Ia2nXXVLzNSNDYHiIBEFUn4Z7ERFjPtiqXiQnLywoMx4gZdSltsF1dpQEzA5za3PCanhNeo+D4SVNpAJFiQTIkHfa2ELuVJy1WsKhp021JCkg/yq+Vj/ZpqLPadaCHQASCNQMonpN1I/TbpiZa9KjhTV1YPALYVClggXvexPsP2wlc4WpiUlSg06bJcEaiY/8Al74lq+kDwaLRIfSotkFRkJ3KpBkWg9DMYrsmyMAaipalxBWpRJjoCdh6RjeW0bxfKFAfqFulgrbW21+dMwTHMG8jptfc44ZfkTSErKXCluTFjpE2tCwet0jHKlBo3nKc61pJKg5zhV7kfmBMW7HBVIwmtSpumGkJsXFlUSOQTN+5P1xq3Rys/cmcv4UUgPVTrylop1EnXewVeD1FjMXg4pKHNnXUhKGyC5q8PqRyMbAAXJJx9zmaekbolmVuuQ5PPSdavnYehxV8OJbQjWoXSmBAk35WvvGFNtkpJRZB5HkgoagtPoTDo1DUQrVBvPUg9cWeYcToT+G0CtwiyEiT2np+mEvGVcs+KtpoOhCOYvz1KCSLgCLidsB8AFtKUoCfMU61qi1za/XfBfjx2KSl+wNw4ivpVLcqG5bdcKlBN9JV2G49p9cXSeKmdELWnskkaj2A540zvMAhhXhpUtUbIufbvztjyemzY1TyniuVGUoKuQAk7Df/AGxd0myPG2kXBzhYZdUlrWtAVp0m43gTETtaZwB9mmbgNpU55g4olat1aiAZPadWLxlgN0gQNIlMfT+/fHmGa0TlHVj7qpIS4o2iUyIJ/W+3PbA1SX9Ru2z0DPqBspU42UpdQmUqFjtseoPfEvwdmFW4g+K9uASlCQIB7gT7zjsUvVlO42ahLKljT5ESVCOpVadvTHChpXaBaEuhDwVZC02IULwoTYbx8XPEt+ikvZvU/ZwtxRcBSAq8eIU79uWMwS/ljjqitSyCeQWuBFhsegxmOyf061nFxleL/f6gGeZgy424A2NSQFE2umbiTsYnHeh46pAz5QomPKgIMjsZthNxNw+04+0prVpKj4mmdJFiFFO2oGR3scPmPudKjUW0qI/mEkk2i/fHOt5L2uAPKVjNCQ5LPhqICBEmQCFHfqRjpxFl38PpVhp9aSfKiVA3UYEWwTU5F94R95Qo07twksgCwJ3mQZ9MJuFGDWqWKhS1gC6VGfry25YMWjTeDvISlplKjNtzuT/UnC7Nc4D9S00sTErUYsCohuAf8KCb41zLKXE1DLDa1BDkwTuhKRKoPWLAkE3F8FcR5ShLH3oDQECAB/6exJ5k/m9oxHRbeifOKAJqKdUkIWnStMwNSCBt1KSD6jvh7VZSUsuPUqRqaTqU1trAiYPI3mTib4gzE1TTfgguEOhfkEkApv8AI/oMUGS5+2WF+IdKgNKgDeR0G8Hp/TGQqqPmU5e5XoCiFU4BBCgRrJSdxEgcxJmQT2wbxOlSadxhusdS6RAiBqV/LqCdztYiJxw4Dzv7uxFQhTJAHxgwRASL7Xj54ZVWYqqKtpot6W0guyrcnZNuQgk/LF8KyHuCLhhaKRIarR4ZSmQoLIkd45jvfB79I3mLGhHiJasoL+EuEGxJIJiRN72HubnFEk0NS48kS6FbjZJsPSMPMrYShklPwpsCASPpg0XXZ5sXV0T7aHVedInUkWWjmQOqTcA8/XDWlzUqdUGV+RIA8m5USYSDyAF+ySnocG8M5qHaqq16dSVIQb2Hl5HoVT88CcW0/wDDR96YbCkiA6naZsF+s79bdManwhtfqY+pstLLSnFIaAiSgCZ5mTzJwv4by5v70stiGmytCEgQN7x2FgPTA+XOVFckJUo06VIJ8sFSZsLmwO5t03wH9ntNUhl6Xm9CFrbSrSSryqKZInmdhgzoztPR1kVIlyrfWi41lB6SkAGD/mK8TP2gVJp6inmVK8yVaZM6UtSfTl64cUbbmUtLWF/eESVaZSFkqMnyze55Hbljnw7WGrPjOJAKhCUj8ouYnmSSSTzM4cNrqujTipLdTShKTrsFaYnVHMH8sbwZ7c8D/Z00yunU2uPECpM85/pt7YcvN09PVNjwyVuIKlBKZggwT2kR9cIqWmXSV6nfAWqkWSQR8SJncAzue+M/kyW3R0yrLxS1jiXFz4kqbUdyLWJ5kH6RiqzjiJmlaAN1GYHNR/pib4jqmqnQlADhKwpN4iCQonpbl3GBuJsmchh1tpOhoHWBc7pMxFxAjGTSv2LTz0NskyHxtblQSVLupIVEA7TFyY9h9cLeE3G6WsqaYKJCVak3/Kb+gN8P6TOG26dbiUlSSNStA1TMCSRNu52E9MKM5omlIFWhaUVH5R/6k30xue3SMKWfJLejjirKWqtlKtXmaUgpWk30qMJvzIv6j1wrzOidS14FM8tTkgKMgJHZRjpyF9sI6/OXmWA0llaFPrA8VQ8qZVOkRaxuNsV3DTzTA0POAKbUYSrdUmQeqiodO4w+RKVH2kqwgIZq9IJnStJMSIkAkWUJ2/3hPR0oS4pNPqUiSFaUyneRB6GSNPKMd8+rma6qbYKT+ErxVBQiCQUgD2JUe5HtS0DyGQudCUp2vtbn07DBV4KzROOKaans8tKVAxoPxew3+mI+h4TfS6qoSlHhLcUtKNWwJMA8tiBbn88UnFNJT1DVQt7QAEl1pYA1JKAJvzk/OYxPcMVzyUAKaKSRElQMz2lP64zxAuQ7OeL1t1CWXklpAAUCT8XpygHC/PX3KxSFU69KG1Ekkarqt2O3K5nC/wC0ZtzWytQSWkhQSkTqClEEzO4sI6e+DOEKpxgILjcJAWpE/CVGIk9bEfLDLGC3noe0VPUISCUrUdwQ0Ui3+okfLEuMxqaiqAUwotNqICQbg8zJIJOPU6vihvQkIWnVFyBq+SRzPfEozXr8dbhYdlaiU6kgWEXMbYlpIpW9HCK5SQEhpyw5oWT89Jn54zCao+0ZhCihbrmpNlaGvLI3iROMxaiR5RObL6kIUtNQlQEnQoCD9bY7cZIS9ToDbZU6IcFvhgzf9fbCukyZT4cWCtAT5vDTZJT1BkmRvFsOE5wxTNqSpV4vN1GQD7mCMTGKKnJjTgWp8Rgkq/09PzfoqPbE/ky0sV1U1MKKgodwb/qTgThNVU0HFoalszoSVXIkm45EX+cRbHbIaRqqfW8+JcJgKSojTFrR++DlUVqdjfOs3SzUU7iyNJ1oJ6aoM+nl/THbjfOmXGBTggqeRACbnTABPyMDviX/APxZS8zUh1a3UIT4iUq20keUR/m36xg3jSiFI6lVOjSoDQtUDzbGx6iR8+2NTXBLd8/6jtkTLdIAkkIWRGkGzY3kn8yiNz8u4+R5cy/ULeRdAOlB9DdXuZwPlWXqdIUtKoVdJJTfuQZt674aHh56jS4Gn0aHNSkpVtMSRqTeOxgYyWC38DfiusQmmUy2pJcUmAT17dY69fQ4RPZg94lPUIZX5UaXUFNwN7EWMG8dzgXhTNA6lTizqcCQCbC6fiSOQvcdo6Ysqerb8Mr0r2uYt8zjGS7Jh/ipqtbTSpCwnVodKhFk3KRJBuBfoJwE8p5t5DNO+6GtAUGFHlAKgOdgoWB64EraxsV6zp0IWoJ2uoxCoAvqKbe5OGXEKIcUVNKQ6paS2sG6AqwII9I6TjO7MqoDFS3R1yVhIQy6AlRTsF7yfX+uKzjfM2zRrKlCCEj1kgY7u8MN1LY1lSlhMBRM7842+WJzhbLUIC0QFKbUUrJMwoSDvsLfLCxj6Hac6Yp6XVqSHHAEIEiSTt8pxPKoXKBJqG4W2q7gUee9gQQoqJ2g+2GlbkjNQFaUt6YAExAIIOsdNImVbGQOWJbO8uW3UMoW5qYU4rw9/hERzjmRiVHxQt+T/JTZdmwqAHBS6Z2/DmDyPlKxvyj2xyyNf3VRDy0EjzyDYgzBAMdCIjcYoKKtabT5UggXgCwxLJaarq7xSjyNgoTI+IlRKrdOXrONwrFLaQPnPFSl1vjhBDBQEJVG8EknuL7jFdl+fsrQkOGAdlgSPc8sA8WUoinp2wlAJJ2sEjeB2/fGlFwigD8J1xCzeRGn/wBpH6HDduzVSoUcaNU9O4l9paEqWoIUpszyJBIuLG3cHth9kee6WSV6VECSR0nce2E1ZrptSKxKXVQQ2spkGdoEWNrjthllGTMuocbR+C8EAjR8J1SLp2soEH264e8C80aMOsodKExpICtKTAhXIj6+4xKVlKy3mDq0LPhoSgaSZCVG6oHKbWHfA3C2SOLS+pSVeIo+Z0GSmD+sDe4P6h5LktTOtv8A6kLIUszzBB357csD1NAsabPRuIMvDtIWtisTPNJBGkj0MYk8rq33W25VqWZACRA0p31G56bczjTjjOqprw2vDCA4bqUroNoHIcx1AwPwvkdW23IUhwSVJ3BGrcdCJi1tsUyUx0jJlLd8bSrx406glSUkDlNwfXTicqaaoarfxQShRlAvp1G2oiTJBI57ERi6YrahpMlCjO4A2+uJN7iY1FeULAQGxCRzJMSfoIxp1Qx5SHmb8Nh2idCnFKOmRISLjzC4AO8WmO2FfBqHy15lqB02BCSD2KYke5xaIWDSqAO9vn/vjzbLM0XSLXTvK0uIHlJ2VGx7g40o8Gi1ow4+p0ppUrUkNrDifKJ0mSLgH4fQW+mHFK4ipo1JLehAZgzsbG/rbBNdRM5lRpS6koKiCI3BB5T1xKZ/lVRTBNKhfiJWNgDqjlMGCDBBta3XB8mvoScEZkhhKgpBCpnUEkj1kDHoKuIFvhJSgKCZ80Ry2v8APrhZlVCEtalKQhSf/GRCvSMaZ9SIcYCmXFtJE+IUr0fsZ+mNHk0lSIbPOIJqHC422FaoMhM2sJ9gMZgFzg0kkpeTpNxqF/e+Mx0+z2cb+t/KewUVQlukXMCU6R74nc7o0ttreAGoqQlSo6AJE9pGNMuyyrdoipK0l1tGpJKdrTzME8pIw0y1pFTl2nVdSPiPJQ5n0OIq8Ot07GHDKx4In+UR63B/ridyd3TUqQiNKXV6+03A+uAOGs6MrpgNSkmFwApB7gk2+Rw0znJUtIL4JbVCipabTYACBY3P0wKJUp3qKqmzBl6ud0HzIabCj3JUT+30wn+0JDjvhtMN+IoueI5cABPSSdzYAdsRPDOTv06H6xxS1LKNUIcuQTcqOx+uxxfZMktUus+Z1UEFVyVrsLnpPyGGXNIiGq2qE1Hm/huLSuEzA81imBEdCPTqcPf460lsla0aQLkkYnczoGHHgHZLLXlCRPnO6irqBN55k4o6ujpG6cyGgyUH+WIj+9r4mL9HRk/w1w8yuXIILiyux0mColIgdtx641q8uCK86lKcbQ2pwNKWoo1DSB5SYm8n1GA+DM+YaGpxASsAgLcVoHrCz/8AUHBPEdK7IrQqGyhQMiJSvdfYWSADskTjagdOqK7iPhJtyn8YD8dr8RKwlI2HmTCQJBEgTMGMGOU6a+kCkkJdRF+ihBg9UqsfcHHPg7OlLplqqIA3ClEAKEftG+JDhyrqKMlTUOtyUhuSFBPJBmZ0yIVFvTFNxVERUndFHk3GCGyGnmi2slSYJMkpMGPLcdDznCCuoGHaxWnUhbhK1FJgmeVhfGZLmP3hxxx5IbWonW3F0qmIJImwCdrG5546Z5kalNodagVLUaiFQlaZ32OlQ3BAg3EYHK8LUK1jRfBFMUGSsAXP4iot2nbtjSqpERLgCkrbKWkFPmBmCSNrbz6YW0WY1aykeKgp5qLZJHoQmD62wZnlc6FNOKLZYbSpOtK5VqJT8QgaRA369LYW7WE96cqOicbS6QyoySUAGYBNhE2t0wh4brPA8PxZb0Eqc1W33F+5OK3Ks2nVqWnQfggEED3scJuKMkp690r16tCYCkk2POwN9htgq1rK1PEar8LManxErU2pufDMxqSYkgHcGAOsAbYMdqaimWltaS4CkqSpPRMSNxBvMXsN8A0GR1FJ4amHEOt8lKAlPXbvzEd5wRndXWFTb3kWGQVHTYGRHMybW9+WBXYtpKjj9ozNUpVK5rDY8wIFyBYySf7HU4R1FFUpQ4pp9aTokrtKiI0pFrDfbB79W7mXhoAUhSDqQlBA0yNiSLiPS9r43zJypy9pC1MJdKyE+ITIbUTbUDOm/MWPXDdv7SaSj9wbwVm6maBwncIBVq3tAI/f0xacF0vhtttpjQAAkAbADne+IIcLKco1oZdGtRCzqmFEGSDBtJ539MWnDectoQAtWlYspJ+IEWII6g4Y8oPqW0xLx0mmfqxTvOKbcSAttQMCVSPeYiDGOK83ey1A8RvxESAlSP6W/vlzwn4/yd3xHa2SUykBBHmAFgR73j9djypeJW6inUl4DxEAWIusbER1vsPbsyu7CLVUVCOM3X0EsspK/wD9ioHvp1HC2l4fZISH2/DekErTGr2VuRhbktShtcJUnw4HliCk/K4PfngrjTOXG1tPJAKICAgTqvsYjrPfBG3yVKkgjiVblGphDC/EQ6SE6t0kXMxZXUHDGj4IRUqDtQVOOQBM6QPSL4Apcocr0tl2Wgk6kaT5pI3mMH0zzzNQth9wadI8NYT12kTEgyD1wtpv4BRdV2EZyE5c3KJXyCZBVPqYkepxF8JZ+pyqWp6UrUTY8ttI+h/s4IZceaeWH1l29nCIBBO4ECOkYeOcPNPpK0pAXyUn943xLV4ikmtKCvZZUkLU3rkROmfW/LrfHnlDw45WBaSsJb1Eo/CGqOWq97Rhw9mNS1S+ZOomNlWHIkx8QG+wxWcKNJ0hRPLGu8QeNK2SyqN9n8MtBekAakmAbbwdvTGYbZuh1Tyyh9CU2gEXFgOuMx0X01RLmAZBXqQwVIKbpIv2Fh73v0xOcMpSw0S6hOhwKUTufQyI57XGDMs4dSh/7uXHFNpbBIVzkyBaLWkjna8Wx2+0PLk01GNJ8kp7RJG0cuUd8Q74NfYgyLhiobqFu0+jw17JJhXW0g9dsMs5zF9amW3AlKCSdMk7cuUX358uuHmQV40Nq3haInvA/QnE5x4haaxsoEgKJ+ID+VRgdfMcPk2tN4xi6RWZNThNI63aDqgdAQqMIKDiZNU00GEL1tkKKSCBOkgDVtYkHHz+PaUJbShQL3k1RYWMmT0Ex3jDrLaBtttISoMoTzAHL1tgfpF870T7uVVFK0t59xKgtUkJEwVmwEjYmB8sdMpfqaotoXCm2yBCUgIT/lTsTykzz2w74mr1vM/d2wlTuoXIgQIVJFyCdvmcT9DVFNQlC0L8VXwpTslIsYOw9e+CT6Rortj/AIvp2UUbyHl6pSNMxIVIHIf3fGtbmQcy1AKkla0lsDnJOkW6BMHC/ivLHFu06nNHg3QUgkwVCxvz3E9SMAZxlopHKVIdUpCiowoiNQA/YnGargE/Y+f4TZTlzhEhSRrSqT8QE7CARbb98JOGM+U8A4Kd0oR+bkTEHzbke2KTM82C6YMSEeKvwxJiQYCldoGr5Drg9plmlQtCD+GkbnsL+2JaRau8I3OmnHanxKaPFUAVNi6QBzUeXTqbYYMOPtNOSlKVIBUEeKYMCfh6fTHPhPwFta0P6AslS0gArmSTe5EbRHLDnPK1pNG41SNlwuJKVOG+8ySrdUXsNsVS/BFy/IJkmduqQnUQlRj8NIkiepJie2O/EVC6+2pGmFKIs4kjUAZhJkgE/XC3L8tep0J8VttQN9fWb84g4JzLiBQQhKeoKQTsZgTc2vPoMTT7LfiG5Hl7TzSUlCQbQYEpPL6/TCjMWf4XUpTBLDsqRH5CIlO+15HrHLCfKeIFUCwmpJUg/CsCQTJt64cZtXLzAtP/APbbSD4Wq4JJE6/5SYt637LyOkJ3L7RvmefBVG6unbStYTuTp+fX/jAnBda7UIBdhOoToABEGwkx2wp4gqXUU7jZbVrKIIA5cyCNx6YecEOjwmvbCndUNc2TVdTOZXWJUCVMr2IHKbpP+JNvW3fFu7ntK+wpLikkQdXWCOkTPbBuatodWlJSCCDY94GJJnIEjMyhFiUpUkG6UnTFhykiffFVROs78C5qFIAmQRaf3wTxLVOoqUFnTBblQ0yZBgEe36YScQUC28yS1TKSgKSNaYsCTAMdwb+nfHbiCiepKlLilKeKhpIFtMAqt1sDbrO+JdpNIrl2wmry2ocGt91KRaxIjtbbEzUPpoqpAsfEEmbg9wR1/rh3mtfUpa1ts8pMqBHod49du4wgy3S8tKqphCx+cGRpPYD4YJ7z74L9m28LLL2KOoTLyAHh5m1iAZ7G3ywtzmoLlUzTOWQkakg/mJj9BjnmmWLZZL9GoFIBUG1kqsN9Kt/Yz7YHyWgbqyhby3C+SVJLdggTAPTlz6HDeG4Z6JRu6G4FpgSN/Qf1x5hxNn7yK5xaky0ClIVB0wBsVbTJOKziBblLTLUFKWY0hR/LqMTAEDffBPB4HhhBAII2Ox9d8Vd0iKatiDN1tVbTSUuaHA6AkpUNUaPOB1G29pjDIZG+hnTTvX56xv1EiIPeMcM5yEKqEhtIZU35kKFwJN08iUyO0YPy/idLDpp3/wDuCAoQeYsQrZQPtjVujZtlDxH4biYOyknCN5p9t9xtDqksKEhIiRJIKQreLY04rztf39tLCb6YIUCJvMg9Btjo8X/FK3VAkgQACAByAVEfPEPMKTTdhKcmQRdMnqSf64zBzYMCUwehKv6Y+Y1D5AH8TScxWAdm0A/X9sduNHC8y6ypKtKgnSfyxIBvyMnb0IxDcO5fULf+8FxIVcEKEiyoUPUH9cVubZK9UBJFRGghQQAAkkddyfn7YuXL05RtxVoDospcpglYPiISpMJKogkwOxjGtLxA664o/ddTckFSim5FrA8gABPO+O+XVjvnZU2pSkHnGkK5SqbgfygeuGeV5O74PhlSQY3A54EkU76ENXVB8eE0yEvBUoICQEkb7biN5wxrWqptpSx4QWlJIkFQEDkDA+eFeUVK6OoUhTZcdE2HfnPQ94xRZ5Wu1FMWw0GVOAgqJ1EdYixMd+tsama10a8J5etSNS1FbivM4s7k/wB27DG+X1rL1WQ2BLSdBPUgkk/Mj5Yl8xzWqp2AE/iAjSVt2Kf8yTJT8sFcKZI635wdcnVKVaVQdx325YPF9lfxE+OEU32iKQKEp1Q4VJUI3SAokH/4xif4boUPpQKorfWQLAHQgkWFucRfrj4y69XLfQpsJSDoEmdpFlc97k98HtJOWKbacUS24T4ajuDvB/rhk08REV2wTPOEzSvprUKW40geZCpUUDqmTcdvTGzWZiqZcKNRaCgkkzKlHlyJA3O07Yqs2z1j7stLhT5xpSDzJEAD3xH0dE5RMqCSXEgh1KoulQ3BA3SRIkXvgaLVo757wcwyGSAUjxB4nIKkGxAtuBYde+KulW023fSEx7RiFzvi4ZgpDSAUMKWkOLVaCTsPQ8+2K/KMgZIBSXVaTAK1Hl0B5d4wvmgi8wB4/wAzccaY0tw0l0Fa4iBBSIG4337DB+WLZAGlKB7f7Y75086ygw0l1BsoL2gjeNjex53HXHn/AA7VB546VLQmbJPL0HIdO0YJq9NCXTPQM0oaZbSpQO8AfMjnH/F8S9FRuMJ/BWlbRk+GtQB7wdvbBGfMrYdpfxVeG4DqSYudxy2gK+WOfFvDxNKXqYaWEqSXGx8Mc1Jj4YO/KJwePsfL0E0XFjBa0uJMTYFJPyIkYAyquU2gvt6VIW7pDROkokkgDkQAZ7D0wXw8w0pISo6ojUCBp9hGOfEuTBlTTiP+z4gUtPIFRCf167YE+xcdoeVVPVIC6rxELECWwn/tpH8qtQ1RcmY69sRzWbvCuLr5CS4QW1hQKSgCCdQ5jpAgxyx6Fw0sLbKE+USFpHTdK0/X64i+L6Vv/pliI8WFpG2og6VRyJIjv7YvqyP/AFRwW+sVi6lxCw0sIIWrlO46iNhOCM6X9/UyKZ3w0MqKitSSolWwSAPiASbna4xRZYw29SjUAQUaFp5WkYV/Z1lzTatEatBIM9Qoj22xK1/ktrK6RlHxC0h7wFEJULLEiL8xtIIPS2x54EzujYcq2W6d4oUkKKwkR5dwD1vMdBjvmtChWZOqIEkI+icZxLRN0xZrDYJUlLkWOlRgbdD+pxS9A/bEedU79O6lKLNugpDyT2ulSdpI+ftjrklK5RpVpBcQkakq5gcxp3I5272xWZmpl+ke8NQICVKSeQKRqBHofpiX4Z4jS4gJg6lCPTvgar8G+eypb4kaqaRaUp1KUmBFwZH9/TC7hjNNCdL48JxM2UInoRyOBsozllPiQAEIKgSOUHcjpznpihp6Pxli4W2sXBvHQp6dMVzpPwSjPF6Hq1zTOkQlJANwNzt1Jx0NaisqXPDtGlBKgZlF5AN9zzx9Tl7dFWOt6gvXC5O4B/KfQj5RhpmGVNuoU6yB4iIm3a0xfnGrlfviW7bRaTSTZx49PhoZWlGpaVchfSRf9j7HAbHEB0atZQRAKSmQZ/mSRt/d8cqDP1PM6yjwyiU6SdR1C156dPXBnGOTAUaFAefUIIF0pUdhztyHfD3hLWDSmzZopBPipNwQhXlEGLdsZhFl9AotphIiPzKv72xmDzZv4ZHUTFQaioWwQGw8uQTzkzA/rivqc6eQ2D4SNSd1JVc/MRjMZi5P7jnBVAF4Pz3xW1cnAolWodb8t/nioTnvhhQB1OAFQtGw2FrYzGYqPJm242TOT5r44VUuphSpJi+1oHoBH1x1XxmgoCUAjYqJG0EGB1V3sB1x8xmIS0ZSaijThloVqlvOKWmSQhKTAQAbeuGGah6kCkghZKVKbVsTAkg9wLzzjGYzEvHZa4Qfw2xpbTe537k7n5445+4KqsZYNw0hbhkc/KlI+Sj88ZjMaP6TS/Wc+KsiApwtITIOpMCI0gqI73T+uGGUuJcZKjtpnboMZjMVWinjFWUZMwp16kWmyl60nprAJg8rgn+7jP17lPUfdfM7A1BespIE8xsT3GPuMxq+2yW/uoccQZ6txDTS0BKVKgmZMJ80D1jfHaoytKka2/K4kEg7/qffvzxmMxy+o9OsF9pLVOVuVgSpxw+O0SE6bJkWIja8f8TOD6DPVhtdMowS3qVzGkg7f5toPf3zGYqEm2c/qJJYSnDlZUpUpKUa0AkJVqAtNrE/riofeXUIXTHU2oxJMGNjaCR0xmMwdlK1FaOsqZqWmlJQpGozCr3JHTl88ROYvoUhbaQfFUClSZ2cC5Bk2sQo2/fHzGYtcNky5SGWRZ4aYKTUApJAKgLwrrbkqJ7HBnD6n0LdXoTpWtSkea4Cjz/2OMxmIi8Lon84XWNVwdOghywvtB597z9OWKDP6V6qYCXCnwk+ZSRvbYyTBA/ltjMZim3eExjjsB4do3G1FgErQsfATYgdD+xwFVZI03WMhtSkNvSFJBPlIgbd5+mPuMxlsbJa+5Ib8ZZGGqdTjRKVsgmRYqTHmSeo5wcaZZ98TQKdZflaU6oKU7AXE7zGxxmMwvGkvkySab/ApyrKlVKi8XCHRba17367774b0OaraeLagUPIGlQEKSob7yJ6iYInGYzErdKb8eBdkrBFW4lwyQ4V6R8PmOpJ26EfXFH9oecaEU7YuVHUrlZIjf1Ix9xmK9k3iZ2oqgqbSdKRI2JOMxmMxho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1" descr="data:image/jpeg;base64,/9j/4AAQSkZJRgABAQAAAQABAAD/2wCEAAkGBxQTEhQUExQWFRUXGR4bGBgYGSEgIBwiHx4fICAhIR4iICgkHiMnHx8hIjMiJSorLy4uIR8zODMsNygtLisBCgoKDg0OGxAQGywkICY0LCwwLC00LCwsLywsNCw0LCwsNCwsLDQsLCwsNCwsLCwsLCwsLCwsLCwsLCwsLCwsLP/AABEIALcBEwMBIgACEQEDEQH/xAAbAAADAAMBAQAAAAAAAAAAAAAEBQYAAgMHAf/EAEEQAAEDAgQEBAMGBAUDBAMAAAECAxEEIQAFEjEGQVFhEyJxgTKRoQcUI0KxwRVS0fBicoLh8SQzQ1OSorIWY9L/xAAaAQEBAQEBAQEAAAAAAAAAAAABAgADBQYE/8QAKxEAAgMAAgIBAwIGAwAAAAAAAAECESExQRJRYQMicTKBE1KRodHwBBRC/9oADAMBAAIRAxEAPwBRQcRJczN2CIUhIB66f+cWXEDIfonmo8wSFoVsUqE6SDzvYjv3xLMcOthoeFCdQUnVzSsAlKp6ymD2nrgvIg+5S/8AUPpQVApGlMnoY3kxIkdcfktXaPT3x8ZCLhmmRWtJDrviKKQFIKtBsZEG4Vf0wxq+HiEH7usIVH/kbg+6khRn1MYLoOAKdCToU9fbWClP6EjHfh/IqpZdCX0hCSUo1J8TVG9tQ0wbWJnFdkpWqJLhTNUtLLTytL2shS1XG9r9PTli5XxNTsGHHEL6FJwFk2TKpXHTVNtKLi5DiRKSI2810+n1OH68vo6lspUE6SLHcdiBy9UwcOeQryUCP4dr1VVRUKZQlLOqylbzAm0db4Py4O5c46t6VsqOsKSDYm0EYzhCi+7lxplta0JWqF2hV+R5x8M9sMuNata6R1oMqK4CoSJVYjkJOM0nwZWloW3VuVKEuEAMm4RuojqeXt9cJM5yK+qhXodJuj8h66hyPcfI4I+y/MFOteEoCEjynmZJ5dojAOd1go65QJUAuFCF6d7EXBSdgb9T3xKbSLaiHVmUVPhpS4tKlLSpI8ORBIuSegHpzxrwFmgbSGahQQpOxUbKHKJ39N8F13EsswVgA3kqTJHPyoBJ+YwBkuSGsdDzbikIQkIIuCqSVSYNrK2Hz3wPnDKz7xZmenMSQZH4a0f4vDkLHyMj2xbNU7VY1HlUFCx/oeuAsw4HYLRK0lbv5FFRlJ5RHwgduWJ/KlO0tQUNDxUKMylUAWmSk/CT233xXD0lO1SCH3qqmJpkoS6o/C4FlKtJ5qTBEi4kdJjlgrMcsccLSpQA2kjQET0O5VM+WPU4AzRmoS6uoqChLStKUqQoyjeAoxzUZ1DrFuZC+Jmw2G2lBSjAEmYjqZ974m9+CuvkC4kzEl5qlCSErSlalEQFJJgJHO5mekRzwRxXShOXpZACnHlhQnaEmZ9AAPYYR8VZutD1MslKkhBTCYk+bUqDtsP7nHytr6pVW2+8wtFMG9CRpkJBgjUdhtEm198Z+zJpqjrXZCokViHJWhN0oMJITMgKFweWG/D+cKeAU6nwgoDSlBlZB/mWSSPb54KzKsbNKpLSwVLTATsb2gjlPpiaYaraOlLjzKV6BuFQSPQicF2VSQ+fyunbKiUpUtSSrxI86f5ZV+YzsP1wuyjidTQT94Qpo8yQY+eGVBka6pCHHVKk+YJQdIFufX3x2zfhYqZU34hSmPiUuYi/wgAH3OHnQdrBZmlQ9WVKXGUgthMeIbTsbWkwZ+eF2d0lYhSVKCRTpI1QTJPImRdIPTngjhHNXm29YpSsXCTrnxNPNCDJj2wJmdbVZgky0pttX5edvU+X5TiPyOdFPRNN1CQghJDqdK08jdKf0V8wnphNwY61ToeClguBxaVRGrykptzuQSPXHzJeHKppKlNlbZiy1aVAW33tHW8dMBZcWw0W0ISpxYvpJVJ5qUogc7zik8BrQF2reYr2lvpUG0pIRb4tUkn1uBvyGH3FlczUJCSNSVEOFP8AlSlIH/v/APqcdOMm/Eo2adoBT8p1ECSiPze+3e2I2ly1VM7+IsrDyQAs7WMx0GNJ0rQQVumsK6pyxNPQj8NsqcKQVLElIV0kmYGNeHclYkJ8NYAFioj+s/PD3jFpLtCEoAXrQEpVIkExBHTqTyAOOPDHDbiESp5QnYQkxbkVCT74fWmVbh14woUoy6o0uafJ5QDur8qR6m0YmeAOJFMJDNQSkCIJmP8AbAmVUVUaxaFurcKVkIUT5UJ31AbAkHfffFtm1SxTIKYLy1yhOoSSoATfpePXGbv4oEvfZwzjO23nAmmOtSQZNwJJAg9t/XAdNwK29qXUKUtarkg3J99vaBgXhHJHKZl1UBYSVKVpT7kDfVG3LHHiLjZbbUstkz+Y3CfUDfF/Sc/L7Xz+xMlFQ+5cfuR2e5MGX3Gkqsk21b3AN4tzxmN08MVT/wCKoAlfmJUb364zHux/5f00kn9RWeVL/jzbbUCuyrMUIZcSqNy5PQXifePmcJeFHqhLy1LCUNqJ8LX8QSVE2QPNed4wbnlAkVTKqdJUm4cQkwlJjyqiYB327HHDOnvCCYUpgEypQmVcgJ3UffHzy4PXat2Web5kqnYDp8yL3SlU9diMTnCHEp0klK2wpaikqSQFBRJBB25461DVS1RqNOgukiVBaypURc6diYvAx14YqGalqEJhERO/0Nj74RSp0MM3zEVCgwAFAiXOm9h77+2A+JcmX9xUWlK1qUlIg7AG+lOwkA4DraVvK3JWslt5UpUo/CYuk7n03wXlGerecV5FqaQPKEjYxudrn54y50zeUhxwtmbKmkpTZQEFOxEdsUFRXso+JQTAk6iBb03x5PmVeKmuhaC2GgCAkQdxMxckJJPy3i9lQZM26g6wNRKhPUTaDtGmP+cWpVhLi5aT3DtLULefqqXwy2txSkNkGwO5kEC8THO18dOJ8vaeWyl6FuqIKipMEAHaN0jlGN6XxcndSSoFhatIUQelgoAWMW6GOu5Wa1DdUBXAStClCE7qRqAkAfFFu8fLG6fsyWpPgMq6Ft+jWkJhIISggR0Ej5/TCTg1dSlCVNBxpeka0lMjbcXi+98Ocw4pYZpRKwCr4AeZtNj0/pjfhrN/4i346wEhCilDTZ08huQRJO28YhJFyfQir+NqhUteYnX4alLSEDoZAnV8wOoOKzh3wwQjVK91Rc3uSTFvfHSv4XDqI8GnbSf5kyr5jb13xE5exVpqHGG9KW2jBcSkSSRMJVF4TAJgHcTha0mLykPOOOIAqoTRNxp063SenIdup7emDshyllloKbZDyu8JCTEmBsL7wJ6k4nM04VeZV97bIKtJSuAQVGD5+fm69cGNcWNBvwGFBSm0HV/hAgXn8xUf1J7t07YdUC8W0jT1S0+LOMlIcQk76uU/zbdyAMVDakISCdSAbXJjluDv745cO0LLIQtzT4y0lfmNxNyE/MSdzzwv+0ytbHgoCTrcUm5mAlJ1X5J1EAAc/bE86PwgB5LTeYh3RpaKEqUsA6JTJ5WSdjHUYecQ5s1VMOMMkLcWggoSoeWRuSDCQOvbCbLcxSlxHjIPibB0rKW45KA2Co3tvh9nGXIaQ7VMaPOAVqQPiA2NrE8u84y3ReYcuHKCsNNoecbCxYaUrkx3SofMYneIkZgapumeW34DiSpQaSQSkGCkySbmAIN9sP8AKuKVPACmbOmPiXYDn6/v2jA2fIW0s15X4pSgBTf5QArdKhsZOx3jtgzhGpvWUmX6aanUpwBKoJ3shIuEg4jMqy/MFFSlONgLUVAcwCSfQnGUWZozVstuEtpUoAAG9jIvzv2jDx7Jqml0pQS6OUkarbdjt2xnqGNLsmOLlZm23BMMEhKymx0k+pEHYwZ/XHoSqFL9HCDoOiEKTum1jiHzLjFT1HUpbbWSkFB1jSEq+G89D0w/4R4gS2yhmoIadgDSsxMDcHYgjnhVJkyTomOGaRxFOsOEqeUvSok3K9YG/Y/phtx4tB1UTaBqdg6wB5AIKiO6iYn1OAeGs0bcqHHHFaGkOrUkLBQPiJCiTYwLj1wZw823V1DlROpGqyj+YAkgen5vdPTEpuN+ymlKl1Qm4ey91h2HFqWyQAjUonR3I2Em07m2Lv8AjjY8qB4jidwL6fU7D9cIPtHdVUtGlpz5yUlUcgDIE8iThNwLTO0Cg1VAJLklBkEK6ieu1sKzQfqhzw8xUNuvO1KU/iGUhpRUEgTAIgRAgTHLAWTViautAT5kMyASNyI1G/VR+SRi7/jrIBmE6d1GwHud/acedU9W49mLtRRaA1IEqEBRAhUdZgfLGklWGi3Z6NWuhttxFgI0ADqoX/XCPP6RtnL3LJCUtkgRaw2jAKhUB/xHiCjYDSoR6qKQD6mMA8fVTlWE0jCVCwLhVYRuBted5FsdIVKVN0TK4xzRDl+cIU2hQfCQR8J5dfrjMJj9mdUbhTcf6v8A+cfcP/Wh/Mc/4/1O4f3HXCFWujHhVY0LJUQpRB1Xv5sPeIqtpwMgAaluDbmBf9scDUMVNZoWlKvAnSDfdRE+4TPvhxnOQ0rzJWhSEqT8C0wSlXb+gxz8m7OySVBNJQE63VKICQAhIUY2vI9eWJrgFYT4qYAIccMditRHtBGHOS0lUppQUUIWsATdQtYKi0GNx6YErciLbjYSSh0pgrSPKpKSJnvcRtvjJ5huzr9ptCalhIRdSFByP8ov88CcAPp86Zm6TvuCkAH6HD+jpFIXqcXrSYAtGkd5N+5xH/dFU9atLCVOIlWhSY8o5pUDEgKJAi9vWV3yCpYUfFuUNagVK0K/8biepjlz2+WBMpTWC9gUz0IUOukqCgewJwPxLVVawwfCBDbgUsAysiCLJva878sFZfxKFHT4SlFNjBTI7EEgj3GCWMqOoMq81aqWlKfT+Cn4tYgmO24v1wsouHVqCXac+GlIMNLJMyQfYmP0xtxUppbSALFS0a0gyJKlKi25gYr8l0hsmLAT8sN3hNdskc3zCjeNOh1PmknzJgSBB32N9jeAemNKOiaaUVUj3xG7WmRI6Rsbid+WOmQ1H3lZ8mtKln40SgSZSN9wIlUG+PlOpmkqSkANhwK0pJ+FQI1IHb8w7RGJldWVFJYaZ7nWZJZ/CZTOyiCSQOZEpAn1Jw6yDMGlNpLYuYkEgEdZ5z7YbZdmLKhciY98RfF7SVPobYblSnQVqQLwEgwYvBi/vjJ9ma6DOPuKNCA2mTJ0ykWRMgkmd7wB1M9MFZbl1O6ypDTKXFgjUVGCdQkq1XJ9OcY5133Z1otD4j5CiNpsNtjP80H0xL5W/V0FQPEbVpsjUfhUORkTB/39Sv2ZYOczoapFW3TJUCwEhaXSPON06Rc6SIgxy5Xw14pcYRTFp3zOOCCIJUYBKfeYx9c4jFQ4nw9BcSCFkSUpmIBsCTuYthc2192qFqqFBa3PM2o8k2BAnZQO8ciMDavDKLo48P8ADdYEFSlo0HZCwdUf4iLfTHzPs7dDKqdNOouKOkAqQE73M6hy27xhxU8TJCDoJWRfSgFR+QxD8K8SvLqXVCnUp4qkj4dA2AJO1h85xvkzfQ8fz9qmWlqohCVgShSVBaP9I+NJI/L6Xw1rqH7yyGh4vgEg6EaUlX+Y2gTyBnb0xnGbjNTRqVUILLraS4gkXSpPRQsQdiAdsC5FXPmnCygQAIAVJAi8zzA9t+0nFUKt3ZyXwcimbU42jwgBJHiFR9d4wBkGcVzrThW0T5SE6iqTExHlMT3x84WzxVdUr8WUoR8Daj9T1P6Y9KrW20tAgpJBBIKosOhH72xSVtk3iPKcmUX2gyohtSl6nypQEHcjSTq+Lr0G+G3F76UrYdhJbZUEhcTBUlRVtyACe18Ks6rNFS9UqpS7Tap1J8qki0ne6SZVfqdsVuRVH3xRcLKUsoSQhpV5n4lK5SQAIvF73wUkNt/sMskQy9TKWSlTUHUVEEGNyex327QMRVOwpNTopF+Ew5KtAuYEAFP8oP7e+AuHOGkJecUJKAtWlINiAoxIFiY5Yt8zWk08aC25H4ZVAgmLSJib2xnuGVrWMcmy5tA/U8z6nmcS32kZgy6WGkNKcS25qdKR8AAIAPqb+gvvh5QZY8GFBLnhkIjWgDUDG8qBEzzjEdwFX20LM6d1HebgqUdz5pk8iRPauIg/uelpQ5PSOtJOhoJULEQDfoeuFv8AB2ct0pUoLbcJ0a4OnnB6nnMfpiS4pUunrgKdyEqQFqQmCJJPK8TGHDPECXQkOJK1AW1EfsMDdYzLm0WrvEDPgkKKYKT2O3LErQcZNhRbToKwAgwJNpttbeLnHNx15DaE+E155BcIuIAO0QbH6Y7cLZahSluKQkFRB1KjUrnJ/lEcsbyboPFIXP8AGtWFENU6PDFk6nIMDsAQMZi2LNKLakD5D6YzF3L4/v8A5DxXt/2/wRGW8KtFz7wHHA6bqUD9I2jBIpls1v4ykaVIHhGNJVfzA9SBHt74G4WazBLKfEQ3I2JJCiP8QAgHAyM4NXmAp6xtuGfhTuFEjczvbliWn2byWVhf/wAS0JGkpvHxGAPlc48+4p4501bSQFKQNWsgbhRjUkXgJKPe/XFivKAGXVMNAOp1AAAAHfSExtaMTnBVGHm5VGo2uNuxm/tbvOElJt4WGTZm06Ep8RJ1fCZHmGJHiKt+6Vi0tJUvxGtRAuEEEiewVvHUHrgnNsoaoB45UUpUTtqsY+EBIuSJM+uFPCWaGsVU6W1AFIQmY8sbST1meeFrLY+SukU/ClaBThagVLKAtQ5nUY/v0jAFfkrDlcpZb1EpAXHW9zfeI9owGvxKdttC0qTMNORe2rykHnM/OLY75Pmq2lOfeGVoWpxRTqE6kk+W4tMQI3tiOjpzKmKePcrLS2HaNCz4awdJBKQClQVI5bAT/iw2yvPXngunDZacKY8x8o7ggXn9PniqTmjDkC6Vcwd/liZSwya50DaEagDaYO49ItjSZow3s14bQ9SHwHwPESAdSbpUI+Ibb+m84DzvLkV9WB+RpWpcc1FItPK0Thlx1kyHEMrRUlhwpWlsAwCBBjtv/c44fZxR6GQlcpWk+fUL33N9564XnALXqOvEeQaKZRbCkGUobKVqJOowTBMDthlwrRCnb8RXmtCAd3Fm5ub6QBM8/ixy4m11y2m2HQhltUqME6yBGkQRYSZM7+mOtPSPrfU26EBtCQkFMwUkfCE/kHUXJ6xbB3g9EpTZqtFZUOpSQhxYIWpJCXClISq/IEiQR9cVdNXLqUFtTQBI8qrkA8iSLfM74Y1SmkJdSkagtPhhsCQpXMx2m57dsRuT5e7TvOLcad8JSlKAS7OlM2hKSRYbjlga8WEXao6ZVQhLz6UrGrxT5heSIJHfmMM/tHQn7tClFNjEJBJJFhc29cLs0y1FGrx6fUptYKwjVPOVFM3J7G+8TsCMrZTmbAde5khDe+kH8xP81pHT64EmnZbalHxBuC6dtCA0mEkAap5zee/rjeqLSa91uBJbbXKbEK0xYjnYH3xlJW/d3SwtkOOojzWIvcECLW6kQcFcQZG7UaahlKUPtg2k/iDfSTyPfGSzeTN7nA1ypSKylKHAFRZU7kHnHWJHzwm4fbUnxWHFJATqTJtZJIknnq3+mE32fZysqcWUrgg2AkTMkdZGPlC7Uffnn36dxDSyfDKkyE8rxYSBucaXv0aLvPYVQZMgKU+W3G0jWdQsRK5BjmDOx7YS5jmDzdYW33XPAEFCSLEdTpHmvO84vk5yVKDaEhUi4HmV8hYepPzwt/iDb9QoFKfwtTZlOxsCEzcABOnvc4LpC1ckFu1baqdSWyFKUkiCImRAiYn+5jCVdTVUeXuamtC9GnUDqkmwsOX7xh2rIGxC0S2AZcKDGpPz8t943HzwLxpnaVMNMsIKx4iSrQmfKP8AeMUvZMvQPwrSPhlKlt6bCxkq+QBwVxah1DCXVNpW2FCxkEEmASCBaT+mMTnykFCQ621OyVA6lexH0xrxDmtS/TlGhC5WmZkakhQPlH7/AFxlwaXNBnDSWwmAVKdVuhszHsCU23ucTec5YcuWqpYT5ANSkEyQsk6wDsQZEp2mRbYVVPU1LTaUoaSAEjUUL1LSOpsLW3AO3vhXxMjx6BxNOnxCmDpSDsDJjkfTc98VHjTm7sGyrIA4j7w8whLrqdSdA+ARKQL+tv2wm4bK3H1h1pryrUCYIPlMTE9RMYsOEcybVSBxbgJSIMnYCd+mI/IapReU6hafMtStCoAIJJ35HHJvDrSsduOVVS+mPCabptQ8MgnUSQDJG21sc6jNnKRayptKVLgJ/NJiPKLDtMe2FeXZk4jMFrdbc8BaiZSkkRAEkRt1Ppi4zmkZqadfhlLmjzNKmYUBIPWDsffHVHOiEq+BkVCy8sICl3I8RW/1xmHrSH9I1MAGLgaY+uPuNcvkGo+kc+KOKEI0MNqCS4YCgoXEW2+HzQL4eZlldO6whxlCPHN2ymApJH8yvSxB6xhNlNDTVzZ/CbMclASe45/PHzMGHKFov08OpAIKFqJAHOFDaI/MD2xk/YuNIouGuKG9JbeIbcTZaFG4I6dR3xPP1IZqyboaUvWhf5VSPMCfUn6YQ57lbvjMVb5TpgBSADCCq91AyenLlh/RrDqVIUlYEXC5Uk/6rFPrcYG9SNFNWxnneZh5KW2ZcXIJCSIG9yeWEXCVWGXHGlgJVrJkQQdhuLEg2jlbrgHhtpNFWONBXkfOtE7pI+JPcXBB/pivzqgBGqQhDgACwB5HAPKfRQscDbsqCVWO3qBupbKVJBFj6EGQQeRBggjpiapc7WX3qJbJcKCAVGydJEhQMG8bjr8yDw5n1Q20VOtHUAfKlQJVAuQCRb5xzww4aqS6S84IUsyR0n/aB7YptdGr+go41y5FNpfQXG1hSQlGo6XJgRGybnlfG9Fk7pdcfaKQqAVNEbWt5ufuOmHX2jVCXaTwhBclKkDulQP7R74Us1FQ2RUBpxI2WkpspMwL3ExbBKroIprRZlVY5VVbutHhrZHhoQ5eDzVAt0iJEaTh9xtw+V0yVaroIJI8shXlM6dxJFo9ZxK/xhCc01GW0uJBGqASYj22xZ57mLbraacLSfFKZTN9KVBRsLjYCe/PGxNm5SA8trGGmgC4PEUQhllF1KM2t+p2HPDKuYqGGHqtKytwDUpogFIAEQk2Nt5JvfbEjVZWinzGmWkQuFEOdQCAZ5SBN++LPjnOIp1sshRcIhQi47epMD0nGM22c8jQpQ8V1WpxQknp2A5DC3iniEsutpS1qUpX/hBJ0xupIFoMX74AyZ2sbpxrQkqsBckmSALARPacCJr/ALk+EVJSXyoOqUkRqCpHqNMAEDl1xKeFPn0N6GpP3eobfCktXUguAgpMTIJ/XqMcvs4z5gU+jUlJIsVbAix5jcbYo2+LaZ/dTZAFwFCL9RjzzK6SnfzFfhp/ASSWxcC2mR6atUDaIwvFYR5r2NeHK1t+oedJ1JKydR3JCtKTH+UAjoDivzjOVtMf9O0XFxZAiTP5iJkJHzPLAed5OyoIcc8gFipJ0yDsCRvf5fPHBrO2WSG6c+M6rZIUDpA3Uq+36mMZYMm3gBkPEQQNHhIAT/MqDPfmPlhhU8b20IaQ4siAhtC1/MgRHc4Jy7JwHHahxseIblRSDIAuAeRjl+s4U5dXt/xCobXFykp9P75+mNwg/UxVkNZofUyB4YRulI03Nz3jthtxDkelP3mmQA4LrSkQHBz/ANQ3nnseUd+NcsCC2+2AYEA/mtcpJ/MImJkg+uCMizdBb8yiUrICRax6T0MRfGrWmV5YmhTUcWBmlcStCta06QgoO5kE9Np9cZw9XslA0EGBEDf0jfGvH1c2qkpogPKIBG8Qbmee0e+COE+GWFNw6gBShOspGq+8HcfOb+2Fx1JEqT1sbV1dToZU6qxQkqBUgiCB1Ij+4wJwQkvIS+8rUVeYAbD25nCCnrmm1OMBKKhPmBUo/CAY8yjyx34ao32gQwl5TRuPhSlIP8gX5lD1IGMwTLyqrvDSt0IJVp8jfMxcT0k/LEt9mWZBxEKACt1AWAJJ2HrOC+Gqhx3xNflhRRJ+IwYk/wAs9MK3sgXRVS3WlnR8RQpJAA3METKZ5xIM2ImNLfuNHMKSp4ebQt8oSAVgqPcmb4gOEVMtJgpv+Y6ZgyZBiSmOhxS1HE1Q48VNpVGnSdKCRPW8TeenLE//AABsh57xVeKApZ0WUVbxpE8+WM0p4jKThrLVx2nKQsCDp0+IqUgA9Adz6DEbS1jaX3PCiNRN5gewBk84wm4RaXUukPOKOj8hJ+vPHq+V0LaQAI9sKVky+SBd47pgSCw+4RuskIn/AEkgpHQHljMXlSzQlR1+Hq5yof1x8xXiTnsgM2pA/UMineDRSD4kbrlXlHcgWJ/pjpxLkbqW21moUQhaZQQAFAETsAbb9MZw9mgaTJJTHxIWidJ5mRcdYMdsFZm2uvQoseULTpDihsm86ADBnr064hUW+KC2HPHWWLaAkFUgeaSYFwRHqD/RlUUBSmGClKwYSFJ0gkflUE2Ei6VJgHYjHneeUzlK6194XLaoSpxAi421A/rj0rK323kQFEjSoJUZlCk+YAzciQFCZ2tY4YLNNJ+jzriqhf8AFDhbCQBPkkweah29NumMVxu4mlUkrbctuRq9LTEjvi+OYKdcW0lCdII8566QTp9CSPWcI08MU7DikPOeE24VFEgXUbkH5GB09saohUuQ7IgH2EgG8DSeYPIjCzinOTSFCW4AcKQSD/2yoAkewVbHHL6FyjbLrTqXGUydKrKSBc35i1sG5fmLLyC4W9aF7pACiAe1unLtiODq9KTJmGSlK1DcA/4vUq3B7CMKuN85Y0hrQo6lpCygnypkE6iDYWi/XC7NctS6ljwH3ENrXoKQogixJvM7C1+vtc5dlDbaEoSkaSI/rPf1xVuqROXbAKDL6ZaB5GyP8oOFudcF0zM1bY8NTSSo6VWUBeCP0iOWFdflbPjuOoWW2UeU+GbFRIBuL2NoHfC/iWhQyadbbrhlRkKUTpGyVwr/ABwB1nErgXrQ1zhkVLTS9aQtLqfDUOYXZST7E/LCoZxUkhysQssogIUhPxcpPU8rxv64p2WW6+nIJDVQgeYjlYjUO0SZ6SPQDNqJa2mvLr8BYLiBcx1A5xv6Y1Ybvk2fzHUUFhtxCN9ShF+s3/QEY2qDTNMreXpdcVCJI1XUYAMzAk4Ny3OmVEw+RH5bR+k4D4vzJDzIRTAKd1fl5pEFQPXYQOuFOjSQy4Py7w3EsNAJbSkrc8oGoq2G3viWzIClzN0RCFwtIiAQoDUE8jChMW3OKLKM9a8xCvxFJEtaCVpIkAgD5SYFt8Ia2nXXVLzNSNDYHiIBEFUn4Z7ERFjPtiqXiQnLywoMx4gZdSltsF1dpQEzA5za3PCanhNeo+D4SVNpAJFiQTIkHfa2ELuVJy1WsKhp021JCkg/yq+Vj/ZpqLPadaCHQASCNQMonpN1I/TbpiZa9KjhTV1YPALYVClggXvexPsP2wlc4WpiUlSg06bJcEaiY/8Al74lq+kDwaLRIfSotkFRkJ3KpBkWg9DMYrsmyMAaipalxBWpRJjoCdh6RjeW0bxfKFAfqFulgrbW21+dMwTHMG8jptfc44ZfkTSErKXCluTFjpE2tCwet0jHKlBo3nKc61pJKg5zhV7kfmBMW7HBVIwmtSpumGkJsXFlUSOQTN+5P1xq3Rys/cmcv4UUgPVTrylop1EnXewVeD1FjMXg4pKHNnXUhKGyC5q8PqRyMbAAXJJx9zmaekbolmVuuQ5PPSdavnYehxV8OJbQjWoXSmBAk35WvvGFNtkpJRZB5HkgoagtPoTDo1DUQrVBvPUg9cWeYcToT+G0CtwiyEiT2np+mEvGVcs+KtpoOhCOYvz1KCSLgCLidsB8AFtKUoCfMU61qi1za/XfBfjx2KSl+wNw4ivpVLcqG5bdcKlBN9JV2G49p9cXSeKmdELWnskkaj2A540zvMAhhXhpUtUbIufbvztjyemzY1TyniuVGUoKuQAk7Df/AGxd0myPG2kXBzhYZdUlrWtAVp0m43gTETtaZwB9mmbgNpU55g4olat1aiAZPadWLxlgN0gQNIlMfT+/fHmGa0TlHVj7qpIS4o2iUyIJ/W+3PbA1SX9Ru2z0DPqBspU42UpdQmUqFjtseoPfEvwdmFW4g+K9uASlCQIB7gT7zjsUvVlO42ahLKljT5ESVCOpVadvTHChpXaBaEuhDwVZC02IULwoTYbx8XPEt+ikvZvU/ZwtxRcBSAq8eIU79uWMwS/ljjqitSyCeQWuBFhsegxmOyf061nFxleL/f6gGeZgy424A2NSQFE2umbiTsYnHeh46pAz5QomPKgIMjsZthNxNw+04+0prVpKj4mmdJFiFFO2oGR3scPmPudKjUW0qI/mEkk2i/fHOt5L2uAPKVjNCQ5LPhqICBEmQCFHfqRjpxFl38PpVhp9aSfKiVA3UYEWwTU5F94R95Qo07twksgCwJ3mQZ9MJuFGDWqWKhS1gC6VGfry25YMWjTeDvISlplKjNtzuT/UnC7Nc4D9S00sTErUYsCohuAf8KCb41zLKXE1DLDa1BDkwTuhKRKoPWLAkE3F8FcR5ShLH3oDQECAB/6exJ5k/m9oxHRbeifOKAJqKdUkIWnStMwNSCBt1KSD6jvh7VZSUsuPUqRqaTqU1trAiYPI3mTib4gzE1TTfgguEOhfkEkApv8AI/oMUGS5+2WF+IdKgNKgDeR0G8Hp/TGQqqPmU5e5XoCiFU4BBCgRrJSdxEgcxJmQT2wbxOlSadxhusdS6RAiBqV/LqCdztYiJxw4Dzv7uxFQhTJAHxgwRASL7Xj54ZVWYqqKtpot6W0guyrcnZNuQgk/LF8KyHuCLhhaKRIarR4ZSmQoLIkd45jvfB79I3mLGhHiJasoL+EuEGxJIJiRN72HubnFEk0NS48kS6FbjZJsPSMPMrYShklPwpsCASPpg0XXZ5sXV0T7aHVedInUkWWjmQOqTcA8/XDWlzUqdUGV+RIA8m5USYSDyAF+ySnocG8M5qHaqq16dSVIQb2Hl5HoVT88CcW0/wDDR96YbCkiA6naZsF+s79bdManwhtfqY+pstLLSnFIaAiSgCZ5mTzJwv4by5v70stiGmytCEgQN7x2FgPTA+XOVFckJUo06VIJ8sFSZsLmwO5t03wH9ntNUhl6Xm9CFrbSrSSryqKZInmdhgzoztPR1kVIlyrfWi41lB6SkAGD/mK8TP2gVJp6inmVK8yVaZM6UtSfTl64cUbbmUtLWF/eESVaZSFkqMnyze55Hbljnw7WGrPjOJAKhCUj8ouYnmSSSTzM4cNrqujTipLdTShKTrsFaYnVHMH8sbwZ7c8D/Z00yunU2uPECpM85/pt7YcvN09PVNjwyVuIKlBKZggwT2kR9cIqWmXSV6nfAWqkWSQR8SJncAzue+M/kyW3R0yrLxS1jiXFz4kqbUdyLWJ5kH6RiqzjiJmlaAN1GYHNR/pib4jqmqnQlADhKwpN4iCQonpbl3GBuJsmchh1tpOhoHWBc7pMxFxAjGTSv2LTz0NskyHxtblQSVLupIVEA7TFyY9h9cLeE3G6WsqaYKJCVak3/Kb+gN8P6TOG26dbiUlSSNStA1TMCSRNu52E9MKM5omlIFWhaUVH5R/6k30xue3SMKWfJLejjirKWqtlKtXmaUgpWk30qMJvzIv6j1wrzOidS14FM8tTkgKMgJHZRjpyF9sI6/OXmWA0llaFPrA8VQ8qZVOkRaxuNsV3DTzTA0POAKbUYSrdUmQeqiodO4w+RKVH2kqwgIZq9IJnStJMSIkAkWUJ2/3hPR0oS4pNPqUiSFaUyneRB6GSNPKMd8+rma6qbYKT+ErxVBQiCQUgD2JUe5HtS0DyGQudCUp2vtbn07DBV4KzROOKaans8tKVAxoPxew3+mI+h4TfS6qoSlHhLcUtKNWwJMA8tiBbn88UnFNJT1DVQt7QAEl1pYA1JKAJvzk/OYxPcMVzyUAKaKSRElQMz2lP64zxAuQ7OeL1t1CWXklpAAUCT8XpygHC/PX3KxSFU69KG1Ekkarqt2O3K5nC/wC0ZtzWytQSWkhQSkTqClEEzO4sI6e+DOEKpxgILjcJAWpE/CVGIk9bEfLDLGC3noe0VPUISCUrUdwQ0Ui3+okfLEuMxqaiqAUwotNqICQbg8zJIJOPU6vihvQkIWnVFyBq+SRzPfEozXr8dbhYdlaiU6kgWEXMbYlpIpW9HCK5SQEhpyw5oWT89Jn54zCao+0ZhCihbrmpNlaGvLI3iROMxaiR5RObL6kIUtNQlQEnQoCD9bY7cZIS9ToDbZU6IcFvhgzf9fbCukyZT4cWCtAT5vDTZJT1BkmRvFsOE5wxTNqSpV4vN1GQD7mCMTGKKnJjTgWp8Rgkq/09PzfoqPbE/ky0sV1U1MKKgodwb/qTgThNVU0HFoalszoSVXIkm45EX+cRbHbIaRqqfW8+JcJgKSojTFrR++DlUVqdjfOs3SzUU7iyNJ1oJ6aoM+nl/THbjfOmXGBTggqeRACbnTABPyMDviX/APxZS8zUh1a3UIT4iUq20keUR/m36xg3jSiFI6lVOjSoDQtUDzbGx6iR8+2NTXBLd8/6jtkTLdIAkkIWRGkGzY3kn8yiNz8u4+R5cy/ULeRdAOlB9DdXuZwPlWXqdIUtKoVdJJTfuQZt674aHh56jS4Gn0aHNSkpVtMSRqTeOxgYyWC38DfiusQmmUy2pJcUmAT17dY69fQ4RPZg94lPUIZX5UaXUFNwN7EWMG8dzgXhTNA6lTizqcCQCbC6fiSOQvcdo6Ysqerb8Mr0r2uYt8zjGS7Jh/ipqtbTSpCwnVodKhFk3KRJBuBfoJwE8p5t5DNO+6GtAUGFHlAKgOdgoWB64EraxsV6zp0IWoJ2uoxCoAvqKbe5OGXEKIcUVNKQ6paS2sG6AqwII9I6TjO7MqoDFS3R1yVhIQy6AlRTsF7yfX+uKzjfM2zRrKlCCEj1kgY7u8MN1LY1lSlhMBRM7842+WJzhbLUIC0QFKbUUrJMwoSDvsLfLCxj6Hac6Yp6XVqSHHAEIEiSTt8pxPKoXKBJqG4W2q7gUee9gQQoqJ2g+2GlbkjNQFaUt6YAExAIIOsdNImVbGQOWJbO8uW3UMoW5qYU4rw9/hERzjmRiVHxQt+T/JTZdmwqAHBS6Z2/DmDyPlKxvyj2xyyNf3VRDy0EjzyDYgzBAMdCIjcYoKKtabT5UggXgCwxLJaarq7xSjyNgoTI+IlRKrdOXrONwrFLaQPnPFSl1vjhBDBQEJVG8EknuL7jFdl+fsrQkOGAdlgSPc8sA8WUoinp2wlAJJ2sEjeB2/fGlFwigD8J1xCzeRGn/wBpH6HDduzVSoUcaNU9O4l9paEqWoIUpszyJBIuLG3cHth9kee6WSV6VECSR0nce2E1ZrptSKxKXVQQ2spkGdoEWNrjthllGTMuocbR+C8EAjR8J1SLp2soEH264e8C80aMOsodKExpICtKTAhXIj6+4xKVlKy3mDq0LPhoSgaSZCVG6oHKbWHfA3C2SOLS+pSVeIo+Z0GSmD+sDe4P6h5LktTOtv8A6kLIUszzBB357csD1NAsabPRuIMvDtIWtisTPNJBGkj0MYk8rq33W25VqWZACRA0p31G56bczjTjjOqprw2vDCA4bqUroNoHIcx1AwPwvkdW23IUhwSVJ3BGrcdCJi1tsUyUx0jJlLd8bSrx406glSUkDlNwfXTicqaaoarfxQShRlAvp1G2oiTJBI57ERi6YrahpMlCjO4A2+uJN7iY1FeULAQGxCRzJMSfoIxp1Qx5SHmb8Nh2idCnFKOmRISLjzC4AO8WmO2FfBqHy15lqB02BCSD2KYke5xaIWDSqAO9vn/vjzbLM0XSLXTvK0uIHlJ2VGx7g40o8Gi1ow4+p0ppUrUkNrDifKJ0mSLgH4fQW+mHFK4ipo1JLehAZgzsbG/rbBNdRM5lRpS6koKiCI3BB5T1xKZ/lVRTBNKhfiJWNgDqjlMGCDBBta3XB8mvoScEZkhhKgpBCpnUEkj1kDHoKuIFvhJSgKCZ80Ry2v8APrhZlVCEtalKQhSf/GRCvSMaZ9SIcYCmXFtJE+IUr0fsZ+mNHk0lSIbPOIJqHC422FaoMhM2sJ9gMZgFzg0kkpeTpNxqF/e+Mx0+z2cb+t/KewUVQlukXMCU6R74nc7o0ttreAGoqQlSo6AJE9pGNMuyyrdoipK0l1tGpJKdrTzME8pIw0y1pFTl2nVdSPiPJQ5n0OIq8Ot07GHDKx4In+UR63B/ridyd3TUqQiNKXV6+03A+uAOGs6MrpgNSkmFwApB7gk2+Rw0znJUtIL4JbVCipabTYACBY3P0wKJUp3qKqmzBl6ud0HzIabCj3JUT+30wn+0JDjvhtMN+IoueI5cABPSSdzYAdsRPDOTv06H6xxS1LKNUIcuQTcqOx+uxxfZMktUus+Z1UEFVyVrsLnpPyGGXNIiGq2qE1Hm/huLSuEzA81imBEdCPTqcPf460lsla0aQLkkYnczoGHHgHZLLXlCRPnO6irqBN55k4o6ujpG6cyGgyUH+WIj+9r4mL9HRk/w1w8yuXIILiyux0mColIgdtx641q8uCK86lKcbQ2pwNKWoo1DSB5SYm8n1GA+DM+YaGpxASsAgLcVoHrCz/8AUHBPEdK7IrQqGyhQMiJSvdfYWSADskTjagdOqK7iPhJtyn8YD8dr8RKwlI2HmTCQJBEgTMGMGOU6a+kCkkJdRF+ihBg9UqsfcHHPg7OlLplqqIA3ClEAKEftG+JDhyrqKMlTUOtyUhuSFBPJBmZ0yIVFvTFNxVERUndFHk3GCGyGnmi2slSYJMkpMGPLcdDznCCuoGHaxWnUhbhK1FJgmeVhfGZLmP3hxxx5IbWonW3F0qmIJImwCdrG5546Z5kalNodagVLUaiFQlaZ32OlQ3BAg3EYHK8LUK1jRfBFMUGSsAXP4iot2nbtjSqpERLgCkrbKWkFPmBmCSNrbz6YW0WY1aykeKgp5qLZJHoQmD62wZnlc6FNOKLZYbSpOtK5VqJT8QgaRA369LYW7WE96cqOicbS6QyoySUAGYBNhE2t0wh4brPA8PxZb0Eqc1W33F+5OK3Ks2nVqWnQfggEED3scJuKMkp690r16tCYCkk2POwN9htgq1rK1PEar8LManxErU2pufDMxqSYkgHcGAOsAbYMdqaimWltaS4CkqSpPRMSNxBvMXsN8A0GR1FJ4amHEOt8lKAlPXbvzEd5wRndXWFTb3kWGQVHTYGRHMybW9+WBXYtpKjj9ozNUpVK5rDY8wIFyBYySf7HU4R1FFUpQ4pp9aTokrtKiI0pFrDfbB79W7mXhoAUhSDqQlBA0yNiSLiPS9r43zJypy9pC1MJdKyE+ITIbUTbUDOm/MWPXDdv7SaSj9wbwVm6maBwncIBVq3tAI/f0xacF0vhtttpjQAAkAbADne+IIcLKco1oZdGtRCzqmFEGSDBtJ539MWnDectoQAtWlYspJ+IEWII6g4Y8oPqW0xLx0mmfqxTvOKbcSAttQMCVSPeYiDGOK83ey1A8RvxESAlSP6W/vlzwn4/yd3xHa2SUykBBHmAFgR73j9djypeJW6inUl4DxEAWIusbER1vsPbsyu7CLVUVCOM3X0EsspK/wD9ioHvp1HC2l4fZISH2/DekErTGr2VuRhbktShtcJUnw4HliCk/K4PfngrjTOXG1tPJAKICAgTqvsYjrPfBG3yVKkgjiVblGphDC/EQ6SE6t0kXMxZXUHDGj4IRUqDtQVOOQBM6QPSL4Apcocr0tl2Wgk6kaT5pI3mMH0zzzNQth9wadI8NYT12kTEgyD1wtpv4BRdV2EZyE5c3KJXyCZBVPqYkepxF8JZ+pyqWp6UrUTY8ttI+h/s4IZceaeWH1l29nCIBBO4ECOkYeOcPNPpK0pAXyUn943xLV4ikmtKCvZZUkLU3rkROmfW/LrfHnlDw45WBaSsJb1Eo/CGqOWq97Rhw9mNS1S+ZOomNlWHIkx8QG+wxWcKNJ0hRPLGu8QeNK2SyqN9n8MtBekAakmAbbwdvTGYbZuh1Tyyh9CU2gEXFgOuMx0X01RLmAZBXqQwVIKbpIv2Fh73v0xOcMpSw0S6hOhwKUTufQyI57XGDMs4dSh/7uXHFNpbBIVzkyBaLWkjna8Wx2+0PLk01GNJ8kp7RJG0cuUd8Q74NfYgyLhiobqFu0+jw17JJhXW0g9dsMs5zF9amW3AlKCSdMk7cuUX358uuHmQV40Nq3haInvA/QnE5x4haaxsoEgKJ+ID+VRgdfMcPk2tN4xi6RWZNThNI63aDqgdAQqMIKDiZNU00GEL1tkKKSCBOkgDVtYkHHz+PaUJbShQL3k1RYWMmT0Ex3jDrLaBtttISoMoTzAHL1tgfpF870T7uVVFK0t59xKgtUkJEwVmwEjYmB8sdMpfqaotoXCm2yBCUgIT/lTsTykzz2w74mr1vM/d2wlTuoXIgQIVJFyCdvmcT9DVFNQlC0L8VXwpTslIsYOw9e+CT6Rortj/AIvp2UUbyHl6pSNMxIVIHIf3fGtbmQcy1AKkla0lsDnJOkW6BMHC/ivLHFu06nNHg3QUgkwVCxvz3E9SMAZxlopHKVIdUpCiowoiNQA/YnGargE/Y+f4TZTlzhEhSRrSqT8QE7CARbb98JOGM+U8A4Kd0oR+bkTEHzbke2KTM82C6YMSEeKvwxJiQYCldoGr5Drg9plmlQtCD+GkbnsL+2JaRau8I3OmnHanxKaPFUAVNi6QBzUeXTqbYYMOPtNOSlKVIBUEeKYMCfh6fTHPhPwFta0P6AslS0gArmSTe5EbRHLDnPK1pNG41SNlwuJKVOG+8ySrdUXsNsVS/BFy/IJkmduqQnUQlRj8NIkiepJie2O/EVC6+2pGmFKIs4kjUAZhJkgE/XC3L8tep0J8VttQN9fWb84g4JzLiBQQhKeoKQTsZgTc2vPoMTT7LfiG5Hl7TzSUlCQbQYEpPL6/TCjMWf4XUpTBLDsqRH5CIlO+15HrHLCfKeIFUCwmpJUg/CsCQTJt64cZtXLzAtP/APbbSD4Wq4JJE6/5SYt637LyOkJ3L7RvmefBVG6unbStYTuTp+fX/jAnBda7UIBdhOoToABEGwkx2wp4gqXUU7jZbVrKIIA5cyCNx6YecEOjwmvbCndUNc2TVdTOZXWJUCVMr2IHKbpP+JNvW3fFu7ntK+wpLikkQdXWCOkTPbBuatodWlJSCCDY94GJJnIEjMyhFiUpUkG6UnTFhykiffFVROs78C5qFIAmQRaf3wTxLVOoqUFnTBblQ0yZBgEe36YScQUC28yS1TKSgKSNaYsCTAMdwb+nfHbiCiepKlLilKeKhpIFtMAqt1sDbrO+JdpNIrl2wmry2ocGt91KRaxIjtbbEzUPpoqpAsfEEmbg9wR1/rh3mtfUpa1ts8pMqBHod49du4wgy3S8tKqphCx+cGRpPYD4YJ7z74L9m28LLL2KOoTLyAHh5m1iAZ7G3ywtzmoLlUzTOWQkakg/mJj9BjnmmWLZZL9GoFIBUG1kqsN9Kt/Yz7YHyWgbqyhby3C+SVJLdggTAPTlz6HDeG4Z6JRu6G4FpgSN/Qf1x5hxNn7yK5xaky0ClIVB0wBsVbTJOKziBblLTLUFKWY0hR/LqMTAEDffBPB4HhhBAII2Ox9d8Vd0iKatiDN1tVbTSUuaHA6AkpUNUaPOB1G29pjDIZG+hnTTvX56xv1EiIPeMcM5yEKqEhtIZU35kKFwJN08iUyO0YPy/idLDpp3/wDuCAoQeYsQrZQPtjVujZtlDxH4biYOyknCN5p9t9xtDqksKEhIiRJIKQreLY04rztf39tLCb6YIUCJvMg9Btjo8X/FK3VAkgQACAByAVEfPEPMKTTdhKcmQRdMnqSf64zBzYMCUwehKv6Y+Y1D5AH8TScxWAdm0A/X9sduNHC8y6ypKtKgnSfyxIBvyMnb0IxDcO5fULf+8FxIVcEKEiyoUPUH9cVubZK9UBJFRGghQQAAkkddyfn7YuXL05RtxVoDospcpglYPiISpMJKogkwOxjGtLxA664o/ddTckFSim5FrA8gABPO+O+XVjvnZU2pSkHnGkK5SqbgfygeuGeV5O74PhlSQY3A54EkU76ENXVB8eE0yEvBUoICQEkb7biN5wxrWqptpSx4QWlJIkFQEDkDA+eFeUVK6OoUhTZcdE2HfnPQ94xRZ5Wu1FMWw0GVOAgqJ1EdYixMd+tsama10a8J5etSNS1FbivM4s7k/wB27DG+X1rL1WQ2BLSdBPUgkk/Mj5Yl8xzWqp2AE/iAjSVt2Kf8yTJT8sFcKZI635wdcnVKVaVQdx325YPF9lfxE+OEU32iKQKEp1Q4VJUI3SAokH/4xif4boUPpQKorfWQLAHQgkWFucRfrj4y69XLfQpsJSDoEmdpFlc97k98HtJOWKbacUS24T4ajuDvB/rhk08REV2wTPOEzSvprUKW40geZCpUUDqmTcdvTGzWZiqZcKNRaCgkkzKlHlyJA3O07Yqs2z1j7stLhT5xpSDzJEAD3xH0dE5RMqCSXEgh1KoulQ3BA3SRIkXvgaLVo757wcwyGSAUjxB4nIKkGxAtuBYde+KulW023fSEx7RiFzvi4ZgpDSAUMKWkOLVaCTsPQ8+2K/KMgZIBSXVaTAK1Hl0B5d4wvmgi8wB4/wAzccaY0tw0l0Fa4iBBSIG4337DB+WLZAGlKB7f7Y75086ygw0l1BsoL2gjeNjex53HXHn/AA7VB546VLQmbJPL0HIdO0YJq9NCXTPQM0oaZbSpQO8AfMjnH/F8S9FRuMJ/BWlbRk+GtQB7wdvbBGfMrYdpfxVeG4DqSYudxy2gK+WOfFvDxNKXqYaWEqSXGx8Mc1Jj4YO/KJwePsfL0E0XFjBa0uJMTYFJPyIkYAyquU2gvt6VIW7pDROkokkgDkQAZ7D0wXw8w0pISo6ojUCBp9hGOfEuTBlTTiP+z4gUtPIFRCf167YE+xcdoeVVPVIC6rxELECWwn/tpH8qtQ1RcmY69sRzWbvCuLr5CS4QW1hQKSgCCdQ5jpAgxyx6Fw0sLbKE+USFpHTdK0/X64i+L6Vv/pliI8WFpG2og6VRyJIjv7YvqyP/AFRwW+sVi6lxCw0sIIWrlO46iNhOCM6X9/UyKZ3w0MqKitSSolWwSAPiASbna4xRZYw29SjUAQUaFp5WkYV/Z1lzTatEatBIM9Qoj22xK1/ktrK6RlHxC0h7wFEJULLEiL8xtIIPS2x54EzujYcq2W6d4oUkKKwkR5dwD1vMdBjvmtChWZOqIEkI+icZxLRN0xZrDYJUlLkWOlRgbdD+pxS9A/bEedU79O6lKLNugpDyT2ulSdpI+ftjrklK5RpVpBcQkakq5gcxp3I5272xWZmpl+ke8NQICVKSeQKRqBHofpiX4Z4jS4gJg6lCPTvgar8G+eypb4kaqaRaUp1KUmBFwZH9/TC7hjNNCdL48JxM2UInoRyOBsozllPiQAEIKgSOUHcjpznpihp6Pxli4W2sXBvHQp6dMVzpPwSjPF6Hq1zTOkQlJANwNzt1Jx0NaisqXPDtGlBKgZlF5AN9zzx9Tl7dFWOt6gvXC5O4B/KfQj5RhpmGVNuoU6yB4iIm3a0xfnGrlfviW7bRaTSTZx49PhoZWlGpaVchfSRf9j7HAbHEB0atZQRAKSmQZ/mSRt/d8cqDP1PM6yjwyiU6SdR1C156dPXBnGOTAUaFAefUIIF0pUdhztyHfD3hLWDSmzZopBPipNwQhXlEGLdsZhFl9AotphIiPzKv72xmDzZv4ZHUTFQaioWwQGw8uQTzkzA/rivqc6eQ2D4SNSd1JVc/MRjMZi5P7jnBVAF4Pz3xW1cnAolWodb8t/nioTnvhhQB1OAFQtGw2FrYzGYqPJm242TOT5r44VUuphSpJi+1oHoBH1x1XxmgoCUAjYqJG0EGB1V3sB1x8xmIS0ZSaijThloVqlvOKWmSQhKTAQAbeuGGah6kCkghZKVKbVsTAkg9wLzzjGYzEvHZa4Qfw2xpbTe537k7n5445+4KqsZYNw0hbhkc/KlI+Sj88ZjMaP6TS/Wc+KsiApwtITIOpMCI0gqI73T+uGGUuJcZKjtpnboMZjMVWinjFWUZMwp16kWmyl60nprAJg8rgn+7jP17lPUfdfM7A1BespIE8xsT3GPuMxq+2yW/uoccQZ6txDTS0BKVKgmZMJ80D1jfHaoytKka2/K4kEg7/qffvzxmMxy+o9OsF9pLVOVuVgSpxw+O0SE6bJkWIja8f8TOD6DPVhtdMowS3qVzGkg7f5toPf3zGYqEm2c/qJJYSnDlZUpUpKUa0AkJVqAtNrE/riofeXUIXTHU2oxJMGNjaCR0xmMwdlK1FaOsqZqWmlJQpGozCr3JHTl88ROYvoUhbaQfFUClSZ2cC5Bk2sQo2/fHzGYtcNky5SGWRZ4aYKTUApJAKgLwrrbkqJ7HBnD6n0LdXoTpWtSkea4Cjz/2OMxmIi8Lon84XWNVwdOghywvtB597z9OWKDP6V6qYCXCnwk+ZSRvbYyTBA/ltjMZim3eExjjsB4do3G1FgErQsfATYgdD+xwFVZI03WMhtSkNvSFJBPlIgbd5+mPuMxlsbJa+5Ib8ZZGGqdTjRKVsgmRYqTHmSeo5wcaZZ98TQKdZflaU6oKU7AXE7zGxxmMwvGkvkySab/ApyrKlVKi8XCHRba17367774b0OaraeLagUPIGlQEKSob7yJ6iYInGYzErdKb8eBdkrBFW4lwyQ4V6R8PmOpJ26EfXFH9oecaEU7YuVHUrlZIjf1Ix9xmK9k3iZ2oqgqbSdKRI2JOMxmMxho/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989" y="241943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701" b="4337"/>
          <a:stretch/>
        </p:blipFill>
        <p:spPr bwMode="auto">
          <a:xfrm>
            <a:off x="5895364" y="2440391"/>
            <a:ext cx="2639036" cy="172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http://keleck.com.br/dicas/wp-content/uploads/2013/10/Amendoi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49" y="4185915"/>
            <a:ext cx="2584826" cy="174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989" y="416250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9" descr="data:image/jpeg;base64,/9j/4AAQSkZJRgABAQAAAQABAAD/2wCEAAkGBxMTEhUUExQWFRUXGBwaGBcYGBcYGBgaHBUXFhoXFxgYHCggHBwlHBQUITEhJSksLi4uFx8zODMsNygtLisBCgoKDg0OGxAQGywkICY0LCwsLCwsLCwsLCwsLCwsLCwsLCwsLCwsLCwsLCwsLCwsLCwsLCwsLCwsLCwsLCwsLP/AABEIALgBEwMBEQACEQEDEQH/xAAbAAADAQEBAQEAAAAAAAAAAAAEBQYDAgEAB//EADoQAAEDAgUBBgQFBAEEAwAAAAEAAhEDBAUSITFBUQYTImFxgTKRocEUI7HR8BVCUuHxFmJyklOCov/EABoBAAIDAQEAAAAAAAAAAAAAAAMEAQIFAAb/xAA3EQACAgEEAAQEBAUDBQEBAAABAgADEQQSITEFE0FRImFxgTKRofAUscHR4SNC8RUkM1KCkmL/2gAMAwEAAhEDEQA/AF9lj5BB5CxBftM9s2nUjEdXHaSnVylzGhw3IESI/WYTB1NbjmKL4eysCCeOvlPv+pRTY5tNoGbmNR6IR1CoPhEZGi3sC56iK8xd7zq6UpZa7zRr06IOBEV/dSd1auv3jAG0QClgtW5e1oBa0nV5GgHXzT1LqDgHmef8Zs2Vb2HGZrbdmKzapFIjJJEvIZsYzdCPRTbfUwwTzF9Euq075NZwe/WGVMOrt/tJjkHT2SPmV+89OjkjkfygNSu4GDIPQ6IoQHkTjaAcETN1ZWCypuE571TtlPNnhqdNT0XbZBt9ByZpZdnKlV+Z7onYDhQ+sVBtQZiX/TGdzbe/2Hp9z/aUFPswKQMl0OEHbTmduoCCNS5bDAQx0tZX/SYgjke33mFx2cqt+EyPkr2OEbBEvpNQL69wODyCPmInvrOrT+JpjruFet0bgGWt8xRkcj5ReahR9sRNrGe2HiqRvGv7KLfhTM7RHzNRj25Mq6FF4pkgkCQDBjeYGmupH0SSHth8o3q76/OVGxjBP5Y7hNpiBJy9NCZn/aYvHCk9mZnh1wsst2/hyMff2HtG9n2kqUdnaHSOCPRDWxkM0n0ddw5EdWPbZzA5pHhdwirrQMiK2+EI5DA8iB3naV1RoYdWg6eXkgW6jPEYq8PSttw7kf2iph7HemnqhUNts4jltXmUlZ+fW9WXSVuOuBieJ09xZ8mNrd2oSjjieg07ZIlHhlzEapB1+LM2MZEdHEi0zJRd22DWoETz+uVDIB0QmtfEINOneJ1TuydyljyeZDqB1M/6cXDvGRmDQ4c6hxmOQU/XeUXrgCeZ1nh1d1hLEglsfmOJ5fVWV6Dm/DVHBJjrpJ0GiuipYQw4MCranwwgOd9R4z6r+/y+hkjTqqWWejrtBEJp3UCCqbBmSQDzNxcjqu8kQREDp3JCs9YJ4kqYSy9QTVCidG+UeVCDE3t7SpV2LQImXGNPfU+yIEwMmCbX1K2wZJ9gP2P1lLY4PSp082VtZ41JbOY+QBdl94UrXv4/vMfXeLWUNkqwHpkKVz9jkfn9oXRvqJIYSab9CA4HWNSAeeeOCi0acoTMLxHxP+KRODgHJnFm8bAAjqDI9Nlk3VCluWyfaer0uqbULvC4UjOc/p0P6xu+1puaHTGmo9EzsRgGki11JEQYhgzajXHLMc8jzlVrR1+JDHvMRsK/rIDFbd1F2slvX7FaFDraPnM7Wq+m+Icqf0+sCpVnPIa0alFZVUZMTr1FtzhEHJlhgWDRBOruT/Nlk33lztWb9VS0L3k+pllh9kGERAkanooqqO7ET1GoG0luhAcRxHJUINPRwApuNQ8CXHINz5z0T1a4UcfXPc8rrdXWbHyxbA4wePvg/wDMww+9pNh1SDmJI0njqBHUqjh2b/8AmOeHXULSqoM2dnrPfucfkIZcsY9uZpBadoIP6Ja2krz6Tb0muVn8s5VvZhg/5+0icZwUZ5boCdRx6otGqIGGjOp0S2DevHuJ1guGCnULQNdJUai5rFErpdPXQhK8Z7j/APpwLnF9YUWaFxIJALQQ2Y6Bz9+vmnq1IrX3nhddqA97hTkEkjHzxx9JP2bIqPbmLiHkh2kPHWPPQ+66+vesY0GuNNhOO8Z+0YXLXNOV4gj6eaWr/wDVu57Wi5LUDocgwZtcz5JcpHOMT1l3v9FPl9SCOYNcXEhWVMGEPAgNxg7QJiOUwuofOJhNpKW/2iLrdkPjhM43jiApU1249Iyo1Eowm3U/EL78xCoR6QwAHM9ZW9lUrOLRjb1NEFuIBjzGVpc5GuPXb+fzdUViqGJ2KHsUe2T/AEH84mxh4HjGnVG0jEMBJvqD0srdYMlm3EknqVpssytNbhAPabNqoZWPLbO86jEJvmArK+2Ki4TrvlG2X8+bWj8z2jqVVgFBJneaz/CvZl9h2FtawDXXUmdSesrHt1Dg7lMaZEZdpAIHyneKivSyik7M1xBeDvlG7QRz6/8AD+n1JRSH9esTB8S8PFuLE42+hzj8ufvElSx7yrlpOqaeL82Mw4MO2IgkBM26hVGQeZg10W79uM/IcylsbIZgGDKIAjWNNFk7fOsyJ7fTq1FAWzk/y+UaVC5oglp4AH+kztIGDicoVjkAiD98GsIMgn5Eeauh8tMGF2FnBHIEksat2vDmlL12bXyI+9QtrKN6ycwK2yvObcGE9qn3LxEPDNL5e8nvr8p+m2eFEMa4QREpb+FI+ISbNUNxUzarRL2lrXQ7r5qwyDle4tbWlilbRlTFL8AeJl5IPDmtc2fXR3X+7lSbrc/EBMyzwfSv+Alf1nljhtVh8bmkA6ADLl0I01PUrjqCRgjj6wtPhNNLbkJJ65H6jrmMv6RnJewZCNZboDGsOHIUVVt2Opo22ptCWc/zB9wfQxNjNvlMHSRqOiBagR+I/pLS9YYydZfO71xO5gaeQDZ+kppucPKWVKyNU3Rz+Rji3w/vBUL6xGYaQD005jTyCaquD8CeN1vhS0V7kySOTmC08GMgUzIZqZMZs0eI6df1RLH2cRHS6RtT8vnPLnM0xVJygQBqQBM+EjYeRgboTPRYcHgzWo03iGk5pIYe3/OP0MFFiXSWPaff9v2CoaR/tM1K/GmTi+llPyGR+/zmLrJwMFzAfN0fUqprI/5Efr8TrflVc/8Aw39ppgluyrcUmVXBlMvGdx2DZ1n9PdXpQNYBL+JavyNOz+vp9ZYds8MpMBbTexxIOXKQZ/8AVH1HlIOSJmeHtbcM7T95Ajs/WOvhHv8A6SX8bWPePnQ2HnImv9Frt/tn0P7qn8VUx7h0qdfUTCpmbo4EeohEXDcjmG3lfxCcZ1OJG+E291CGyZlGOZu7ECQNdBsOgVTXIVVBJizGr6GEA6nRH01PxZiXiGoFVJx2eBJ+m8grRIBnnK3ZDzC6daUEriaNd4abZ1TEYFkHo6mOSitxM9Dmc3DnM/tUqFaVttsTpcw/svULrgSNAJ99h90vrVC1GM+F3Ndccjofv+s/UbYGAYWEa2IBE3cr1C25XfEFcYPDCCII6n1DD8zjkB9Suroa1uOpTelQ6A+k2OGVAJ1hMrpGXnM4alCcRrU7PCnSZUqOiSNPJO/wiqoYxFfEDbYa6x1EPaR9PMe7eXNG07pfUkEcGaWh3hfjGDJh79CTwl6kycmaRPOBJ9tWKh9ZTbLlZRXAsIl52XxuAATxHsoqsx8Jims0u/kR7Sw8VHHu3jXXeFbyAzZUxFtQa1+NYXZYO15h1SPdETTA9mAu1jIMqs3u8PoUnQX5h1Cs1FaQdWovuGQuIuxDH2U9KXGxQLNUqcLGqdA782yMxi/LyXO3KTLGw5M2Kagg2iR13cRU9f3WhWmUiWovCXAe4jrCsZykSC7yBif5ohInlvui+t051NJRTjMYDE3Q6SAXOkRw3/Dz6yptsFhi+j0H8PgA+nP19/lA33s8pU185mtti64ImR8vumEBxgywUiZFwV8GFBwIRhtIuJ09/wBVSyzy+QYE6ZdQc2cr7e5lVYYaXbLPbe/MO9y1jEbUsPLdXBV8pk5IijagNwDD6NCmeAm60qccRV7LFmDsEp1XmmYE7cifOVdNMpfAODLnVvWm4jPvILtHgLqBJbsNx08x5IiWEN5dnfv7xk4dPMr/ACk8aqa2xU3Tg11ISDOo94S21ztANIzr4p2nYqfPRBgGZd2mv1Fm4nA9BOb3s9Wp0hVLZpkxmGoB6HoioxZN/pLNSA2z1ij8M4mGjVW8wAcwJ0rscIOYY3BbgjcIJ1VMZHhesI/EJ5hFYU6tN7hLWuBI6idR8kYnBi6ISMSu7R3drXk0qOSdkN7k9ISmiwDDnMTYDbhtQnmNPaUpqn3JiauhqCFmHyn6JhN62AHfwJbT2DG0wlyHsSmoULd7C7NGugO6c8uthmZzWahHC4z85hiuJU6MMpnwkAmOvKo1qVfCITT0WXZawciBYp2tDqbabNhqSN1WzVjbtWG0/hm2w2NJ6+xqrU0e4kDZLPe9gwTNKrTVVfgEXVa2mqoAR3DdniKqtcwRwjqIb5xC6v8AmOT2z4BMNtT/ANwwjO0uy3UFKvWDNauwMOY9tMYcBIcg5dT3JatW7ELGNPP9xVTbZmV8hPaY1MUc7dxVXLt2YQVKvQmNW7iZKotcjuKLq4Lim0QCTnAiDGiA9sGTllw/xk6D5QfdaVKYTmeP12r8zUHb0OJ9a3g2OhVHqPpHNLrlPDcGMG1j1S+2ay2CdvcRuCPVRtlhaCOJmayttlTcBOrRpqPyjbk9FFhFa5Mipzc20dDuW2D2DYAA0G6yGYu3Mbus2LxHGKVMlKmGOgudrk1dA4j3mZ4WvpKyv4hPHeL6xLExW/OR0exz7SbuO1lWq5rCe7yVDNQH4m7ZXM5M8+0I7oAh2jJx6zOTVM1qtYxC5B44xG9LGWHVuZ2mpDT9efokE0No5OBNu3x3SrwAT9v74jLC69dzg+nbvcAficQxvzITaUbTuJgn8Ta1di1EZ9ziG9qbMkk1QxrnCYYc4gjqQELWIp5jvhV9+AABj6nP8p+L43ZmnVIHwnUeXUfzqjaazzEye5fX0tXb8J4PI/rN+ztpTfWZ3092DL43jojBkDDd1Ait9pK9+k/SMftLAMDrZ5J/xO48kLUVU7cr3O0dmqzttWS9W/IpuYSch3bwfZI12WAbQeJptSrnOOZhhVg0calUutJOBG6qgg4lNSsmwNFIVcdShc57kJf4K6lqPEPTVNV6oPweDM9tKU5XkTyldDKoavmWUKZpb3fjHRVev4TD1EBse8fUbvLylFGDmHxmdjESNJMKzI69GE2CfV8QnVCFRzzORNvGYJVvBPhJI8/2RBUYRQ2Pi7nFW6VhXJAgtS7PVEFc7gQKvcaI6JkwF2oCqTJ03HizdStHZxieOOpItL+8a21eQlHTBm/ptQHXgwynVQSs00uwJqLhU2QovE6/Ertkk3CcVbqVIrgmuAHEyp1C4nmAXHzj/cIyoPWZ+p1Tbdq9ngT617PmpL6hPUnbdRZrcHasVTwulV3Wn+gjH/pFm5kDzP6oTaq8Y4l69N4cxPPXYJI/nCrTBmMktmRo0+fUDoOpXWXtWPj7P6QenRda5FIK1Ds5OW+Q9h7xZi2HVwM2Yvj/ACJJXVamtzho9doXrT/t8fTGJM1Lh5MHQ9FpBFAyJ5yzU3s21uD7S37NWGVo68nzWJq7tzz1+loGnoCDv1+Zllh9FsFpOUEHX9ktSRv5i+pZivAzALyhVZUaS5ppgw0EZnDSPC7/AC66LUp1DWPtI+88p4h4bp6KDYD8Xt6HJ9vYRXb4X3gP5Lmy4kuBDgZMkgGDEqbNSp4Q8/pJp8Gs4Np49hwf7fqI2w7sy+oRkqOEjYAA+4A0Q0DWn4uZ6BDTpFyEA+3P5x9UvLq0pdy6pTqMmYLSHg9Mw0+iYexq12nEolNGqs80KQfrx+X+YgucXfUPi0Wa9xYzTShKxxJHtM0ENPM/b/hH0RIJEFr03Vg+xgVi4BGtBMAi4HEM/GABB8skw4WZUrnNPn9ETG1SJeoBjmUmCkCDEhJjh8w1nWI/FwzomPMWKbGi+4s+8pNcYL41IGh9l2qAU8dxTwzVNbQrt6/0kLjFg5hJA9kXT3Bxgw2ppYfHX9xFdEucfCNf0TbBVHMzq7LLD8McCu4AB26T2DORNyuzPfc+bUXERgNmdd8eqjbIJE47xTtneZOHVVYLBtbMTUVwsXa3MWYhcz4W+/7Jmmv1MwvEdXu+BevWMbKi6t+WQwhrdiMrvb9ZRd5HYmPalYG5WiTP3bjlmAef9KzKGltPqGp5Ec4Yx9YeFunU6D58pG4rV+Iz0+hezVLuUce56/z9pQW3Zlx1c/5D7lLG/wBhNH+HA/E03f2WHD3+7Qo/iOepHkKf90FxbDHhoFINc0NA2hxdy+Y5M6TsjG5A2DxM+nTX2J5qnJJPr6ZIAx1/meYVYGm12bd4iTsACCR9FVrS4KoIG0LTaj2ngZJ+uOP5mPu0uFNaykzMDp3hjbQS2evK6ijy9x7OIlrtcLLKkHC5yfoINh9bN4WlxcTtsI6u49v+VzlNLX85LLZ4rdub4al69z+/0lZb2zMjZBmInRItZ5qZImsv+l8FfAHpPquGhzSQJjySxpJXcsIupKtgmfn3avBGioyo0RqJ+ae0GrJUoZ2o0i3WJb6gjPzGY3wdwaQhE/HkzRv5HEpqLWugCAeqK9K2DEzi5XuZ39vUaMx+EGIGw0P+0emtq1b6cTK8QFdnlqOy65+kb4XhRIY0uy6D01/5V6tJwATG79WBkgZjSoadm6WvBd1COdun6ig361cMvEh8avzUe4kzJWRdcbGm9RUKkAEQXNfKrLXDA5iDG6xIEa6p7TKAeYl4ixFQA94BSL/8T8kc7feJ1tcB+E/lOKtyrLXB26vHEMw5+gQLhzH9E+awZXYBfAaOEoKEKcGH1Ck8iUlO4tyNTqi7azEibgeIlwx9UauLgIgREep013S73LvPHH7/AHxF9LpHSlVZjn7cfLr+eYPiQa8EHQqqbGPBx/L/ABG2fUU8ld6/L8Q+3R+2PpJe8tH0TmLSGkzI2Kd2E8GAXVUvk1n6jo5+YhT/AM4AU2zpJMRBjRs9R9wuPlVDLRNzq7bQlXQ5J9JrR7P1Y1P0SbaxPQTdStgMM0IodnHE6v08gqnVj0Ev5eOzDm9l2+Z91AttJ9JP+lFuI9nHN+E+x/dEXUkHDiUfThx8B/OTFdrwS1wLf516LQUrjI5mNb5pYowxN7LCs2vH6qPNydv7EXtrSlM4yfQe5jK5wl7mgEaDo6PsUP8AjK1OBzEx4Tfb8ZwpPpOqWANcQ4ieCN5gx4tI/gVbNbtXC9xvw/wNzbm8/CP1/wAe8qcPw8NAAHlokdjOc4yZ6W7VU0LhmCj09I6DO7y5i1pdo0EgEkCSACdVdktHIEQOt09nTg5nVxiOUEvaPCJ2+n86q9bsxCkcyL/LprNhbgTDDrZrg1rxrAmN9kbarucztMbKtMnvj9e4v7QYQaRI4P6dfVCZTp2yvUM9dXiFG1+/f2MVUXVS3KQDAhpPO8QeN02LVK7hPFajS2VX+S/fp9PlG+B2ZZDR4nHVxA3Pl5LHszqLcz2lNK0UAHjEq7TC6ryGxE6jifmmKtI5+ExS3VVIC2Y0NFtCnVY90OMadUc1rShUmJb21FiOg4n532mYCwx5wsrT/DZPQ1k7ZO2l9oE/ZVmMghhmNrTFfNDG5YCyoQt+KucMk6EGPWNP1R0sbBUzP1VKgCz/ANWU/bPP956MffAAPCg6hscRsaZc5MHq4m551KXdnfuGCKg4g1e60VVTBlScxHcVpKdRcCSWwI+w7AXupg5SdJMhUsVyfhgxegPJmtvhpnZL/Geoc2DEVY/gnJG/PKYotevuL3U1ahSrDn39YgtGFgynhOOd5yIrpENC+WTnEYW1zlS7Jkx3OYZ+NVPLErP0d2GOAyvMeQgIgoJGGiA1CnlZM9psP7h+U7Hp57H9EvZT5bcR/S3C5NwiKzttHh58D9MsEzrOaBtt/AmAW2/B3ENddpxYpfnHsCT9OPSPqdSlSZoBmDR4SRoCYBIHwg8bnyR6tKFO5+TPLa/xi68eWnwrn0/lBrTFXPe1mhOZ4fEwRALC2TodwfRB1dIIJ/LH6xzwfVlWVMnJznJz9Me3tHVu2VjVqWbAnrWOBkxm2mGiTxt5rTCgCKFixwIru6aGy8ZMdraTOM2LXQeVWmwocS91QsXPqJthtk6JiGxppzr9k1XnY3znndYP+4pPpk/y4ntw3x5G7j4j08h5pQrs7m/QgK7j1GNGzcGRTgOJGpHGpMTzp58otSKcsRkiK625wyKG2gnk/LHQ+Zia8xAh1RrmPqEENz+Hu2zGoaQZj6QtGtSawT/xPNX6qlLXVW2kcAjs8dl85+3U1sLp1Ooaj3OqMFMOLTDoBDvEASBOh+UbIpXcJkU6h6W3L/g+/wCc1Zftru8FUgToHsggGD4Q0kNM6fXySlzheuJ6fw3SNZtt1CbvUYI2j/54/r85a2dJrgwt+KNusKygMARH7WK5DdT7tXrl5GQR6Kt/IlfDuAfrJKjDSdJjX7FL6cAsaz0ZbxijdWNQn4k5+3qJTdnKTX5jIbA+L9vVU0leMg+k7U3kopHOfT6zK9x+q1whxhug8oVbNU4b4TD1aGoryO+4vuMUdUMudmKSteyw/FGFoSoYUYibF7rRX09fMt6SMp3cPLD7fsto15UMJnVawJcam+0MbWQSs0Rbma/ij1UbJzFSMGdm9Mzt6KDWJVSFG2fU72CoNU5nzPql3K4VyuZ5YeKs0RMSYidhPvtsmK095ma+5wuE+Q/OW2F9sag0gOa34jAa5vk5vIPVGck/gExP4jyriuo6PREKwvHm1HPq1G02S6MjTqOfh4lVYHfwIWjxRDVtsOCOvmP7wvG7y2uLZr2DK8Etc3fbZwI6oOqNW3vmaPhj3sSzA7T1mfmeMW2U5m+6FprMjBmrep/EIA2rKYYQS25E67xV2y3mz9BOPPjeZSi6lhxiX/hkzAXXPfuOcZmgR7nb6T9FD2HG4/aWekBNo45GfoP7/wB4woWfgLgIaNJ4np5lLIDne3Q/eIpqmGPJTgt7eg9T+/WJL3DqzmhpAzeGX6S8AkguBPmtQalVyWPfU84/h1jFVQA7eCR++4fhWEGnq4guIjTj05lZt+qNvwJNjw7w4UN5lnf8o7tyWGQEKjch6mq4DjGYQGueTmmACfpKfAJ7giVT8M+vmxSY13+Mx6lWc4rAMils2MR7yWvwkF7movMWOv3Mf4TIImJ01BBT6ZC/KZl+kFzBTwQQQfoc/wCI1wmlInczqeSTrKXKlyTHrGC4WPKIDmljgCDwRKohK5EVtUHmTWL1msqPphgjSc2jdp343jSVq6Mba8sczxvjCh9VhVxgDr1+36RdZZ3VczZyw0Pdl0IE+FsxO512VrdUiQel8NtvOMfv5yqwnCoAOXK0bDT6zusoIztvPU9shSmsVL6CM2tGcBvXjZMKMsAJUk7MmaY/X8URGUBoV72wYPSJ8OffmSV9VLSHDgpVT8WZpKoZSresIs8Xytyt9/P1RHt7wO4hXpgihT6cflOa11KTIJOY4vAi+rWyydkZVzxLFs8RPc3ZO6bSsDqBtYCTN2+XkrTrGFnj9W+64kQi1v40d81R6c8iOaXxLb8Nn5xiyqDsUuVx3NpLkcZUz5xUTmacd4pxB+ZOqdSTAUn4RJSzecLKPCKPd6jfr5/wlZ9l7c4jB0qtjP1m2IWjhDmkCdCY11PHRE0l53YaZviXh62VkqORzALTDHCoRlOU8k/F6wmbNUoBVe+pk6Xwm1tljYxwft3LXAMNLvyxttCTopaxjmelvuFa7jOO1vZxjKWdp8cwW+XUIz1CrkQem1bWttI495+VX5NN0jYpyrDiI65m01gYdGZi+b1VvKMEPEK8dx4bsxEpHyhmehLiVGEUfy2j3PqUpY26UduYwa4khvA2HCX2t1KEKOYUKLiZOp/YQFPlWMcmQpRRgQu2okuAiEWqtiw4g7HAUnMb3oo0wJcCeVonYvcRqNthOBOcSx23DR3bdYg+fVWu1FQXiRRor9x8wyaxXFjWcXH09gIWfZd5k06dOtIwIir1ARqhhcRwGTlZ/wCZ7fdPqPggt48/7Sq7OXLQ8TtpIVKsBuZXVAsvHcqbug3LnZtO66+rIysRqtbO1+4lubRlR+ZzQ5w2JEpVntPEZFaY5ELo0CTMST5Kq1OWyZ2URdq8AR1h2D1a7ss6D5BaNWmZzyeIlfraqF3RhXwulauBeZgiY+yZahauYmmss1SkKJLdoL9j3uLJidJ3SdzBs4mtpanrQBpK4hVkQlkHM0Fil1wAdJnkceoTOzIioY7yDNWXqGaoTImN1dzoNkWqr3gy+ItuqhOjRJOyZAXOfSI6mxyMIMkwRmDVD0RDqkEzF8HvbkkTirhNQcKV1KGUs8IvUcYMXvpOadZCZDKw4mS9NtLfFxNO+f8A5H5qu1faF8+4f7j+c2tyTuZVHwOozpyz/iOY5sqaStM9No69olz2eww1B4dTEkcpddPv5hr9SK+44p4JUqkMDY8yRHtrJKNVpMMCIhfrF2kHo+vy9Y0vOzwZTOcBr2x5aeQ5XWaYAfF3K0a4O4CcifYFiVKiCXaPaIHn5+q6i9U7k63TWW4C9GTOO4qarjrolL7fMPyj1FArXE/PO07Yk+YKf0RzMzxv/wAGfmJN5lpYnktxlF3uqzts9p53MsbS7ytACySCGjvcd4XVb8TkekrjcYC3ceBKe1xGjILgMvQdOiaV1JiD024O08zG9xmgHnJtwoa6oGXq01xUbjJvErwPcSNln6iwO3E06UKLiKXVd0MLGMzOtVMIgUSoMArXKMqSx4iGrW/NlPqvwTKa7/uf0jjDbvK4JZ1xzNPO5ZU2eKgjLx6qEf0ir1H8UbW2IURALYPWUcFPaLOlp5BjS7xWkxjW0afePI1ktAHuVdmAGFGTFEpsdibGwPTuLGdrKlMHKcp5j91UavZxGm8Oqs/FzEWKY7UqnVyBbezx+jTV1DgRZ+KhBURgjdAatXNKuFhOhEbqup9U7t4mKbviM7bVUbYQWzpsuMBcSAMydxY4EbWOHRuJKSsuzG66wgj+ytAI0k9FT4frOYza8wkxMQDwqOjIN0slgPEnsRwYEbBEp1REi3SpaMMJK4hhrqZ6jr+61qrw4nmNX4c9JzjiY2g1V7OoLSDD4Md2zki4nqaCMR9hl+5h8L4P8KCSV5ELYisORG9PtJVB0d7rhfYOoA6So9idX3aKtVjM6fdUsvsfuEp0lNX4RAXXZP3SpUnuFIAgNeuOqMqSOZK9oa+Yho/nRaukXaMzzvjT7iKx9TE/4Z3+J+Sc8xfeYP8AC2ein8oyGcmANUsdq9zYD2P+GUNnUOVvUbrOsUZM2aLM8HuObS8gQl9pxgQ5XnM2qXJ2lC2EHmXXEGqVyrBIQT4Viu2ypM4q1grKsoGgb6yKEli0W3dwma0gbbgq5iyqdGu6z+qbAGSJgtaSciGW1bZBdJsae/Ih1G6IQCkcDgw78bzOq4V5GcyMTtl95pdkMmfOrz5rgnMjdBe/gouziX3cTOrcSZVgsupAEDvbrIxzvLT1RK69zARfW6sUUs5+319Iuw61rVvgZp/kTATVr11fiM89pRqdSMomB7k4H+ftKaz7J/8AyVT6MED5mVntrh/tE2K/DmH/AJH+wGP7/wBIxZgNNnwl3vCWfVMe5oV0qowIytqjWAzTl3B3HqR9lND1Fvji2tTUComjBPtGtnjTmlsNaQTB8I09fIrQ8tgcoQRPMf8AVVClNQjBx7f5/lOa9+KlRxiGzEBZz27rCG6nptMuaVZeyM8/OBjDe8dA52/5XLQSeOo2dRsXJg2NdnsnhdBMcfoVco9R7latQl6njj5yBxCy7t2i0ard6zF1OmFNnH2nFGspZYSm/EMp1kEpNGu8GEU7ghUKQ28Gd/iSFGyWDrifPu9FAr5lC4EEfcEmAihMcwBuydq9xjhmChxzES7zQnuZvhXqculrQ72GSfWUAwUf9qBsf3l/MHtEVmA+am0nWdzsNE1qiC+M+kwPDUZaQG9M4+kyuMrSTOsoSZYYmiqnOZz3+qnbxHFPE7Zc+aqyEwuJ6a+m6jZOnP4tT5cowmb7oKwrMEeIFUuSjqkG9gECe8udkbqT9OU0ibRmZOp1IJ2j7/2lFj/ZttKzoVmkFzm+MefP206FGZAFDCJi7NhrP2krSrZTrshsu4Q9d5qPPUYUqoOxSzLia9VwYZBm+dDxDi2dEwo7lg+Z6bohdsBlGYTB9YkyrhcSosnweSYGpOwU7ZxuxCaFnn8LgD15HoEJ7NnULXSt4/1Bke0rsOt4AaNB5c+qzyzOeY620CPbfDtAeEwtAxmJPqecT67otGgAVbEXqdW5PJgrrbqNFTyoYWRfXBpuDmxImJBI1BGoBHVdXaamx6RTX+HVa2vnhh0f7/KZ4dU7sCT8I1aQT/6ujeOCtJ1rsUNxn3nlNNZq9Leakycdr/b+hHctcNsw6h3o2Do+6lK8V5M2zrUscBD2P3mCdsLym8tLfiyQfXqldU6xvw2qxAQ3WZ+V9otYPMq2j44jXia/6YMQNa5xhokrQJAHM8+FsdsVjJj2wwR7viMeQ1SFurQfhE26NDYBmw/YR/h2BsZ43knLsDyRv9vmppsLKXbgCZvi+patk0un/G/6D9/oIHf4PWqOc9pzFxmOnQfKENNQG7H5TUXTrRUFDAfWTeJUa1PRzCPPcfROUtW/Rmfq21KD8PHv2IxwOy5PuUvqLMnAmho6vKr3MeZUWt0xsAB7upa2R/v2VUQHiXtd+wB9zj9/eNGVKBEirv5FNrUmO5hXeIoHIcMD7cyVs8OAjk+az7LWbkCa9VIqULPsXsIbmG/KvWcS/BOImZmIgNJA2IBPsmCV9TKqWBxgzvu3j+13yKplfcQ25h6TMvVsTvMnLqikLBtbMKlZECxWy8DkxfVuy4kN06nn2TC1hRkzHt1jWsUr4HqfX7Rp2ctfzWk7THuRA+pVGs+ICd5G2on6H8jk/pLnHbukWMpUS4uAEtc3nkDgq11oVcL3CJSXyz4weiD6RIcFw/vHCpWqN30H9pOsSGGY/mygWLEWr1joGRBj3yOf1HcR4rhApvJtawrM6EFrx5EbH1B9ldihXJ6kae3UJZ5eMN7Z7huF4HXq0jVIbSpiRmqPDASN45O2+yB5eeQZpt4iiNscHd7DmBVnFri1xBIMGCCPYjdU24mhVerKCp4mNSqOSFIUyLLlA5Mw/ETtqr7Mdxb+JDcKcw6zqFoMfEdJ5A5jpOyGxxGak3EZj3CKOgCz7iS02RhVlTRtnAaD3VfKYDiBNqnsxhbl0QmKg2MQD7c5m3cHgSrGo+kH5gjSnZzS1b6noibfhibXYt7kviLBss+1B3NapuItbclhBHBmDs4cjyPPz6o+jtA+Foh4loPNYX1/jX9R7H98R/V7UNbQ7mkIaTmPqUzdqQq7BBaXRi1xqCex+/vJq4uZ1JWXyxyZtqMcCJ6lJjjnqyWzo0bvjieB5rQpGwZmd4lY9rDT0/i9T6KPn8/YQ1lQvbkYxlESIa0AOI1n8w6zIHzVjeSff5RP/pldC4LtuIPxZPB9OBx+cYUKraTZqRP9vnxB8+pUNpldgy8Z9Jm1+NXacPRf8RXOCPX2z/f84Td37WhocO9cZDRs0R1PT5/sfU+Wi4I4md4TXqdXqGsVtp9W7PPtn9iE0GB4zVDOmkCAPIDgLPX/AFR8X2E9nXQKPw8k9knJP3/YnNbChUY4jXKNR5KTp8LuX0jA1G1gp9Yk/BBp28O5A5/15KKbNxwZFijORLDCG0m5XxLeenzWlVtU5mTf5jAr6zPFcPs31XuApmTPw+QV3dCfSUp84VgNnMV17BtJodUkT8I5d6BJNUqjJjS3lzhf+IGZqaRlZ03J/wDI/YID35G1eBGkQDk8mFULBvRK4ycQpsxCqmE/VHGnEGNQInvsKA3AIUEOnRhhYr8esmcSwrlhg9OE1TqP/aKajSFhms4iQWrnEg7jqnvMUDImG9bE/HCbLCZyu2BmeuhhTa5CZielGNSyGW1taUKNISM1QkFjAd4MnMeB91BeupNzdzURLbX2pwPUzYOeW6tpZv8AItdmEGQGuDtPkfOVmNr8nkQ3/SlTOxmGfTjHPyIgtGv3TiHiM0EHSJkncRzrt805p7K7QcCYfiNWpoKln3DocfL2/kZtY3NOqXNOXMZBB01PIdH2TOBjExt7LYLAeRjH2nuL2xc4Nd8I0psGoAHT9/mltuw73PA6E1Re+oXyNMvJ/Ex7Pv8AQf04Ai2rgLT8Q4+yROsbdxPVUaVVqCEZwMRFivZgTLND9CnKdeemiWr8GrsG6vg/pE7aRacpEOGhCcJDciI1oa/hPcZW1Etmd9EvbwcTY0Q+HMpMLflhZ7H4ppOciVtrfshk6EE9dZHPCaDrgRA1tk4jq6dR8LmOjTUeaLlRyIrWbuVYR1ht5bNYXEy6Psm0avbmZ19epZ9o6k5fdo8uZrT4T9Vn23YPE16tCDhm7iC5uw9JO27qaCrsiqsEFeIQniKe/wAjiOOI/RO7d6gmLopRjt6P8/f7+vz5nrb3xAwHNGpDpDT5OjWPIbqUqAOZe64KneCesd/aaW9zTc7M5jqrz592xo4DWgEwiOygYPUSro1AX4GC5+W4/ckgZ/ONWvc7YMYOAGh5+bv2SzalF/Cgkf8AT7n/APJc5+mFH6f3gb6ddgIk1WGfCQOfpHkmKdap/EJmavwDcc1HH1heG4SSQQ0gnWCS6J8ygX2tc2FHE0vDNCujQ7jkmUndtpsyzLkZQqLiNFmds+kOwxoNOppu1MIw2ERa8kWL9ZLVRBI6bLN5Q8TSJ3CDW+IOE058O4CIbGwPaCapc7vWNKdV0DSUYM2OosUXPcEY59Z2eoSTsOgA2A6BLsWtbJkqErGFjOhTY3cowrQTtzHqGutmkZqZn9QuehSMrKLcwOHEy75wgSqqWztMpqSq1l+scwExUPg8RjjUe6uKjnmQupSwjZyAfxen0z6/aKr21hKFShmqj5ip1EB0xqj12HqK6nThxuHcwZVbmkekJtnY0/eYVdONYceq/wBY2w6hJzHcrLvsJOJ6SqsVrgSgtbHOOipVRv5zK2WheIvxnBnEQPY9PqjpuobIi11VepTa4icYNUnMXs25adfkd0yuu3ekxLfAkB4J+wyYbbWLhUc4HwnQCP7Z0+yDqNT5o24mj4f4aulGT+I9xu2hm6ylVQsZq5CiCYjhxaEZ6tnM5LQ3Ek8TphjsxEkfwJzTucYiespB+MRZQrzM9ZTDjmB0tgC4jeyuxEJR05mgGzzGDLqRuhhTO6hDcQcOVJsbqSEUzv8AqDuqr5jS+xZk6vPKGxJk8CeGsQpxiUJzPG1VQrILRBiVWH/JP0r8MBdYFMCqX5qPDSfOAAB8homSmFzM6u1DcEWOMOqQkLhmby9SjsHTqBKXSs5zKuccR1ReXaNpiU4i5PAij4HJaMbfDq7tGj5Ih01p6izaqheWMY2vZjJ4qxidgmadIFGXiV3iu/4aYPjOIstwW0yNRHsqaplrHEvpKnv+Kz05kPeXUmVlFtxzNxVwImxC6Acwt8wfPVNKARx6SpODgw6njsABF8w+0AaQTGVT8thfwOBE9PsrJXkCef1l7aUMRjLdH1/zB8MqAucajtJkNnxR0iJJ9EC9ASNsT0ni9laFbDn5mG0sVbQeAX5gdup9uqmgOexNPVeKUeRvHJ9BPbq+D3ZzI6Abf/bhN7cczzn8QdUcWEsTwFHUpLahSpBjgQA5gJDdMriNvmpsVVw09HSbGTy8dcSbxRwkrOuIM2qeBEV3ohLGgcxPRb+d5Jxm/wBLETXTgarf8v6y2wKgHmCQPMpSmsOTmG1FhQZEenD3tEgeHqifw7JyOoqupRjg9zN9wWiCJ9VRrGXjEIKwxyDORUpkDwyf1ULahHU4q+e5yKed0AQrKC5lt2xcz2rQ7t0Eopr2GVW0WLmCYjXlhQ7DwZasYaRWNQWlTpuDCXcoRJUVYK1SuRPOi3Y2YZSuEJkmhVqcQyndHqgGuOraDNWXGqoUhhYIW25CH5cndOmXCqUkM80fXlRtgt8wqXSstcjdJzFq7i46EdCtKhVCiYfiN1m4hRx7wLDHfmeyPcPgiHhjkajJlHQqQs1hPZVvH+C4r3coanYZFyb5U0+0dOQQA2ITAvUHiZ50r4wTmO7bty1jdGjN6I51qgfOIP4OXbk8RDiva2tVJOaJSD612PE0aPD6ahjEnK905xkmfVLHc5yY+CqjiB1a8cqypmVLxHfXMuAHCeqTAid1+GAnIrqdkt50p21w8uAd4ANXmXSSddOfZG66nhdTRYuHub4j6eonT6Du/ZTawuaOeDIn5oNhAUxYEHmYV6v5pYyXvmNNm/8AkdfkFKPhRmaWj8OfUAFvhX9THH4c0gMxzOOp9fLog22Edz0mk0tNf/jXH851VvHEDVAe0kTQStQYHUr6aoIJPcLFd3W3RUGYVTFdOr40yV+CUV/9TEpbG7jZJjKniS+D3KfD+07g0McfDOyOuqxwYhZolLbx3D6mL0qr9WhoOmiJ5iOZRaLK14OYYxlsysPFLERFqV4BrNS9R45m+MXlrSIdSIJGsIt7VLysFpU1VgK2yZxbGW1XkhobPA2SD3hjxNSnTmtcE5k/d3J6pcgluY0MRBfvkFNVDBg7W4klVfqVrqOJ5G2zDGa2VT4p4aSPX+SpKAwQ1DDj0m7Kxa0OcNHHT7KjVZ6l9P4i9bYPX8oS2t0QGTE369SGGVM7FdUKQovnYrqpWW83M0bclRsnboXZ0M512Q7DtXMlDk4lI3CQ+aeUGWzxpCpXWSCQeZNtwDKD0cyXxrDnsytgQycogbEyU5Xq2ZdjxWzw9A/m08H1HoYLTehkR2t8iEMrkKhXMLuhlC4QGSTvm5r6bqmyTvnjrnTdcK4IvMXXoRVrg2eLry93R0q5gbdQEXJiUXMmSndmBiYo1W9yTCBUQ9sbFnEsGUyQWh4Y3/x0PUf9pQ9wmWnhxsYtYDn65+8cW7qgbqQSPhcAOeJHshCrByYl4hphSylej3B8Jc2k2eTr7pfzNpOe56ytQVAHU5uLkuMqjZYZjAIHUxdV0QDmGDTCpVVws7dFt09MIJbfE1avlqDzTiplDM63U+XqFHvG1rekJcpg5mhvBjK0vQTqUs1WWnFvaHCvyD8kN6GUZlg87/GHqhYaW4nFS4J5U4J7lhgTF1XRWCSC0CqVJKMqyrNF18dPMpiocxWxuIrq2chNLbM16FYQSnQ8Y4TKvmZeo0+0HE7uXA5cuuUfDrpHrvoFeIBSO4TYtktn4HbugadduhQnWO6e9QuAfiHpmeNBOwPXY/NCxNbzV958HKCIQMZrnDdXKACTxK2ahaxkmUWDgASSCDrpwNtjqEnqVYNg9CMaXU12LlTyZV4RWb3ss1ytj3Mf7R221oMesVDm/UkeijH3P+BO+0NkyoMwb6+SRuzxYv3mrRkfCTPzvErQ03eSbptDidfWV+NfvBW1ZRSsEtwIyJ02tCjZmd5s9/Ertkg3Tk3JUiuCa72mVRx50/VE24gGsJi68qcI9a+szdZYSdsxarxZZ0ol+Z+gWl4WahY+5l6m9hSOZrdYo94+I6HZF84juIanSi+oqBj1BmQcSJGvVRdTu+NYv4frCn+hbwR1meitogjJ4myXCjMwdcniAPMAk+pP2VsgcASNjHlmOflwB+/nAq9dSq5jAaC1KuiKq8yC8R3bpd6J6sYEw9W++zj0hdrX6oTpH9PeWXmF06yEUzG1shlK4QWQwwsMIZc+aEa5ffNjcqgSV3wetdIi1zt8x71X28wb2zFxGbLMnc9AP3KY2hVyYo9wZtojOlh8slUFZIyJOfSKL2yMgtH8Cmq3HBlLKQ4i+5pd3UJgGOJkTHXkAn6JxHzMm6gskX2t7UYCGugHiAfLnlHImZsBPMKpOeeT5pdiJsUVsBxNG1HjYxPMBQAuZbUPYtZIhdzYE0y92wiCZ11HP7rkBBmddqlZQgP1jCza4xJhrhl9SA50/wD5A9yrFVbkxQaixRhTjH9f+TKPAqDmxDj7aT5wdPosxtQXsxjM9VpNAqVKdzA+uDxn6SvwtrnVA0slh5On8+QVwvPULYXQfiBH5Eflwf0+8mO0+FBr3tIiDp5JMk12YE0arPMrBn5ziFI06hA5WxUwsSYGsVqLsp0ZzTuOqsU9pCakkczp1VdiXNoPU9bXI208+VwGJXeT1POpKg8ywGOTAalNzjMIwKqMTLsqttfcBPRScOF24GWFNi9ifSonZMf07whImvibqsDNmXiGaoTM1ZfluxVk3L1E9Ro6r/xj7+s8diTnaE6fzflWcs0mnSV1HIyT8zmY1LxUFca3QZ1aUQLiQbJjc3WUdTwi1pkxW+/asHtKQcDmJk8gSjMV95nILgMlcj68zupbFp0II66x6aquQeJdHYHO0j7Tum8HmD0P7qhWPpbnuaiqhkRgPPhXXbJPnTs3JUeXK+cJ4x8lcRiVa+eVa4ggGSNz0/nRXSonkzN1WvC8J3NbKzLNXfE7Un11hdqGG0AQHhWbbWsJ/fvKSwrGI4SyM+3Am1ZbVWQHPPt2fyHM4u7ednNEecfqEJayDyRJTV1t0rf/AJP9pPXlGZTNbYh7agwxENajD46laCvlMzzN1BW8L7xzZW0pGx8T0FNQCyowvCKZbq0FKl7CCVMsUGcGHXlsxtPRrnGds2kehVNPrXL4tPEy9b4OrDdQAD7TGtZiplkQGgBrQAABHTcq1+tycJL6DwbZh7u+8f3lDgdnwOUPToWOT6zbuYASuxJraDGx8UT7rTuwqzI05NznPUg8bvjUc4nUlY1jbmm5VWEUASB7RN59lqaM9iZPiy8Kfn/SJ6ZTZmbWRNFGDD8T7OF209yPMXOB3CKVOUJmxHK689wynaygmzEPgCbtw6VTzpVgJmcOVvOlNq+0BcOiOPnAMCDkTPvVbbI84jued+u2TvPnnfLtkjz56KinbO80mcVK0aclSqZgbtQEHMDbLnwUYgBeJm12Gy0bjHlnTSNjTfVeJT4NhoqEBwBB6q+n5grRgZinHME7p5Ddp2ldY2xsQiDcsQVGkK4IMDYrL1MH3BHCIEBib6ll7E+bdnop8uQNVn0mzG1Xg5dh8WoAA6uPRQqKDB36kjv8hG1rYMFNuWH5jvsJicxngLmJJmS57zCBaVD4YIjbXQDfTVLPfWO47pdDqnG6vgH54jTCsIqyPFp7mfU7oJs8w8Diek02mXTrk8t6k9yq/obG06hrRmAGUajVXetV7lhezMNnUkLuxbOiADg4jIJMmMXo5HNPQwnqTkETM8RQKyWfPEZYc4SlbhNNPwypwW4yO125HkhVHBg7F3CP6jaL+Y8lZ6q2MqjWKIVZWFInUwAiJp6xKWaiwDiMLS9o0Kk7gdUZGSs5gbK7b68dRL2ix01nEjZI6nUeYcCP6PSilcSXu62hS6LHC0m8WYXxGvK09MMAmY/iVi/Cp9TBhhjonYoi6kAwDaIOvsYBiFo9usz9k4rK/ImLqEtqba+f6GfYfS5KFc3pNDw6njcY9sbaUhY+Jt7cCVOD4Yw6uI0VqUXsxe0kdTjtBetowzKGjyH1Malcq732+kU1Fvk1Gzsycr4hSLjFRw8sp/ZNilMdTDbW6gnIOJ//2Q=="/>
          <p:cNvSpPr>
            <a:spLocks noChangeAspect="1" noChangeArrowheads="1"/>
          </p:cNvSpPr>
          <p:nvPr/>
        </p:nvSpPr>
        <p:spPr bwMode="auto">
          <a:xfrm>
            <a:off x="4585676" y="119675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194" y="4189217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2648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</a:rPr>
              <a:t>Centro de diversificação e centros de origem para espécies cultivadas</a:t>
            </a:r>
            <a:endParaRPr lang="pt-BR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77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z="2000" b="1" dirty="0" smtClean="0"/>
              <a:t>Muitos termos. Confusão...definições de conceitos: </a:t>
            </a:r>
            <a:endParaRPr lang="pt-BR" altLang="pt-BR" sz="2000" dirty="0" smtClean="0"/>
          </a:p>
          <a:p>
            <a:endParaRPr lang="pt-BR" altLang="pt-BR" sz="2000" dirty="0" smtClean="0"/>
          </a:p>
          <a:p>
            <a:r>
              <a:rPr lang="pt-BR" altLang="pt-BR" sz="2000" b="1" dirty="0" smtClean="0"/>
              <a:t>O que fica:</a:t>
            </a:r>
          </a:p>
          <a:p>
            <a:pPr marL="0" indent="0">
              <a:buNone/>
            </a:pPr>
            <a:r>
              <a:rPr lang="pt-BR" altLang="pt-BR" sz="2000" dirty="0" smtClean="0"/>
              <a:t> Alguns conceitos para embasar nossas discussões sobre as novas tecnologias na agricultura;</a:t>
            </a:r>
          </a:p>
          <a:p>
            <a:pPr marL="0" indent="0">
              <a:buNone/>
            </a:pPr>
            <a:r>
              <a:rPr lang="pt-BR" altLang="pt-BR" sz="2000" dirty="0" smtClean="0"/>
              <a:t>Os impactos na sociedade;</a:t>
            </a:r>
          </a:p>
          <a:p>
            <a:pPr marL="0" indent="0">
              <a:buNone/>
            </a:pPr>
            <a:r>
              <a:rPr lang="pt-BR" altLang="pt-BR" sz="2000" dirty="0" smtClean="0"/>
              <a:t>Os impactos ambientais;                        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11988" r="12659"/>
          <a:stretch/>
        </p:blipFill>
        <p:spPr bwMode="auto">
          <a:xfrm>
            <a:off x="467544" y="4956819"/>
            <a:ext cx="1733233" cy="175422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8205" r="18619"/>
          <a:stretch/>
        </p:blipFill>
        <p:spPr bwMode="auto">
          <a:xfrm>
            <a:off x="6804248" y="4981352"/>
            <a:ext cx="1934119" cy="164150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512811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t-BR" dirty="0" smtClean="0"/>
              <a:t>OBRIGADA!</a:t>
            </a:r>
            <a:endParaRPr lang="pt-BR" dirty="0"/>
          </a:p>
        </p:txBody>
      </p:sp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33796" name="Picture 2" descr="http://33.media.tumblr.com/91b273362bc96b17aceb5b24d51a6b59/tumblr_mmhquvihiM1rbf4jto1_5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60" b="20959"/>
          <a:stretch>
            <a:fillRect/>
          </a:stretch>
        </p:blipFill>
        <p:spPr bwMode="auto">
          <a:xfrm>
            <a:off x="15875" y="1557338"/>
            <a:ext cx="9123363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5422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</a:rPr>
              <a:t>Referências</a:t>
            </a:r>
            <a:endParaRPr lang="pt-BR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HANCOCK, J.F. Plant evolution and the origin of crop species. Wallingford: CABI, 2004. </a:t>
            </a:r>
            <a:r>
              <a:rPr lang="en-US" sz="1800" dirty="0" smtClean="0"/>
              <a:t>313p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HARLAN, J.R. Crops and man. Madison: American Society of Agronomy, 1992. 284p. 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pt-BR" sz="1800" dirty="0" err="1"/>
              <a:t>Heiser</a:t>
            </a:r>
            <a:r>
              <a:rPr lang="pt-BR" sz="1800" dirty="0"/>
              <a:t> Jr, C. B. </a:t>
            </a:r>
            <a:r>
              <a:rPr lang="pt-BR" sz="1800" i="1" dirty="0"/>
              <a:t>Sementes para a civilização: a história da alimentação humana</a:t>
            </a:r>
            <a:r>
              <a:rPr lang="pt-BR" sz="1800" dirty="0"/>
              <a:t>. EDUSP, 1977</a:t>
            </a:r>
            <a:r>
              <a:rPr lang="pt-BR" sz="18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LADIZINSKY, G. Plant evolution under domestication. London: Kluwer Academic, 1998. 254p. </a:t>
            </a:r>
            <a:endParaRPr lang="en-US" sz="1800" dirty="0" smtClean="0"/>
          </a:p>
          <a:p>
            <a:pPr marL="0" indent="0">
              <a:buNone/>
            </a:pPr>
            <a:r>
              <a:rPr lang="pt-BR" sz="1800" dirty="0"/>
              <a:t>MARTINS ER. 2014. Domesticação de plantas medicinais e aromáticas: caminhos. In: CONGRESSO BRASILEIRO DE OLERICULTURA, 53. Anais... Palmas: ABH. </a:t>
            </a:r>
            <a:endParaRPr lang="pt-BR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VEASEY</a:t>
            </a:r>
            <a:r>
              <a:rPr lang="en-US" sz="1800" smtClean="0"/>
              <a:t>, E.A. </a:t>
            </a:r>
            <a:r>
              <a:rPr lang="en-US" sz="1800" dirty="0"/>
              <a:t>et al. "Evolutionary processes and the origin of crop plants." </a:t>
            </a:r>
            <a:r>
              <a:rPr lang="en-US" sz="1800" i="1" dirty="0" err="1"/>
              <a:t>Ciência</a:t>
            </a:r>
            <a:r>
              <a:rPr lang="en-US" sz="1800" i="1" dirty="0"/>
              <a:t> Rural</a:t>
            </a:r>
            <a:r>
              <a:rPr lang="en-US" sz="1800" dirty="0"/>
              <a:t> 41.7 (2011): 1218-1228.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xmlns="" val="41117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pt-BR" sz="2800" b="1" dirty="0">
                <a:solidFill>
                  <a:srgbClr val="9BBB59">
                    <a:lumMod val="50000"/>
                  </a:srgbClr>
                </a:solidFill>
              </a:rPr>
              <a:t>Surgimento da Agricultura</a:t>
            </a:r>
            <a:r>
              <a:rPr lang="pt-BR" sz="2800" b="1" dirty="0" smtClean="0">
                <a:solidFill>
                  <a:srgbClr val="9BBB59">
                    <a:lumMod val="50000"/>
                  </a:srgbClr>
                </a:solidFill>
              </a:rPr>
              <a:t>:</a:t>
            </a:r>
            <a:br>
              <a:rPr lang="pt-BR" sz="2800" b="1" dirty="0" smtClean="0">
                <a:solidFill>
                  <a:srgbClr val="9BBB59">
                    <a:lumMod val="50000"/>
                  </a:srgbClr>
                </a:solidFill>
              </a:rPr>
            </a:br>
            <a:r>
              <a:rPr lang="pt-BR" sz="2800" b="1" dirty="0" smtClean="0">
                <a:solidFill>
                  <a:srgbClr val="9BBB59">
                    <a:lumMod val="50000"/>
                  </a:srgbClr>
                </a:solidFill>
              </a:rPr>
              <a:t>                                                </a:t>
            </a:r>
            <a:r>
              <a:rPr lang="pt-BR" sz="2800" b="1" dirty="0">
                <a:solidFill>
                  <a:srgbClr val="9BBB59">
                    <a:lumMod val="50000"/>
                  </a:srgbClr>
                </a:solidFill>
              </a:rPr>
              <a:t>Muitas questões, poucas respostas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91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 smtClean="0"/>
              <a:t>&gt;3 </a:t>
            </a:r>
            <a:r>
              <a:rPr lang="pt-BR" sz="2000" b="1" dirty="0"/>
              <a:t>milhões de anos A.P</a:t>
            </a:r>
            <a:r>
              <a:rPr lang="pt-BR" sz="2000" dirty="0"/>
              <a:t> </a:t>
            </a:r>
            <a:r>
              <a:rPr lang="pt-BR" sz="2000" dirty="0" smtClean="0"/>
              <a:t>: Primeiros </a:t>
            </a:r>
            <a:r>
              <a:rPr lang="pt-BR" sz="2000" dirty="0" err="1" smtClean="0"/>
              <a:t>hominíneos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pPr marL="0" indent="0">
              <a:buNone/>
            </a:pPr>
            <a:r>
              <a:rPr lang="pt-BR" sz="2000" b="1" dirty="0"/>
              <a:t>A maior parte da vida do homem: </a:t>
            </a:r>
            <a:r>
              <a:rPr lang="pt-BR" sz="2000" dirty="0" smtClean="0"/>
              <a:t>caçador-coletor</a:t>
            </a: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13.000 </a:t>
            </a:r>
            <a:r>
              <a:rPr lang="pt-BR" sz="2000" b="1" dirty="0"/>
              <a:t>anos A.P </a:t>
            </a:r>
            <a:r>
              <a:rPr lang="pt-BR" sz="2000" dirty="0"/>
              <a:t>-</a:t>
            </a:r>
            <a:r>
              <a:rPr lang="pt-BR" sz="2000" dirty="0" smtClean="0"/>
              <a:t> </a:t>
            </a:r>
            <a:r>
              <a:rPr lang="pt-BR" sz="2000" u="sng" dirty="0"/>
              <a:t>Início da agricultura</a:t>
            </a:r>
            <a:r>
              <a:rPr lang="pt-BR" sz="2000" dirty="0"/>
              <a:t>. </a:t>
            </a: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/>
              <a:t>                    Por </a:t>
            </a:r>
            <a:r>
              <a:rPr lang="pt-BR" sz="2000" b="1" dirty="0"/>
              <a:t>quê?           </a:t>
            </a:r>
            <a:endParaRPr lang="pt-BR" sz="20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/>
              <a:t>                     Como</a:t>
            </a:r>
            <a:r>
              <a:rPr lang="pt-BR" sz="2000" b="1" dirty="0"/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/>
              <a:t>                     Onde</a:t>
            </a:r>
            <a:r>
              <a:rPr lang="pt-BR" sz="2000" b="1" dirty="0"/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/>
              <a:t>                    Quando</a:t>
            </a:r>
            <a:r>
              <a:rPr lang="pt-BR" sz="2000" b="1" dirty="0"/>
              <a:t>?</a:t>
            </a:r>
          </a:p>
          <a:p>
            <a:endParaRPr lang="pt-BR" dirty="0"/>
          </a:p>
        </p:txBody>
      </p:sp>
      <p:pic>
        <p:nvPicPr>
          <p:cNvPr id="4" name="Picture 2" descr="http://www.gearyschools.org/vimages/shared/vnews/stories/536a73b8dcb11/cartoon%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4103939" cy="2931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519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500" b="1" dirty="0">
                <a:solidFill>
                  <a:srgbClr val="9BBB59">
                    <a:lumMod val="50000"/>
                  </a:srgbClr>
                </a:solidFill>
              </a:rPr>
              <a:t>Surgimento da Agricultura:</a:t>
            </a:r>
            <a:br>
              <a:rPr lang="pt-BR" sz="2500" b="1" dirty="0">
                <a:solidFill>
                  <a:srgbClr val="9BBB59">
                    <a:lumMod val="50000"/>
                  </a:srgbClr>
                </a:solidFill>
              </a:rPr>
            </a:br>
            <a:r>
              <a:rPr lang="pt-BR" sz="2500" b="1" dirty="0">
                <a:solidFill>
                  <a:srgbClr val="9BBB59">
                    <a:lumMod val="50000"/>
                  </a:srgbClr>
                </a:solidFill>
              </a:rPr>
              <a:t>                                                </a:t>
            </a:r>
            <a:r>
              <a:rPr lang="pt-BR" sz="2500" b="1" dirty="0" smtClean="0">
                <a:solidFill>
                  <a:srgbClr val="9BBB59">
                    <a:lumMod val="50000"/>
                  </a:srgbClr>
                </a:solidFill>
              </a:rPr>
              <a:t>Definições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b="1" dirty="0" smtClean="0">
                <a:solidFill>
                  <a:schemeClr val="accent3">
                    <a:lumMod val="50000"/>
                  </a:schemeClr>
                </a:solidFill>
              </a:rPr>
              <a:t>Agricultura:</a:t>
            </a: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sz="2200" dirty="0" smtClean="0"/>
              <a:t>ocupação da terra para cultivo de plantas ou criação de animais.</a:t>
            </a:r>
          </a:p>
          <a:p>
            <a:endParaRPr lang="pt-BR" sz="2200" dirty="0" smtClean="0"/>
          </a:p>
          <a:p>
            <a:r>
              <a:rPr lang="pt-BR" sz="2200" b="1" dirty="0" smtClean="0">
                <a:solidFill>
                  <a:schemeClr val="accent3">
                    <a:lumMod val="50000"/>
                  </a:schemeClr>
                </a:solidFill>
              </a:rPr>
              <a:t>Cultivo:  </a:t>
            </a:r>
            <a:r>
              <a:rPr lang="pt-BR" sz="2200" dirty="0" smtClean="0"/>
              <a:t>plantio, cuidado e colheita das plantas. Preparação do solo para promover seu crescimento.</a:t>
            </a:r>
          </a:p>
          <a:p>
            <a:endParaRPr lang="pt-BR" sz="2200" dirty="0" smtClean="0"/>
          </a:p>
          <a:p>
            <a:r>
              <a:rPr lang="pt-BR" sz="2200" b="1" dirty="0" smtClean="0">
                <a:solidFill>
                  <a:schemeClr val="accent3">
                    <a:lumMod val="50000"/>
                  </a:schemeClr>
                </a:solidFill>
              </a:rPr>
              <a:t>Domesticação:  </a:t>
            </a:r>
            <a:r>
              <a:rPr lang="pt-BR" sz="2200" dirty="0" smtClean="0"/>
              <a:t>é um processo de  </a:t>
            </a:r>
            <a:r>
              <a:rPr lang="pt-BR" sz="2200" dirty="0" smtClean="0"/>
              <a:t>coevolução</a:t>
            </a:r>
            <a:r>
              <a:rPr lang="pt-BR" sz="2200" dirty="0" smtClean="0"/>
              <a:t>, baseado em mudanças genéticas na população domesticada fazendo com que ela fique melhor adaptada ao ambiente criado para o cultivo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4799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2800" b="1" dirty="0">
                <a:solidFill>
                  <a:srgbClr val="9BBB59">
                    <a:lumMod val="50000"/>
                  </a:srgbClr>
                </a:solidFill>
              </a:rPr>
              <a:t>Surgimento da Agricultura:</a:t>
            </a:r>
            <a:br>
              <a:rPr lang="pt-BR" sz="2800" b="1" dirty="0">
                <a:solidFill>
                  <a:srgbClr val="9BBB59">
                    <a:lumMod val="50000"/>
                  </a:srgbClr>
                </a:solidFill>
              </a:rPr>
            </a:br>
            <a:r>
              <a:rPr lang="pt-BR" sz="2800" b="1" dirty="0">
                <a:solidFill>
                  <a:srgbClr val="9BBB59">
                    <a:lumMod val="50000"/>
                  </a:srgbClr>
                </a:solidFill>
              </a:rPr>
              <a:t>                                    Muitas questões, poucas respostas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endParaRPr lang="pt-BR" sz="1800" b="1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pt-BR" sz="1800" b="1" dirty="0" smtClean="0">
                <a:solidFill>
                  <a:prstClr val="black"/>
                </a:solidFill>
              </a:rPr>
              <a:t>Teoria do “oásis” (</a:t>
            </a:r>
            <a:r>
              <a:rPr lang="pt-BR" sz="1800" b="1" dirty="0" err="1" smtClean="0">
                <a:solidFill>
                  <a:prstClr val="black"/>
                </a:solidFill>
              </a:rPr>
              <a:t>Chidle´s</a:t>
            </a:r>
            <a:r>
              <a:rPr lang="pt-BR" sz="1800" b="1" dirty="0" smtClean="0">
                <a:solidFill>
                  <a:prstClr val="black"/>
                </a:solidFill>
              </a:rPr>
              <a:t>, 1952)</a:t>
            </a:r>
          </a:p>
          <a:p>
            <a:pPr marL="0" lvl="0" indent="0" algn="just">
              <a:buNone/>
            </a:pPr>
            <a:r>
              <a:rPr lang="pt-BR" sz="1800" b="1" dirty="0" smtClean="0">
                <a:solidFill>
                  <a:prstClr val="black"/>
                </a:solidFill>
              </a:rPr>
              <a:t>Teoria dos pescadores (</a:t>
            </a:r>
            <a:r>
              <a:rPr lang="pt-BR" sz="1800" b="1" dirty="0" err="1" smtClean="0">
                <a:solidFill>
                  <a:prstClr val="black"/>
                </a:solidFill>
              </a:rPr>
              <a:t>Sauer</a:t>
            </a:r>
            <a:r>
              <a:rPr lang="pt-BR" sz="1800" b="1" dirty="0" smtClean="0">
                <a:solidFill>
                  <a:prstClr val="black"/>
                </a:solidFill>
              </a:rPr>
              <a:t>, 1952)</a:t>
            </a:r>
          </a:p>
          <a:p>
            <a:pPr marL="0" lvl="0" indent="0" algn="just">
              <a:buNone/>
            </a:pPr>
            <a:r>
              <a:rPr lang="pt-BR" sz="1800" b="1" dirty="0" smtClean="0">
                <a:solidFill>
                  <a:prstClr val="black"/>
                </a:solidFill>
              </a:rPr>
              <a:t>Teoria do crescimento populacional (Cohen, 1977)</a:t>
            </a:r>
          </a:p>
          <a:p>
            <a:pPr marL="0" lvl="0" indent="0" algn="just">
              <a:buNone/>
            </a:pPr>
            <a:r>
              <a:rPr lang="pt-BR" sz="1800" b="1" dirty="0" smtClean="0">
                <a:solidFill>
                  <a:prstClr val="black"/>
                </a:solidFill>
              </a:rPr>
              <a:t>Teoria das cerimônias religiosas (</a:t>
            </a:r>
            <a:r>
              <a:rPr lang="pt-BR" sz="1800" b="1" dirty="0" err="1" smtClean="0">
                <a:solidFill>
                  <a:prstClr val="black"/>
                </a:solidFill>
              </a:rPr>
              <a:t>Andreson</a:t>
            </a:r>
            <a:r>
              <a:rPr lang="pt-BR" sz="1800" b="1" dirty="0" smtClean="0">
                <a:solidFill>
                  <a:prstClr val="black"/>
                </a:solidFill>
              </a:rPr>
              <a:t>, 1954; </a:t>
            </a:r>
            <a:r>
              <a:rPr lang="pt-BR" sz="1800" b="1" dirty="0" err="1" smtClean="0">
                <a:solidFill>
                  <a:prstClr val="black"/>
                </a:solidFill>
              </a:rPr>
              <a:t>Heiser</a:t>
            </a:r>
            <a:r>
              <a:rPr lang="pt-BR" sz="1800" b="1" dirty="0" smtClean="0">
                <a:solidFill>
                  <a:prstClr val="black"/>
                </a:solidFill>
              </a:rPr>
              <a:t>, 1990)</a:t>
            </a:r>
            <a:endParaRPr lang="pt-BR" sz="1800" b="1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pt-BR" sz="1800" b="1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pt-BR" sz="1800" b="1" dirty="0" err="1" smtClean="0">
                <a:solidFill>
                  <a:prstClr val="black"/>
                </a:solidFill>
              </a:rPr>
              <a:t>Harlan</a:t>
            </a:r>
            <a:r>
              <a:rPr lang="pt-BR" sz="1800" b="1" dirty="0" smtClean="0">
                <a:solidFill>
                  <a:prstClr val="black"/>
                </a:solidFill>
              </a:rPr>
              <a:t> </a:t>
            </a:r>
            <a:r>
              <a:rPr lang="pt-BR" sz="1800" b="1" dirty="0">
                <a:solidFill>
                  <a:prstClr val="black"/>
                </a:solidFill>
              </a:rPr>
              <a:t>(1992), “No </a:t>
            </a:r>
            <a:r>
              <a:rPr lang="pt-BR" sz="1800" b="1" dirty="0" err="1">
                <a:solidFill>
                  <a:prstClr val="black"/>
                </a:solidFill>
              </a:rPr>
              <a:t>model</a:t>
            </a:r>
            <a:r>
              <a:rPr lang="pt-BR" sz="1800" b="1" dirty="0">
                <a:solidFill>
                  <a:prstClr val="black"/>
                </a:solidFill>
              </a:rPr>
              <a:t> </a:t>
            </a:r>
            <a:r>
              <a:rPr lang="pt-BR" sz="1800" b="1" dirty="0" err="1">
                <a:solidFill>
                  <a:prstClr val="black"/>
                </a:solidFill>
              </a:rPr>
              <a:t>model</a:t>
            </a:r>
            <a:r>
              <a:rPr lang="pt-BR" sz="1800" b="1" dirty="0">
                <a:solidFill>
                  <a:prstClr val="black"/>
                </a:solidFill>
              </a:rPr>
              <a:t>”:</a:t>
            </a:r>
          </a:p>
          <a:p>
            <a:pPr marL="0" lvl="0" indent="0" algn="just">
              <a:buNone/>
            </a:pPr>
            <a:r>
              <a:rPr lang="pt-BR" sz="1800" dirty="0">
                <a:solidFill>
                  <a:prstClr val="black"/>
                </a:solidFill>
              </a:rPr>
              <a:t> As razões para a origem da agricultura foram diversas, em razão das pessoas e dos ambientes encontrados nos pontos de agricultura. A agricultura começou gradualmente em áreas difusas quando algo desejável ficou escasso, quando plantas e animais não eram mais suficientes para alimentar a crescente população de pessoas. </a:t>
            </a:r>
          </a:p>
          <a:p>
            <a:pPr marL="0" lvl="0" indent="0" algn="just">
              <a:buNone/>
            </a:pPr>
            <a:endParaRPr lang="pt-BR" sz="18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pt-BR" sz="1800" dirty="0">
                <a:solidFill>
                  <a:prstClr val="black"/>
                </a:solidFill>
              </a:rPr>
              <a:t>“ Nós esperamos muito tempo para cultivar, porque nós pudemos” (Hancock, 2005)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2766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303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</a:rPr>
              <a:t>Domesticação:</a:t>
            </a: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pt-BR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O início</a:t>
            </a:r>
            <a:endParaRPr lang="pt-BR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00298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/>
              <a:t>Com o advento da agricultura iniciou-se o processo de domesticação das plantas cultivadas.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 smtClean="0"/>
              <a:t>Mesmos processos evolutivos que ocorreram ao longo da evolução das plantas.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b="1" dirty="0"/>
              <a:t>A</a:t>
            </a:r>
            <a:r>
              <a:rPr lang="pt-BR" sz="2000" b="1" dirty="0" smtClean="0"/>
              <a:t>ção do homem</a:t>
            </a:r>
            <a:r>
              <a:rPr lang="pt-BR" sz="2000" dirty="0" smtClean="0"/>
              <a:t>: inconsciente e consciente tornou as plantas dependentes da interferência humana e dos ambientes criados </a:t>
            </a:r>
            <a:r>
              <a:rPr lang="pt-BR" sz="2000" dirty="0" smtClean="0"/>
              <a:t>pelos humanos</a:t>
            </a:r>
            <a:r>
              <a:rPr lang="pt-BR" dirty="0" smtClean="0"/>
              <a:t>.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0" name="Picture 2" descr="https://semananacional.files.wordpress.com/2010/05/feab_campanha_fi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36274"/>
          <a:stretch/>
        </p:blipFill>
        <p:spPr bwMode="auto">
          <a:xfrm>
            <a:off x="7312109" y="3509630"/>
            <a:ext cx="1831891" cy="330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SC067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37112"/>
            <a:ext cx="2771800" cy="207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scielo.br/img/revistas/pd/v23n4/27492f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60" t="17767" r="11681" b="7223"/>
          <a:stretch/>
        </p:blipFill>
        <p:spPr bwMode="auto">
          <a:xfrm>
            <a:off x="539552" y="4437113"/>
            <a:ext cx="2981471" cy="2071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607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843808" y="2289983"/>
            <a:ext cx="3456384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pt-BR" sz="2800" b="1" dirty="0" smtClean="0">
                <a:solidFill>
                  <a:srgbClr val="9BBB59">
                    <a:lumMod val="50000"/>
                  </a:srgbClr>
                </a:solidFill>
              </a:rPr>
              <a:t>Síndromes de </a:t>
            </a:r>
            <a:r>
              <a:rPr lang="pt-BR" sz="2800" b="1" dirty="0">
                <a:solidFill>
                  <a:srgbClr val="9BBB59">
                    <a:lumMod val="50000"/>
                  </a:srgbClr>
                </a:solidFill>
              </a:rPr>
              <a:t>domesticação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929411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C</a:t>
            </a:r>
            <a:r>
              <a:rPr lang="pt-BR" sz="2000" b="1" dirty="0" smtClean="0"/>
              <a:t>onjunto </a:t>
            </a:r>
            <a:r>
              <a:rPr lang="pt-BR" sz="2000" b="1" dirty="0"/>
              <a:t>de caracteres que distinguem as plantas cultivadas dos seus ancestrais </a:t>
            </a:r>
            <a:r>
              <a:rPr lang="pt-BR" sz="2000" b="1" dirty="0" smtClean="0"/>
              <a:t>selvagens.                                                    </a:t>
            </a:r>
            <a:r>
              <a:rPr lang="pt-BR" sz="1600" dirty="0" smtClean="0"/>
              <a:t>(</a:t>
            </a:r>
            <a:r>
              <a:rPr lang="pt-BR" sz="1600" dirty="0"/>
              <a:t>FULLER, 2007; </a:t>
            </a:r>
            <a:r>
              <a:rPr lang="pt-BR" sz="1600" dirty="0" smtClean="0"/>
              <a:t>BROWN et al., 2009)</a:t>
            </a:r>
          </a:p>
          <a:p>
            <a:pPr marL="0" indent="0">
              <a:buNone/>
            </a:pPr>
            <a:endParaRPr lang="pt-BR" sz="1600" dirty="0" smtClean="0"/>
          </a:p>
          <a:p>
            <a:pPr marL="0" indent="0">
              <a:buNone/>
            </a:pPr>
            <a:endParaRPr lang="pt-BR" sz="1600" dirty="0" smtClean="0"/>
          </a:p>
          <a:p>
            <a:pPr marL="0" indent="0" algn="ctr">
              <a:buNone/>
            </a:pPr>
            <a:r>
              <a:rPr lang="pt-BR" sz="1600" b="1" dirty="0" smtClean="0"/>
              <a:t> </a:t>
            </a:r>
            <a:r>
              <a:rPr lang="pt-BR" sz="2800" b="1" dirty="0" smtClean="0"/>
              <a:t>Exemplos </a:t>
            </a:r>
          </a:p>
          <a:p>
            <a:pPr marL="0" indent="0" algn="ctr">
              <a:buNone/>
            </a:pPr>
            <a:endParaRPr lang="pt-BR" sz="2800" b="1" dirty="0"/>
          </a:p>
          <a:p>
            <a:pPr marL="0" indent="0" algn="ctr">
              <a:buNone/>
            </a:pPr>
            <a:r>
              <a:rPr lang="pt-BR" sz="2000" b="1" dirty="0" smtClean="0"/>
              <a:t>Perda de dormência das sementes </a:t>
            </a:r>
          </a:p>
          <a:p>
            <a:pPr marL="0" indent="0" algn="ctr">
              <a:buNone/>
            </a:pPr>
            <a:r>
              <a:rPr lang="pt-BR" sz="2000" b="1" dirty="0" smtClean="0"/>
              <a:t>Aumento no tamanho de frutos ou sementes</a:t>
            </a:r>
          </a:p>
          <a:p>
            <a:pPr marL="0" indent="0" algn="ctr">
              <a:buNone/>
            </a:pPr>
            <a:r>
              <a:rPr lang="pt-BR" sz="2000" b="1" dirty="0" smtClean="0"/>
              <a:t>Hábito de crescimento mais compacto</a:t>
            </a:r>
          </a:p>
          <a:p>
            <a:pPr marL="0" indent="0" algn="ctr">
              <a:buNone/>
            </a:pPr>
            <a:r>
              <a:rPr lang="pt-BR" sz="2000" b="1" dirty="0" smtClean="0"/>
              <a:t>Perda da deiscência</a:t>
            </a:r>
          </a:p>
          <a:p>
            <a:pPr marL="0" indent="0" algn="ctr">
              <a:buNone/>
            </a:pPr>
            <a:r>
              <a:rPr lang="pt-BR" sz="2000" b="1" dirty="0" smtClean="0"/>
              <a:t>Mudanças no metabolismo secundário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xmlns="" val="13427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pt-BR" sz="2800" b="1" dirty="0">
                <a:solidFill>
                  <a:srgbClr val="9BBB59">
                    <a:lumMod val="50000"/>
                  </a:srgbClr>
                </a:solidFill>
              </a:rPr>
              <a:t>Síndromes de </a:t>
            </a:r>
            <a:r>
              <a:rPr lang="pt-BR" sz="2800" b="1" dirty="0" smtClean="0">
                <a:solidFill>
                  <a:srgbClr val="9BBB59">
                    <a:lumMod val="50000"/>
                  </a:srgbClr>
                </a:solidFill>
              </a:rPr>
              <a:t>domesticação:</a:t>
            </a:r>
            <a:br>
              <a:rPr lang="pt-BR" sz="2800" b="1" dirty="0" smtClean="0">
                <a:solidFill>
                  <a:srgbClr val="9BBB59">
                    <a:lumMod val="50000"/>
                  </a:srgbClr>
                </a:solidFill>
              </a:rPr>
            </a:br>
            <a:r>
              <a:rPr lang="pt-BR" sz="2800" b="1" dirty="0" smtClean="0">
                <a:solidFill>
                  <a:srgbClr val="9BBB59">
                    <a:lumMod val="50000"/>
                  </a:srgbClr>
                </a:solidFill>
              </a:rPr>
              <a:t>                                  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 smtClean="0"/>
              <a:t>Perda de dormência das sementes:</a:t>
            </a:r>
          </a:p>
          <a:p>
            <a:pPr marL="0" indent="0">
              <a:buNone/>
            </a:pPr>
            <a:r>
              <a:rPr lang="pt-BR" sz="2000" b="1" dirty="0" smtClean="0"/>
              <a:t>Ambiente natural:  </a:t>
            </a:r>
            <a:r>
              <a:rPr lang="pt-BR" sz="2000" dirty="0" smtClean="0"/>
              <a:t>germinação em condições favoráveis.</a:t>
            </a:r>
          </a:p>
          <a:p>
            <a:pPr marL="0" indent="0">
              <a:buNone/>
            </a:pPr>
            <a:r>
              <a:rPr lang="pt-BR" sz="2000" b="1" dirty="0" smtClean="0"/>
              <a:t>Agricultura:  </a:t>
            </a:r>
            <a:r>
              <a:rPr lang="pt-BR" sz="2000" dirty="0" smtClean="0"/>
              <a:t>germinação após plantio.</a:t>
            </a:r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r>
              <a:rPr lang="pt-BR" sz="2000" b="1" dirty="0" smtClean="0"/>
              <a:t>Aumento no tamanho de frutos ou sementes:</a:t>
            </a:r>
          </a:p>
          <a:p>
            <a:pPr marL="0" lvl="0" indent="0">
              <a:buNone/>
            </a:pPr>
            <a:r>
              <a:rPr lang="pt-BR" sz="2000" b="1" dirty="0" smtClean="0">
                <a:solidFill>
                  <a:prstClr val="black"/>
                </a:solidFill>
              </a:rPr>
              <a:t>Ambiente </a:t>
            </a:r>
            <a:r>
              <a:rPr lang="pt-BR" sz="2000" b="1" dirty="0">
                <a:solidFill>
                  <a:prstClr val="black"/>
                </a:solidFill>
              </a:rPr>
              <a:t>natural:  </a:t>
            </a:r>
            <a:r>
              <a:rPr lang="pt-BR" sz="2000" dirty="0" smtClean="0">
                <a:solidFill>
                  <a:prstClr val="black"/>
                </a:solidFill>
              </a:rPr>
              <a:t>atração de dispersores</a:t>
            </a:r>
          </a:p>
          <a:p>
            <a:pPr marL="0" lvl="0" indent="0">
              <a:buNone/>
            </a:pPr>
            <a:r>
              <a:rPr lang="pt-BR" sz="2000" b="1" dirty="0" smtClean="0">
                <a:solidFill>
                  <a:prstClr val="black"/>
                </a:solidFill>
              </a:rPr>
              <a:t>Agricultura</a:t>
            </a:r>
            <a:r>
              <a:rPr lang="pt-BR" sz="2000" b="1" dirty="0">
                <a:solidFill>
                  <a:prstClr val="black"/>
                </a:solidFill>
              </a:rPr>
              <a:t>:  </a:t>
            </a:r>
            <a:r>
              <a:rPr lang="pt-BR" sz="2000" dirty="0" smtClean="0">
                <a:solidFill>
                  <a:prstClr val="black"/>
                </a:solidFill>
              </a:rPr>
              <a:t>maior recompensa, produtividade.</a:t>
            </a:r>
            <a:endParaRPr lang="pt-BR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000" b="1" dirty="0" smtClean="0"/>
              <a:t>Mudança no metabolismo secundário:</a:t>
            </a:r>
          </a:p>
          <a:p>
            <a:pPr marL="0" indent="0">
              <a:buNone/>
            </a:pPr>
            <a:r>
              <a:rPr lang="pt-BR" sz="2000" b="1" dirty="0" smtClean="0"/>
              <a:t>Ambiente natural: </a:t>
            </a:r>
            <a:r>
              <a:rPr lang="pt-BR" sz="2000" dirty="0" smtClean="0"/>
              <a:t>mecanismos de defesa</a:t>
            </a:r>
          </a:p>
          <a:p>
            <a:pPr marL="0" indent="0">
              <a:buNone/>
            </a:pPr>
            <a:r>
              <a:rPr lang="pt-BR" sz="2000" b="1" dirty="0" smtClean="0"/>
              <a:t>Agricultura: </a:t>
            </a:r>
            <a:r>
              <a:rPr lang="pt-BR" sz="2000" dirty="0" smtClean="0"/>
              <a:t>indesejável, prioridade </a:t>
            </a:r>
          </a:p>
          <a:p>
            <a:pPr marL="0" indent="0">
              <a:buNone/>
            </a:pPr>
            <a:r>
              <a:rPr lang="pt-BR" sz="2000" dirty="0" smtClean="0"/>
              <a:t>aos metabólitos primários</a:t>
            </a:r>
            <a:endParaRPr lang="pt-BR" sz="2000" dirty="0"/>
          </a:p>
        </p:txBody>
      </p:sp>
      <p:pic>
        <p:nvPicPr>
          <p:cNvPr id="1028" name="Picture 4" descr="http://www.nature.com/nrg/journal/v2/n5/images/nrg0501_370a_f4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15" t="3080" r="26127" b="52234"/>
          <a:stretch/>
        </p:blipFill>
        <p:spPr bwMode="auto">
          <a:xfrm>
            <a:off x="7075512" y="2348880"/>
            <a:ext cx="1681206" cy="1287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ookie.com.br/site/wp-content/uploads/2015/04/Mel%C3%A3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7072"/>
            <a:ext cx="1880462" cy="149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limentossaudaveis.net/wp-content/uploads/2014/12/alimentos-poderosos-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41"/>
          <a:stretch/>
        </p:blipFill>
        <p:spPr bwMode="auto">
          <a:xfrm>
            <a:off x="7075512" y="815365"/>
            <a:ext cx="1623495" cy="1183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290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>
                <a:solidFill>
                  <a:srgbClr val="9BBB59">
                    <a:lumMod val="50000"/>
                  </a:srgbClr>
                </a:solidFill>
              </a:rPr>
              <a:t>Síndromes de domesticação</a:t>
            </a:r>
            <a:r>
              <a:rPr lang="pt-BR" sz="2800" b="1" dirty="0" smtClean="0">
                <a:solidFill>
                  <a:srgbClr val="9BBB59">
                    <a:lumMod val="50000"/>
                  </a:srgbClr>
                </a:solidFill>
              </a:rPr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lvl="0" indent="0">
              <a:buNone/>
            </a:pPr>
            <a:r>
              <a:rPr lang="pt-BR" sz="2000" b="1" dirty="0">
                <a:solidFill>
                  <a:prstClr val="black"/>
                </a:solidFill>
              </a:rPr>
              <a:t>Perda </a:t>
            </a:r>
            <a:r>
              <a:rPr lang="pt-BR" sz="2000" b="1" dirty="0" smtClean="0">
                <a:solidFill>
                  <a:prstClr val="black"/>
                </a:solidFill>
              </a:rPr>
              <a:t>da capacidade de dispersão natural:</a:t>
            </a:r>
            <a:endParaRPr lang="pt-BR" sz="20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pt-BR" sz="2000" b="1" dirty="0">
                <a:solidFill>
                  <a:prstClr val="black"/>
                </a:solidFill>
              </a:rPr>
              <a:t>Ambiente natural:  </a:t>
            </a:r>
            <a:r>
              <a:rPr lang="pt-BR" sz="2000" dirty="0" smtClean="0">
                <a:solidFill>
                  <a:prstClr val="black"/>
                </a:solidFill>
              </a:rPr>
              <a:t>facilitação da dispersão.</a:t>
            </a:r>
            <a:endParaRPr lang="pt-BR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pt-BR" sz="2000" b="1" dirty="0">
                <a:solidFill>
                  <a:prstClr val="black"/>
                </a:solidFill>
              </a:rPr>
              <a:t>Agricultura:  </a:t>
            </a:r>
            <a:r>
              <a:rPr lang="pt-BR" sz="2000" dirty="0" smtClean="0">
                <a:solidFill>
                  <a:prstClr val="black"/>
                </a:solidFill>
              </a:rPr>
              <a:t>perda da produção.</a:t>
            </a:r>
            <a:endParaRPr lang="pt-BR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pt-BR" sz="20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pt-BR" sz="20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pt-BR" sz="2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pt-BR" sz="20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pt-BR" sz="2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pt-BR" sz="20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pt-BR" sz="2000" b="1" dirty="0" smtClean="0">
                <a:solidFill>
                  <a:prstClr val="black"/>
                </a:solidFill>
              </a:rPr>
              <a:t>Hábito de crescimento mais compacto:</a:t>
            </a:r>
            <a:endParaRPr lang="pt-BR" sz="20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pt-BR" sz="2000" b="1" dirty="0">
                <a:solidFill>
                  <a:prstClr val="black"/>
                </a:solidFill>
              </a:rPr>
              <a:t>Ambiente natural:  </a:t>
            </a:r>
            <a:r>
              <a:rPr lang="pt-BR" sz="2000" dirty="0" smtClean="0">
                <a:solidFill>
                  <a:prstClr val="black"/>
                </a:solidFill>
              </a:rPr>
              <a:t>ocupação do espaço</a:t>
            </a:r>
            <a:endParaRPr lang="pt-BR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pt-BR" sz="2000" b="1" dirty="0">
                <a:solidFill>
                  <a:prstClr val="black"/>
                </a:solidFill>
              </a:rPr>
              <a:t>Agricultura:  </a:t>
            </a:r>
            <a:r>
              <a:rPr lang="pt-BR" sz="2000" dirty="0" smtClean="0">
                <a:solidFill>
                  <a:prstClr val="black"/>
                </a:solidFill>
              </a:rPr>
              <a:t>facilita o manejo, maior energia </a:t>
            </a:r>
          </a:p>
          <a:p>
            <a:pPr marL="0" lvl="0" indent="0">
              <a:buNone/>
            </a:pPr>
            <a:r>
              <a:rPr lang="pt-BR" sz="2000" dirty="0" smtClean="0">
                <a:solidFill>
                  <a:prstClr val="black"/>
                </a:solidFill>
              </a:rPr>
              <a:t>para os </a:t>
            </a:r>
            <a:r>
              <a:rPr lang="pt-BR" sz="2000" dirty="0" smtClean="0">
                <a:solidFill>
                  <a:prstClr val="black"/>
                </a:solidFill>
              </a:rPr>
              <a:t>ó</a:t>
            </a:r>
            <a:r>
              <a:rPr lang="pt-BR" sz="2000" dirty="0" smtClean="0">
                <a:solidFill>
                  <a:prstClr val="black"/>
                </a:solidFill>
              </a:rPr>
              <a:t>rgãos </a:t>
            </a:r>
            <a:r>
              <a:rPr lang="pt-BR" sz="2000" dirty="0" smtClean="0">
                <a:solidFill>
                  <a:prstClr val="black"/>
                </a:solidFill>
              </a:rPr>
              <a:t>de interesse</a:t>
            </a:r>
            <a:endParaRPr lang="pt-BR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pt-BR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2290" name="Picture 2" descr="http://evolution.berkeley.edu/evolibrary/images/news/teosin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6881" y="1916832"/>
            <a:ext cx="4508313" cy="2042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B8aGRgYGRodGxwhIRwcHxwhHyAfHCghGyAlHBscJDEhKSkrLi4uHR8zODMsNygtLiwBCgoKDg0OGxAQGiwlHyYvLCwsLCwsLCwsLCwsLCwsLCwsLCwsLCwsLCwsLCwsLCwsLCwsLCwsLCwsLCwsLCwsLP/AABEIAL4BCgMBIgACEQEDEQH/xAAcAAADAQEBAQEBAAAAAAAAAAAEBQYDAgcBAAj/xABAEAACAQIEBAUCAwYEBQQDAAABAhEDIQAEEjEFQVFhBhMicYEykUKhsRQjUsHR8AczYuEWcoKS8SRDU6IVY7L/xAAZAQADAQEBAAAAAAAAAAAAAAABAgMEAAX/xAAmEQACAgIDAAIDAAIDAAAAAAAAAQIRAyESMUEiUQQTYUKBBTJx/9oADAMBAAIRAxEAPwD0n/D+vTbLKFJaooAqE8o+kX5RtFt+eG/Fq4UCTAkSentiK4lQbhuaFaiCaDbgTpEyCpPKLEYeaTm2FTVppkDTz/s4R5OOvSLeuInzVdmYkEkE2k3wO9Jm2xYr4boxfUfn/bCqpwKqpLQNE/SGJYDlNhJ9sQeKT7JyxSJ9ss4/DPzjhV5QQcPAuwIi1sfszl+eJSxUSaJ7VG+/Trj95+0G3TDoUFJAI+2+OXyKCQREnnhOJ1Clqmkz0Pv74+GmwYRIU9rf1GMOKcVp03KJpBiS/P4wTRZioMH1CQYN+4nGTLmlF1GNjKBzXUsCswR/YvtjJFkeoaTtE7xjVnvDmOXc43p8PDiQ08jf+UYbF+THJrpg4sCV/VzC8iMb5bOR6dweu/xjrN8GqcjPeJj5H9MBplXDWIYgXAP9YxfaAkbZuiT60mIgjn/ffAlKpMggwQV5XnkcEK9WmC2k/IJB7Y0SstUE6NL7x7X/AFwsjic4umjLEd1HxeMThb3IxXZ9BoYOCREkC2xnCHhXCamYqEKSqi7MeQP0jucZFH5NDydpASAEwesQNsUfDeAZioH/AHZVDBloG2/p+r8sUfDeCUctpIQNUI+prn3nlgzLE+q8nrzGM/5GaGGai9i2HeHP/TIC1VWOgLqKksANgLyfnGXl0EfzKNAambV5rATJMkibj4wMtNDck6hYmT+mODWIhQxJA2AGkjvzGJZf+TySXGGkP3ps3z2aLNA9TRz5fPTH5EZVjTuZ5HASNoJvM3N/0nljjMZkgCSSeQ798ebJuTt9i9mtQqXKzYb+/wDQYyzCsATvHSIjAyVgqlj6t7gWnc32NsKK+acsAW9J2AxVYZfR3XYe3ElmwBixI5HlgfPI1QSWAMbD+7nGLrIIAHwIn/fG9OqSnOeWKQahJSSJuf0Kcnl9JZzNhbv8YM8kMFj1W7j/AHGDJEH3/OMa5OtSZSUZWIJBBIFx+ePfxOMopr0QFTh6CCwki8nl3wbVzlMKNZGhT6dSmAxEmLRJAme2A8+lZdLswSnN9EEf9RO47DfEtU4iuYr0aQYvRR2JZhGpVEsdPJeQGLrS0PGLZU8XztGpShSrkj0np+QIGJ0ZD/8AbS/7/wDbBGc4jSAlAoLifSLgdO2E54oP7Jxjlklk8Obou+KcezNdDTdx5Z3VVABuI77id8A5DimYpLpSq6DeAYE+2Mqkzffnj40z78+nvj1XNlnIosn4wzKC9Us3MOoIjqCCL72xQ8H8bb/tCgTBBQHnvIJJ+3XbHnIiBO83wRRJM87WOGWQaOR+Hs3D81Tr05QhluDaP/FsTvGKj5ZfJRFdmk0na5gXIZRE6es7YkeCcTrUXmmTJNxuCO4/nhxnswalRqzfUyaIsAo5wTG+HctaH52v6J6fGM0z2Csv+mVj2NwPYjDJKFSrvVcDndCPawBP3xilMNAgBeQ1TMdgI+cb5vitHKKuu7x6UHP36DGdqK2yfZ9p8LoZdddQAsDId4t/yiO/LEzx7xKCStPVqJ+sn9OmBOJ8WfMPqcmNlA2Ht098Ls7TQoV0wvUfVOIScprWgc0jU16qONQZQdtX4pi/fDDgXiJgxSoTI2b554QjOuoVS0gfSTv7Y4Wsoqaid9wD1xkljT00dbPUcj4hV7NB7zf7dMNg6MJEH4nHlP7MtZh5TkPaCbA3jfkRO+NuGZ6rTzqUK9Z0VXCuy3AuRuN5bSJ6GcVxxmnS2gV6empQXcKPiQcdPlAQSRb7x0nrhB4hrVqTGkGYvIGkXJkWI5lT16zjDNZHNjLVNRqQqFmJEAKASwkjpOC5O64sXj4c+I6lEsqJEj0ueXqFsLH4i2TpLSIGqSzsIJJNgJ7KAPvhUMwTM76QCe4MH7qQfvgXjCOylrkAqGPKW2BPKbxjJJSc6+x3H4jT/i9dypB+MEf8SU2O7TIkqoj9cQj1YG2x2+cb8NcmZN5X9cTl+HjfyaFRa/8AE1CLl5PXHz/iRNlk2taL9PfExkMkGJ1P9P4R8xfnscNs5l9KEqPp9S/F74i/xsSdUMv6MctnXqMTBDQSLSbCbYVUeO1WqQwRpHpV1kSCSbTE6QCMU/gjLJmqygj0FG1ASDtcEju1u0Y44r/h3mU1BQKtMGx1BWjl7MDjfh/CXFSUS2NJ3ZjlvFNbU1KrD+U9N9MAaQILBCIWGQspXvir4twvIZjKnM0n8pVm6fxfwsv8UkCBBkjEVwfwRm6juj0/pY/vXbSbjZonWIIuMd5riQp0ctkV1Hy6jGrYyahdjpAAkgHY916Y2xhKMHz2q9Oa8exdQzdyCfpMTffoehxrTzNjHKSb2AwtzvDmVAkgVnqtMGdIu76jN2AhdI2jeTAG83yxpcmVBINyWn6R/pFpOPMn+HHlfhn/AE29dH3ifGCG0DoWZogAbaRz33Jwq8OFXdqxgn1RP4VWAT8lgPacDZ+WAVSNdSb9BuZ7AEn5wbw0L5T6J0GKKdYEsxPcs0/ON0ccIY3S/g7go3Ql1mqxI3JBB6XnDlVi/M2Pfr94x+oZZUsIGPtZwFLkEqLfJ2xKeTk6j0Qcm9I+5bL6zJsg379sHzTHIflhVk82KjqpOlTYadgeQ25mBgV6kEgsAZuCRbCPDJvYvCy9alzm/I8oxotPr0364YNlgNgBe+P1OkOkx2nHps08fsWPTHMz2H9cbUKXJR8zgtsqCenM2jG1CkPftsP/ADhRao+ZchbLHvg5apaI+/U/74BNP5PQbfljbN8WTJoo0a6zX0zZVO0nB8HgrYdm6hoUyzMrVmHppk2HQfHXmYGIDPUqjszO0uSQexxpxXNVatXzHHqa4CwVjlBFoxtSclfVba+8e/Ve/LE3cjpb0hemWMFdVm3J/laRfHYplYAksDyuZ5D3wwo5FmbTu5+lBcncCBG1sVef8OVsrlHrmnS1QrOB9dMfiCnab36xFxiqw6tAWO1Z57mKLmBpF9xO1+cbm2wws4jl2Vh+vvj2bKeA6VdErU65C1FDf5aje9gpAX2AjGPib/DuguUqMhc1lEqx2J/hIAgA7TymcL+iV2x1GR5r+wmpS82kCpAhlAOkxaZ5Yef4X52kucD1Whj6QTsNVgD0BPPrGBuA+I0y2RzVBqcuzCORg2cTyjT+fbHGb4Iv7K2cy7kmlUCVaYGwYAgzz+oAyN5vbE4JqWgHu9bIo9VKjKCyTpMXk237An79sdcTy4qUaiHZ0ZT8gjHm/hv/ABF8vLIlZHq1QSJkD07rJO5Ex8XxS1/GlJ6Gql9bKZDf+3/zQDJJMKNm6gSca1lg/SsZJ9HlGk+RSM/5mqRzDo7U9+hUr9hgnhfGjRp5madOsjqFNOoxGoCoVGmB6mEzygXwty1UlGYsYWuwjpNzA5fbGioFJBFg7D4J1Y8nJk45XJEpaJfiVNgygiAxif0F+nXtgjhdFitR1VjTUqpaDEzME9YvGC/EVMoAAQTBYfnHzOLvxVn6KcMpZWnS0FdBsoUMQvrNo9RY3m974vijzxtvwKomMuqJWaJFMwWMbG8EgbA49G8O+EGqHVWUpT/gaNT9fZT98GeHs5lq2ar0wlHymy9EQVUaiTVDKVIhuU+464w45xitwyaImrTqz+z1GJJpW9StN2Ubrfnp5DDr8KC+c3dHcV2ye8IVf2HOEEfuS3kO38DFj5Z7AldM7bY9azH0nHiWWUya1X10XDCss+pkLDW8RujEOO4ti88K+ICMjVau/mPQqGkXmfMsuhusMGB++NOCaOhLTRTUKoWrXkwAFYk7RBE//XHj/ivi+Xo169emxioxOrZmmNS0/wCFSRduewww8QeJatdyqQXqelaSE3A2NQ/wiZjviI4twh6eZPnkZgqohdPoBImIPJfznEsueM3xAnzfFH7htZ651upWm0NYgBaayAO2pvuAMcZ6vrNlAFgFHIBrfOk4+hnCOkaSxnsAeg7csC008sWJJDSWJ35RGwxmnKHSKTksa4gOay5BZqltVgoNwOcxsDa3bHNGoUTShKrJPe/fG1XKux1EH3P9eeNBltAVnBKE6ZHWJIB2mP1wXK1RjblIwokTdrbk8wMd0MyhlWJUN+Fpgj4G+BspoZzCtcEEkiBIIFwNuWDs9k/LKs+lSxEQNh1P4o7ekY7groKgD0skKTzUcKikEfxNeQB07nBNXxEhYk6ZJJ/yVxtw+jSr1lp1QukgkkACCBY/fljh/D8EgVEibWOHim1stCDaPTf2YloIII7HHXkad2tEWmfjBtOgShqHUb6S0HeAd+W+NapmFLQFgnY/3GNLidxoV1aA3BMTzxsvIA3AtA/2x1m66L6mIA6mJPxv+WEec4q7EpR9Kzd9zHXouA2kcoWxjU4vSpiQpqPeADaQYhrzviezNF6h8zMCCWksLAdiJ26DBeXqJTp+ZMJcamHqf/lG5J698Lq9Q1WDsNIH0U9wO56scSyPVsN+IYeUkaEWKaE6ZNzJBJgcu3c4/JVmoi06etydMaZN+gnp1xjwyg71AlNSzGfQOdpJ7bYv/ARytOR9OZJIY1LMb7L09t8PhXLsaKsF4Fw1uHMK2YpA09OlXX1NSkzDDoeonF6jLUSRDIw9wQf1GO3QMCCAQbEG4OJmrlKmQLVKM1MrJZ6Ny1Pq1PqOZXGvoolQz/Zjlr0gPJA9VMW0QN05R1X7d5PMeP0ZG0UyxcmNY9ATZSb7kXI74tqdanmKM03DJUUwynkRH3x5Un+H5o1AK+Y8yiCZp0gVfSPxNc6VHPT98JkbrQs7XRGcYzCpmUrAK0stQoLLZp07bHT054ZZ7j4bLeRQDKhzFWo1oJUsGpKYNwuphH+hcJs5lE8yqdkRmCgknaYvzgYW8NzQV4YSAYIP6Y86UntIhb6GHnabn+/bD6lkKizLhVCydLTIAki1mIGFuVzIr1a1KupFAFXoqG2YDTIMEjUkhhsYvthvw3i2Xr0RQCkHUVDIZc0ztTk7+r8RmAe2JSwpejxgltirJ1xUWpYzMg8jEAz3uPg40r1/WZ2IS3xB+4w2PBvJUiklQoS0K49YYrDrIF4AB7Ym828KrFhcQAQZt0IO/Yge+JvHb16BrQTXC1E2YlFYTEDR1JPMHpim8W0WXIUS1VWdvL1JqDENpuZ33GJzJuGRifUNouBexBO15+8YDqZMiABCuwCnTEnVFusSMVhk4x4/YvKkWdDh9I6ypAo5hQqOhKxUpanYHVsWQk9DoOAWcNSOms9RR9KsLr7e9sPPE2coDKUsplgLGapiYK7gmILajfp84mqFMJ+K3TeMaskm48E//Tmx5wrM00RKOYXSXQNSK7OjXufwte4PaDhLw6itKq1Os7fszP5bBXhtSglJjpMEjpjrPZpq1MU3hkERsCIECG3A7YBNSjToNS8pQ7GTVABqkzKy5+gLHLftfEHFR2gWUtLNZenUZchlqYVQAzs7AtF/UWEk3BicT2bzRZ3dgAWYu0dIBhYvMDGjeIFNBkCDVoKgqQFLEfUYFrwZ688FPwk0KSaqdStXZFJchhTQsY0oD9ZvEjnzwqhGTeRPfo8JqLsl85mw8MJEi0xMTvgNSDrkE6dh1J6npcbY7zmYeDSeAs6ywAJNiNIIuFFxG0n2xzlXWki1ahsRqIFoJnTfmQDP/aMHh76JJcnbPiqyhqbBvMBHpuTeCdv9OGOSd/MYEeWj+lvTYKVFr8zHzGBazogDozLWRvUq/wABEsXb6tWoxJgQDj9xDiDsddxq0laSgszQGAbVy5yIweDYKvs14lmPK00k0x5iMTpAMKwJM8hgfxBmTVdvQSFbkIGw26WwHU4HmKjayy/xFWJHeJPXaMGZ6m06tdFNpJEtMXjecPUYtUO9GPD1c2YMmqwMAC9vdj3wSvCKvJ5/v2xjkMkhcVDUqOUvqNh7Dc4e/th/+V/y/phZzSejv3UtHqFHiVJFqUWWJIlwbQL8/bCPi2fWufJoUy02LKCTPQf1w/8AC/ht2Bq5pRDHUKTCTOwLz05LiiVAmiAqjVEAAb+2PTePkuy8pJEZwXwCWGvMkov8MgvbmSZC/wB7Y6z/ABTL+SaWTpqIceojeB9RkXvIvfnht464pAWkrEEEM0GJ3hd5nn7e+IetmTBMBVGwsB27Rib4wQk51pA/EaBL6nY1G6mLdAALDAflEtABkmI5k8h741y9KpXqLTUFmJ/3n2G849L4B4UGWUVDpeuDMiYjmqz1HPrjLjg8zt9HdrRr4I8P/s1MvUAFV9+qjkJ69cNOJ8BoV5LoNREa1s1trj+eDKWYDprH0kThdX4iyIAiqTCwWeBB2JsTyON6ikqGcoxVE3VTP5RQ1Nmr0h21MB3Xf5U4wpf4kRIqUhMHaQZ5CD33vhrTzWYeyVVVZ06VQhpJuQxmIE2jA1fwvQzjM7+Yr7agV5EidvVtzxOcZf4Mksl6RA8M8T1KQqCTQDsWimYGo7QokDDWjxmvTqmtrqNSqjSGeCfpAKnTbUCf0xR/8C5WnSqKYqVNMw28Ty5j3xGcYyNTh6lQxq5StB39S8xq3+n+McrGLYyyhOKuRzbAqGUCV6VN/UpJZjyK3Zmg8h+uMPH/AIb8nMPWoqWoOPMJW+lbaieciZB2IPbD3w7xRUqLUdVYorAFoACtBPxYffBPGuMtTQrT9Icf5YMqs7gGAShn6SI3xKE4xi0/RUTmRytJE8urUhyTJAEhSDafkH8sfeHcLFK+XoqhX0FnrHWwEamVQNLwLiYJA2MDCrP0C1gYqEyrH6WEXWTEsCJHXBvDcwwUExJ0gTcgNa8iVkfcYlckiqY349Womozl6il2k6DtymORYQCe2FmYyaeoLS8yCyASFsSGB1ESCJI3GAvEVUUn0Hy11oGJEgvuB6oO0QV7zjHK50VadeD9ABPU3AAHPlvjuMtNgbQ84bncsiBFpSCCtbQxYCof4SxIgbT2wm4jk6tOqtIk1AXBpsN2HYDnPL/bBHBcsDRbT+N2i87EAfODcyC9Ok4JDo0qejCY+DEHBap7EbtVQBmapMqPpBI2KgnmdLQV9jscMuE5VUp/tGZP7sNpSkp/eVmHJRvp1QCffbCH9vNQ1GqOKjM5k8p30/YR8YuuHcIoUaYdyalZ6YNOqwtTETpUT6IvLCZkm0Rh4R+VAUbewWvw96kPmgqIyk08tTgIgB/9wj626iY98A8Qza0OI5UVIWkuVdWgSFJNaG9O5I8sYN41ngKFNmJhaj0ytpYGCABzmbYm6vEBXztEMoNObg3EKGMd7jfFVNrQHdWwHiHGEq5lqoCU11L6RGwiWIFpO5A54f5rxTUrmo6vJa1Nr/uh+JVkWMHfoTBxnx6pTFes7Ag0FprQCqINUEO8gwCqgaT3OA+FcGc5XMZ0tZGVFUD6mZ1+AoDGeZJAsBdZKm6ezqdAdIeXSanZtSkG/W+MszmlfTrpgxJiBEm+1p/2GDTSk3i+3bGL0d5kj3/2xDkybmzTLPmHQ00an5ZEMSxi++oASTc9cLEcU5V8w6FCUGlZBA2M7xfHziOYFJNS3JMASf7jCXL129T6QIaRNx3F97YtjTasdJtWG1s1Ud/LVw4t6mLRcxJHKOeONMnSKslSZKggR0E4EpZ2kxM0wJ5oXWZ5WnDrJ8JVBKhlYj6S0x0m35YeaUF/RnUY77NkOhY63P8Aftj4EU31EfbH39lbdmjH0ZYdP7++MbRHXp/TiVwy2O4/XbCHiGZhSH/ACW7jYEdxO3XAvDqukzI0sWCybC1v6exOFPE+B5jMQVzWpdbHRUEKNPIsu49x0x7fPWjQ5KXYDxPNis4qOQCRCgCGteWJ25x8YTZyv5jJQphZkAsbidrmdpODspk2rVlp1W0gmGKEs1p2LCVi22O2ydNQRSWNLfUR6jBI+rfvBxlyKUkKmrKbwxk8vQp1DOqqR6mazWF1GwAB5DFHnapOgU2gsCbROkRJFje8DucQS1CX/wAxRJBAknteJBnDThmbNQPonWYCkfwgSYv0/XF4yiqigxlKnY1yeb8qlXUiAt17BrAHpfHXDqIagGa+lgTfkBb7DE7ncwSGJdg0KpkmWv8AbA4zbExBAJ9T6tIHQMSYb+WOnPwWL6sfZLiCr5UmEGtiT/ES0T98a5bNqhkGYBYAEWkjVI/vbE8jqyhWISIloJ2N4G9+nfphlUzhLGAqA8hEhLC8WkzJ6bcsIp0htj0+tJYqX8smRtY7j77Y8w8dcVK01pTpfyyLf6nFj2Kri5otpCsCdG4iLWuPYj84x5Px6uM1ntJYIuqGZtlUXYmNug5TGJ58tpRQi2b8MQEUtYBFSkNQ5ERH2IAwdxY/jY2id+1gO0TjHiVemzUnpQabagsCBEuLDoIwDRqeYDRcw6H0zzHL7jGKVxbQdoBz9WhTpqxVZY66c6iRdgGNxAnYXkYz4bmPNLM0iqsBhyIBGkg9oOAatFPPBrhwtNhrESIGwIO0/YiYnFS2Vo3qZdwy1IBgRGjcCepItyjBkko7KctMy8QUVc0GcAwGUAmJJ0x+U/MYA43lQtMVZC01cZchLErpDXHOIF5mQcO85lFqpSV0LhagPpi3pbc8lmJIjYYgeJUkNViKlQCZZXJYkAgEnaDy5nDYt1s6KtFLwnP01XSCwuYlTG/p2NjEYb5Mh6LhTMepf1/lHziL8PVNVQqBIIJvyAYRP/cMVvAXiqUnYxHQESv5g4E4tSFfZPcWygFQEAgVHDCJOpjA9hY8+ZOLejxfVklSuhSrl2FGoGH0kAaGkbAqwn55YBqUgtRlg6VdTBt0ZfibT0OPvGKNRqGczAIZqtnpBTKBVhJMQWaDMcow+OV/F9jRdnyktOq1WtsuXQJRHN30nU572nt8DE1waqiDz3+lF0W3ZidWkd4ie2GdaicvlYP1KoVj/rIGu/MgnT7CMRPmO76AfpX0rtfnHczdjyEdMNFcpP8AgK5OvCpyWvN1vOqg+QGLVD9K2M6Vtfv1vcYN8LeJgmVzeWqD0Vf8sXkMPxR8LYdMIaKFaQRqjmb6dU01M7qu033wq4iXRZUkdX/F99xg/wCVI5tXSZaZMAiSdjz/ADxjxC5KpcxDG8LIkfqLb4D4Pn/3NNiZMCJ5kCL9sYZjNuTuYmYEAe8Dn3xkd20ZpNLTM8xk6bvJZrAxNh/OScIqtErUESy7bXHWwG2GlR7+2OaGVLg3iZvf+WLY5uPfR0MrB+H0gGRZWWZQFUAsZIAljtJ5DFDxFPLH1QzCe4wm4VwpmzALFKflEOWckSVMqqxMltPsNzimzFHzCAYKabXkz0g7DuMPl8ZWaTJmsajQGNt5x9FNv9X3GGVakFkTIBiQInptywuNY9TiVsg+z2Va48pVrIdQOmNRHS6jb5ON8lm/LpOqkgnlewMx2knAXFMyRQ+hyVII1U3UxNxtGBRnxUA0iBInef02GNTaUtGtQsN1kmxAClmi3q5yCLzpt8YByVM1abMGi8wZkybRyM/1wbW4Y9VlamogEgw2ygki28kGO84Gy9KsjLSqIwUA6QBIBneBzgxh+RSOI6oDSFDBdbiVVTJCmwmNiZI/PDjK04Pkh2DapspEGIbf8PIdByOJ7gmVdncLRYlWJct6VWPpUki8W2tfBGbrNRUuAEZTq9R1PqIsFBNhPOCO2FT2VeNVQ04g9OmSjqS5ZCi/ig6jtztueWE37aTBJ1Q/0g2JDHfoLfrjijlVqlszWdjUYALT2gEX1Hdm1W5Wi2NqGQaEAVlcj6dJIsfTt9MzhnvbOjiSVI0zNVlV65OlNWkhRe/IbnTO5/lbDyjnFYUiq6takgRy2v1j+uFVXh1dwysHuZ2AAtANzbDI0DSpB6oIWjShhEFp6dZ2/wCrCyqKs6SrYl8T5vyEfSTcAkEi1yFAHdxq/wCVO+POaFJWpldJarXdQpDRpUN6pI/jY3/0qeuGvifPPXqhGYAk6nI2W1x7IgCj274P4LwilXDV6npppBRPUAaaSCJEeo/rPXGWLuVox9vQK+T8qnl0Uq2m0psfU5lZ2F8A8Y+sE7gbgwRhxxY2otpCiBCDZQJCgewgYBXhhzGZSnfSRqqRyQGXPckekdzicncrO22H8Ey2ZqZdW1qPOB9LIGJRboWMixuRIt84/CmyqF9J0AAlV0rLHUYHK0YpqiaKrNTKoiqCUKWIIaYNitgLbTJi+EFdvTJmWlz19Ww+0fbE1klK/F9BYm4xmqiPTClQdLGCLkyAB8lgB74kc5mTVY1HDuQPLZrRYzdgBeAYO8DFJXro+Yp1Qju1BtJAI0A+o6jaYEcuYE4ksrmGAqU59LEuTGxRWIvuAdo5zjfhglFfZWKqih8LlWqV20aIRIEzbUZM/C/bFCmUVKtSpr0uyIEUz6irNrA/1BSCBzAOJrgVZqWZq06lBg5piQtwiBQzFoteVk8ovh1nctXdR5CeY9GKhUH1FBuQOdjgTT5f6FknY14nlqhzNOqomlVokMOhpiT91MfHbBmXqQhUbMwdjyYaI+JiDHP3w68N1RUpaAxBIkEd4OEpylWmrpUgOuoAj6WU/Sw7SBI5EHGdvafqFutrsjfG2YApUwX0hyXa0k3nEz5jH0pAUxqIMEgnmd9IA5YuqfH8tQqirUoCuFp6EZlUoDa8tsbchOI7PV1rNUdi511GfQkD6jPPlPL2xpxvSHitGvCqdSpqgNURDC1ApAnYKDeTtYnbC9aFR67ySoFnuDbpbmcGZesUpsihkQmSpq7/AALDDrgeRUUA4CglmkdIgbjtgTnxuSQrajbQGdCgKqwosByHuTv74wdCdhfDurlpN7EdNvty9sdrlYG8dvnGPk7Mb27ENLIMSOWHlLKqEUDcc/1wStMRtj9TUxMfzxzlfZwi8QZVvLJWRFzH4hG2CeF579xSZt4N+djHO14wwqA35jnhPTYIJKkU9R0MJaQe3LFYS5Q4lIybjRqaRYExb4jrgf8AYz1GDRmaTXFQH5i/zjkUh1H5f1wEn6hHFntX7V6C0luXoIP2BMfPTA2Zzkny1o07XKmZ7GVtG03x9zNSmtwL7ehSxYzAVQLSbiJ2HLlp5D1WVdaogWaiU3iegLfiHULAm0nGuj22SfEPEVSlXZIptKyQG9MgAyDAg8j1xgPG7lWIADTp9JkgATHUmAca+JKdNBrRKR8vMaghC6HBQKVJkiSQTt3wTwzy3pgnKpQIuqAKCwI5kC3yZ3tjmBMw4F4qr5g6ESUM63gHTHMKbkzAjFhRyiMgJBMgklkQEne4i3sIws4bXUqWprTRFGo6tIMX9S8yPfBFHiKsitpJD3BeVIEwZWPsOeANZrTzSpU01KlNhyWCCognePVtF+eE2d405ziinTdwU9NRXKU1FtZcGyxb1bxtiXzfiCsmeLeQz0g59QYgRFgGAIUbfc9cH5TxK+ZrBBSIDFU/EVDT6Q8DaeZ6HHUxXJFDXz/mViNJkqAGBa8tAAUxaef3wh8V8TZUNJKhYK3qaf8AMqbQo/gTYAcyOeGfHmXK1iBU11hTK6gNC0lbckAnWYsNonEhTWvUdK1KkGp0yNI1qDZo1eoQYPqMxtjPkb5VZkyZHKXFPQb4R8OLXqTVLCkhjMaiFJqf/GsE2FpJI58zit8YcRpgJSpadAGtgohYBhFHUSPkDE9wnJ6ddVkCJLNUMOd9tJZhqcmQIUxJOFfiPiLMxAHrePQPwwIVf+kbnrOGm1FUgTaiuK7Dc63poTuVU/fU388UHhfJN5b1kZvqK+WApB0gGbiZExvFsIOJU9JpId0pifhAD+Zwgq8SRC3mVtPIAMbdbSBPxicF8gYf+x6FxqmG0lp1uPL3/CWDNIFtl35SeuJvioJ1N7m2CuBuzUabsSRpNRdU7OzBN+WkEjsVwDxvMgKQIB+b3Fvn3xOndPuxabnR57w+nUSpVLFgNDRJIBYwOdpgk4aeGaCVqb5VaCVM3XqempUJCUaaLqJBBBZidR03mBvtjKrlvMUllNxsBtytaTGCOH/s1Bcu4pVjmEb/ADBU0QwYsKhWCTaFCyBAucejGV7NLhWz2TwdwLL5GixghmANevUgarHeTCKJsogfOIXjOepM5q0Zpt5hvSZgH9QA0XgHYytjNxhFxfxg2YerUrKaxj9wqP8AuVJUTUZSp1sDIBaw+MTNTiDvQWiWGhSWHUA/hnne/wA4VQfr2LVosuAcZFOuyiq7MxZoc+r6jafxHHonEsqudyzIG01CvpcEjS34WtcgHdeYx/OX7S+tAjGzSl9j2PLHonDPE+YyzouYTynYagpYeoSRIA2kg77xbE8uCUfkiM8b7REcbo1KVR6Vcv5yHSZMgDe3Y7z3x+ySM4ChqdIGNT1LKB1mCxHsDj0rxHQyvFNHmN5NcWWoADI/hYEiR0M2xNUv8OMyQy1KtMANYySYGxiLA9O+LLLDjb0Hmq2RtWmoeBU13iQDBvym/wB8MfDfG/2Z/wATU2symI9x/qH54N4p4T/Y6iec4YMNSEGA0ESIgm09scZSqrFUWtSop10M2nudyffDOUZLW0NaaK6jm6RQP5ixFtwfkETOF+a8R0VMSD/fycT/ABrhZQUy9V6rOpa0aYmFIMkwReCARbC9lRYGhZURc77n1CLm/wCWMy/Hg/SP64lN/wATA/TTJ59B95wLmvEzD6aaGeWonC3LIHU+adQ5KpgD7YW1ckzMQl1n0gsP64eGHFdDRhBumNs7xms6rJC6vqAEReBzk2xhlKrrU0moYJ2E9fytgTMcNamdiRAluQ687xgzhuX0+togTHfviklBR1QZKMehlkQ9apoAUqPqLAGB9tzigHAqP8CYX+C21JVaLs8c7AAEH8zilKdv0/pjNNNOkZ52nQ8z+aPnhqlWIny4hVEgg2vJgkScLhm6gIYRWgalEKzC8gxoFiDzNrQMJaPhnXU/e5jzOTaPSSSY0y3KZ9UXxS5OkEQU6IcKGI0rqJJA+pjef1vi7PV7E9Bq6a73dmIBQekkySs/SSWPp6RjVeKPQR/qqAGWIgcpNyQJmbDDimlM1Ajk6jN9gOzR6ux6YVcbzCUEKtWQViSFRW1gDeXMCDp/DvgHI5XirFxVNDyUanu8ajBkTB5+3PAvG/FesBKUPUeNWkNqEcgIgySb+3XA+W4kqtTepSLaZhiCIgHe+kn4xpnM4xNPS1NGqsGbUPTO/wBMEg/mCeWDYjYzzeTFOFUsipJamTqYkkkQNRkz7Ab8sYHNNlmVyPUommmkFQw/EzMfWRaFHMC4xoFhNay7NJMEAET6d+8Gb7YBzIUMxf1LpUkMQIIvpU6bKbgxJPbfCNsMo2grK5KrmV86u6pRZjqaS1SqQSNKhRe4NgQABhvW4zoASimkkhVEIHPIQANFMTe0nEwWzuabUqhFMLJsB/CqxuY2Ue5jA3/4zyq8NULsi+tl+lSfqg//AFnqTjPKKswyVFFxHNhVK6i4QyzmT5lT5P0ILAdffEvwUnM5+nTm066h6U09Tj/qjTPKRgbi+fapOgehbCCI+JOKDwRw4UctVzTzqq+hQeSqZc+5MD4w0F/lIMY0uTGHE8xqqVH6CPvf9AMSX/D6VaipANSq8bbS3M788PeKuVQCYZvU3af6CMa+CAv/AKjMaTIikl5ln3I9l0j/AKsDHatj43xi5DriTCCq7KQo9kUKI7b48/4/mHbMKgaNIk26kfpGL7irCmAn8IAHvz+7EnERV4Kz5gFmQ6jcerUJ5Ry6Tt1x2Lc7YcCblYry9dxUBEkKSDF+4N4ER3wamepGXZ2V2UgKwj56mSNsGZ3grtV00j5Z0g+Ww9LW9UGd5G53xyvBasuasDR9UGdUiQBado9sX0a2L6tJgSQqaCN6cyT0uBgKvlkCsSgJJsFiR8z+Qw9yuUQFoMGdgZPLeQZtgTM8CYs1akTMSVKnbsRtfBjJX2cznh+XWpTVQiKgH1FSS52YxyFt+d7YF45w8pAhWphfqnTpjkOh6Rvhlw7K1PShHqHKDvNwekXEnB9TJsobWp6Egx023Hye2O5NSDx0LvD4anSNVsualIC71AoHsCxktvt0xUU+LAVadCnBVKSklmLG5OkTubC7HqBhNlcuQ1TzaoqMV0hampoH8JAgSevIDD3gaZOjrp1EpsDcM37y2mILRbYjE5xTM08PtCbjvBGzflu9dTVUy0AqlMAbInSQJZrmOWIPKZulQewNQqYNwFN7x1nrj0SpmaFJjToNYmdCiUg7Ec5AgQMfq1ajXhXpipH1Bh+jbj+WKrIun0OsVrv/AER3EMw2ZQ1crSdBSBdgBPpBUat7QxiIiBOFVXPA2YU2JF2i4+xvivr5aktSnSpKLK0FxOj1EwDedze5tfHHFNdGSwBHJhEe1gCMD9kY6jEk/j4RxymmPWoLC4nl3wRlOGvIkSvUmB98M8pxA1aiDS2kkFiJss+o/AnFHxnL06yvVyroKdNYJ8uoCxieS+wn3nBeSfVEpTl9E3RyCpcsx97KPYbt82wv4lnwwKrYc8LhXZzEwMfK+WABgkkfbFI4t3J7HWJt3Ie+FeNilUCOx0G3YHr1x6GubaLRHsuPHcrlyzABSx6AE/pjU0afMweYg2/PDTxxbDPCpOz2epxOmSQlKoxsdSAwCdhfSFYibmYAO2FniPiVTywVqCgZmFJJEjYm09ZMRE3wBmOLoKrCmpQLTJX1MQIbUWuSPUYESfzOBOG1a1TU9dGKMQQxuYGqQqnqSNgdt7YSjU2bcA45mKdWgQartM+vSVdBOoGxYCBvP3wxz9YPWaqyIjFpV3KnTYzpJExG8gbfGPiutIahKs5iDdiNgC0ekDpyjCXPU6lZtbKNCi+onSLc429wJ5xgNgCod9QpEwpEABWMRLb+mb3Y7WF8fkooriqdUpdQpDG9jABsYtN4HfGuX4cMqjJ58SRIEMwJvpOrbcnbcjvgrguRZzopq7Bj9LEilSUCdRMfvDMX5mYGOWhACv59QmnRRqbEqqhQSxZiLRpmQs89t4jD/gvhoj93mGGYqreoqtpWkDP+ZV5Mf4VBPKTh6MitKnpkUaZHrqwq16g6UqYH7tD1b1ETM81HFuJoqBCop0VkpRUmW71DuSefM9tsRlPWic8lBeYzqUkIpFQFBVaonQo5rSUmZ31OTJM+wkHY1SKdMFabG7m8nmdxM9dhbGOdzBqmWkfw01EWG0zZVttvF8d8AylTMVRQUwmomo8HTSVTMmDeTYCbkdjhY472xYwv5SDOD8A8+uwQinTQK9QssheQA2BZtwOUyZxR8VzSH6Roo0oAE7xyn3uT3xtmqq00GXy3pRbljv3ZjzY7Ry5QMSPFc8CYQEotgAfqPMn9ThJPm6QkpPI6XRln829R/TdmI9FtrxN5APQA8sXvD+GmhTSm+ktT/eVAohdbCAo2ssb84xK+BeHsazVjLLSGsErF+QHck2HbFfn6vloQxlj6mk8/9hb74adRXFHZHS4okOOZyawQmBBbcCY2A9z+mFfh3i6oSlRWBZyTUA1axyBJuIkXMc8KvFdUtmC4KxpAHPr8YEFBiB9UHoxJt+QHbliuOKUS+N8YldxHjRbWtENrUgl5HpE3BteeXLAGczssGqMzql7ApfY2BMxAm98fMjTbyjrC0zM6VhmjkWvMm++GtOg2jSATG3eN46fe+Fb2VTsWZauGiEQTsW3A7RYjrgxFfTpZiV5DU0dAIA+eWNstw+F0xG1rQs/3vjYZYmzTvEqTDf7nrhR1YPk87oqaWuPpJgCCbx79cOlpKw9JBtG2Bk4QiJ+8pLVN2ItI9r2jlGBMnmPLLJPp5Bmhh/p/1ThxjriHAhBdA5JuYJP2E2jCrK0EcCmHKuLA89ucb7e18O83xFVsadSReQpIHeRjv/8AB/tFPU2mmrH1aVJcW3FpvMXwDhd4e4aaFZakqxUkknTJU23g7dLG2CeM0qLVJVF1tJIJYXEkmzAaYG178hjZuAOmjRXZiYhCNAB5DVfUYG1sa1KQUKjUmVoJbVBY7wTyB3+ItgNbsTguXIAzGVQ6C7KpAGkUwYFr25j+uHGYenWosjLTZIvtH/mbjC/PaKgA3K8wxWD3iD89DjLK1stl2LVJYtYBQTPWOQwrTEzR5I44Z4co1NaVZUQCdPpLgTCzyC723MdMd5/Vk1ajlSdDCbmSpb0n1EETABvjZc7TMlQ5gwRJk/a4OMKTF5b6VkjT0PW8zY+2DGUmIsfKVvr6IanwFioCk/V/Bv8AMiffFTwPw4tMpUchiJhTER7fxDscavX0hgQQZsYJ359B7YWZHiahyjvBJJVwt+UhZFp/lijlJllFItWogA6Qik9gPcWwlqeGaRJJCyTJs39cMaFLUdUlhEy2mR2kAC/tjU5oC0t+X9MLbGpEauQpCjVqeawFXSiFwLKrBiVA5GAoHY3w54dl1FHRVrVLmQHBQkcoVZLTGxKiBzwJxUqQKpTXSWPLCkrcbk3uJNjETztjTJ5iroYpUKyoDD6iSTESYDaRaR2xobIt7OhTWIGkEksfSdY/7vShvbVJ3wTw3KrrTSgKUvUxYjQk/UapvrZrQLi1htjuhlWFOWDFy06GUDQAbTcgFgD164HzuYL0mp1VWlTUkUwrGASd1pg+oz+JixJ67YD6AtdjTMcRyoMllq1JDF2phyLyNKmAOxYm/LHdfxdANOm5p/xPU9VQ++wUdFFvfCVqSZUCtWZnaZo0m3mfrYA+xgjkLYVZiq1WXbW1WoQXAJ9Pux5neALTviVCSjyDeJeJERSaep6h/GbkciF5Dfl3wtyNfWhqga3Mg6otb1AAi8DFPl9GUo62yqIpA11XYNUMwD10i+wFhOA8lQpZ3MuMudMgFiAQirYNEgHYctzGCoJIaMIw2DcE4NWzZ8s7wS9wKaiW+qBaQL7c4xXNTp5SiMploEmXeILt+Jz2A2HKwx0MwuWpjK5UEqLkkgEnmzkfkPbE9xbiSqGVTqZvrqdB0E2AnvzxGU23xRCc3N0ujHieaLA0aMQBMk3J5n74W8G4czAIB5jOxCgTqJLEfAFyWmwE4+080CAP3ixyCwI6kAHfvvi18FgCmcwBDvNNBsAN2aOXIYpGPFMrSxxG9LLrQpilTg+WJZh+J4sB2UcvbEPx7OuSyi9rjnHPFfmqr6CtFGfqY3PM4lcxwjNeZJoNDXklAP8A+rDucSUbdsljg5O2IqPCmYWUhQZgmRvYXuROOMpw5gbJcA7iASbhd5JJ2GLDhnAnF6tQU+ZlgwN/fa++CqlJaalRWpmeZLNIi+lQALjvi2zWok7kOA5lANWinq+sKxLx8c+02nDnMZ1A+g+gAAAMdyRYSOeOadKkTpauTBB0qjGPkG3T5wBn8oqknXDEjQQjHTY3gmeeAykY1sYqiB4g6ibR1v8ATG598AZ3iKrZUYrPq3HxG56m+AP2+oraTLA81sVvyt83wdU4tYsqkxusme9/5YCY2j9X4vUJ1TFhCg+kKNuci2OMzxZSupVFQgSTAYgWkTG36XwJ59CpO4lZCt6QTzPIarzg8mmF9QtAKl4kH2Ata2CCzmn4mqlS1U6FZggRyvTcASFE8zg+lxaoHUhVZW9MyNouNW9jcADrhZV8KZfNOXZ6iqYMU7Bo531R+uMeIJ+z02eTUppYk2qgGACCouATfYjnhteHFOM88yyaeZKmbDnp64ScZovWK1KbsCgAbkzATB6g3IA5jCbh3iglrV9aspWHU6u20z0nG9LiwMGnNQ6oubA87xcjkIxzTRNyPvEIKpOoc/UL95nY8vfBuezaNQKottEWG04zoVG1atpJsygwdwZm3+2OGJk6mZt4BAWWiQet/thKFnFOj94Qh6/7tmGkamPOdhE7EHDjO5EUSrfXJNm6mSdvviZObakYamwPIljsd7hdvzw0rVK2ZpjSq+WjD1yZnaBMFYBFzOBxEfPlroyzQ31B4F4n0L3j+ziT4nlmWWi0+kibX64phk6pBVSGAkN+8Htbr7DA1bIrpJaSYiTP3k7dL4ZOitivg3ieohC1tTUotAGr2740fxDmpOmkNM2lrxy/LHypw8MohGLbRBJJPLaPnG+pRb9kiOUvb/64fkvo5NlFx3MRWUsjORdQukG8CGJHpAA323wKnFRTIZ6lMNcKoINNL8rfvGHawvJxoa71F1CnRAY6b6jt6hIsMAtmzSVTIUk6f3VNAbDqSTh07EbQVnP2mqPSaSJrmapAmAPUdUm5PW8bYHzFellV1IDmM0BPmwfLSZ+gG0gfiPeMK6me/fnUWYaYlrnoTva5xY+HcmHomiihfSzPUJ1O0yIEj0i3I4WRzaJ3OCpVNKtUqJrUbBSxM8x3APO1+mO1anl4qtFU+ZICt0MkEn84HKMFV8sUVbAyTqJLE2BuOU36Y54dDqvoUKoJW8wR9NoiZkk33wF0drwx4pmmzTUvOplFEyjAqCTsWLQQvO24BwzytRculRcpRZy9qlWnSZi8baVUEKsyRJ7nBPhnw+lcGoSe5NyWHONow44vxirRApUysCxbSFb4iQPtjnInN8nxXZEPnazKw0NTFrMIc3vM7H3xrwjhhDLUYiqFkhCkhvcc99+sHkMMKVF6lVlRl1Mpb1iRY+qTuSTt2x0QMsmhmeoRNphBMWEXO/PCRjXQ8cfHoNHDabAv6qBP1QQVI573+8xjbO5o01RUpVNFlsrEkE3O34ty3PGeRyZatHpLBvTI9MxIJF9o264ccPol62mpDNIJMGCbwInbr17YLVnfrcu2E0+IgEU1JLEbCdI7TtjuCyGdY7gGe8Wt844qZRVYVQIK2IEgfAmPvj83FjUdV21dcNRdaMuJZhUpjzACoIkNeex54DyWcy6lqnlifwqAoV27W2wXxnIoXVmXURsSdpJ2G2N8y6QlJlnUdEwBuP5TgBFFIMs/urNc6RYTeLHHeXy4Gr0qbEhQu8cp2+cN8+9OjRDKkaYAM+rtOFK15MgWFxyN8dQQHL/vJD0xTF7KQGn4sffGzZWlJJVIiLQCdhcj9cEkkpIiJG+/5d8fM1VAOwIMAggR74WjtH3MqhgeUGAI9UB7dL/pgCpw2kWbvJseXQkGYHTlhiK2kaTN9o5XxhmSqwwBkGZMXj+WOoDFWXzTUwKWhgQzDzN1AnrzsdsFZiHcldLU403iP75YJzFRWhyssxi+3254HzSWAVVXT0HPAOti3iXhOkYakqIeawRfqsGQ2/bA9Lh1JSVgBuQBhvm/M40PFCpCMWLMY/09ffBGZqtmdKhtDEi8Wt/LB7FaXYRlfD2YqqdSARGnYaR0YgmW7Y4zfAalIBjf3IhbbnoBjbJ+JGy6shBafS3SRa08sfPPqOdWuVIIgi/t7YFenKK7Ft0UOkimp9TEAkdwCb++AqOdudJKTzYkKZPTbHWV40QxARQG3A5774ZU6yPrBWCI274amI9bFL1moLqp0RreQGEEL/yjYe+Osrx6aflmm9WoZYxEHqI2+Iwdn8q1IpJ1LdtyGNpgxYjC3iPEgGVqbVEExHpMe07yeuOR3Ry3EWYwmqmvJn3DdNoAFrY2XONzZCeZtfCjKZjWxR5Ie579JHxjCpxGkpI8rYx9vnBavoX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data:image/jpeg;base64,/9j/4AAQSkZJRgABAQAAAQABAAD/2wCEAAkGBxQTEhUUExQWFhUXGB8aGRgYGRodGxwhIRwcHxwhHyAfHCghGyAlHBscJDEhKSkrLi4uHR8zODMsNygtLiwBCgoKDg0OGxAQGiwlHyYvLCwsLCwsLCwsLCwsLCwsLCwsLCwsLCwsLCwsLCwsLCwsLCwsLCwsLCwsLCwsLCwsLP/AABEIAL4BCgMBIgACEQEDEQH/xAAcAAADAQEBAQEBAAAAAAAAAAAEBQYDAgcBAAj/xABAEAACAQIEBAUCAwYEBQQDAAABAhEDIQAEEjEFQVFhBhMicYEykUKhsRQjUsHR8AczYuEWcoKS8SRDU6IVY7L/xAAZAQADAQEBAAAAAAAAAAAAAAABAgMEAAX/xAAmEQACAgIDAAIDAAIDAAAAAAAAAQIRAyESMUEiUQQTYUKBBTJx/9oADAMBAAIRAxEAPwD0n/D+vTbLKFJaooAqE8o+kX5RtFt+eG/Fq4UCTAkSentiK4lQbhuaFaiCaDbgTpEyCpPKLEYeaTm2FTVppkDTz/s4R5OOvSLeuInzVdmYkEkE2k3wO9Jm2xYr4boxfUfn/bCqpwKqpLQNE/SGJYDlNhJ9sQeKT7JyxSJ9ss4/DPzjhV5QQcPAuwIi1sfszl+eJSxUSaJ7VG+/Trj95+0G3TDoUFJAI+2+OXyKCQREnnhOJ1Clqmkz0Pv74+GmwYRIU9rf1GMOKcVp03KJpBiS/P4wTRZioMH1CQYN+4nGTLmlF1GNjKBzXUsCswR/YvtjJFkeoaTtE7xjVnvDmOXc43p8PDiQ08jf+UYbF+THJrpg4sCV/VzC8iMb5bOR6dweu/xjrN8GqcjPeJj5H9MBplXDWIYgXAP9YxfaAkbZuiT60mIgjn/ffAlKpMggwQV5XnkcEK9WmC2k/IJB7Y0SstUE6NL7x7X/AFwsjic4umjLEd1HxeMThb3IxXZ9BoYOCREkC2xnCHhXCamYqEKSqi7MeQP0jucZFH5NDydpASAEwesQNsUfDeAZioH/AHZVDBloG2/p+r8sUfDeCUctpIQNUI+prn3nlgzLE+q8nrzGM/5GaGGai9i2HeHP/TIC1VWOgLqKksANgLyfnGXl0EfzKNAambV5rATJMkibj4wMtNDck6hYmT+mODWIhQxJA2AGkjvzGJZf+TySXGGkP3ps3z2aLNA9TRz5fPTH5EZVjTuZ5HASNoJvM3N/0nljjMZkgCSSeQ798ebJuTt9i9mtQqXKzYb+/wDQYyzCsATvHSIjAyVgqlj6t7gWnc32NsKK+acsAW9J2AxVYZfR3XYe3ElmwBixI5HlgfPI1QSWAMbD+7nGLrIIAHwIn/fG9OqSnOeWKQahJSSJuf0Kcnl9JZzNhbv8YM8kMFj1W7j/AHGDJEH3/OMa5OtSZSUZWIJBBIFx+ePfxOMopr0QFTh6CCwki8nl3wbVzlMKNZGhT6dSmAxEmLRJAme2A8+lZdLswSnN9EEf9RO47DfEtU4iuYr0aQYvRR2JZhGpVEsdPJeQGLrS0PGLZU8XztGpShSrkj0np+QIGJ0ZD/8AbS/7/wDbBGc4jSAlAoLifSLgdO2E54oP7Jxjlklk8Obou+KcezNdDTdx5Z3VVABuI77id8A5DimYpLpSq6DeAYE+2Mqkzffnj40z78+nvj1XNlnIosn4wzKC9Us3MOoIjqCCL72xQ8H8bb/tCgTBBQHnvIJJ+3XbHnIiBO83wRRJM87WOGWQaOR+Hs3D81Tr05QhluDaP/FsTvGKj5ZfJRFdmk0na5gXIZRE6es7YkeCcTrUXmmTJNxuCO4/nhxnswalRqzfUyaIsAo5wTG+HctaH52v6J6fGM0z2Csv+mVj2NwPYjDJKFSrvVcDndCPawBP3xilMNAgBeQ1TMdgI+cb5vitHKKuu7x6UHP36DGdqK2yfZ9p8LoZdddQAsDId4t/yiO/LEzx7xKCStPVqJ+sn9OmBOJ8WfMPqcmNlA2Ht098Ls7TQoV0wvUfVOIScprWgc0jU16qONQZQdtX4pi/fDDgXiJgxSoTI2b554QjOuoVS0gfSTv7Y4Wsoqaid9wD1xkljT00dbPUcj4hV7NB7zf7dMNg6MJEH4nHlP7MtZh5TkPaCbA3jfkRO+NuGZ6rTzqUK9Z0VXCuy3AuRuN5bSJ6GcVxxmnS2gV6empQXcKPiQcdPlAQSRb7x0nrhB4hrVqTGkGYvIGkXJkWI5lT16zjDNZHNjLVNRqQqFmJEAKASwkjpOC5O64sXj4c+I6lEsqJEj0ueXqFsLH4i2TpLSIGqSzsIJJNgJ7KAPvhUMwTM76QCe4MH7qQfvgXjCOylrkAqGPKW2BPKbxjJJSc6+x3H4jT/i9dypB+MEf8SU2O7TIkqoj9cQj1YG2x2+cb8NcmZN5X9cTl+HjfyaFRa/8AE1CLl5PXHz/iRNlk2taL9PfExkMkGJ1P9P4R8xfnscNs5l9KEqPp9S/F74i/xsSdUMv6MctnXqMTBDQSLSbCbYVUeO1WqQwRpHpV1kSCSbTE6QCMU/gjLJmqygj0FG1ASDtcEju1u0Y44r/h3mU1BQKtMGx1BWjl7MDjfh/CXFSUS2NJ3ZjlvFNbU1KrD+U9N9MAaQILBCIWGQspXvir4twvIZjKnM0n8pVm6fxfwsv8UkCBBkjEVwfwRm6juj0/pY/vXbSbjZonWIIuMd5riQp0ctkV1Hy6jGrYyahdjpAAkgHY916Y2xhKMHz2q9Oa8exdQzdyCfpMTffoehxrTzNjHKSb2AwtzvDmVAkgVnqtMGdIu76jN2AhdI2jeTAG83yxpcmVBINyWn6R/pFpOPMn+HHlfhn/AE29dH3ifGCG0DoWZogAbaRz33Jwq8OFXdqxgn1RP4VWAT8lgPacDZ+WAVSNdSb9BuZ7AEn5wbw0L5T6J0GKKdYEsxPcs0/ON0ccIY3S/g7go3Ql1mqxI3JBB6XnDlVi/M2Pfr94x+oZZUsIGPtZwFLkEqLfJ2xKeTk6j0Qcm9I+5bL6zJsg379sHzTHIflhVk82KjqpOlTYadgeQ25mBgV6kEgsAZuCRbCPDJvYvCy9alzm/I8oxotPr0364YNlgNgBe+P1OkOkx2nHps08fsWPTHMz2H9cbUKXJR8zgtsqCenM2jG1CkPftsP/ADhRao+ZchbLHvg5apaI+/U/74BNP5PQbfljbN8WTJoo0a6zX0zZVO0nB8HgrYdm6hoUyzMrVmHppk2HQfHXmYGIDPUqjszO0uSQexxpxXNVatXzHHqa4CwVjlBFoxtSclfVba+8e/Ve/LE3cjpb0hemWMFdVm3J/laRfHYplYAksDyuZ5D3wwo5FmbTu5+lBcncCBG1sVef8OVsrlHrmnS1QrOB9dMfiCnab36xFxiqw6tAWO1Z57mKLmBpF9xO1+cbm2wws4jl2Vh+vvj2bKeA6VdErU65C1FDf5aje9gpAX2AjGPib/DuguUqMhc1lEqx2J/hIAgA7TymcL+iV2x1GR5r+wmpS82kCpAhlAOkxaZ5Yef4X52kucD1Whj6QTsNVgD0BPPrGBuA+I0y2RzVBqcuzCORg2cTyjT+fbHGb4Iv7K2cy7kmlUCVaYGwYAgzz+oAyN5vbE4JqWgHu9bIo9VKjKCyTpMXk237An79sdcTy4qUaiHZ0ZT8gjHm/hv/ABF8vLIlZHq1QSJkD07rJO5Ex8XxS1/GlJ6Gql9bKZDf+3/zQDJJMKNm6gSca1lg/SsZJ9HlGk+RSM/5mqRzDo7U9+hUr9hgnhfGjRp5madOsjqFNOoxGoCoVGmB6mEzygXwty1UlGYsYWuwjpNzA5fbGioFJBFg7D4J1Y8nJk45XJEpaJfiVNgygiAxif0F+nXtgjhdFitR1VjTUqpaDEzME9YvGC/EVMoAAQTBYfnHzOLvxVn6KcMpZWnS0FdBsoUMQvrNo9RY3m974vijzxtvwKomMuqJWaJFMwWMbG8EgbA49G8O+EGqHVWUpT/gaNT9fZT98GeHs5lq2ar0wlHymy9EQVUaiTVDKVIhuU+464w45xitwyaImrTqz+z1GJJpW9StN2Ubrfnp5DDr8KC+c3dHcV2ye8IVf2HOEEfuS3kO38DFj5Z7AldM7bY9azH0nHiWWUya1X10XDCss+pkLDW8RujEOO4ti88K+ICMjVau/mPQqGkXmfMsuhusMGB++NOCaOhLTRTUKoWrXkwAFYk7RBE//XHj/ivi+Xo169emxioxOrZmmNS0/wCFSRduewww8QeJatdyqQXqelaSE3A2NQ/wiZjviI4twh6eZPnkZgqohdPoBImIPJfznEsueM3xAnzfFH7htZ651upWm0NYgBaayAO2pvuAMcZ6vrNlAFgFHIBrfOk4+hnCOkaSxnsAeg7csC008sWJJDSWJ35RGwxmnKHSKTksa4gOay5BZqltVgoNwOcxsDa3bHNGoUTShKrJPe/fG1XKux1EH3P9eeNBltAVnBKE6ZHWJIB2mP1wXK1RjblIwokTdrbk8wMd0MyhlWJUN+Fpgj4G+BspoZzCtcEEkiBIIFwNuWDs9k/LKs+lSxEQNh1P4o7ekY7groKgD0skKTzUcKikEfxNeQB07nBNXxEhYk6ZJJ/yVxtw+jSr1lp1QukgkkACCBY/fljh/D8EgVEibWOHim1stCDaPTf2YloIII7HHXkad2tEWmfjBtOgShqHUb6S0HeAd+W+NapmFLQFgnY/3GNLidxoV1aA3BMTzxsvIA3AtA/2x1m66L6mIA6mJPxv+WEec4q7EpR9Kzd9zHXouA2kcoWxjU4vSpiQpqPeADaQYhrzviezNF6h8zMCCWksLAdiJ26DBeXqJTp+ZMJcamHqf/lG5J698Lq9Q1WDsNIH0U9wO56scSyPVsN+IYeUkaEWKaE6ZNzJBJgcu3c4/JVmoi06etydMaZN+gnp1xjwyg71AlNSzGfQOdpJ7bYv/ARytOR9OZJIY1LMb7L09t8PhXLsaKsF4Fw1uHMK2YpA09OlXX1NSkzDDoeonF6jLUSRDIw9wQf1GO3QMCCAQbEG4OJmrlKmQLVKM1MrJZ6Ny1Pq1PqOZXGvoolQz/Zjlr0gPJA9VMW0QN05R1X7d5PMeP0ZG0UyxcmNY9ATZSb7kXI74tqdanmKM03DJUUwynkRH3x5Un+H5o1AK+Y8yiCZp0gVfSPxNc6VHPT98JkbrQs7XRGcYzCpmUrAK0stQoLLZp07bHT054ZZ7j4bLeRQDKhzFWo1oJUsGpKYNwuphH+hcJs5lE8yqdkRmCgknaYvzgYW8NzQV4YSAYIP6Y86UntIhb6GHnabn+/bD6lkKizLhVCydLTIAki1mIGFuVzIr1a1KupFAFXoqG2YDTIMEjUkhhsYvthvw3i2Xr0RQCkHUVDIZc0ztTk7+r8RmAe2JSwpejxgltirJ1xUWpYzMg8jEAz3uPg40r1/WZ2IS3xB+4w2PBvJUiklQoS0K49YYrDrIF4AB7Ym828KrFhcQAQZt0IO/Yge+JvHb16BrQTXC1E2YlFYTEDR1JPMHpim8W0WXIUS1VWdvL1JqDENpuZ33GJzJuGRifUNouBexBO15+8YDqZMiABCuwCnTEnVFusSMVhk4x4/YvKkWdDh9I6ypAo5hQqOhKxUpanYHVsWQk9DoOAWcNSOms9RR9KsLr7e9sPPE2coDKUsplgLGapiYK7gmILajfp84mqFMJ+K3TeMaskm48E//Tmx5wrM00RKOYXSXQNSK7OjXufwte4PaDhLw6itKq1Os7fszP5bBXhtSglJjpMEjpjrPZpq1MU3hkERsCIECG3A7YBNSjToNS8pQ7GTVABqkzKy5+gLHLftfEHFR2gWUtLNZenUZchlqYVQAzs7AtF/UWEk3BicT2bzRZ3dgAWYu0dIBhYvMDGjeIFNBkCDVoKgqQFLEfUYFrwZ688FPwk0KSaqdStXZFJchhTQsY0oD9ZvEjnzwqhGTeRPfo8JqLsl85mw8MJEi0xMTvgNSDrkE6dh1J6npcbY7zmYeDSeAs6ywAJNiNIIuFFxG0n2xzlXWki1ahsRqIFoJnTfmQDP/aMHh76JJcnbPiqyhqbBvMBHpuTeCdv9OGOSd/MYEeWj+lvTYKVFr8zHzGBazogDozLWRvUq/wABEsXb6tWoxJgQDj9xDiDsddxq0laSgszQGAbVy5yIweDYKvs14lmPK00k0x5iMTpAMKwJM8hgfxBmTVdvQSFbkIGw26WwHU4HmKjayy/xFWJHeJPXaMGZ6m06tdFNpJEtMXjecPUYtUO9GPD1c2YMmqwMAC9vdj3wSvCKvJ5/v2xjkMkhcVDUqOUvqNh7Dc4e/th/+V/y/phZzSejv3UtHqFHiVJFqUWWJIlwbQL8/bCPi2fWufJoUy02LKCTPQf1w/8AC/ht2Bq5pRDHUKTCTOwLz05LiiVAmiAqjVEAAb+2PTePkuy8pJEZwXwCWGvMkov8MgvbmSZC/wB7Y6z/ABTL+SaWTpqIceojeB9RkXvIvfnht464pAWkrEEEM0GJ3hd5nn7e+IetmTBMBVGwsB27Rib4wQk51pA/EaBL6nY1G6mLdAALDAflEtABkmI5k8h741y9KpXqLTUFmJ/3n2G849L4B4UGWUVDpeuDMiYjmqz1HPrjLjg8zt9HdrRr4I8P/s1MvUAFV9+qjkJ69cNOJ8BoV5LoNREa1s1trj+eDKWYDprH0kThdX4iyIAiqTCwWeBB2JsTyON6ikqGcoxVE3VTP5RQ1Nmr0h21MB3Xf5U4wpf4kRIqUhMHaQZ5CD33vhrTzWYeyVVVZ06VQhpJuQxmIE2jA1fwvQzjM7+Yr7agV5EidvVtzxOcZf4Mksl6RA8M8T1KQqCTQDsWimYGo7QokDDWjxmvTqmtrqNSqjSGeCfpAKnTbUCf0xR/8C5WnSqKYqVNMw28Ty5j3xGcYyNTh6lQxq5StB39S8xq3+n+McrGLYyyhOKuRzbAqGUCV6VN/UpJZjyK3Zmg8h+uMPH/AIb8nMPWoqWoOPMJW+lbaieciZB2IPbD3w7xRUqLUdVYorAFoACtBPxYffBPGuMtTQrT9Icf5YMqs7gGAShn6SI3xKE4xi0/RUTmRytJE8urUhyTJAEhSDafkH8sfeHcLFK+XoqhX0FnrHWwEamVQNLwLiYJA2MDCrP0C1gYqEyrH6WEXWTEsCJHXBvDcwwUExJ0gTcgNa8iVkfcYlckiqY349Womozl6il2k6DtymORYQCe2FmYyaeoLS8yCyASFsSGB1ESCJI3GAvEVUUn0Hy11oGJEgvuB6oO0QV7zjHK50VadeD9ABPU3AAHPlvjuMtNgbQ84bncsiBFpSCCtbQxYCof4SxIgbT2wm4jk6tOqtIk1AXBpsN2HYDnPL/bBHBcsDRbT+N2i87EAfODcyC9Ok4JDo0qejCY+DEHBap7EbtVQBmapMqPpBI2KgnmdLQV9jscMuE5VUp/tGZP7sNpSkp/eVmHJRvp1QCffbCH9vNQ1GqOKjM5k8p30/YR8YuuHcIoUaYdyalZ6YNOqwtTETpUT6IvLCZkm0Rh4R+VAUbewWvw96kPmgqIyk08tTgIgB/9wj626iY98A8Qza0OI5UVIWkuVdWgSFJNaG9O5I8sYN41ngKFNmJhaj0ytpYGCABzmbYm6vEBXztEMoNObg3EKGMd7jfFVNrQHdWwHiHGEq5lqoCU11L6RGwiWIFpO5A54f5rxTUrmo6vJa1Nr/uh+JVkWMHfoTBxnx6pTFes7Ag0FprQCqINUEO8gwCqgaT3OA+FcGc5XMZ0tZGVFUD6mZ1+AoDGeZJAsBdZKm6ezqdAdIeXSanZtSkG/W+MszmlfTrpgxJiBEm+1p/2GDTSk3i+3bGL0d5kj3/2xDkybmzTLPmHQ00an5ZEMSxi++oASTc9cLEcU5V8w6FCUGlZBA2M7xfHziOYFJNS3JMASf7jCXL129T6QIaRNx3F97YtjTasdJtWG1s1Ud/LVw4t6mLRcxJHKOeONMnSKslSZKggR0E4EpZ2kxM0wJ5oXWZ5WnDrJ8JVBKhlYj6S0x0m35YeaUF/RnUY77NkOhY63P8Aftj4EU31EfbH39lbdmjH0ZYdP7++MbRHXp/TiVwy2O4/XbCHiGZhSH/ACW7jYEdxO3XAvDqukzI0sWCybC1v6exOFPE+B5jMQVzWpdbHRUEKNPIsu49x0x7fPWjQ5KXYDxPNis4qOQCRCgCGteWJ25x8YTZyv5jJQphZkAsbidrmdpODspk2rVlp1W0gmGKEs1p2LCVi22O2ydNQRSWNLfUR6jBI+rfvBxlyKUkKmrKbwxk8vQp1DOqqR6mazWF1GwAB5DFHnapOgU2gsCbROkRJFje8DucQS1CX/wAxRJBAknteJBnDThmbNQPonWYCkfwgSYv0/XF4yiqigxlKnY1yeb8qlXUiAt17BrAHpfHXDqIagGa+lgTfkBb7DE7ncwSGJdg0KpkmWv8AbA4zbExBAJ9T6tIHQMSYb+WOnPwWL6sfZLiCr5UmEGtiT/ES0T98a5bNqhkGYBYAEWkjVI/vbE8jqyhWISIloJ2N4G9+nfphlUzhLGAqA8hEhLC8WkzJ6bcsIp0htj0+tJYqX8smRtY7j77Y8w8dcVK01pTpfyyLf6nFj2Kri5otpCsCdG4iLWuPYj84x5Px6uM1ntJYIuqGZtlUXYmNug5TGJ58tpRQi2b8MQEUtYBFSkNQ5ERH2IAwdxY/jY2id+1gO0TjHiVemzUnpQabagsCBEuLDoIwDRqeYDRcw6H0zzHL7jGKVxbQdoBz9WhTpqxVZY66c6iRdgGNxAnYXkYz4bmPNLM0iqsBhyIBGkg9oOAatFPPBrhwtNhrESIGwIO0/YiYnFS2Vo3qZdwy1IBgRGjcCepItyjBkko7KctMy8QUVc0GcAwGUAmJJ0x+U/MYA43lQtMVZC01cZchLErpDXHOIF5mQcO85lFqpSV0LhagPpi3pbc8lmJIjYYgeJUkNViKlQCZZXJYkAgEnaDy5nDYt1s6KtFLwnP01XSCwuYlTG/p2NjEYb5Mh6LhTMepf1/lHziL8PVNVQqBIIJvyAYRP/cMVvAXiqUnYxHQESv5g4E4tSFfZPcWygFQEAgVHDCJOpjA9hY8+ZOLejxfVklSuhSrl2FGoGH0kAaGkbAqwn55YBqUgtRlg6VdTBt0ZfibT0OPvGKNRqGczAIZqtnpBTKBVhJMQWaDMcow+OV/F9jRdnyktOq1WtsuXQJRHN30nU572nt8DE1waqiDz3+lF0W3ZidWkd4ie2GdaicvlYP1KoVj/rIGu/MgnT7CMRPmO76AfpX0rtfnHczdjyEdMNFcpP8AgK5OvCpyWvN1vOqg+QGLVD9K2M6Vtfv1vcYN8LeJgmVzeWqD0Vf8sXkMPxR8LYdMIaKFaQRqjmb6dU01M7qu033wq4iXRZUkdX/F99xg/wCVI5tXSZaZMAiSdjz/ADxjxC5KpcxDG8LIkfqLb4D4Pn/3NNiZMCJ5kCL9sYZjNuTuYmYEAe8Dn3xkd20ZpNLTM8xk6bvJZrAxNh/OScIqtErUESy7bXHWwG2GlR7+2OaGVLg3iZvf+WLY5uPfR0MrB+H0gGRZWWZQFUAsZIAljtJ5DFDxFPLH1QzCe4wm4VwpmzALFKflEOWckSVMqqxMltPsNzimzFHzCAYKabXkz0g7DuMPl8ZWaTJmsajQGNt5x9FNv9X3GGVakFkTIBiQInptywuNY9TiVsg+z2Va48pVrIdQOmNRHS6jb5ON8lm/LpOqkgnlewMx2knAXFMyRQ+hyVII1U3UxNxtGBRnxUA0iBInef02GNTaUtGtQsN1kmxAClmi3q5yCLzpt8YByVM1abMGi8wZkybRyM/1wbW4Y9VlamogEgw2ygki28kGO84Gy9KsjLSqIwUA6QBIBneBzgxh+RSOI6oDSFDBdbiVVTJCmwmNiZI/PDjK04Pkh2DapspEGIbf8PIdByOJ7gmVdncLRYlWJct6VWPpUki8W2tfBGbrNRUuAEZTq9R1PqIsFBNhPOCO2FT2VeNVQ04g9OmSjqS5ZCi/ig6jtztueWE37aTBJ1Q/0g2JDHfoLfrjijlVqlszWdjUYALT2gEX1Hdm1W5Wi2NqGQaEAVlcj6dJIsfTt9MzhnvbOjiSVI0zNVlV65OlNWkhRe/IbnTO5/lbDyjnFYUiq6takgRy2v1j+uFVXh1dwysHuZ2AAtANzbDI0DSpB6oIWjShhEFp6dZ2/wCrCyqKs6SrYl8T5vyEfSTcAkEi1yFAHdxq/wCVO+POaFJWpldJarXdQpDRpUN6pI/jY3/0qeuGvifPPXqhGYAk6nI2W1x7IgCj274P4LwilXDV6npppBRPUAaaSCJEeo/rPXGWLuVox9vQK+T8qnl0Uq2m0psfU5lZ2F8A8Y+sE7gbgwRhxxY2otpCiBCDZQJCgewgYBXhhzGZSnfSRqqRyQGXPckekdzicncrO22H8Ey2ZqZdW1qPOB9LIGJRboWMixuRIt84/CmyqF9J0AAlV0rLHUYHK0YpqiaKrNTKoiqCUKWIIaYNitgLbTJi+EFdvTJmWlz19Ww+0fbE1klK/F9BYm4xmqiPTClQdLGCLkyAB8lgB74kc5mTVY1HDuQPLZrRYzdgBeAYO8DFJXro+Yp1Qju1BtJAI0A+o6jaYEcuYE4ksrmGAqU59LEuTGxRWIvuAdo5zjfhglFfZWKqih8LlWqV20aIRIEzbUZM/C/bFCmUVKtSpr0uyIEUz6irNrA/1BSCBzAOJrgVZqWZq06lBg5piQtwiBQzFoteVk8ovh1nctXdR5CeY9GKhUH1FBuQOdjgTT5f6FknY14nlqhzNOqomlVokMOhpiT91MfHbBmXqQhUbMwdjyYaI+JiDHP3w68N1RUpaAxBIkEd4OEpylWmrpUgOuoAj6WU/Sw7SBI5EHGdvafqFutrsjfG2YApUwX0hyXa0k3nEz5jH0pAUxqIMEgnmd9IA5YuqfH8tQqirUoCuFp6EZlUoDa8tsbchOI7PV1rNUdi511GfQkD6jPPlPL2xpxvSHitGvCqdSpqgNURDC1ApAnYKDeTtYnbC9aFR67ySoFnuDbpbmcGZesUpsihkQmSpq7/AALDDrgeRUUA4CglmkdIgbjtgTnxuSQrajbQGdCgKqwosByHuTv74wdCdhfDurlpN7EdNvty9sdrlYG8dvnGPk7Mb27ENLIMSOWHlLKqEUDcc/1wStMRtj9TUxMfzxzlfZwi8QZVvLJWRFzH4hG2CeF579xSZt4N+djHO14wwqA35jnhPTYIJKkU9R0MJaQe3LFYS5Q4lIybjRqaRYExb4jrgf8AYz1GDRmaTXFQH5i/zjkUh1H5f1wEn6hHFntX7V6C0luXoIP2BMfPTA2Zzkny1o07XKmZ7GVtG03x9zNSmtwL7ehSxYzAVQLSbiJ2HLlp5D1WVdaogWaiU3iegLfiHULAm0nGuj22SfEPEVSlXZIptKyQG9MgAyDAg8j1xgPG7lWIADTp9JkgATHUmAca+JKdNBrRKR8vMaghC6HBQKVJkiSQTt3wTwzy3pgnKpQIuqAKCwI5kC3yZ3tjmBMw4F4qr5g6ESUM63gHTHMKbkzAjFhRyiMgJBMgklkQEne4i3sIws4bXUqWprTRFGo6tIMX9S8yPfBFHiKsitpJD3BeVIEwZWPsOeANZrTzSpU01KlNhyWCCognePVtF+eE2d405ziinTdwU9NRXKU1FtZcGyxb1bxtiXzfiCsmeLeQz0g59QYgRFgGAIUbfc9cH5TxK+ZrBBSIDFU/EVDT6Q8DaeZ6HHUxXJFDXz/mViNJkqAGBa8tAAUxaef3wh8V8TZUNJKhYK3qaf8AMqbQo/gTYAcyOeGfHmXK1iBU11hTK6gNC0lbckAnWYsNonEhTWvUdK1KkGp0yNI1qDZo1eoQYPqMxtjPkb5VZkyZHKXFPQb4R8OLXqTVLCkhjMaiFJqf/GsE2FpJI58zit8YcRpgJSpadAGtgohYBhFHUSPkDE9wnJ6ddVkCJLNUMOd9tJZhqcmQIUxJOFfiPiLMxAHrePQPwwIVf+kbnrOGm1FUgTaiuK7Dc63poTuVU/fU388UHhfJN5b1kZvqK+WApB0gGbiZExvFsIOJU9JpId0pifhAD+Zwgq8SRC3mVtPIAMbdbSBPxicF8gYf+x6FxqmG0lp1uPL3/CWDNIFtl35SeuJvioJ1N7m2CuBuzUabsSRpNRdU7OzBN+WkEjsVwDxvMgKQIB+b3Fvn3xOndPuxabnR57w+nUSpVLFgNDRJIBYwOdpgk4aeGaCVqb5VaCVM3XqempUJCUaaLqJBBBZidR03mBvtjKrlvMUllNxsBtytaTGCOH/s1Bcu4pVjmEb/ADBU0QwYsKhWCTaFCyBAucejGV7NLhWz2TwdwLL5GixghmANevUgarHeTCKJsogfOIXjOepM5q0Zpt5hvSZgH9QA0XgHYytjNxhFxfxg2YerUrKaxj9wqP8AuVJUTUZSp1sDIBaw+MTNTiDvQWiWGhSWHUA/hnne/wA4VQfr2LVosuAcZFOuyiq7MxZoc+r6jafxHHonEsqudyzIG01CvpcEjS34WtcgHdeYx/OX7S+tAjGzSl9j2PLHonDPE+YyzouYTynYagpYeoSRIA2kg77xbE8uCUfkiM8b7REcbo1KVR6Vcv5yHSZMgDe3Y7z3x+ySM4ChqdIGNT1LKB1mCxHsDj0rxHQyvFNHmN5NcWWoADI/hYEiR0M2xNUv8OMyQy1KtMANYySYGxiLA9O+LLLDjb0Hmq2RtWmoeBU13iQDBvym/wB8MfDfG/2Z/wATU2symI9x/qH54N4p4T/Y6iec4YMNSEGA0ESIgm09scZSqrFUWtSop10M2nudyffDOUZLW0NaaK6jm6RQP5ixFtwfkETOF+a8R0VMSD/fycT/ABrhZQUy9V6rOpa0aYmFIMkwReCARbC9lRYGhZURc77n1CLm/wCWMy/Hg/SP64lN/wATA/TTJ59B95wLmvEzD6aaGeWonC3LIHU+adQ5KpgD7YW1ckzMQl1n0gsP64eGHFdDRhBumNs7xms6rJC6vqAEReBzk2xhlKrrU0moYJ2E9fytgTMcNamdiRAluQ687xgzhuX0+togTHfviklBR1QZKMehlkQ9apoAUqPqLAGB9tzigHAqP8CYX+C21JVaLs8c7AAEH8zilKdv0/pjNNNOkZ52nQ8z+aPnhqlWIny4hVEgg2vJgkScLhm6gIYRWgalEKzC8gxoFiDzNrQMJaPhnXU/e5jzOTaPSSSY0y3KZ9UXxS5OkEQU6IcKGI0rqJJA+pjef1vi7PV7E9Bq6a73dmIBQekkySs/SSWPp6RjVeKPQR/qqAGWIgcpNyQJmbDDimlM1Ajk6jN9gOzR6ux6YVcbzCUEKtWQViSFRW1gDeXMCDp/DvgHI5XirFxVNDyUanu8ajBkTB5+3PAvG/FesBKUPUeNWkNqEcgIgySb+3XA+W4kqtTepSLaZhiCIgHe+kn4xpnM4xNPS1NGqsGbUPTO/wBMEg/mCeWDYjYzzeTFOFUsipJamTqYkkkQNRkz7Ab8sYHNNlmVyPUommmkFQw/EzMfWRaFHMC4xoFhNay7NJMEAET6d+8Gb7YBzIUMxf1LpUkMQIIvpU6bKbgxJPbfCNsMo2grK5KrmV86u6pRZjqaS1SqQSNKhRe4NgQABhvW4zoASimkkhVEIHPIQANFMTe0nEwWzuabUqhFMLJsB/CqxuY2Ue5jA3/4zyq8NULsi+tl+lSfqg//AFnqTjPKKswyVFFxHNhVK6i4QyzmT5lT5P0ILAdffEvwUnM5+nTm066h6U09Tj/qjTPKRgbi+fapOgehbCCI+JOKDwRw4UctVzTzqq+hQeSqZc+5MD4w0F/lIMY0uTGHE8xqqVH6CPvf9AMSX/D6VaipANSq8bbS3M788PeKuVQCYZvU3af6CMa+CAv/AKjMaTIikl5ln3I9l0j/AKsDHatj43xi5DriTCCq7KQo9kUKI7b48/4/mHbMKgaNIk26kfpGL7irCmAn8IAHvz+7EnERV4Kz5gFmQ6jcerUJ5Ry6Tt1x2Lc7YcCblYry9dxUBEkKSDF+4N4ER3wamepGXZ2V2UgKwj56mSNsGZ3grtV00j5Z0g+Ww9LW9UGd5G53xyvBasuasDR9UGdUiQBado9sX0a2L6tJgSQqaCN6cyT0uBgKvlkCsSgJJsFiR8z+Qw9yuUQFoMGdgZPLeQZtgTM8CYs1akTMSVKnbsRtfBjJX2cznh+XWpTVQiKgH1FSS52YxyFt+d7YF45w8pAhWphfqnTpjkOh6Rvhlw7K1PShHqHKDvNwekXEnB9TJsobWp6Egx023Hye2O5NSDx0LvD4anSNVsualIC71AoHsCxktvt0xUU+LAVadCnBVKSklmLG5OkTubC7HqBhNlcuQ1TzaoqMV0hampoH8JAgSevIDD3gaZOjrp1EpsDcM37y2mILRbYjE5xTM08PtCbjvBGzflu9dTVUy0AqlMAbInSQJZrmOWIPKZulQewNQqYNwFN7x1nrj0SpmaFJjToNYmdCiUg7Ec5AgQMfq1ajXhXpipH1Bh+jbj+WKrIun0OsVrv/AER3EMw2ZQ1crSdBSBdgBPpBUat7QxiIiBOFVXPA2YU2JF2i4+xvivr5aktSnSpKLK0FxOj1EwDedze5tfHHFNdGSwBHJhEe1gCMD9kY6jEk/j4RxymmPWoLC4nl3wRlOGvIkSvUmB98M8pxA1aiDS2kkFiJss+o/AnFHxnL06yvVyroKdNYJ8uoCxieS+wn3nBeSfVEpTl9E3RyCpcsx97KPYbt82wv4lnwwKrYc8LhXZzEwMfK+WABgkkfbFI4t3J7HWJt3Ie+FeNilUCOx0G3YHr1x6GubaLRHsuPHcrlyzABSx6AE/pjU0afMweYg2/PDTxxbDPCpOz2epxOmSQlKoxsdSAwCdhfSFYibmYAO2FniPiVTywVqCgZmFJJEjYm09ZMRE3wBmOLoKrCmpQLTJX1MQIbUWuSPUYESfzOBOG1a1TU9dGKMQQxuYGqQqnqSNgdt7YSjU2bcA45mKdWgQartM+vSVdBOoGxYCBvP3wxz9YPWaqyIjFpV3KnTYzpJExG8gbfGPiutIahKs5iDdiNgC0ekDpyjCXPU6lZtbKNCi+onSLc429wJ5xgNgCod9QpEwpEABWMRLb+mb3Y7WF8fkooriqdUpdQpDG9jABsYtN4HfGuX4cMqjJ58SRIEMwJvpOrbcnbcjvgrguRZzopq7Bj9LEilSUCdRMfvDMX5mYGOWhACv59QmnRRqbEqqhQSxZiLRpmQs89t4jD/gvhoj93mGGYqreoqtpWkDP+ZV5Mf4VBPKTh6MitKnpkUaZHrqwq16g6UqYH7tD1b1ETM81HFuJoqBCop0VkpRUmW71DuSefM9tsRlPWic8lBeYzqUkIpFQFBVaonQo5rSUmZ31OTJM+wkHY1SKdMFabG7m8nmdxM9dhbGOdzBqmWkfw01EWG0zZVttvF8d8AylTMVRQUwmomo8HTSVTMmDeTYCbkdjhY472xYwv5SDOD8A8+uwQinTQK9QssheQA2BZtwOUyZxR8VzSH6Roo0oAE7xyn3uT3xtmqq00GXy3pRbljv3ZjzY7Ry5QMSPFc8CYQEotgAfqPMn9ThJPm6QkpPI6XRln829R/TdmI9FtrxN5APQA8sXvD+GmhTSm+ktT/eVAohdbCAo2ssb84xK+BeHsazVjLLSGsErF+QHck2HbFfn6vloQxlj6mk8/9hb74adRXFHZHS4okOOZyawQmBBbcCY2A9z+mFfh3i6oSlRWBZyTUA1axyBJuIkXMc8KvFdUtmC4KxpAHPr8YEFBiB9UHoxJt+QHbliuOKUS+N8YldxHjRbWtENrUgl5HpE3BteeXLAGczssGqMzql7ApfY2BMxAm98fMjTbyjrC0zM6VhmjkWvMm++GtOg2jSATG3eN46fe+Fb2VTsWZauGiEQTsW3A7RYjrgxFfTpZiV5DU0dAIA+eWNstw+F0xG1rQs/3vjYZYmzTvEqTDf7nrhR1YPk87oqaWuPpJgCCbx79cOlpKw9JBtG2Bk4QiJ+8pLVN2ItI9r2jlGBMnmPLLJPp5Bmhh/p/1ThxjriHAhBdA5JuYJP2E2jCrK0EcCmHKuLA89ucb7e18O83xFVsadSReQpIHeRjv/8AB/tFPU2mmrH1aVJcW3FpvMXwDhd4e4aaFZakqxUkknTJU23g7dLG2CeM0qLVJVF1tJIJYXEkmzAaYG178hjZuAOmjRXZiYhCNAB5DVfUYG1sa1KQUKjUmVoJbVBY7wTyB3+ItgNbsTguXIAzGVQ6C7KpAGkUwYFr25j+uHGYenWosjLTZIvtH/mbjC/PaKgA3K8wxWD3iD89DjLK1stl2LVJYtYBQTPWOQwrTEzR5I44Z4co1NaVZUQCdPpLgTCzyC723MdMd5/Vk1ajlSdDCbmSpb0n1EETABvjZc7TMlQ5gwRJk/a4OMKTF5b6VkjT0PW8zY+2DGUmIsfKVvr6IanwFioCk/V/Bv8AMiffFTwPw4tMpUchiJhTER7fxDscavX0hgQQZsYJ359B7YWZHiahyjvBJJVwt+UhZFp/lijlJllFItWogA6Qik9gPcWwlqeGaRJJCyTJs39cMaFLUdUlhEy2mR2kAC/tjU5oC0t+X9MLbGpEauQpCjVqeawFXSiFwLKrBiVA5GAoHY3w54dl1FHRVrVLmQHBQkcoVZLTGxKiBzwJxUqQKpTXSWPLCkrcbk3uJNjETztjTJ5iroYpUKyoDD6iSTESYDaRaR2xobIt7OhTWIGkEksfSdY/7vShvbVJ3wTw3KrrTSgKUvUxYjQk/UapvrZrQLi1htjuhlWFOWDFy06GUDQAbTcgFgD164HzuYL0mp1VWlTUkUwrGASd1pg+oz+JixJ67YD6AtdjTMcRyoMllq1JDF2phyLyNKmAOxYm/LHdfxdANOm5p/xPU9VQ++wUdFFvfCVqSZUCtWZnaZo0m3mfrYA+xgjkLYVZiq1WXbW1WoQXAJ9Pux5neALTviVCSjyDeJeJERSaep6h/GbkciF5Dfl3wtyNfWhqga3Mg6otb1AAi8DFPl9GUo62yqIpA11XYNUMwD10i+wFhOA8lQpZ3MuMudMgFiAQirYNEgHYctzGCoJIaMIw2DcE4NWzZ8s7wS9wKaiW+qBaQL7c4xXNTp5SiMploEmXeILt+Jz2A2HKwx0MwuWpjK5UEqLkkgEnmzkfkPbE9xbiSqGVTqZvrqdB0E2AnvzxGU23xRCc3N0ujHieaLA0aMQBMk3J5n74W8G4czAIB5jOxCgTqJLEfAFyWmwE4+080CAP3ixyCwI6kAHfvvi18FgCmcwBDvNNBsAN2aOXIYpGPFMrSxxG9LLrQpilTg+WJZh+J4sB2UcvbEPx7OuSyi9rjnHPFfmqr6CtFGfqY3PM4lcxwjNeZJoNDXklAP8A+rDucSUbdsljg5O2IqPCmYWUhQZgmRvYXuROOMpw5gbJcA7iASbhd5JJ2GLDhnAnF6tQU+ZlgwN/fa++CqlJaalRWpmeZLNIi+lQALjvi2zWok7kOA5lANWinq+sKxLx8c+02nDnMZ1A+g+gAAAMdyRYSOeOadKkTpauTBB0qjGPkG3T5wBn8oqknXDEjQQjHTY3gmeeAykY1sYqiB4g6ibR1v8ATG598AZ3iKrZUYrPq3HxG56m+AP2+oraTLA81sVvyt83wdU4tYsqkxusme9/5YCY2j9X4vUJ1TFhCg+kKNuci2OMzxZSupVFQgSTAYgWkTG36XwJ59CpO4lZCt6QTzPIarzg8mmF9QtAKl4kH2Ata2CCzmn4mqlS1U6FZggRyvTcASFE8zg+lxaoHUhVZW9MyNouNW9jcADrhZV8KZfNOXZ6iqYMU7Bo531R+uMeIJ+z02eTUppYk2qgGACCouATfYjnhteHFOM88yyaeZKmbDnp64ScZovWK1KbsCgAbkzATB6g3IA5jCbh3iglrV9aspWHU6u20z0nG9LiwMGnNQ6oubA87xcjkIxzTRNyPvEIKpOoc/UL95nY8vfBuezaNQKottEWG04zoVG1atpJsygwdwZm3+2OGJk6mZt4BAWWiQet/thKFnFOj94Qh6/7tmGkamPOdhE7EHDjO5EUSrfXJNm6mSdvviZObakYamwPIljsd7hdvzw0rVK2ZpjSq+WjD1yZnaBMFYBFzOBxEfPlroyzQ31B4F4n0L3j+ziT4nlmWWi0+kibX64phk6pBVSGAkN+8Htbr7DA1bIrpJaSYiTP3k7dL4ZOitivg3ieohC1tTUotAGr2740fxDmpOmkNM2lrxy/LHypw8MohGLbRBJJPLaPnG+pRb9kiOUvb/64fkvo5NlFx3MRWUsjORdQukG8CGJHpAA323wKnFRTIZ6lMNcKoINNL8rfvGHawvJxoa71F1CnRAY6b6jt6hIsMAtmzSVTIUk6f3VNAbDqSTh07EbQVnP2mqPSaSJrmapAmAPUdUm5PW8bYHzFellV1IDmM0BPmwfLSZ+gG0gfiPeMK6me/fnUWYaYlrnoTva5xY+HcmHomiihfSzPUJ1O0yIEj0i3I4WRzaJ3OCpVNKtUqJrUbBSxM8x3APO1+mO1anl4qtFU+ZICt0MkEn84HKMFV8sUVbAyTqJLE2BuOU36Y54dDqvoUKoJW8wR9NoiZkk33wF0drwx4pmmzTUvOplFEyjAqCTsWLQQvO24BwzytRculRcpRZy9qlWnSZi8baVUEKsyRJ7nBPhnw+lcGoSe5NyWHONow44vxirRApUysCxbSFb4iQPtjnInN8nxXZEPnazKw0NTFrMIc3vM7H3xrwjhhDLUYiqFkhCkhvcc99+sHkMMKVF6lVlRl1Mpb1iRY+qTuSTt2x0QMsmhmeoRNphBMWEXO/PCRjXQ8cfHoNHDabAv6qBP1QQVI573+8xjbO5o01RUpVNFlsrEkE3O34ty3PGeRyZatHpLBvTI9MxIJF9o264ccPol62mpDNIJMGCbwInbr17YLVnfrcu2E0+IgEU1JLEbCdI7TtjuCyGdY7gGe8Wt844qZRVYVQIK2IEgfAmPvj83FjUdV21dcNRdaMuJZhUpjzACoIkNeex54DyWcy6lqnlifwqAoV27W2wXxnIoXVmXURsSdpJ2G2N8y6QlJlnUdEwBuP5TgBFFIMs/urNc6RYTeLHHeXy4Gr0qbEhQu8cp2+cN8+9OjRDKkaYAM+rtOFK15MgWFxyN8dQQHL/vJD0xTF7KQGn4sffGzZWlJJVIiLQCdhcj9cEkkpIiJG+/5d8fM1VAOwIMAggR74WjtH3MqhgeUGAI9UB7dL/pgCpw2kWbvJseXQkGYHTlhiK2kaTN9o5XxhmSqwwBkGZMXj+WOoDFWXzTUwKWhgQzDzN1AnrzsdsFZiHcldLU403iP75YJzFRWhyssxi+3254HzSWAVVXT0HPAOti3iXhOkYakqIeawRfqsGQ2/bA9Lh1JSVgBuQBhvm/M40PFCpCMWLMY/09ffBGZqtmdKhtDEi8Wt/LB7FaXYRlfD2YqqdSARGnYaR0YgmW7Y4zfAalIBjf3IhbbnoBjbJ+JGy6shBafS3SRa08sfPPqOdWuVIIgi/t7YFenKK7Ft0UOkimp9TEAkdwCb++AqOdudJKTzYkKZPTbHWV40QxARQG3A5774ZU6yPrBWCI274amI9bFL1moLqp0RreQGEEL/yjYe+Osrx6aflmm9WoZYxEHqI2+Iwdn8q1IpJ1LdtyGNpgxYjC3iPEgGVqbVEExHpMe07yeuOR3Ry3EWYwmqmvJn3DdNoAFrY2XONzZCeZtfCjKZjWxR5Ie579JHxjCpxGkpI8rYx9vnBavoXk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data:image/jpeg;base64,/9j/4AAQSkZJRgABAQAAAQABAAD/2wCEAAkGBxQTEhUUExQWFhUXGB8aGRgYGRodGxwhIRwcHxwhHyAfHCghGyAlHBscJDEhKSkrLi4uHR8zODMsNygtLiwBCgoKDg0OGxAQGiwlHyYvLCwsLCwsLCwsLCwsLCwsLCwsLCwsLCwsLCwsLCwsLCwsLCwsLCwsLCwsLCwsLCwsLP/AABEIAL4BCgMBIgACEQEDEQH/xAAcAAADAQEBAQEBAAAAAAAAAAAEBQYDAgcBAAj/xABAEAACAQIEBAUCAwYEBQQDAAABAhEDIQAEEjEFQVFhBhMicYEykUKhsRQjUsHR8AczYuEWcoKS8SRDU6IVY7L/xAAZAQADAQEBAAAAAAAAAAAAAAABAgMEAAX/xAAmEQACAgIDAAIDAAIDAAAAAAAAAQIRAyESMUEiUQQTYUKBBTJx/9oADAMBAAIRAxEAPwD0n/D+vTbLKFJaooAqE8o+kX5RtFt+eG/Fq4UCTAkSentiK4lQbhuaFaiCaDbgTpEyCpPKLEYeaTm2FTVppkDTz/s4R5OOvSLeuInzVdmYkEkE2k3wO9Jm2xYr4boxfUfn/bCqpwKqpLQNE/SGJYDlNhJ9sQeKT7JyxSJ9ss4/DPzjhV5QQcPAuwIi1sfszl+eJSxUSaJ7VG+/Trj95+0G3TDoUFJAI+2+OXyKCQREnnhOJ1Clqmkz0Pv74+GmwYRIU9rf1GMOKcVp03KJpBiS/P4wTRZioMH1CQYN+4nGTLmlF1GNjKBzXUsCswR/YvtjJFkeoaTtE7xjVnvDmOXc43p8PDiQ08jf+UYbF+THJrpg4sCV/VzC8iMb5bOR6dweu/xjrN8GqcjPeJj5H9MBplXDWIYgXAP9YxfaAkbZuiT60mIgjn/ffAlKpMggwQV5XnkcEK9WmC2k/IJB7Y0SstUE6NL7x7X/AFwsjic4umjLEd1HxeMThb3IxXZ9BoYOCREkC2xnCHhXCamYqEKSqi7MeQP0jucZFH5NDydpASAEwesQNsUfDeAZioH/AHZVDBloG2/p+r8sUfDeCUctpIQNUI+prn3nlgzLE+q8nrzGM/5GaGGai9i2HeHP/TIC1VWOgLqKksANgLyfnGXl0EfzKNAambV5rATJMkibj4wMtNDck6hYmT+mODWIhQxJA2AGkjvzGJZf+TySXGGkP3ps3z2aLNA9TRz5fPTH5EZVjTuZ5HASNoJvM3N/0nljjMZkgCSSeQ798ebJuTt9i9mtQqXKzYb+/wDQYyzCsATvHSIjAyVgqlj6t7gWnc32NsKK+acsAW9J2AxVYZfR3XYe3ElmwBixI5HlgfPI1QSWAMbD+7nGLrIIAHwIn/fG9OqSnOeWKQahJSSJuf0Kcnl9JZzNhbv8YM8kMFj1W7j/AHGDJEH3/OMa5OtSZSUZWIJBBIFx+ePfxOMopr0QFTh6CCwki8nl3wbVzlMKNZGhT6dSmAxEmLRJAme2A8+lZdLswSnN9EEf9RO47DfEtU4iuYr0aQYvRR2JZhGpVEsdPJeQGLrS0PGLZU8XztGpShSrkj0np+QIGJ0ZD/8AbS/7/wDbBGc4jSAlAoLifSLgdO2E54oP7Jxjlklk8Obou+KcezNdDTdx5Z3VVABuI77id8A5DimYpLpSq6DeAYE+2Mqkzffnj40z78+nvj1XNlnIosn4wzKC9Us3MOoIjqCCL72xQ8H8bb/tCgTBBQHnvIJJ+3XbHnIiBO83wRRJM87WOGWQaOR+Hs3D81Tr05QhluDaP/FsTvGKj5ZfJRFdmk0na5gXIZRE6es7YkeCcTrUXmmTJNxuCO4/nhxnswalRqzfUyaIsAo5wTG+HctaH52v6J6fGM0z2Csv+mVj2NwPYjDJKFSrvVcDndCPawBP3xilMNAgBeQ1TMdgI+cb5vitHKKuu7x6UHP36DGdqK2yfZ9p8LoZdddQAsDId4t/yiO/LEzx7xKCStPVqJ+sn9OmBOJ8WfMPqcmNlA2Ht098Ls7TQoV0wvUfVOIScprWgc0jU16qONQZQdtX4pi/fDDgXiJgxSoTI2b554QjOuoVS0gfSTv7Y4Wsoqaid9wD1xkljT00dbPUcj4hV7NB7zf7dMNg6MJEH4nHlP7MtZh5TkPaCbA3jfkRO+NuGZ6rTzqUK9Z0VXCuy3AuRuN5bSJ6GcVxxmnS2gV6empQXcKPiQcdPlAQSRb7x0nrhB4hrVqTGkGYvIGkXJkWI5lT16zjDNZHNjLVNRqQqFmJEAKASwkjpOC5O64sXj4c+I6lEsqJEj0ueXqFsLH4i2TpLSIGqSzsIJJNgJ7KAPvhUMwTM76QCe4MH7qQfvgXjCOylrkAqGPKW2BPKbxjJJSc6+x3H4jT/i9dypB+MEf8SU2O7TIkqoj9cQj1YG2x2+cb8NcmZN5X9cTl+HjfyaFRa/8AE1CLl5PXHz/iRNlk2taL9PfExkMkGJ1P9P4R8xfnscNs5l9KEqPp9S/F74i/xsSdUMv6MctnXqMTBDQSLSbCbYVUeO1WqQwRpHpV1kSCSbTE6QCMU/gjLJmqygj0FG1ASDtcEju1u0Y44r/h3mU1BQKtMGx1BWjl7MDjfh/CXFSUS2NJ3ZjlvFNbU1KrD+U9N9MAaQILBCIWGQspXvir4twvIZjKnM0n8pVm6fxfwsv8UkCBBkjEVwfwRm6juj0/pY/vXbSbjZonWIIuMd5riQp0ctkV1Hy6jGrYyahdjpAAkgHY916Y2xhKMHz2q9Oa8exdQzdyCfpMTffoehxrTzNjHKSb2AwtzvDmVAkgVnqtMGdIu76jN2AhdI2jeTAG83yxpcmVBINyWn6R/pFpOPMn+HHlfhn/AE29dH3ifGCG0DoWZogAbaRz33Jwq8OFXdqxgn1RP4VWAT8lgPacDZ+WAVSNdSb9BuZ7AEn5wbw0L5T6J0GKKdYEsxPcs0/ON0ccIY3S/g7go3Ql1mqxI3JBB6XnDlVi/M2Pfr94x+oZZUsIGPtZwFLkEqLfJ2xKeTk6j0Qcm9I+5bL6zJsg379sHzTHIflhVk82KjqpOlTYadgeQ25mBgV6kEgsAZuCRbCPDJvYvCy9alzm/I8oxotPr0364YNlgNgBe+P1OkOkx2nHps08fsWPTHMz2H9cbUKXJR8zgtsqCenM2jG1CkPftsP/ADhRao+ZchbLHvg5apaI+/U/74BNP5PQbfljbN8WTJoo0a6zX0zZVO0nB8HgrYdm6hoUyzMrVmHppk2HQfHXmYGIDPUqjszO0uSQexxpxXNVatXzHHqa4CwVjlBFoxtSclfVba+8e/Ve/LE3cjpb0hemWMFdVm3J/laRfHYplYAksDyuZ5D3wwo5FmbTu5+lBcncCBG1sVef8OVsrlHrmnS1QrOB9dMfiCnab36xFxiqw6tAWO1Z57mKLmBpF9xO1+cbm2wws4jl2Vh+vvj2bKeA6VdErU65C1FDf5aje9gpAX2AjGPib/DuguUqMhc1lEqx2J/hIAgA7TymcL+iV2x1GR5r+wmpS82kCpAhlAOkxaZ5Yef4X52kucD1Whj6QTsNVgD0BPPrGBuA+I0y2RzVBqcuzCORg2cTyjT+fbHGb4Iv7K2cy7kmlUCVaYGwYAgzz+oAyN5vbE4JqWgHu9bIo9VKjKCyTpMXk237An79sdcTy4qUaiHZ0ZT8gjHm/hv/ABF8vLIlZHq1QSJkD07rJO5Ex8XxS1/GlJ6Gql9bKZDf+3/zQDJJMKNm6gSca1lg/SsZJ9HlGk+RSM/5mqRzDo7U9+hUr9hgnhfGjRp5madOsjqFNOoxGoCoVGmB6mEzygXwty1UlGYsYWuwjpNzA5fbGioFJBFg7D4J1Y8nJk45XJEpaJfiVNgygiAxif0F+nXtgjhdFitR1VjTUqpaDEzME9YvGC/EVMoAAQTBYfnHzOLvxVn6KcMpZWnS0FdBsoUMQvrNo9RY3m974vijzxtvwKomMuqJWaJFMwWMbG8EgbA49G8O+EGqHVWUpT/gaNT9fZT98GeHs5lq2ar0wlHymy9EQVUaiTVDKVIhuU+464w45xitwyaImrTqz+z1GJJpW9StN2Ubrfnp5DDr8KC+c3dHcV2ye8IVf2HOEEfuS3kO38DFj5Z7AldM7bY9azH0nHiWWUya1X10XDCss+pkLDW8RujEOO4ti88K+ICMjVau/mPQqGkXmfMsuhusMGB++NOCaOhLTRTUKoWrXkwAFYk7RBE//XHj/ivi+Xo169emxioxOrZmmNS0/wCFSRduewww8QeJatdyqQXqelaSE3A2NQ/wiZjviI4twh6eZPnkZgqohdPoBImIPJfznEsueM3xAnzfFH7htZ651upWm0NYgBaayAO2pvuAMcZ6vrNlAFgFHIBrfOk4+hnCOkaSxnsAeg7csC008sWJJDSWJ35RGwxmnKHSKTksa4gOay5BZqltVgoNwOcxsDa3bHNGoUTShKrJPe/fG1XKux1EH3P9eeNBltAVnBKE6ZHWJIB2mP1wXK1RjblIwokTdrbk8wMd0MyhlWJUN+Fpgj4G+BspoZzCtcEEkiBIIFwNuWDs9k/LKs+lSxEQNh1P4o7ekY7groKgD0skKTzUcKikEfxNeQB07nBNXxEhYk6ZJJ/yVxtw+jSr1lp1QukgkkACCBY/fljh/D8EgVEibWOHim1stCDaPTf2YloIII7HHXkad2tEWmfjBtOgShqHUb6S0HeAd+W+NapmFLQFgnY/3GNLidxoV1aA3BMTzxsvIA3AtA/2x1m66L6mIA6mJPxv+WEec4q7EpR9Kzd9zHXouA2kcoWxjU4vSpiQpqPeADaQYhrzviezNF6h8zMCCWksLAdiJ26DBeXqJTp+ZMJcamHqf/lG5J698Lq9Q1WDsNIH0U9wO56scSyPVsN+IYeUkaEWKaE6ZNzJBJgcu3c4/JVmoi06etydMaZN+gnp1xjwyg71AlNSzGfQOdpJ7bYv/ARytOR9OZJIY1LMb7L09t8PhXLsaKsF4Fw1uHMK2YpA09OlXX1NSkzDDoeonF6jLUSRDIw9wQf1GO3QMCCAQbEG4OJmrlKmQLVKM1MrJZ6Ny1Pq1PqOZXGvoolQz/Zjlr0gPJA9VMW0QN05R1X7d5PMeP0ZG0UyxcmNY9ATZSb7kXI74tqdanmKM03DJUUwynkRH3x5Un+H5o1AK+Y8yiCZp0gVfSPxNc6VHPT98JkbrQs7XRGcYzCpmUrAK0stQoLLZp07bHT054ZZ7j4bLeRQDKhzFWo1oJUsGpKYNwuphH+hcJs5lE8yqdkRmCgknaYvzgYW8NzQV4YSAYIP6Y86UntIhb6GHnabn+/bD6lkKizLhVCydLTIAki1mIGFuVzIr1a1KupFAFXoqG2YDTIMEjUkhhsYvthvw3i2Xr0RQCkHUVDIZc0ztTk7+r8RmAe2JSwpejxgltirJ1xUWpYzMg8jEAz3uPg40r1/WZ2IS3xB+4w2PBvJUiklQoS0K49YYrDrIF4AB7Ym828KrFhcQAQZt0IO/Yge+JvHb16BrQTXC1E2YlFYTEDR1JPMHpim8W0WXIUS1VWdvL1JqDENpuZ33GJzJuGRifUNouBexBO15+8YDqZMiABCuwCnTEnVFusSMVhk4x4/YvKkWdDh9I6ypAo5hQqOhKxUpanYHVsWQk9DoOAWcNSOms9RR9KsLr7e9sPPE2coDKUsplgLGapiYK7gmILajfp84mqFMJ+K3TeMaskm48E//Tmx5wrM00RKOYXSXQNSK7OjXufwte4PaDhLw6itKq1Os7fszP5bBXhtSglJjpMEjpjrPZpq1MU3hkERsCIECG3A7YBNSjToNS8pQ7GTVABqkzKy5+gLHLftfEHFR2gWUtLNZenUZchlqYVQAzs7AtF/UWEk3BicT2bzRZ3dgAWYu0dIBhYvMDGjeIFNBkCDVoKgqQFLEfUYFrwZ688FPwk0KSaqdStXZFJchhTQsY0oD9ZvEjnzwqhGTeRPfo8JqLsl85mw8MJEi0xMTvgNSDrkE6dh1J6npcbY7zmYeDSeAs6ywAJNiNIIuFFxG0n2xzlXWki1ahsRqIFoJnTfmQDP/aMHh76JJcnbPiqyhqbBvMBHpuTeCdv9OGOSd/MYEeWj+lvTYKVFr8zHzGBazogDozLWRvUq/wABEsXb6tWoxJgQDj9xDiDsddxq0laSgszQGAbVy5yIweDYKvs14lmPK00k0x5iMTpAMKwJM8hgfxBmTVdvQSFbkIGw26WwHU4HmKjayy/xFWJHeJPXaMGZ6m06tdFNpJEtMXjecPUYtUO9GPD1c2YMmqwMAC9vdj3wSvCKvJ5/v2xjkMkhcVDUqOUvqNh7Dc4e/th/+V/y/phZzSejv3UtHqFHiVJFqUWWJIlwbQL8/bCPi2fWufJoUy02LKCTPQf1w/8AC/ht2Bq5pRDHUKTCTOwLz05LiiVAmiAqjVEAAb+2PTePkuy8pJEZwXwCWGvMkov8MgvbmSZC/wB7Y6z/ABTL+SaWTpqIceojeB9RkXvIvfnht464pAWkrEEEM0GJ3hd5nn7e+IetmTBMBVGwsB27Rib4wQk51pA/EaBL6nY1G6mLdAALDAflEtABkmI5k8h741y9KpXqLTUFmJ/3n2G849L4B4UGWUVDpeuDMiYjmqz1HPrjLjg8zt9HdrRr4I8P/s1MvUAFV9+qjkJ69cNOJ8BoV5LoNREa1s1trj+eDKWYDprH0kThdX4iyIAiqTCwWeBB2JsTyON6ikqGcoxVE3VTP5RQ1Nmr0h21MB3Xf5U4wpf4kRIqUhMHaQZ5CD33vhrTzWYeyVVVZ06VQhpJuQxmIE2jA1fwvQzjM7+Yr7agV5EidvVtzxOcZf4Mksl6RA8M8T1KQqCTQDsWimYGo7QokDDWjxmvTqmtrqNSqjSGeCfpAKnTbUCf0xR/8C5WnSqKYqVNMw28Ty5j3xGcYyNTh6lQxq5StB39S8xq3+n+McrGLYyyhOKuRzbAqGUCV6VN/UpJZjyK3Zmg8h+uMPH/AIb8nMPWoqWoOPMJW+lbaieciZB2IPbD3w7xRUqLUdVYorAFoACtBPxYffBPGuMtTQrT9Icf5YMqs7gGAShn6SI3xKE4xi0/RUTmRytJE8urUhyTJAEhSDafkH8sfeHcLFK+XoqhX0FnrHWwEamVQNLwLiYJA2MDCrP0C1gYqEyrH6WEXWTEsCJHXBvDcwwUExJ0gTcgNa8iVkfcYlckiqY349Womozl6il2k6DtymORYQCe2FmYyaeoLS8yCyASFsSGB1ESCJI3GAvEVUUn0Hy11oGJEgvuB6oO0QV7zjHK50VadeD9ABPU3AAHPlvjuMtNgbQ84bncsiBFpSCCtbQxYCof4SxIgbT2wm4jk6tOqtIk1AXBpsN2HYDnPL/bBHBcsDRbT+N2i87EAfODcyC9Ok4JDo0qejCY+DEHBap7EbtVQBmapMqPpBI2KgnmdLQV9jscMuE5VUp/tGZP7sNpSkp/eVmHJRvp1QCffbCH9vNQ1GqOKjM5k8p30/YR8YuuHcIoUaYdyalZ6YNOqwtTETpUT6IvLCZkm0Rh4R+VAUbewWvw96kPmgqIyk08tTgIgB/9wj626iY98A8Qza0OI5UVIWkuVdWgSFJNaG9O5I8sYN41ngKFNmJhaj0ytpYGCABzmbYm6vEBXztEMoNObg3EKGMd7jfFVNrQHdWwHiHGEq5lqoCU11L6RGwiWIFpO5A54f5rxTUrmo6vJa1Nr/uh+JVkWMHfoTBxnx6pTFes7Ag0FprQCqINUEO8gwCqgaT3OA+FcGc5XMZ0tZGVFUD6mZ1+AoDGeZJAsBdZKm6ezqdAdIeXSanZtSkG/W+MszmlfTrpgxJiBEm+1p/2GDTSk3i+3bGL0d5kj3/2xDkybmzTLPmHQ00an5ZEMSxi++oASTc9cLEcU5V8w6FCUGlZBA2M7xfHziOYFJNS3JMASf7jCXL129T6QIaRNx3F97YtjTasdJtWG1s1Ud/LVw4t6mLRcxJHKOeONMnSKslSZKggR0E4EpZ2kxM0wJ5oXWZ5WnDrJ8JVBKhlYj6S0x0m35YeaUF/RnUY77NkOhY63P8Aftj4EU31EfbH39lbdmjH0ZYdP7++MbRHXp/TiVwy2O4/XbCHiGZhSH/ACW7jYEdxO3XAvDqukzI0sWCybC1v6exOFPE+B5jMQVzWpdbHRUEKNPIsu49x0x7fPWjQ5KXYDxPNis4qOQCRCgCGteWJ25x8YTZyv5jJQphZkAsbidrmdpODspk2rVlp1W0gmGKEs1p2LCVi22O2ydNQRSWNLfUR6jBI+rfvBxlyKUkKmrKbwxk8vQp1DOqqR6mazWF1GwAB5DFHnapOgU2gsCbROkRJFje8DucQS1CX/wAxRJBAknteJBnDThmbNQPonWYCkfwgSYv0/XF4yiqigxlKnY1yeb8qlXUiAt17BrAHpfHXDqIagGa+lgTfkBb7DE7ncwSGJdg0KpkmWv8AbA4zbExBAJ9T6tIHQMSYb+WOnPwWL6sfZLiCr5UmEGtiT/ES0T98a5bNqhkGYBYAEWkjVI/vbE8jqyhWISIloJ2N4G9+nfphlUzhLGAqA8hEhLC8WkzJ6bcsIp0htj0+tJYqX8smRtY7j77Y8w8dcVK01pTpfyyLf6nFj2Kri5otpCsCdG4iLWuPYj84x5Px6uM1ntJYIuqGZtlUXYmNug5TGJ58tpRQi2b8MQEUtYBFSkNQ5ERH2IAwdxY/jY2id+1gO0TjHiVemzUnpQabagsCBEuLDoIwDRqeYDRcw6H0zzHL7jGKVxbQdoBz9WhTpqxVZY66c6iRdgGNxAnYXkYz4bmPNLM0iqsBhyIBGkg9oOAatFPPBrhwtNhrESIGwIO0/YiYnFS2Vo3qZdwy1IBgRGjcCepItyjBkko7KctMy8QUVc0GcAwGUAmJJ0x+U/MYA43lQtMVZC01cZchLErpDXHOIF5mQcO85lFqpSV0LhagPpi3pbc8lmJIjYYgeJUkNViKlQCZZXJYkAgEnaDy5nDYt1s6KtFLwnP01XSCwuYlTG/p2NjEYb5Mh6LhTMepf1/lHziL8PVNVQqBIIJvyAYRP/cMVvAXiqUnYxHQESv5g4E4tSFfZPcWygFQEAgVHDCJOpjA9hY8+ZOLejxfVklSuhSrl2FGoGH0kAaGkbAqwn55YBqUgtRlg6VdTBt0ZfibT0OPvGKNRqGczAIZqtnpBTKBVhJMQWaDMcow+OV/F9jRdnyktOq1WtsuXQJRHN30nU572nt8DE1waqiDz3+lF0W3ZidWkd4ie2GdaicvlYP1KoVj/rIGu/MgnT7CMRPmO76AfpX0rtfnHczdjyEdMNFcpP8AgK5OvCpyWvN1vOqg+QGLVD9K2M6Vtfv1vcYN8LeJgmVzeWqD0Vf8sXkMPxR8LYdMIaKFaQRqjmb6dU01M7qu033wq4iXRZUkdX/F99xg/wCVI5tXSZaZMAiSdjz/ADxjxC5KpcxDG8LIkfqLb4D4Pn/3NNiZMCJ5kCL9sYZjNuTuYmYEAe8Dn3xkd20ZpNLTM8xk6bvJZrAxNh/OScIqtErUESy7bXHWwG2GlR7+2OaGVLg3iZvf+WLY5uPfR0MrB+H0gGRZWWZQFUAsZIAljtJ5DFDxFPLH1QzCe4wm4VwpmzALFKflEOWckSVMqqxMltPsNzimzFHzCAYKabXkz0g7DuMPl8ZWaTJmsajQGNt5x9FNv9X3GGVakFkTIBiQInptywuNY9TiVsg+z2Va48pVrIdQOmNRHS6jb5ON8lm/LpOqkgnlewMx2knAXFMyRQ+hyVII1U3UxNxtGBRnxUA0iBInef02GNTaUtGtQsN1kmxAClmi3q5yCLzpt8YByVM1abMGi8wZkybRyM/1wbW4Y9VlamogEgw2ygki28kGO84Gy9KsjLSqIwUA6QBIBneBzgxh+RSOI6oDSFDBdbiVVTJCmwmNiZI/PDjK04Pkh2DapspEGIbf8PIdByOJ7gmVdncLRYlWJct6VWPpUki8W2tfBGbrNRUuAEZTq9R1PqIsFBNhPOCO2FT2VeNVQ04g9OmSjqS5ZCi/ig6jtztueWE37aTBJ1Q/0g2JDHfoLfrjijlVqlszWdjUYALT2gEX1Hdm1W5Wi2NqGQaEAVlcj6dJIsfTt9MzhnvbOjiSVI0zNVlV65OlNWkhRe/IbnTO5/lbDyjnFYUiq6takgRy2v1j+uFVXh1dwysHuZ2AAtANzbDI0DSpB6oIWjShhEFp6dZ2/wCrCyqKs6SrYl8T5vyEfSTcAkEi1yFAHdxq/wCVO+POaFJWpldJarXdQpDRpUN6pI/jY3/0qeuGvifPPXqhGYAk6nI2W1x7IgCj274P4LwilXDV6npppBRPUAaaSCJEeo/rPXGWLuVox9vQK+T8qnl0Uq2m0psfU5lZ2F8A8Y+sE7gbgwRhxxY2otpCiBCDZQJCgewgYBXhhzGZSnfSRqqRyQGXPckekdzicncrO22H8Ey2ZqZdW1qPOB9LIGJRboWMixuRIt84/CmyqF9J0AAlV0rLHUYHK0YpqiaKrNTKoiqCUKWIIaYNitgLbTJi+EFdvTJmWlz19Ww+0fbE1klK/F9BYm4xmqiPTClQdLGCLkyAB8lgB74kc5mTVY1HDuQPLZrRYzdgBeAYO8DFJXro+Yp1Qju1BtJAI0A+o6jaYEcuYE4ksrmGAqU59LEuTGxRWIvuAdo5zjfhglFfZWKqih8LlWqV20aIRIEzbUZM/C/bFCmUVKtSpr0uyIEUz6irNrA/1BSCBzAOJrgVZqWZq06lBg5piQtwiBQzFoteVk8ovh1nctXdR5CeY9GKhUH1FBuQOdjgTT5f6FknY14nlqhzNOqomlVokMOhpiT91MfHbBmXqQhUbMwdjyYaI+JiDHP3w68N1RUpaAxBIkEd4OEpylWmrpUgOuoAj6WU/Sw7SBI5EHGdvafqFutrsjfG2YApUwX0hyXa0k3nEz5jH0pAUxqIMEgnmd9IA5YuqfH8tQqirUoCuFp6EZlUoDa8tsbchOI7PV1rNUdi511GfQkD6jPPlPL2xpxvSHitGvCqdSpqgNURDC1ApAnYKDeTtYnbC9aFR67ySoFnuDbpbmcGZesUpsihkQmSpq7/AALDDrgeRUUA4CglmkdIgbjtgTnxuSQrajbQGdCgKqwosByHuTv74wdCdhfDurlpN7EdNvty9sdrlYG8dvnGPk7Mb27ENLIMSOWHlLKqEUDcc/1wStMRtj9TUxMfzxzlfZwi8QZVvLJWRFzH4hG2CeF579xSZt4N+djHO14wwqA35jnhPTYIJKkU9R0MJaQe3LFYS5Q4lIybjRqaRYExb4jrgf8AYz1GDRmaTXFQH5i/zjkUh1H5f1wEn6hHFntX7V6C0luXoIP2BMfPTA2Zzkny1o07XKmZ7GVtG03x9zNSmtwL7ehSxYzAVQLSbiJ2HLlp5D1WVdaogWaiU3iegLfiHULAm0nGuj22SfEPEVSlXZIptKyQG9MgAyDAg8j1xgPG7lWIADTp9JkgATHUmAca+JKdNBrRKR8vMaghC6HBQKVJkiSQTt3wTwzy3pgnKpQIuqAKCwI5kC3yZ3tjmBMw4F4qr5g6ESUM63gHTHMKbkzAjFhRyiMgJBMgklkQEne4i3sIws4bXUqWprTRFGo6tIMX9S8yPfBFHiKsitpJD3BeVIEwZWPsOeANZrTzSpU01KlNhyWCCognePVtF+eE2d405ziinTdwU9NRXKU1FtZcGyxb1bxtiXzfiCsmeLeQz0g59QYgRFgGAIUbfc9cH5TxK+ZrBBSIDFU/EVDT6Q8DaeZ6HHUxXJFDXz/mViNJkqAGBa8tAAUxaef3wh8V8TZUNJKhYK3qaf8AMqbQo/gTYAcyOeGfHmXK1iBU11hTK6gNC0lbckAnWYsNonEhTWvUdK1KkGp0yNI1qDZo1eoQYPqMxtjPkb5VZkyZHKXFPQb4R8OLXqTVLCkhjMaiFJqf/GsE2FpJI58zit8YcRpgJSpadAGtgohYBhFHUSPkDE9wnJ6ddVkCJLNUMOd9tJZhqcmQIUxJOFfiPiLMxAHrePQPwwIVf+kbnrOGm1FUgTaiuK7Dc63poTuVU/fU388UHhfJN5b1kZvqK+WApB0gGbiZExvFsIOJU9JpId0pifhAD+Zwgq8SRC3mVtPIAMbdbSBPxicF8gYf+x6FxqmG0lp1uPL3/CWDNIFtl35SeuJvioJ1N7m2CuBuzUabsSRpNRdU7OzBN+WkEjsVwDxvMgKQIB+b3Fvn3xOndPuxabnR57w+nUSpVLFgNDRJIBYwOdpgk4aeGaCVqb5VaCVM3XqempUJCUaaLqJBBBZidR03mBvtjKrlvMUllNxsBtytaTGCOH/s1Bcu4pVjmEb/ADBU0QwYsKhWCTaFCyBAucejGV7NLhWz2TwdwLL5GixghmANevUgarHeTCKJsogfOIXjOepM5q0Zpt5hvSZgH9QA0XgHYytjNxhFxfxg2YerUrKaxj9wqP8AuVJUTUZSp1sDIBaw+MTNTiDvQWiWGhSWHUA/hnne/wA4VQfr2LVosuAcZFOuyiq7MxZoc+r6jafxHHonEsqudyzIG01CvpcEjS34WtcgHdeYx/OX7S+tAjGzSl9j2PLHonDPE+YyzouYTynYagpYeoSRIA2kg77xbE8uCUfkiM8b7REcbo1KVR6Vcv5yHSZMgDe3Y7z3x+ySM4ChqdIGNT1LKB1mCxHsDj0rxHQyvFNHmN5NcWWoADI/hYEiR0M2xNUv8OMyQy1KtMANYySYGxiLA9O+LLLDjb0Hmq2RtWmoeBU13iQDBvym/wB8MfDfG/2Z/wATU2symI9x/qH54N4p4T/Y6iec4YMNSEGA0ESIgm09scZSqrFUWtSop10M2nudyffDOUZLW0NaaK6jm6RQP5ixFtwfkETOF+a8R0VMSD/fycT/ABrhZQUy9V6rOpa0aYmFIMkwReCARbC9lRYGhZURc77n1CLm/wCWMy/Hg/SP64lN/wATA/TTJ59B95wLmvEzD6aaGeWonC3LIHU+adQ5KpgD7YW1ckzMQl1n0gsP64eGHFdDRhBumNs7xms6rJC6vqAEReBzk2xhlKrrU0moYJ2E9fytgTMcNamdiRAluQ687xgzhuX0+togTHfviklBR1QZKMehlkQ9apoAUqPqLAGB9tzigHAqP8CYX+C21JVaLs8c7AAEH8zilKdv0/pjNNNOkZ52nQ8z+aPnhqlWIny4hVEgg2vJgkScLhm6gIYRWgalEKzC8gxoFiDzNrQMJaPhnXU/e5jzOTaPSSSY0y3KZ9UXxS5OkEQU6IcKGI0rqJJA+pjef1vi7PV7E9Bq6a73dmIBQekkySs/SSWPp6RjVeKPQR/qqAGWIgcpNyQJmbDDimlM1Ajk6jN9gOzR6ux6YVcbzCUEKtWQViSFRW1gDeXMCDp/DvgHI5XirFxVNDyUanu8ajBkTB5+3PAvG/FesBKUPUeNWkNqEcgIgySb+3XA+W4kqtTepSLaZhiCIgHe+kn4xpnM4xNPS1NGqsGbUPTO/wBMEg/mCeWDYjYzzeTFOFUsipJamTqYkkkQNRkz7Ab8sYHNNlmVyPUommmkFQw/EzMfWRaFHMC4xoFhNay7NJMEAET6d+8Gb7YBzIUMxf1LpUkMQIIvpU6bKbgxJPbfCNsMo2grK5KrmV86u6pRZjqaS1SqQSNKhRe4NgQABhvW4zoASimkkhVEIHPIQANFMTe0nEwWzuabUqhFMLJsB/CqxuY2Ue5jA3/4zyq8NULsi+tl+lSfqg//AFnqTjPKKswyVFFxHNhVK6i4QyzmT5lT5P0ILAdffEvwUnM5+nTm066h6U09Tj/qjTPKRgbi+fapOgehbCCI+JOKDwRw4UctVzTzqq+hQeSqZc+5MD4w0F/lIMY0uTGHE8xqqVH6CPvf9AMSX/D6VaipANSq8bbS3M788PeKuVQCYZvU3af6CMa+CAv/AKjMaTIikl5ln3I9l0j/AKsDHatj43xi5DriTCCq7KQo9kUKI7b48/4/mHbMKgaNIk26kfpGL7irCmAn8IAHvz+7EnERV4Kz5gFmQ6jcerUJ5Ry6Tt1x2Lc7YcCblYry9dxUBEkKSDF+4N4ER3wamepGXZ2V2UgKwj56mSNsGZ3grtV00j5Z0g+Ww9LW9UGd5G53xyvBasuasDR9UGdUiQBado9sX0a2L6tJgSQqaCN6cyT0uBgKvlkCsSgJJsFiR8z+Qw9yuUQFoMGdgZPLeQZtgTM8CYs1akTMSVKnbsRtfBjJX2cznh+XWpTVQiKgH1FSS52YxyFt+d7YF45w8pAhWphfqnTpjkOh6Rvhlw7K1PShHqHKDvNwekXEnB9TJsobWp6Egx023Hye2O5NSDx0LvD4anSNVsualIC71AoHsCxktvt0xUU+LAVadCnBVKSklmLG5OkTubC7HqBhNlcuQ1TzaoqMV0hampoH8JAgSevIDD3gaZOjrp1EpsDcM37y2mILRbYjE5xTM08PtCbjvBGzflu9dTVUy0AqlMAbInSQJZrmOWIPKZulQewNQqYNwFN7x1nrj0SpmaFJjToNYmdCiUg7Ec5AgQMfq1ajXhXpipH1Bh+jbj+WKrIun0OsVrv/AER3EMw2ZQ1crSdBSBdgBPpBUat7QxiIiBOFVXPA2YU2JF2i4+xvivr5aktSnSpKLK0FxOj1EwDedze5tfHHFNdGSwBHJhEe1gCMD9kY6jEk/j4RxymmPWoLC4nl3wRlOGvIkSvUmB98M8pxA1aiDS2kkFiJss+o/AnFHxnL06yvVyroKdNYJ8uoCxieS+wn3nBeSfVEpTl9E3RyCpcsx97KPYbt82wv4lnwwKrYc8LhXZzEwMfK+WABgkkfbFI4t3J7HWJt3Ie+FeNilUCOx0G3YHr1x6GubaLRHsuPHcrlyzABSx6AE/pjU0afMweYg2/PDTxxbDPCpOz2epxOmSQlKoxsdSAwCdhfSFYibmYAO2FniPiVTywVqCgZmFJJEjYm09ZMRE3wBmOLoKrCmpQLTJX1MQIbUWuSPUYESfzOBOG1a1TU9dGKMQQxuYGqQqnqSNgdt7YSjU2bcA45mKdWgQartM+vSVdBOoGxYCBvP3wxz9YPWaqyIjFpV3KnTYzpJExG8gbfGPiutIahKs5iDdiNgC0ekDpyjCXPU6lZtbKNCi+onSLc429wJ5xgNgCod9QpEwpEABWMRLb+mb3Y7WF8fkooriqdUpdQpDG9jABsYtN4HfGuX4cMqjJ58SRIEMwJvpOrbcnbcjvgrguRZzopq7Bj9LEilSUCdRMfvDMX5mYGOWhACv59QmnRRqbEqqhQSxZiLRpmQs89t4jD/gvhoj93mGGYqreoqtpWkDP+ZV5Mf4VBPKTh6MitKnpkUaZHrqwq16g6UqYH7tD1b1ETM81HFuJoqBCop0VkpRUmW71DuSefM9tsRlPWic8lBeYzqUkIpFQFBVaonQo5rSUmZ31OTJM+wkHY1SKdMFabG7m8nmdxM9dhbGOdzBqmWkfw01EWG0zZVttvF8d8AylTMVRQUwmomo8HTSVTMmDeTYCbkdjhY472xYwv5SDOD8A8+uwQinTQK9QssheQA2BZtwOUyZxR8VzSH6Roo0oAE7xyn3uT3xtmqq00GXy3pRbljv3ZjzY7Ry5QMSPFc8CYQEotgAfqPMn9ThJPm6QkpPI6XRln829R/TdmI9FtrxN5APQA8sXvD+GmhTSm+ktT/eVAohdbCAo2ssb84xK+BeHsazVjLLSGsErF+QHck2HbFfn6vloQxlj6mk8/9hb74adRXFHZHS4okOOZyawQmBBbcCY2A9z+mFfh3i6oSlRWBZyTUA1axyBJuIkXMc8KvFdUtmC4KxpAHPr8YEFBiB9UHoxJt+QHbliuOKUS+N8YldxHjRbWtENrUgl5HpE3BteeXLAGczssGqMzql7ApfY2BMxAm98fMjTbyjrC0zM6VhmjkWvMm++GtOg2jSATG3eN46fe+Fb2VTsWZauGiEQTsW3A7RYjrgxFfTpZiV5DU0dAIA+eWNstw+F0xG1rQs/3vjYZYmzTvEqTDf7nrhR1YPk87oqaWuPpJgCCbx79cOlpKw9JBtG2Bk4QiJ+8pLVN2ItI9r2jlGBMnmPLLJPp5Bmhh/p/1ThxjriHAhBdA5JuYJP2E2jCrK0EcCmHKuLA89ucb7e18O83xFVsadSReQpIHeRjv/8AB/tFPU2mmrH1aVJcW3FpvMXwDhd4e4aaFZakqxUkknTJU23g7dLG2CeM0qLVJVF1tJIJYXEkmzAaYG178hjZuAOmjRXZiYhCNAB5DVfUYG1sa1KQUKjUmVoJbVBY7wTyB3+ItgNbsTguXIAzGVQ6C7KpAGkUwYFr25j+uHGYenWosjLTZIvtH/mbjC/PaKgA3K8wxWD3iD89DjLK1stl2LVJYtYBQTPWOQwrTEzR5I44Z4co1NaVZUQCdPpLgTCzyC723MdMd5/Vk1ajlSdDCbmSpb0n1EETABvjZc7TMlQ5gwRJk/a4OMKTF5b6VkjT0PW8zY+2DGUmIsfKVvr6IanwFioCk/V/Bv8AMiffFTwPw4tMpUchiJhTER7fxDscavX0hgQQZsYJ359B7YWZHiahyjvBJJVwt+UhZFp/lijlJllFItWogA6Qik9gPcWwlqeGaRJJCyTJs39cMaFLUdUlhEy2mR2kAC/tjU5oC0t+X9MLbGpEauQpCjVqeawFXSiFwLKrBiVA5GAoHY3w54dl1FHRVrVLmQHBQkcoVZLTGxKiBzwJxUqQKpTXSWPLCkrcbk3uJNjETztjTJ5iroYpUKyoDD6iSTESYDaRaR2xobIt7OhTWIGkEksfSdY/7vShvbVJ3wTw3KrrTSgKUvUxYjQk/UapvrZrQLi1htjuhlWFOWDFy06GUDQAbTcgFgD164HzuYL0mp1VWlTUkUwrGASd1pg+oz+JixJ67YD6AtdjTMcRyoMllq1JDF2phyLyNKmAOxYm/LHdfxdANOm5p/xPU9VQ++wUdFFvfCVqSZUCtWZnaZo0m3mfrYA+xgjkLYVZiq1WXbW1WoQXAJ9Pux5neALTviVCSjyDeJeJERSaep6h/GbkciF5Dfl3wtyNfWhqga3Mg6otb1AAi8DFPl9GUo62yqIpA11XYNUMwD10i+wFhOA8lQpZ3MuMudMgFiAQirYNEgHYctzGCoJIaMIw2DcE4NWzZ8s7wS9wKaiW+qBaQL7c4xXNTp5SiMploEmXeILt+Jz2A2HKwx0MwuWpjK5UEqLkkgEnmzkfkPbE9xbiSqGVTqZvrqdB0E2AnvzxGU23xRCc3N0ujHieaLA0aMQBMk3J5n74W8G4czAIB5jOxCgTqJLEfAFyWmwE4+080CAP3ixyCwI6kAHfvvi18FgCmcwBDvNNBsAN2aOXIYpGPFMrSxxG9LLrQpilTg+WJZh+J4sB2UcvbEPx7OuSyi9rjnHPFfmqr6CtFGfqY3PM4lcxwjNeZJoNDXklAP8A+rDucSUbdsljg5O2IqPCmYWUhQZgmRvYXuROOMpw5gbJcA7iASbhd5JJ2GLDhnAnF6tQU+ZlgwN/fa++CqlJaalRWpmeZLNIi+lQALjvi2zWok7kOA5lANWinq+sKxLx8c+02nDnMZ1A+g+gAAAMdyRYSOeOadKkTpauTBB0qjGPkG3T5wBn8oqknXDEjQQjHTY3gmeeAykY1sYqiB4g6ibR1v8ATG598AZ3iKrZUYrPq3HxG56m+AP2+oraTLA81sVvyt83wdU4tYsqkxusme9/5YCY2j9X4vUJ1TFhCg+kKNuci2OMzxZSupVFQgSTAYgWkTG36XwJ59CpO4lZCt6QTzPIarzg8mmF9QtAKl4kH2Ata2CCzmn4mqlS1U6FZggRyvTcASFE8zg+lxaoHUhVZW9MyNouNW9jcADrhZV8KZfNOXZ6iqYMU7Bo531R+uMeIJ+z02eTUppYk2qgGACCouATfYjnhteHFOM88yyaeZKmbDnp64ScZovWK1KbsCgAbkzATB6g3IA5jCbh3iglrV9aspWHU6u20z0nG9LiwMGnNQ6oubA87xcjkIxzTRNyPvEIKpOoc/UL95nY8vfBuezaNQKottEWG04zoVG1atpJsygwdwZm3+2OGJk6mZt4BAWWiQet/thKFnFOj94Qh6/7tmGkamPOdhE7EHDjO5EUSrfXJNm6mSdvviZObakYamwPIljsd7hdvzw0rVK2ZpjSq+WjD1yZnaBMFYBFzOBxEfPlroyzQ31B4F4n0L3j+ziT4nlmWWi0+kibX64phk6pBVSGAkN+8Htbr7DA1bIrpJaSYiTP3k7dL4ZOitivg3ieohC1tTUotAGr2740fxDmpOmkNM2lrxy/LHypw8MohGLbRBJJPLaPnG+pRb9kiOUvb/64fkvo5NlFx3MRWUsjORdQukG8CGJHpAA323wKnFRTIZ6lMNcKoINNL8rfvGHawvJxoa71F1CnRAY6b6jt6hIsMAtmzSVTIUk6f3VNAbDqSTh07EbQVnP2mqPSaSJrmapAmAPUdUm5PW8bYHzFellV1IDmM0BPmwfLSZ+gG0gfiPeMK6me/fnUWYaYlrnoTva5xY+HcmHomiihfSzPUJ1O0yIEj0i3I4WRzaJ3OCpVNKtUqJrUbBSxM8x3APO1+mO1anl4qtFU+ZICt0MkEn84HKMFV8sUVbAyTqJLE2BuOU36Y54dDqvoUKoJW8wR9NoiZkk33wF0drwx4pmmzTUvOplFEyjAqCTsWLQQvO24BwzytRculRcpRZy9qlWnSZi8baVUEKsyRJ7nBPhnw+lcGoSe5NyWHONow44vxirRApUysCxbSFb4iQPtjnInN8nxXZEPnazKw0NTFrMIc3vM7H3xrwjhhDLUYiqFkhCkhvcc99+sHkMMKVF6lVlRl1Mpb1iRY+qTuSTt2x0QMsmhmeoRNphBMWEXO/PCRjXQ8cfHoNHDabAv6qBP1QQVI573+8xjbO5o01RUpVNFlsrEkE3O34ty3PGeRyZatHpLBvTI9MxIJF9o264ccPol62mpDNIJMGCbwInbr17YLVnfrcu2E0+IgEU1JLEbCdI7TtjuCyGdY7gGe8Wt844qZRVYVQIK2IEgfAmPvj83FjUdV21dcNRdaMuJZhUpjzACoIkNeex54DyWcy6lqnlifwqAoV27W2wXxnIoXVmXURsSdpJ2G2N8y6QlJlnUdEwBuP5TgBFFIMs/urNc6RYTeLHHeXy4Gr0qbEhQu8cp2+cN8+9OjRDKkaYAM+rtOFK15MgWFxyN8dQQHL/vJD0xTF7KQGn4sffGzZWlJJVIiLQCdhcj9cEkkpIiJG+/5d8fM1VAOwIMAggR74WjtH3MqhgeUGAI9UB7dL/pgCpw2kWbvJseXQkGYHTlhiK2kaTN9o5XxhmSqwwBkGZMXj+WOoDFWXzTUwKWhgQzDzN1AnrzsdsFZiHcldLU403iP75YJzFRWhyssxi+3254HzSWAVVXT0HPAOti3iXhOkYakqIeawRfqsGQ2/bA9Lh1JSVgBuQBhvm/M40PFCpCMWLMY/09ffBGZqtmdKhtDEi8Wt/LB7FaXYRlfD2YqqdSARGnYaR0YgmW7Y4zfAalIBjf3IhbbnoBjbJ+JGy6shBafS3SRa08sfPPqOdWuVIIgi/t7YFenKK7Ft0UOkimp9TEAkdwCb++AqOdudJKTzYkKZPTbHWV40QxARQG3A5774ZU6yPrBWCI274amI9bFL1moLqp0RreQGEEL/yjYe+Osrx6aflmm9WoZYxEHqI2+Iwdn8q1IpJ1LdtyGNpgxYjC3iPEgGVqbVEExHpMe07yeuOR3Ry3EWYwmqmvJn3DdNoAFrY2XONzZCeZtfCjKZjWxR5Ie579JHxjCpxGkpI8rYx9vnBavoXk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0" descr="data:image/jpeg;base64,/9j/4AAQSkZJRgABAQAAAQABAAD/2wCEAAkGBxQTEhUUExQWFhUXGB8aGRgYGRodGxwhIRwcHxwhHyAfHCghGyAlHBscJDEhKSkrLi4uHR8zODMsNygtLiwBCgoKDg0OGxAQGiwlHyYvLCwsLCwsLCwsLCwsLCwsLCwsLCwsLCwsLCwsLCwsLCwsLCwsLCwsLCwsLCwsLCwsLP/AABEIAL4BCgMBIgACEQEDEQH/xAAcAAADAQEBAQEBAAAAAAAAAAAEBQYDAgcBAAj/xABAEAACAQIEBAUCAwYEBQQDAAABAhEDIQAEEjEFQVFhBhMicYEykUKhsRQjUsHR8AczYuEWcoKS8SRDU6IVY7L/xAAZAQADAQEBAAAAAAAAAAAAAAABAgMEAAX/xAAmEQACAgIDAAIDAAIDAAAAAAAAAQIRAyESMUEiUQQTYUKBBTJx/9oADAMBAAIRAxEAPwD0n/D+vTbLKFJaooAqE8o+kX5RtFt+eG/Fq4UCTAkSentiK4lQbhuaFaiCaDbgTpEyCpPKLEYeaTm2FTVppkDTz/s4R5OOvSLeuInzVdmYkEkE2k3wO9Jm2xYr4boxfUfn/bCqpwKqpLQNE/SGJYDlNhJ9sQeKT7JyxSJ9ss4/DPzjhV5QQcPAuwIi1sfszl+eJSxUSaJ7VG+/Trj95+0G3TDoUFJAI+2+OXyKCQREnnhOJ1Clqmkz0Pv74+GmwYRIU9rf1GMOKcVp03KJpBiS/P4wTRZioMH1CQYN+4nGTLmlF1GNjKBzXUsCswR/YvtjJFkeoaTtE7xjVnvDmOXc43p8PDiQ08jf+UYbF+THJrpg4sCV/VzC8iMb5bOR6dweu/xjrN8GqcjPeJj5H9MBplXDWIYgXAP9YxfaAkbZuiT60mIgjn/ffAlKpMggwQV5XnkcEK9WmC2k/IJB7Y0SstUE6NL7x7X/AFwsjic4umjLEd1HxeMThb3IxXZ9BoYOCREkC2xnCHhXCamYqEKSqi7MeQP0jucZFH5NDydpASAEwesQNsUfDeAZioH/AHZVDBloG2/p+r8sUfDeCUctpIQNUI+prn3nlgzLE+q8nrzGM/5GaGGai9i2HeHP/TIC1VWOgLqKksANgLyfnGXl0EfzKNAambV5rATJMkibj4wMtNDck6hYmT+mODWIhQxJA2AGkjvzGJZf+TySXGGkP3ps3z2aLNA9TRz5fPTH5EZVjTuZ5HASNoJvM3N/0nljjMZkgCSSeQ798ebJuTt9i9mtQqXKzYb+/wDQYyzCsATvHSIjAyVgqlj6t7gWnc32NsKK+acsAW9J2AxVYZfR3XYe3ElmwBixI5HlgfPI1QSWAMbD+7nGLrIIAHwIn/fG9OqSnOeWKQahJSSJuf0Kcnl9JZzNhbv8YM8kMFj1W7j/AHGDJEH3/OMa5OtSZSUZWIJBBIFx+ePfxOMopr0QFTh6CCwki8nl3wbVzlMKNZGhT6dSmAxEmLRJAme2A8+lZdLswSnN9EEf9RO47DfEtU4iuYr0aQYvRR2JZhGpVEsdPJeQGLrS0PGLZU8XztGpShSrkj0np+QIGJ0ZD/8AbS/7/wDbBGc4jSAlAoLifSLgdO2E54oP7Jxjlklk8Obou+KcezNdDTdx5Z3VVABuI77id8A5DimYpLpSq6DeAYE+2Mqkzffnj40z78+nvj1XNlnIosn4wzKC9Us3MOoIjqCCL72xQ8H8bb/tCgTBBQHnvIJJ+3XbHnIiBO83wRRJM87WOGWQaOR+Hs3D81Tr05QhluDaP/FsTvGKj5ZfJRFdmk0na5gXIZRE6es7YkeCcTrUXmmTJNxuCO4/nhxnswalRqzfUyaIsAo5wTG+HctaH52v6J6fGM0z2Csv+mVj2NwPYjDJKFSrvVcDndCPawBP3xilMNAgBeQ1TMdgI+cb5vitHKKuu7x6UHP36DGdqK2yfZ9p8LoZdddQAsDId4t/yiO/LEzx7xKCStPVqJ+sn9OmBOJ8WfMPqcmNlA2Ht098Ls7TQoV0wvUfVOIScprWgc0jU16qONQZQdtX4pi/fDDgXiJgxSoTI2b554QjOuoVS0gfSTv7Y4Wsoqaid9wD1xkljT00dbPUcj4hV7NB7zf7dMNg6MJEH4nHlP7MtZh5TkPaCbA3jfkRO+NuGZ6rTzqUK9Z0VXCuy3AuRuN5bSJ6GcVxxmnS2gV6empQXcKPiQcdPlAQSRb7x0nrhB4hrVqTGkGYvIGkXJkWI5lT16zjDNZHNjLVNRqQqFmJEAKASwkjpOC5O64sXj4c+I6lEsqJEj0ueXqFsLH4i2TpLSIGqSzsIJJNgJ7KAPvhUMwTM76QCe4MH7qQfvgXjCOylrkAqGPKW2BPKbxjJJSc6+x3H4jT/i9dypB+MEf8SU2O7TIkqoj9cQj1YG2x2+cb8NcmZN5X9cTl+HjfyaFRa/8AE1CLl5PXHz/iRNlk2taL9PfExkMkGJ1P9P4R8xfnscNs5l9KEqPp9S/F74i/xsSdUMv6MctnXqMTBDQSLSbCbYVUeO1WqQwRpHpV1kSCSbTE6QCMU/gjLJmqygj0FG1ASDtcEju1u0Y44r/h3mU1BQKtMGx1BWjl7MDjfh/CXFSUS2NJ3ZjlvFNbU1KrD+U9N9MAaQILBCIWGQspXvir4twvIZjKnM0n8pVm6fxfwsv8UkCBBkjEVwfwRm6juj0/pY/vXbSbjZonWIIuMd5riQp0ctkV1Hy6jGrYyahdjpAAkgHY916Y2xhKMHz2q9Oa8exdQzdyCfpMTffoehxrTzNjHKSb2AwtzvDmVAkgVnqtMGdIu76jN2AhdI2jeTAG83yxpcmVBINyWn6R/pFpOPMn+HHlfhn/AE29dH3ifGCG0DoWZogAbaRz33Jwq8OFXdqxgn1RP4VWAT8lgPacDZ+WAVSNdSb9BuZ7AEn5wbw0L5T6J0GKKdYEsxPcs0/ON0ccIY3S/g7go3Ql1mqxI3JBB6XnDlVi/M2Pfr94x+oZZUsIGPtZwFLkEqLfJ2xKeTk6j0Qcm9I+5bL6zJsg379sHzTHIflhVk82KjqpOlTYadgeQ25mBgV6kEgsAZuCRbCPDJvYvCy9alzm/I8oxotPr0364YNlgNgBe+P1OkOkx2nHps08fsWPTHMz2H9cbUKXJR8zgtsqCenM2jG1CkPftsP/ADhRao+ZchbLHvg5apaI+/U/74BNP5PQbfljbN8WTJoo0a6zX0zZVO0nB8HgrYdm6hoUyzMrVmHppk2HQfHXmYGIDPUqjszO0uSQexxpxXNVatXzHHqa4CwVjlBFoxtSclfVba+8e/Ve/LE3cjpb0hemWMFdVm3J/laRfHYplYAksDyuZ5D3wwo5FmbTu5+lBcncCBG1sVef8OVsrlHrmnS1QrOB9dMfiCnab36xFxiqw6tAWO1Z57mKLmBpF9xO1+cbm2wws4jl2Vh+vvj2bKeA6VdErU65C1FDf5aje9gpAX2AjGPib/DuguUqMhc1lEqx2J/hIAgA7TymcL+iV2x1GR5r+wmpS82kCpAhlAOkxaZ5Yef4X52kucD1Whj6QTsNVgD0BPPrGBuA+I0y2RzVBqcuzCORg2cTyjT+fbHGb4Iv7K2cy7kmlUCVaYGwYAgzz+oAyN5vbE4JqWgHu9bIo9VKjKCyTpMXk237An79sdcTy4qUaiHZ0ZT8gjHm/hv/ABF8vLIlZHq1QSJkD07rJO5Ex8XxS1/GlJ6Gql9bKZDf+3/zQDJJMKNm6gSca1lg/SsZJ9HlGk+RSM/5mqRzDo7U9+hUr9hgnhfGjRp5madOsjqFNOoxGoCoVGmB6mEzygXwty1UlGYsYWuwjpNzA5fbGioFJBFg7D4J1Y8nJk45XJEpaJfiVNgygiAxif0F+nXtgjhdFitR1VjTUqpaDEzME9YvGC/EVMoAAQTBYfnHzOLvxVn6KcMpZWnS0FdBsoUMQvrNo9RY3m974vijzxtvwKomMuqJWaJFMwWMbG8EgbA49G8O+EGqHVWUpT/gaNT9fZT98GeHs5lq2ar0wlHymy9EQVUaiTVDKVIhuU+464w45xitwyaImrTqz+z1GJJpW9StN2Ubrfnp5DDr8KC+c3dHcV2ye8IVf2HOEEfuS3kO38DFj5Z7AldM7bY9azH0nHiWWUya1X10XDCss+pkLDW8RujEOO4ti88K+ICMjVau/mPQqGkXmfMsuhusMGB++NOCaOhLTRTUKoWrXkwAFYk7RBE//XHj/ivi+Xo169emxioxOrZmmNS0/wCFSRduewww8QeJatdyqQXqelaSE3A2NQ/wiZjviI4twh6eZPnkZgqohdPoBImIPJfznEsueM3xAnzfFH7htZ651upWm0NYgBaayAO2pvuAMcZ6vrNlAFgFHIBrfOk4+hnCOkaSxnsAeg7csC008sWJJDSWJ35RGwxmnKHSKTksa4gOay5BZqltVgoNwOcxsDa3bHNGoUTShKrJPe/fG1XKux1EH3P9eeNBltAVnBKE6ZHWJIB2mP1wXK1RjblIwokTdrbk8wMd0MyhlWJUN+Fpgj4G+BspoZzCtcEEkiBIIFwNuWDs9k/LKs+lSxEQNh1P4o7ekY7groKgD0skKTzUcKikEfxNeQB07nBNXxEhYk6ZJJ/yVxtw+jSr1lp1QukgkkACCBY/fljh/D8EgVEibWOHim1stCDaPTf2YloIII7HHXkad2tEWmfjBtOgShqHUb6S0HeAd+W+NapmFLQFgnY/3GNLidxoV1aA3BMTzxsvIA3AtA/2x1m66L6mIA6mJPxv+WEec4q7EpR9Kzd9zHXouA2kcoWxjU4vSpiQpqPeADaQYhrzviezNF6h8zMCCWksLAdiJ26DBeXqJTp+ZMJcamHqf/lG5J698Lq9Q1WDsNIH0U9wO56scSyPVsN+IYeUkaEWKaE6ZNzJBJgcu3c4/JVmoi06etydMaZN+gnp1xjwyg71AlNSzGfQOdpJ7bYv/ARytOR9OZJIY1LMb7L09t8PhXLsaKsF4Fw1uHMK2YpA09OlXX1NSkzDDoeonF6jLUSRDIw9wQf1GO3QMCCAQbEG4OJmrlKmQLVKM1MrJZ6Ny1Pq1PqOZXGvoolQz/Zjlr0gPJA9VMW0QN05R1X7d5PMeP0ZG0UyxcmNY9ATZSb7kXI74tqdanmKM03DJUUwynkRH3x5Un+H5o1AK+Y8yiCZp0gVfSPxNc6VHPT98JkbrQs7XRGcYzCpmUrAK0stQoLLZp07bHT054ZZ7j4bLeRQDKhzFWo1oJUsGpKYNwuphH+hcJs5lE8yqdkRmCgknaYvzgYW8NzQV4YSAYIP6Y86UntIhb6GHnabn+/bD6lkKizLhVCydLTIAki1mIGFuVzIr1a1KupFAFXoqG2YDTIMEjUkhhsYvthvw3i2Xr0RQCkHUVDIZc0ztTk7+r8RmAe2JSwpejxgltirJ1xUWpYzMg8jEAz3uPg40r1/WZ2IS3xB+4w2PBvJUiklQoS0K49YYrDrIF4AB7Ym828KrFhcQAQZt0IO/Yge+JvHb16BrQTXC1E2YlFYTEDR1JPMHpim8W0WXIUS1VWdvL1JqDENpuZ33GJzJuGRifUNouBexBO15+8YDqZMiABCuwCnTEnVFusSMVhk4x4/YvKkWdDh9I6ypAo5hQqOhKxUpanYHVsWQk9DoOAWcNSOms9RR9KsLr7e9sPPE2coDKUsplgLGapiYK7gmILajfp84mqFMJ+K3TeMaskm48E//Tmx5wrM00RKOYXSXQNSK7OjXufwte4PaDhLw6itKq1Os7fszP5bBXhtSglJjpMEjpjrPZpq1MU3hkERsCIECG3A7YBNSjToNS8pQ7GTVABqkzKy5+gLHLftfEHFR2gWUtLNZenUZchlqYVQAzs7AtF/UWEk3BicT2bzRZ3dgAWYu0dIBhYvMDGjeIFNBkCDVoKgqQFLEfUYFrwZ688FPwk0KSaqdStXZFJchhTQsY0oD9ZvEjnzwqhGTeRPfo8JqLsl85mw8MJEi0xMTvgNSDrkE6dh1J6npcbY7zmYeDSeAs6ywAJNiNIIuFFxG0n2xzlXWki1ahsRqIFoJnTfmQDP/aMHh76JJcnbPiqyhqbBvMBHpuTeCdv9OGOSd/MYEeWj+lvTYKVFr8zHzGBazogDozLWRvUq/wABEsXb6tWoxJgQDj9xDiDsddxq0laSgszQGAbVy5yIweDYKvs14lmPK00k0x5iMTpAMKwJM8hgfxBmTVdvQSFbkIGw26WwHU4HmKjayy/xFWJHeJPXaMGZ6m06tdFNpJEtMXjecPUYtUO9GPD1c2YMmqwMAC9vdj3wSvCKvJ5/v2xjkMkhcVDUqOUvqNh7Dc4e/th/+V/y/phZzSejv3UtHqFHiVJFqUWWJIlwbQL8/bCPi2fWufJoUy02LKCTPQf1w/8AC/ht2Bq5pRDHUKTCTOwLz05LiiVAmiAqjVEAAb+2PTePkuy8pJEZwXwCWGvMkov8MgvbmSZC/wB7Y6z/ABTL+SaWTpqIceojeB9RkXvIvfnht464pAWkrEEEM0GJ3hd5nn7e+IetmTBMBVGwsB27Rib4wQk51pA/EaBL6nY1G6mLdAALDAflEtABkmI5k8h741y9KpXqLTUFmJ/3n2G849L4B4UGWUVDpeuDMiYjmqz1HPrjLjg8zt9HdrRr4I8P/s1MvUAFV9+qjkJ69cNOJ8BoV5LoNREa1s1trj+eDKWYDprH0kThdX4iyIAiqTCwWeBB2JsTyON6ikqGcoxVE3VTP5RQ1Nmr0h21MB3Xf5U4wpf4kRIqUhMHaQZ5CD33vhrTzWYeyVVVZ06VQhpJuQxmIE2jA1fwvQzjM7+Yr7agV5EidvVtzxOcZf4Mksl6RA8M8T1KQqCTQDsWimYGo7QokDDWjxmvTqmtrqNSqjSGeCfpAKnTbUCf0xR/8C5WnSqKYqVNMw28Ty5j3xGcYyNTh6lQxq5StB39S8xq3+n+McrGLYyyhOKuRzbAqGUCV6VN/UpJZjyK3Zmg8h+uMPH/AIb8nMPWoqWoOPMJW+lbaieciZB2IPbD3w7xRUqLUdVYorAFoACtBPxYffBPGuMtTQrT9Icf5YMqs7gGAShn6SI3xKE4xi0/RUTmRytJE8urUhyTJAEhSDafkH8sfeHcLFK+XoqhX0FnrHWwEamVQNLwLiYJA2MDCrP0C1gYqEyrH6WEXWTEsCJHXBvDcwwUExJ0gTcgNa8iVkfcYlckiqY349Womozl6il2k6DtymORYQCe2FmYyaeoLS8yCyASFsSGB1ESCJI3GAvEVUUn0Hy11oGJEgvuB6oO0QV7zjHK50VadeD9ABPU3AAHPlvjuMtNgbQ84bncsiBFpSCCtbQxYCof4SxIgbT2wm4jk6tOqtIk1AXBpsN2HYDnPL/bBHBcsDRbT+N2i87EAfODcyC9Ok4JDo0qejCY+DEHBap7EbtVQBmapMqPpBI2KgnmdLQV9jscMuE5VUp/tGZP7sNpSkp/eVmHJRvp1QCffbCH9vNQ1GqOKjM5k8p30/YR8YuuHcIoUaYdyalZ6YNOqwtTETpUT6IvLCZkm0Rh4R+VAUbewWvw96kPmgqIyk08tTgIgB/9wj626iY98A8Qza0OI5UVIWkuVdWgSFJNaG9O5I8sYN41ngKFNmJhaj0ytpYGCABzmbYm6vEBXztEMoNObg3EKGMd7jfFVNrQHdWwHiHGEq5lqoCU11L6RGwiWIFpO5A54f5rxTUrmo6vJa1Nr/uh+JVkWMHfoTBxnx6pTFes7Ag0FprQCqINUEO8gwCqgaT3OA+FcGc5XMZ0tZGVFUD6mZ1+AoDGeZJAsBdZKm6ezqdAdIeXSanZtSkG/W+MszmlfTrpgxJiBEm+1p/2GDTSk3i+3bGL0d5kj3/2xDkybmzTLPmHQ00an5ZEMSxi++oASTc9cLEcU5V8w6FCUGlZBA2M7xfHziOYFJNS3JMASf7jCXL129T6QIaRNx3F97YtjTasdJtWG1s1Ud/LVw4t6mLRcxJHKOeONMnSKslSZKggR0E4EpZ2kxM0wJ5oXWZ5WnDrJ8JVBKhlYj6S0x0m35YeaUF/RnUY77NkOhY63P8Aftj4EU31EfbH39lbdmjH0ZYdP7++MbRHXp/TiVwy2O4/XbCHiGZhSH/ACW7jYEdxO3XAvDqukzI0sWCybC1v6exOFPE+B5jMQVzWpdbHRUEKNPIsu49x0x7fPWjQ5KXYDxPNis4qOQCRCgCGteWJ25x8YTZyv5jJQphZkAsbidrmdpODspk2rVlp1W0gmGKEs1p2LCVi22O2ydNQRSWNLfUR6jBI+rfvBxlyKUkKmrKbwxk8vQp1DOqqR6mazWF1GwAB5DFHnapOgU2gsCbROkRJFje8DucQS1CX/wAxRJBAknteJBnDThmbNQPonWYCkfwgSYv0/XF4yiqigxlKnY1yeb8qlXUiAt17BrAHpfHXDqIagGa+lgTfkBb7DE7ncwSGJdg0KpkmWv8AbA4zbExBAJ9T6tIHQMSYb+WOnPwWL6sfZLiCr5UmEGtiT/ES0T98a5bNqhkGYBYAEWkjVI/vbE8jqyhWISIloJ2N4G9+nfphlUzhLGAqA8hEhLC8WkzJ6bcsIp0htj0+tJYqX8smRtY7j77Y8w8dcVK01pTpfyyLf6nFj2Kri5otpCsCdG4iLWuPYj84x5Px6uM1ntJYIuqGZtlUXYmNug5TGJ58tpRQi2b8MQEUtYBFSkNQ5ERH2IAwdxY/jY2id+1gO0TjHiVemzUnpQabagsCBEuLDoIwDRqeYDRcw6H0zzHL7jGKVxbQdoBz9WhTpqxVZY66c6iRdgGNxAnYXkYz4bmPNLM0iqsBhyIBGkg9oOAatFPPBrhwtNhrESIGwIO0/YiYnFS2Vo3qZdwy1IBgRGjcCepItyjBkko7KctMy8QUVc0GcAwGUAmJJ0x+U/MYA43lQtMVZC01cZchLErpDXHOIF5mQcO85lFqpSV0LhagPpi3pbc8lmJIjYYgeJUkNViKlQCZZXJYkAgEnaDy5nDYt1s6KtFLwnP01XSCwuYlTG/p2NjEYb5Mh6LhTMepf1/lHziL8PVNVQqBIIJvyAYRP/cMVvAXiqUnYxHQESv5g4E4tSFfZPcWygFQEAgVHDCJOpjA9hY8+ZOLejxfVklSuhSrl2FGoGH0kAaGkbAqwn55YBqUgtRlg6VdTBt0ZfibT0OPvGKNRqGczAIZqtnpBTKBVhJMQWaDMcow+OV/F9jRdnyktOq1WtsuXQJRHN30nU572nt8DE1waqiDz3+lF0W3ZidWkd4ie2GdaicvlYP1KoVj/rIGu/MgnT7CMRPmO76AfpX0rtfnHczdjyEdMNFcpP8AgK5OvCpyWvN1vOqg+QGLVD9K2M6Vtfv1vcYN8LeJgmVzeWqD0Vf8sXkMPxR8LYdMIaKFaQRqjmb6dU01M7qu033wq4iXRZUkdX/F99xg/wCVI5tXSZaZMAiSdjz/ADxjxC5KpcxDG8LIkfqLb4D4Pn/3NNiZMCJ5kCL9sYZjNuTuYmYEAe8Dn3xkd20ZpNLTM8xk6bvJZrAxNh/OScIqtErUESy7bXHWwG2GlR7+2OaGVLg3iZvf+WLY5uPfR0MrB+H0gGRZWWZQFUAsZIAljtJ5DFDxFPLH1QzCe4wm4VwpmzALFKflEOWckSVMqqxMltPsNzimzFHzCAYKabXkz0g7DuMPl8ZWaTJmsajQGNt5x9FNv9X3GGVakFkTIBiQInptywuNY9TiVsg+z2Va48pVrIdQOmNRHS6jb5ON8lm/LpOqkgnlewMx2knAXFMyRQ+hyVII1U3UxNxtGBRnxUA0iBInef02GNTaUtGtQsN1kmxAClmi3q5yCLzpt8YByVM1abMGi8wZkybRyM/1wbW4Y9VlamogEgw2ygki28kGO84Gy9KsjLSqIwUA6QBIBneBzgxh+RSOI6oDSFDBdbiVVTJCmwmNiZI/PDjK04Pkh2DapspEGIbf8PIdByOJ7gmVdncLRYlWJct6VWPpUki8W2tfBGbrNRUuAEZTq9R1PqIsFBNhPOCO2FT2VeNVQ04g9OmSjqS5ZCi/ig6jtztueWE37aTBJ1Q/0g2JDHfoLfrjijlVqlszWdjUYALT2gEX1Hdm1W5Wi2NqGQaEAVlcj6dJIsfTt9MzhnvbOjiSVI0zNVlV65OlNWkhRe/IbnTO5/lbDyjnFYUiq6takgRy2v1j+uFVXh1dwysHuZ2AAtANzbDI0DSpB6oIWjShhEFp6dZ2/wCrCyqKs6SrYl8T5vyEfSTcAkEi1yFAHdxq/wCVO+POaFJWpldJarXdQpDRpUN6pI/jY3/0qeuGvifPPXqhGYAk6nI2W1x7IgCj274P4LwilXDV6npppBRPUAaaSCJEeo/rPXGWLuVox9vQK+T8qnl0Uq2m0psfU5lZ2F8A8Y+sE7gbgwRhxxY2otpCiBCDZQJCgewgYBXhhzGZSnfSRqqRyQGXPckekdzicncrO22H8Ey2ZqZdW1qPOB9LIGJRboWMixuRIt84/CmyqF9J0AAlV0rLHUYHK0YpqiaKrNTKoiqCUKWIIaYNitgLbTJi+EFdvTJmWlz19Ww+0fbE1klK/F9BYm4xmqiPTClQdLGCLkyAB8lgB74kc5mTVY1HDuQPLZrRYzdgBeAYO8DFJXro+Yp1Qju1BtJAI0A+o6jaYEcuYE4ksrmGAqU59LEuTGxRWIvuAdo5zjfhglFfZWKqih8LlWqV20aIRIEzbUZM/C/bFCmUVKtSpr0uyIEUz6irNrA/1BSCBzAOJrgVZqWZq06lBg5piQtwiBQzFoteVk8ovh1nctXdR5CeY9GKhUH1FBuQOdjgTT5f6FknY14nlqhzNOqomlVokMOhpiT91MfHbBmXqQhUbMwdjyYaI+JiDHP3w68N1RUpaAxBIkEd4OEpylWmrpUgOuoAj6WU/Sw7SBI5EHGdvafqFutrsjfG2YApUwX0hyXa0k3nEz5jH0pAUxqIMEgnmd9IA5YuqfH8tQqirUoCuFp6EZlUoDa8tsbchOI7PV1rNUdi511GfQkD6jPPlPL2xpxvSHitGvCqdSpqgNURDC1ApAnYKDeTtYnbC9aFR67ySoFnuDbpbmcGZesUpsihkQmSpq7/AALDDrgeRUUA4CglmkdIgbjtgTnxuSQrajbQGdCgKqwosByHuTv74wdCdhfDurlpN7EdNvty9sdrlYG8dvnGPk7Mb27ENLIMSOWHlLKqEUDcc/1wStMRtj9TUxMfzxzlfZwi8QZVvLJWRFzH4hG2CeF579xSZt4N+djHO14wwqA35jnhPTYIJKkU9R0MJaQe3LFYS5Q4lIybjRqaRYExb4jrgf8AYz1GDRmaTXFQH5i/zjkUh1H5f1wEn6hHFntX7V6C0luXoIP2BMfPTA2Zzkny1o07XKmZ7GVtG03x9zNSmtwL7ehSxYzAVQLSbiJ2HLlp5D1WVdaogWaiU3iegLfiHULAm0nGuj22SfEPEVSlXZIptKyQG9MgAyDAg8j1xgPG7lWIADTp9JkgATHUmAca+JKdNBrRKR8vMaghC6HBQKVJkiSQTt3wTwzy3pgnKpQIuqAKCwI5kC3yZ3tjmBMw4F4qr5g6ESUM63gHTHMKbkzAjFhRyiMgJBMgklkQEne4i3sIws4bXUqWprTRFGo6tIMX9S8yPfBFHiKsitpJD3BeVIEwZWPsOeANZrTzSpU01KlNhyWCCognePVtF+eE2d405ziinTdwU9NRXKU1FtZcGyxb1bxtiXzfiCsmeLeQz0g59QYgRFgGAIUbfc9cH5TxK+ZrBBSIDFU/EVDT6Q8DaeZ6HHUxXJFDXz/mViNJkqAGBa8tAAUxaef3wh8V8TZUNJKhYK3qaf8AMqbQo/gTYAcyOeGfHmXK1iBU11hTK6gNC0lbckAnWYsNonEhTWvUdK1KkGp0yNI1qDZo1eoQYPqMxtjPkb5VZkyZHKXFPQb4R8OLXqTVLCkhjMaiFJqf/GsE2FpJI58zit8YcRpgJSpadAGtgohYBhFHUSPkDE9wnJ6ddVkCJLNUMOd9tJZhqcmQIUxJOFfiPiLMxAHrePQPwwIVf+kbnrOGm1FUgTaiuK7Dc63poTuVU/fU388UHhfJN5b1kZvqK+WApB0gGbiZExvFsIOJU9JpId0pifhAD+Zwgq8SRC3mVtPIAMbdbSBPxicF8gYf+x6FxqmG0lp1uPL3/CWDNIFtl35SeuJvioJ1N7m2CuBuzUabsSRpNRdU7OzBN+WkEjsVwDxvMgKQIB+b3Fvn3xOndPuxabnR57w+nUSpVLFgNDRJIBYwOdpgk4aeGaCVqb5VaCVM3XqempUJCUaaLqJBBBZidR03mBvtjKrlvMUllNxsBtytaTGCOH/s1Bcu4pVjmEb/ADBU0QwYsKhWCTaFCyBAucejGV7NLhWz2TwdwLL5GixghmANevUgarHeTCKJsogfOIXjOepM5q0Zpt5hvSZgH9QA0XgHYytjNxhFxfxg2YerUrKaxj9wqP8AuVJUTUZSp1sDIBaw+MTNTiDvQWiWGhSWHUA/hnne/wA4VQfr2LVosuAcZFOuyiq7MxZoc+r6jafxHHonEsqudyzIG01CvpcEjS34WtcgHdeYx/OX7S+tAjGzSl9j2PLHonDPE+YyzouYTynYagpYeoSRIA2kg77xbE8uCUfkiM8b7REcbo1KVR6Vcv5yHSZMgDe3Y7z3x+ySM4ChqdIGNT1LKB1mCxHsDj0rxHQyvFNHmN5NcWWoADI/hYEiR0M2xNUv8OMyQy1KtMANYySYGxiLA9O+LLLDjb0Hmq2RtWmoeBU13iQDBvym/wB8MfDfG/2Z/wATU2symI9x/qH54N4p4T/Y6iec4YMNSEGA0ESIgm09scZSqrFUWtSop10M2nudyffDOUZLW0NaaK6jm6RQP5ixFtwfkETOF+a8R0VMSD/fycT/ABrhZQUy9V6rOpa0aYmFIMkwReCARbC9lRYGhZURc77n1CLm/wCWMy/Hg/SP64lN/wATA/TTJ59B95wLmvEzD6aaGeWonC3LIHU+adQ5KpgD7YW1ckzMQl1n0gsP64eGHFdDRhBumNs7xms6rJC6vqAEReBzk2xhlKrrU0moYJ2E9fytgTMcNamdiRAluQ687xgzhuX0+togTHfviklBR1QZKMehlkQ9apoAUqPqLAGB9tzigHAqP8CYX+C21JVaLs8c7AAEH8zilKdv0/pjNNNOkZ52nQ8z+aPnhqlWIny4hVEgg2vJgkScLhm6gIYRWgalEKzC8gxoFiDzNrQMJaPhnXU/e5jzOTaPSSSY0y3KZ9UXxS5OkEQU6IcKGI0rqJJA+pjef1vi7PV7E9Bq6a73dmIBQekkySs/SSWPp6RjVeKPQR/qqAGWIgcpNyQJmbDDimlM1Ajk6jN9gOzR6ux6YVcbzCUEKtWQViSFRW1gDeXMCDp/DvgHI5XirFxVNDyUanu8ajBkTB5+3PAvG/FesBKUPUeNWkNqEcgIgySb+3XA+W4kqtTepSLaZhiCIgHe+kn4xpnM4xNPS1NGqsGbUPTO/wBMEg/mCeWDYjYzzeTFOFUsipJamTqYkkkQNRkz7Ab8sYHNNlmVyPUommmkFQw/EzMfWRaFHMC4xoFhNay7NJMEAET6d+8Gb7YBzIUMxf1LpUkMQIIvpU6bKbgxJPbfCNsMo2grK5KrmV86u6pRZjqaS1SqQSNKhRe4NgQABhvW4zoASimkkhVEIHPIQANFMTe0nEwWzuabUqhFMLJsB/CqxuY2Ue5jA3/4zyq8NULsi+tl+lSfqg//AFnqTjPKKswyVFFxHNhVK6i4QyzmT5lT5P0ILAdffEvwUnM5+nTm066h6U09Tj/qjTPKRgbi+fapOgehbCCI+JOKDwRw4UctVzTzqq+hQeSqZc+5MD4w0F/lIMY0uTGHE8xqqVH6CPvf9AMSX/D6VaipANSq8bbS3M788PeKuVQCYZvU3af6CMa+CAv/AKjMaTIikl5ln3I9l0j/AKsDHatj43xi5DriTCCq7KQo9kUKI7b48/4/mHbMKgaNIk26kfpGL7irCmAn8IAHvz+7EnERV4Kz5gFmQ6jcerUJ5Ry6Tt1x2Lc7YcCblYry9dxUBEkKSDF+4N4ER3wamepGXZ2V2UgKwj56mSNsGZ3grtV00j5Z0g+Ww9LW9UGd5G53xyvBasuasDR9UGdUiQBado9sX0a2L6tJgSQqaCN6cyT0uBgKvlkCsSgJJsFiR8z+Qw9yuUQFoMGdgZPLeQZtgTM8CYs1akTMSVKnbsRtfBjJX2cznh+XWpTVQiKgH1FSS52YxyFt+d7YF45w8pAhWphfqnTpjkOh6Rvhlw7K1PShHqHKDvNwekXEnB9TJsobWp6Egx023Hye2O5NSDx0LvD4anSNVsualIC71AoHsCxktvt0xUU+LAVadCnBVKSklmLG5OkTubC7HqBhNlcuQ1TzaoqMV0hampoH8JAgSevIDD3gaZOjrp1EpsDcM37y2mILRbYjE5xTM08PtCbjvBGzflu9dTVUy0AqlMAbInSQJZrmOWIPKZulQewNQqYNwFN7x1nrj0SpmaFJjToNYmdCiUg7Ec5AgQMfq1ajXhXpipH1Bh+jbj+WKrIun0OsVrv/AER3EMw2ZQ1crSdBSBdgBPpBUat7QxiIiBOFVXPA2YU2JF2i4+xvivr5aktSnSpKLK0FxOj1EwDedze5tfHHFNdGSwBHJhEe1gCMD9kY6jEk/j4RxymmPWoLC4nl3wRlOGvIkSvUmB98M8pxA1aiDS2kkFiJss+o/AnFHxnL06yvVyroKdNYJ8uoCxieS+wn3nBeSfVEpTl9E3RyCpcsx97KPYbt82wv4lnwwKrYc8LhXZzEwMfK+WABgkkfbFI4t3J7HWJt3Ie+FeNilUCOx0G3YHr1x6GubaLRHsuPHcrlyzABSx6AE/pjU0afMweYg2/PDTxxbDPCpOz2epxOmSQlKoxsdSAwCdhfSFYibmYAO2FniPiVTywVqCgZmFJJEjYm09ZMRE3wBmOLoKrCmpQLTJX1MQIbUWuSPUYESfzOBOG1a1TU9dGKMQQxuYGqQqnqSNgdt7YSjU2bcA45mKdWgQartM+vSVdBOoGxYCBvP3wxz9YPWaqyIjFpV3KnTYzpJExG8gbfGPiutIahKs5iDdiNgC0ekDpyjCXPU6lZtbKNCi+onSLc429wJ5xgNgCod9QpEwpEABWMRLb+mb3Y7WF8fkooriqdUpdQpDG9jABsYtN4HfGuX4cMqjJ58SRIEMwJvpOrbcnbcjvgrguRZzopq7Bj9LEilSUCdRMfvDMX5mYGOWhACv59QmnRRqbEqqhQSxZiLRpmQs89t4jD/gvhoj93mGGYqreoqtpWkDP+ZV5Mf4VBPKTh6MitKnpkUaZHrqwq16g6UqYH7tD1b1ETM81HFuJoqBCop0VkpRUmW71DuSefM9tsRlPWic8lBeYzqUkIpFQFBVaonQo5rSUmZ31OTJM+wkHY1SKdMFabG7m8nmdxM9dhbGOdzBqmWkfw01EWG0zZVttvF8d8AylTMVRQUwmomo8HTSVTMmDeTYCbkdjhY472xYwv5SDOD8A8+uwQinTQK9QssheQA2BZtwOUyZxR8VzSH6Roo0oAE7xyn3uT3xtmqq00GXy3pRbljv3ZjzY7Ry5QMSPFc8CYQEotgAfqPMn9ThJPm6QkpPI6XRln829R/TdmI9FtrxN5APQA8sXvD+GmhTSm+ktT/eVAohdbCAo2ssb84xK+BeHsazVjLLSGsErF+QHck2HbFfn6vloQxlj6mk8/9hb74adRXFHZHS4okOOZyawQmBBbcCY2A9z+mFfh3i6oSlRWBZyTUA1axyBJuIkXMc8KvFdUtmC4KxpAHPr8YEFBiB9UHoxJt+QHbliuOKUS+N8YldxHjRbWtENrUgl5HpE3BteeXLAGczssGqMzql7ApfY2BMxAm98fMjTbyjrC0zM6VhmjkWvMm++GtOg2jSATG3eN46fe+Fb2VTsWZauGiEQTsW3A7RYjrgxFfTpZiV5DU0dAIA+eWNstw+F0xG1rQs/3vjYZYmzTvEqTDf7nrhR1YPk87oqaWuPpJgCCbx79cOlpKw9JBtG2Bk4QiJ+8pLVN2ItI9r2jlGBMnmPLLJPp5Bmhh/p/1ThxjriHAhBdA5JuYJP2E2jCrK0EcCmHKuLA89ucb7e18O83xFVsadSReQpIHeRjv/8AB/tFPU2mmrH1aVJcW3FpvMXwDhd4e4aaFZakqxUkknTJU23g7dLG2CeM0qLVJVF1tJIJYXEkmzAaYG178hjZuAOmjRXZiYhCNAB5DVfUYG1sa1KQUKjUmVoJbVBY7wTyB3+ItgNbsTguXIAzGVQ6C7KpAGkUwYFr25j+uHGYenWosjLTZIvtH/mbjC/PaKgA3K8wxWD3iD89DjLK1stl2LVJYtYBQTPWOQwrTEzR5I44Z4co1NaVZUQCdPpLgTCzyC723MdMd5/Vk1ajlSdDCbmSpb0n1EETABvjZc7TMlQ5gwRJk/a4OMKTF5b6VkjT0PW8zY+2DGUmIsfKVvr6IanwFioCk/V/Bv8AMiffFTwPw4tMpUchiJhTER7fxDscavX0hgQQZsYJ359B7YWZHiahyjvBJJVwt+UhZFp/lijlJllFItWogA6Qik9gPcWwlqeGaRJJCyTJs39cMaFLUdUlhEy2mR2kAC/tjU5oC0t+X9MLbGpEauQpCjVqeawFXSiFwLKrBiVA5GAoHY3w54dl1FHRVrVLmQHBQkcoVZLTGxKiBzwJxUqQKpTXSWPLCkrcbk3uJNjETztjTJ5iroYpUKyoDD6iSTESYDaRaR2xobIt7OhTWIGkEksfSdY/7vShvbVJ3wTw3KrrTSgKUvUxYjQk/UapvrZrQLi1htjuhlWFOWDFy06GUDQAbTcgFgD164HzuYL0mp1VWlTUkUwrGASd1pg+oz+JixJ67YD6AtdjTMcRyoMllq1JDF2phyLyNKmAOxYm/LHdfxdANOm5p/xPU9VQ++wUdFFvfCVqSZUCtWZnaZo0m3mfrYA+xgjkLYVZiq1WXbW1WoQXAJ9Pux5neALTviVCSjyDeJeJERSaep6h/GbkciF5Dfl3wtyNfWhqga3Mg6otb1AAi8DFPl9GUo62yqIpA11XYNUMwD10i+wFhOA8lQpZ3MuMudMgFiAQirYNEgHYctzGCoJIaMIw2DcE4NWzZ8s7wS9wKaiW+qBaQL7c4xXNTp5SiMploEmXeILt+Jz2A2HKwx0MwuWpjK5UEqLkkgEnmzkfkPbE9xbiSqGVTqZvrqdB0E2AnvzxGU23xRCc3N0ujHieaLA0aMQBMk3J5n74W8G4czAIB5jOxCgTqJLEfAFyWmwE4+080CAP3ixyCwI6kAHfvvi18FgCmcwBDvNNBsAN2aOXIYpGPFMrSxxG9LLrQpilTg+WJZh+J4sB2UcvbEPx7OuSyi9rjnHPFfmqr6CtFGfqY3PM4lcxwjNeZJoNDXklAP8A+rDucSUbdsljg5O2IqPCmYWUhQZgmRvYXuROOMpw5gbJcA7iASbhd5JJ2GLDhnAnF6tQU+ZlgwN/fa++CqlJaalRWpmeZLNIi+lQALjvi2zWok7kOA5lANWinq+sKxLx8c+02nDnMZ1A+g+gAAAMdyRYSOeOadKkTpauTBB0qjGPkG3T5wBn8oqknXDEjQQjHTY3gmeeAykY1sYqiB4g6ibR1v8ATG598AZ3iKrZUYrPq3HxG56m+AP2+oraTLA81sVvyt83wdU4tYsqkxusme9/5YCY2j9X4vUJ1TFhCg+kKNuci2OMzxZSupVFQgSTAYgWkTG36XwJ59CpO4lZCt6QTzPIarzg8mmF9QtAKl4kH2Ata2CCzmn4mqlS1U6FZggRyvTcASFE8zg+lxaoHUhVZW9MyNouNW9jcADrhZV8KZfNOXZ6iqYMU7Bo531R+uMeIJ+z02eTUppYk2qgGACCouATfYjnhteHFOM88yyaeZKmbDnp64ScZovWK1KbsCgAbkzATB6g3IA5jCbh3iglrV9aspWHU6u20z0nG9LiwMGnNQ6oubA87xcjkIxzTRNyPvEIKpOoc/UL95nY8vfBuezaNQKottEWG04zoVG1atpJsygwdwZm3+2OGJk6mZt4BAWWiQet/thKFnFOj94Qh6/7tmGkamPOdhE7EHDjO5EUSrfXJNm6mSdvviZObakYamwPIljsd7hdvzw0rVK2ZpjSq+WjD1yZnaBMFYBFzOBxEfPlroyzQ31B4F4n0L3j+ziT4nlmWWi0+kibX64phk6pBVSGAkN+8Htbr7DA1bIrpJaSYiTP3k7dL4ZOitivg3ieohC1tTUotAGr2740fxDmpOmkNM2lrxy/LHypw8MohGLbRBJJPLaPnG+pRb9kiOUvb/64fkvo5NlFx3MRWUsjORdQukG8CGJHpAA323wKnFRTIZ6lMNcKoINNL8rfvGHawvJxoa71F1CnRAY6b6jt6hIsMAtmzSVTIUk6f3VNAbDqSTh07EbQVnP2mqPSaSJrmapAmAPUdUm5PW8bYHzFellV1IDmM0BPmwfLSZ+gG0gfiPeMK6me/fnUWYaYlrnoTva5xY+HcmHomiihfSzPUJ1O0yIEj0i3I4WRzaJ3OCpVNKtUqJrUbBSxM8x3APO1+mO1anl4qtFU+ZICt0MkEn84HKMFV8sUVbAyTqJLE2BuOU36Y54dDqvoUKoJW8wR9NoiZkk33wF0drwx4pmmzTUvOplFEyjAqCTsWLQQvO24BwzytRculRcpRZy9qlWnSZi8baVUEKsyRJ7nBPhnw+lcGoSe5NyWHONow44vxirRApUysCxbSFb4iQPtjnInN8nxXZEPnazKw0NTFrMIc3vM7H3xrwjhhDLUYiqFkhCkhvcc99+sHkMMKVF6lVlRl1Mpb1iRY+qTuSTt2x0QMsmhmeoRNphBMWEXO/PCRjXQ8cfHoNHDabAv6qBP1QQVI573+8xjbO5o01RUpVNFlsrEkE3O34ty3PGeRyZatHpLBvTI9MxIJF9o264ccPol62mpDNIJMGCbwInbr17YLVnfrcu2E0+IgEU1JLEbCdI7TtjuCyGdY7gGe8Wt844qZRVYVQIK2IEgfAmPvj83FjUdV21dcNRdaMuJZhUpjzACoIkNeex54DyWcy6lqnlifwqAoV27W2wXxnIoXVmXURsSdpJ2G2N8y6QlJlnUdEwBuP5TgBFFIMs/urNc6RYTeLHHeXy4Gr0qbEhQu8cp2+cN8+9OjRDKkaYAM+rtOFK15MgWFxyN8dQQHL/vJD0xTF7KQGn4sffGzZWlJJVIiLQCdhcj9cEkkpIiJG+/5d8fM1VAOwIMAggR74WjtH3MqhgeUGAI9UB7dL/pgCpw2kWbvJseXQkGYHTlhiK2kaTN9o5XxhmSqwwBkGZMXj+WOoDFWXzTUwKWhgQzDzN1AnrzsdsFZiHcldLU403iP75YJzFRWhyssxi+3254HzSWAVVXT0HPAOti3iXhOkYakqIeawRfqsGQ2/bA9Lh1JSVgBuQBhvm/M40PFCpCMWLMY/09ffBGZqtmdKhtDEi8Wt/LB7FaXYRlfD2YqqdSARGnYaR0YgmW7Y4zfAalIBjf3IhbbnoBjbJ+JGy6shBafS3SRa08sfPPqOdWuVIIgi/t7YFenKK7Ft0UOkimp9TEAkdwCb++AqOdudJKTzYkKZPTbHWV40QxARQG3A5774ZU6yPrBWCI274amI9bFL1moLqp0RreQGEEL/yjYe+Osrx6aflmm9WoZYxEHqI2+Iwdn8q1IpJ1LdtyGNpgxYjC3iPEgGVqbVEExHpMe07yeuOR3Ry3EWYwmqmvJn3DdNoAFrY2XONzZCeZtfCjKZjWxR5Ie579JHxjCpxGkpI8rYx9vnBavoXk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2" descr="data:image/jpeg;base64,/9j/4AAQSkZJRgABAQAAAQABAAD/2wCEAAkGBxQTEhUUExQWFhUXGB8aGRgYGRodGxwhIRwcHxwhHyAfHCghGyAlHBscJDEhKSkrLi4uHR8zODMsNygtLiwBCgoKDg0OGxAQGiwlHyYvLCwsLCwsLCwsLCwsLCwsLCwsLCwsLCwsLCwsLCwsLCwsLCwsLCwsLCwsLCwsLCwsLP/AABEIAL4BCgMBIgACEQEDEQH/xAAcAAADAQEBAQEBAAAAAAAAAAAEBQYDAgcBAAj/xABAEAACAQIEBAUCAwYEBQQDAAABAhEDIQAEEjEFQVFhBhMicYEykUKhsRQjUsHR8AczYuEWcoKS8SRDU6IVY7L/xAAZAQADAQEBAAAAAAAAAAAAAAABAgMEAAX/xAAmEQACAgIDAAIDAAIDAAAAAAAAAQIRAyESMUEiUQQTYUKBBTJx/9oADAMBAAIRAxEAPwD0n/D+vTbLKFJaooAqE8o+kX5RtFt+eG/Fq4UCTAkSentiK4lQbhuaFaiCaDbgTpEyCpPKLEYeaTm2FTVppkDTz/s4R5OOvSLeuInzVdmYkEkE2k3wO9Jm2xYr4boxfUfn/bCqpwKqpLQNE/SGJYDlNhJ9sQeKT7JyxSJ9ss4/DPzjhV5QQcPAuwIi1sfszl+eJSxUSaJ7VG+/Trj95+0G3TDoUFJAI+2+OXyKCQREnnhOJ1Clqmkz0Pv74+GmwYRIU9rf1GMOKcVp03KJpBiS/P4wTRZioMH1CQYN+4nGTLmlF1GNjKBzXUsCswR/YvtjJFkeoaTtE7xjVnvDmOXc43p8PDiQ08jf+UYbF+THJrpg4sCV/VzC8iMb5bOR6dweu/xjrN8GqcjPeJj5H9MBplXDWIYgXAP9YxfaAkbZuiT60mIgjn/ffAlKpMggwQV5XnkcEK9WmC2k/IJB7Y0SstUE6NL7x7X/AFwsjic4umjLEd1HxeMThb3IxXZ9BoYOCREkC2xnCHhXCamYqEKSqi7MeQP0jucZFH5NDydpASAEwesQNsUfDeAZioH/AHZVDBloG2/p+r8sUfDeCUctpIQNUI+prn3nlgzLE+q8nrzGM/5GaGGai9i2HeHP/TIC1VWOgLqKksANgLyfnGXl0EfzKNAambV5rATJMkibj4wMtNDck6hYmT+mODWIhQxJA2AGkjvzGJZf+TySXGGkP3ps3z2aLNA9TRz5fPTH5EZVjTuZ5HASNoJvM3N/0nljjMZkgCSSeQ798ebJuTt9i9mtQqXKzYb+/wDQYyzCsATvHSIjAyVgqlj6t7gWnc32NsKK+acsAW9J2AxVYZfR3XYe3ElmwBixI5HlgfPI1QSWAMbD+7nGLrIIAHwIn/fG9OqSnOeWKQahJSSJuf0Kcnl9JZzNhbv8YM8kMFj1W7j/AHGDJEH3/OMa5OtSZSUZWIJBBIFx+ePfxOMopr0QFTh6CCwki8nl3wbVzlMKNZGhT6dSmAxEmLRJAme2A8+lZdLswSnN9EEf9RO47DfEtU4iuYr0aQYvRR2JZhGpVEsdPJeQGLrS0PGLZU8XztGpShSrkj0np+QIGJ0ZD/8AbS/7/wDbBGc4jSAlAoLifSLgdO2E54oP7Jxjlklk8Obou+KcezNdDTdx5Z3VVABuI77id8A5DimYpLpSq6DeAYE+2Mqkzffnj40z78+nvj1XNlnIosn4wzKC9Us3MOoIjqCCL72xQ8H8bb/tCgTBBQHnvIJJ+3XbHnIiBO83wRRJM87WOGWQaOR+Hs3D81Tr05QhluDaP/FsTvGKj5ZfJRFdmk0na5gXIZRE6es7YkeCcTrUXmmTJNxuCO4/nhxnswalRqzfUyaIsAo5wTG+HctaH52v6J6fGM0z2Csv+mVj2NwPYjDJKFSrvVcDndCPawBP3xilMNAgBeQ1TMdgI+cb5vitHKKuu7x6UHP36DGdqK2yfZ9p8LoZdddQAsDId4t/yiO/LEzx7xKCStPVqJ+sn9OmBOJ8WfMPqcmNlA2Ht098Ls7TQoV0wvUfVOIScprWgc0jU16qONQZQdtX4pi/fDDgXiJgxSoTI2b554QjOuoVS0gfSTv7Y4Wsoqaid9wD1xkljT00dbPUcj4hV7NB7zf7dMNg6MJEH4nHlP7MtZh5TkPaCbA3jfkRO+NuGZ6rTzqUK9Z0VXCuy3AuRuN5bSJ6GcVxxmnS2gV6empQXcKPiQcdPlAQSRb7x0nrhB4hrVqTGkGYvIGkXJkWI5lT16zjDNZHNjLVNRqQqFmJEAKASwkjpOC5O64sXj4c+I6lEsqJEj0ueXqFsLH4i2TpLSIGqSzsIJJNgJ7KAPvhUMwTM76QCe4MH7qQfvgXjCOylrkAqGPKW2BPKbxjJJSc6+x3H4jT/i9dypB+MEf8SU2O7TIkqoj9cQj1YG2x2+cb8NcmZN5X9cTl+HjfyaFRa/8AE1CLl5PXHz/iRNlk2taL9PfExkMkGJ1P9P4R8xfnscNs5l9KEqPp9S/F74i/xsSdUMv6MctnXqMTBDQSLSbCbYVUeO1WqQwRpHpV1kSCSbTE6QCMU/gjLJmqygj0FG1ASDtcEju1u0Y44r/h3mU1BQKtMGx1BWjl7MDjfh/CXFSUS2NJ3ZjlvFNbU1KrD+U9N9MAaQILBCIWGQspXvir4twvIZjKnM0n8pVm6fxfwsv8UkCBBkjEVwfwRm6juj0/pY/vXbSbjZonWIIuMd5riQp0ctkV1Hy6jGrYyahdjpAAkgHY916Y2xhKMHz2q9Oa8exdQzdyCfpMTffoehxrTzNjHKSb2AwtzvDmVAkgVnqtMGdIu76jN2AhdI2jeTAG83yxpcmVBINyWn6R/pFpOPMn+HHlfhn/AE29dH3ifGCG0DoWZogAbaRz33Jwq8OFXdqxgn1RP4VWAT8lgPacDZ+WAVSNdSb9BuZ7AEn5wbw0L5T6J0GKKdYEsxPcs0/ON0ccIY3S/g7go3Ql1mqxI3JBB6XnDlVi/M2Pfr94x+oZZUsIGPtZwFLkEqLfJ2xKeTk6j0Qcm9I+5bL6zJsg379sHzTHIflhVk82KjqpOlTYadgeQ25mBgV6kEgsAZuCRbCPDJvYvCy9alzm/I8oxotPr0364YNlgNgBe+P1OkOkx2nHps08fsWPTHMz2H9cbUKXJR8zgtsqCenM2jG1CkPftsP/ADhRao+ZchbLHvg5apaI+/U/74BNP5PQbfljbN8WTJoo0a6zX0zZVO0nB8HgrYdm6hoUyzMrVmHppk2HQfHXmYGIDPUqjszO0uSQexxpxXNVatXzHHqa4CwVjlBFoxtSclfVba+8e/Ve/LE3cjpb0hemWMFdVm3J/laRfHYplYAksDyuZ5D3wwo5FmbTu5+lBcncCBG1sVef8OVsrlHrmnS1QrOB9dMfiCnab36xFxiqw6tAWO1Z57mKLmBpF9xO1+cbm2wws4jl2Vh+vvj2bKeA6VdErU65C1FDf5aje9gpAX2AjGPib/DuguUqMhc1lEqx2J/hIAgA7TymcL+iV2x1GR5r+wmpS82kCpAhlAOkxaZ5Yef4X52kucD1Whj6QTsNVgD0BPPrGBuA+I0y2RzVBqcuzCORg2cTyjT+fbHGb4Iv7K2cy7kmlUCVaYGwYAgzz+oAyN5vbE4JqWgHu9bIo9VKjKCyTpMXk237An79sdcTy4qUaiHZ0ZT8gjHm/hv/ABF8vLIlZHq1QSJkD07rJO5Ex8XxS1/GlJ6Gql9bKZDf+3/zQDJJMKNm6gSca1lg/SsZJ9HlGk+RSM/5mqRzDo7U9+hUr9hgnhfGjRp5madOsjqFNOoxGoCoVGmB6mEzygXwty1UlGYsYWuwjpNzA5fbGioFJBFg7D4J1Y8nJk45XJEpaJfiVNgygiAxif0F+nXtgjhdFitR1VjTUqpaDEzME9YvGC/EVMoAAQTBYfnHzOLvxVn6KcMpZWnS0FdBsoUMQvrNo9RY3m974vijzxtvwKomMuqJWaJFMwWMbG8EgbA49G8O+EGqHVWUpT/gaNT9fZT98GeHs5lq2ar0wlHymy9EQVUaiTVDKVIhuU+464w45xitwyaImrTqz+z1GJJpW9StN2Ubrfnp5DDr8KC+c3dHcV2ye8IVf2HOEEfuS3kO38DFj5Z7AldM7bY9azH0nHiWWUya1X10XDCss+pkLDW8RujEOO4ti88K+ICMjVau/mPQqGkXmfMsuhusMGB++NOCaOhLTRTUKoWrXkwAFYk7RBE//XHj/ivi+Xo169emxioxOrZmmNS0/wCFSRduewww8QeJatdyqQXqelaSE3A2NQ/wiZjviI4twh6eZPnkZgqohdPoBImIPJfznEsueM3xAnzfFH7htZ651upWm0NYgBaayAO2pvuAMcZ6vrNlAFgFHIBrfOk4+hnCOkaSxnsAeg7csC008sWJJDSWJ35RGwxmnKHSKTksa4gOay5BZqltVgoNwOcxsDa3bHNGoUTShKrJPe/fG1XKux1EH3P9eeNBltAVnBKE6ZHWJIB2mP1wXK1RjblIwokTdrbk8wMd0MyhlWJUN+Fpgj4G+BspoZzCtcEEkiBIIFwNuWDs9k/LKs+lSxEQNh1P4o7ekY7groKgD0skKTzUcKikEfxNeQB07nBNXxEhYk6ZJJ/yVxtw+jSr1lp1QukgkkACCBY/fljh/D8EgVEibWOHim1stCDaPTf2YloIII7HHXkad2tEWmfjBtOgShqHUb6S0HeAd+W+NapmFLQFgnY/3GNLidxoV1aA3BMTzxsvIA3AtA/2x1m66L6mIA6mJPxv+WEec4q7EpR9Kzd9zHXouA2kcoWxjU4vSpiQpqPeADaQYhrzviezNF6h8zMCCWksLAdiJ26DBeXqJTp+ZMJcamHqf/lG5J698Lq9Q1WDsNIH0U9wO56scSyPVsN+IYeUkaEWKaE6ZNzJBJgcu3c4/JVmoi06etydMaZN+gnp1xjwyg71AlNSzGfQOdpJ7bYv/ARytOR9OZJIY1LMb7L09t8PhXLsaKsF4Fw1uHMK2YpA09OlXX1NSkzDDoeonF6jLUSRDIw9wQf1GO3QMCCAQbEG4OJmrlKmQLVKM1MrJZ6Ny1Pq1PqOZXGvoolQz/Zjlr0gPJA9VMW0QN05R1X7d5PMeP0ZG0UyxcmNY9ATZSb7kXI74tqdanmKM03DJUUwynkRH3x5Un+H5o1AK+Y8yiCZp0gVfSPxNc6VHPT98JkbrQs7XRGcYzCpmUrAK0stQoLLZp07bHT054ZZ7j4bLeRQDKhzFWo1oJUsGpKYNwuphH+hcJs5lE8yqdkRmCgknaYvzgYW8NzQV4YSAYIP6Y86UntIhb6GHnabn+/bD6lkKizLhVCydLTIAki1mIGFuVzIr1a1KupFAFXoqG2YDTIMEjUkhhsYvthvw3i2Xr0RQCkHUVDIZc0ztTk7+r8RmAe2JSwpejxgltirJ1xUWpYzMg8jEAz3uPg40r1/WZ2IS3xB+4w2PBvJUiklQoS0K49YYrDrIF4AB7Ym828KrFhcQAQZt0IO/Yge+JvHb16BrQTXC1E2YlFYTEDR1JPMHpim8W0WXIUS1VWdvL1JqDENpuZ33GJzJuGRifUNouBexBO15+8YDqZMiABCuwCnTEnVFusSMVhk4x4/YvKkWdDh9I6ypAo5hQqOhKxUpanYHVsWQk9DoOAWcNSOms9RR9KsLr7e9sPPE2coDKUsplgLGapiYK7gmILajfp84mqFMJ+K3TeMaskm48E//Tmx5wrM00RKOYXSXQNSK7OjXufwte4PaDhLw6itKq1Os7fszP5bBXhtSglJjpMEjpjrPZpq1MU3hkERsCIECG3A7YBNSjToNS8pQ7GTVABqkzKy5+gLHLftfEHFR2gWUtLNZenUZchlqYVQAzs7AtF/UWEk3BicT2bzRZ3dgAWYu0dIBhYvMDGjeIFNBkCDVoKgqQFLEfUYFrwZ688FPwk0KSaqdStXZFJchhTQsY0oD9ZvEjnzwqhGTeRPfo8JqLsl85mw8MJEi0xMTvgNSDrkE6dh1J6npcbY7zmYeDSeAs6ywAJNiNIIuFFxG0n2xzlXWki1ahsRqIFoJnTfmQDP/aMHh76JJcnbPiqyhqbBvMBHpuTeCdv9OGOSd/MYEeWj+lvTYKVFr8zHzGBazogDozLWRvUq/wABEsXb6tWoxJgQDj9xDiDsddxq0laSgszQGAbVy5yIweDYKvs14lmPK00k0x5iMTpAMKwJM8hgfxBmTVdvQSFbkIGw26WwHU4HmKjayy/xFWJHeJPXaMGZ6m06tdFNpJEtMXjecPUYtUO9GPD1c2YMmqwMAC9vdj3wSvCKvJ5/v2xjkMkhcVDUqOUvqNh7Dc4e/th/+V/y/phZzSejv3UtHqFHiVJFqUWWJIlwbQL8/bCPi2fWufJoUy02LKCTPQf1w/8AC/ht2Bq5pRDHUKTCTOwLz05LiiVAmiAqjVEAAb+2PTePkuy8pJEZwXwCWGvMkov8MgvbmSZC/wB7Y6z/ABTL+SaWTpqIceojeB9RkXvIvfnht464pAWkrEEEM0GJ3hd5nn7e+IetmTBMBVGwsB27Rib4wQk51pA/EaBL6nY1G6mLdAALDAflEtABkmI5k8h741y9KpXqLTUFmJ/3n2G849L4B4UGWUVDpeuDMiYjmqz1HPrjLjg8zt9HdrRr4I8P/s1MvUAFV9+qjkJ69cNOJ8BoV5LoNREa1s1trj+eDKWYDprH0kThdX4iyIAiqTCwWeBB2JsTyON6ikqGcoxVE3VTP5RQ1Nmr0h21MB3Xf5U4wpf4kRIqUhMHaQZ5CD33vhrTzWYeyVVVZ06VQhpJuQxmIE2jA1fwvQzjM7+Yr7agV5EidvVtzxOcZf4Mksl6RA8M8T1KQqCTQDsWimYGo7QokDDWjxmvTqmtrqNSqjSGeCfpAKnTbUCf0xR/8C5WnSqKYqVNMw28Ty5j3xGcYyNTh6lQxq5StB39S8xq3+n+McrGLYyyhOKuRzbAqGUCV6VN/UpJZjyK3Zmg8h+uMPH/AIb8nMPWoqWoOPMJW+lbaieciZB2IPbD3w7xRUqLUdVYorAFoACtBPxYffBPGuMtTQrT9Icf5YMqs7gGAShn6SI3xKE4xi0/RUTmRytJE8urUhyTJAEhSDafkH8sfeHcLFK+XoqhX0FnrHWwEamVQNLwLiYJA2MDCrP0C1gYqEyrH6WEXWTEsCJHXBvDcwwUExJ0gTcgNa8iVkfcYlckiqY349Womozl6il2k6DtymORYQCe2FmYyaeoLS8yCyASFsSGB1ESCJI3GAvEVUUn0Hy11oGJEgvuB6oO0QV7zjHK50VadeD9ABPU3AAHPlvjuMtNgbQ84bncsiBFpSCCtbQxYCof4SxIgbT2wm4jk6tOqtIk1AXBpsN2HYDnPL/bBHBcsDRbT+N2i87EAfODcyC9Ok4JDo0qejCY+DEHBap7EbtVQBmapMqPpBI2KgnmdLQV9jscMuE5VUp/tGZP7sNpSkp/eVmHJRvp1QCffbCH9vNQ1GqOKjM5k8p30/YR8YuuHcIoUaYdyalZ6YNOqwtTETpUT6IvLCZkm0Rh4R+VAUbewWvw96kPmgqIyk08tTgIgB/9wj626iY98A8Qza0OI5UVIWkuVdWgSFJNaG9O5I8sYN41ngKFNmJhaj0ytpYGCABzmbYm6vEBXztEMoNObg3EKGMd7jfFVNrQHdWwHiHGEq5lqoCU11L6RGwiWIFpO5A54f5rxTUrmo6vJa1Nr/uh+JVkWMHfoTBxnx6pTFes7Ag0FprQCqINUEO8gwCqgaT3OA+FcGc5XMZ0tZGVFUD6mZ1+AoDGeZJAsBdZKm6ezqdAdIeXSanZtSkG/W+MszmlfTrpgxJiBEm+1p/2GDTSk3i+3bGL0d5kj3/2xDkybmzTLPmHQ00an5ZEMSxi++oASTc9cLEcU5V8w6FCUGlZBA2M7xfHziOYFJNS3JMASf7jCXL129T6QIaRNx3F97YtjTasdJtWG1s1Ud/LVw4t6mLRcxJHKOeONMnSKslSZKggR0E4EpZ2kxM0wJ5oXWZ5WnDrJ8JVBKhlYj6S0x0m35YeaUF/RnUY77NkOhY63P8Aftj4EU31EfbH39lbdmjH0ZYdP7++MbRHXp/TiVwy2O4/XbCHiGZhSH/ACW7jYEdxO3XAvDqukzI0sWCybC1v6exOFPE+B5jMQVzWpdbHRUEKNPIsu49x0x7fPWjQ5KXYDxPNis4qOQCRCgCGteWJ25x8YTZyv5jJQphZkAsbidrmdpODspk2rVlp1W0gmGKEs1p2LCVi22O2ydNQRSWNLfUR6jBI+rfvBxlyKUkKmrKbwxk8vQp1DOqqR6mazWF1GwAB5DFHnapOgU2gsCbROkRJFje8DucQS1CX/wAxRJBAknteJBnDThmbNQPonWYCkfwgSYv0/XF4yiqigxlKnY1yeb8qlXUiAt17BrAHpfHXDqIagGa+lgTfkBb7DE7ncwSGJdg0KpkmWv8AbA4zbExBAJ9T6tIHQMSYb+WOnPwWL6sfZLiCr5UmEGtiT/ES0T98a5bNqhkGYBYAEWkjVI/vbE8jqyhWISIloJ2N4G9+nfphlUzhLGAqA8hEhLC8WkzJ6bcsIp0htj0+tJYqX8smRtY7j77Y8w8dcVK01pTpfyyLf6nFj2Kri5otpCsCdG4iLWuPYj84x5Px6uM1ntJYIuqGZtlUXYmNug5TGJ58tpRQi2b8MQEUtYBFSkNQ5ERH2IAwdxY/jY2id+1gO0TjHiVemzUnpQabagsCBEuLDoIwDRqeYDRcw6H0zzHL7jGKVxbQdoBz9WhTpqxVZY66c6iRdgGNxAnYXkYz4bmPNLM0iqsBhyIBGkg9oOAatFPPBrhwtNhrESIGwIO0/YiYnFS2Vo3qZdwy1IBgRGjcCepItyjBkko7KctMy8QUVc0GcAwGUAmJJ0x+U/MYA43lQtMVZC01cZchLErpDXHOIF5mQcO85lFqpSV0LhagPpi3pbc8lmJIjYYgeJUkNViKlQCZZXJYkAgEnaDy5nDYt1s6KtFLwnP01XSCwuYlTG/p2NjEYb5Mh6LhTMepf1/lHziL8PVNVQqBIIJvyAYRP/cMVvAXiqUnYxHQESv5g4E4tSFfZPcWygFQEAgVHDCJOpjA9hY8+ZOLejxfVklSuhSrl2FGoGH0kAaGkbAqwn55YBqUgtRlg6VdTBt0ZfibT0OPvGKNRqGczAIZqtnpBTKBVhJMQWaDMcow+OV/F9jRdnyktOq1WtsuXQJRHN30nU572nt8DE1waqiDz3+lF0W3ZidWkd4ie2GdaicvlYP1KoVj/rIGu/MgnT7CMRPmO76AfpX0rtfnHczdjyEdMNFcpP8AgK5OvCpyWvN1vOqg+QGLVD9K2M6Vtfv1vcYN8LeJgmVzeWqD0Vf8sXkMPxR8LYdMIaKFaQRqjmb6dU01M7qu033wq4iXRZUkdX/F99xg/wCVI5tXSZaZMAiSdjz/ADxjxC5KpcxDG8LIkfqLb4D4Pn/3NNiZMCJ5kCL9sYZjNuTuYmYEAe8Dn3xkd20ZpNLTM8xk6bvJZrAxNh/OScIqtErUESy7bXHWwG2GlR7+2OaGVLg3iZvf+WLY5uPfR0MrB+H0gGRZWWZQFUAsZIAljtJ5DFDxFPLH1QzCe4wm4VwpmzALFKflEOWckSVMqqxMltPsNzimzFHzCAYKabXkz0g7DuMPl8ZWaTJmsajQGNt5x9FNv9X3GGVakFkTIBiQInptywuNY9TiVsg+z2Va48pVrIdQOmNRHS6jb5ON8lm/LpOqkgnlewMx2knAXFMyRQ+hyVII1U3UxNxtGBRnxUA0iBInef02GNTaUtGtQsN1kmxAClmi3q5yCLzpt8YByVM1abMGi8wZkybRyM/1wbW4Y9VlamogEgw2ygki28kGO84Gy9KsjLSqIwUA6QBIBneBzgxh+RSOI6oDSFDBdbiVVTJCmwmNiZI/PDjK04Pkh2DapspEGIbf8PIdByOJ7gmVdncLRYlWJct6VWPpUki8W2tfBGbrNRUuAEZTq9R1PqIsFBNhPOCO2FT2VeNVQ04g9OmSjqS5ZCi/ig6jtztueWE37aTBJ1Q/0g2JDHfoLfrjijlVqlszWdjUYALT2gEX1Hdm1W5Wi2NqGQaEAVlcj6dJIsfTt9MzhnvbOjiSVI0zNVlV65OlNWkhRe/IbnTO5/lbDyjnFYUiq6takgRy2v1j+uFVXh1dwysHuZ2AAtANzbDI0DSpB6oIWjShhEFp6dZ2/wCrCyqKs6SrYl8T5vyEfSTcAkEi1yFAHdxq/wCVO+POaFJWpldJarXdQpDRpUN6pI/jY3/0qeuGvifPPXqhGYAk6nI2W1x7IgCj274P4LwilXDV6npppBRPUAaaSCJEeo/rPXGWLuVox9vQK+T8qnl0Uq2m0psfU5lZ2F8A8Y+sE7gbgwRhxxY2otpCiBCDZQJCgewgYBXhhzGZSnfSRqqRyQGXPckekdzicncrO22H8Ey2ZqZdW1qPOB9LIGJRboWMixuRIt84/CmyqF9J0AAlV0rLHUYHK0YpqiaKrNTKoiqCUKWIIaYNitgLbTJi+EFdvTJmWlz19Ww+0fbE1klK/F9BYm4xmqiPTClQdLGCLkyAB8lgB74kc5mTVY1HDuQPLZrRYzdgBeAYO8DFJXro+Yp1Qju1BtJAI0A+o6jaYEcuYE4ksrmGAqU59LEuTGxRWIvuAdo5zjfhglFfZWKqih8LlWqV20aIRIEzbUZM/C/bFCmUVKtSpr0uyIEUz6irNrA/1BSCBzAOJrgVZqWZq06lBg5piQtwiBQzFoteVk8ovh1nctXdR5CeY9GKhUH1FBuQOdjgTT5f6FknY14nlqhzNOqomlVokMOhpiT91MfHbBmXqQhUbMwdjyYaI+JiDHP3w68N1RUpaAxBIkEd4OEpylWmrpUgOuoAj6WU/Sw7SBI5EHGdvafqFutrsjfG2YApUwX0hyXa0k3nEz5jH0pAUxqIMEgnmd9IA5YuqfH8tQqirUoCuFp6EZlUoDa8tsbchOI7PV1rNUdi511GfQkD6jPPlPL2xpxvSHitGvCqdSpqgNURDC1ApAnYKDeTtYnbC9aFR67ySoFnuDbpbmcGZesUpsihkQmSpq7/AALDDrgeRUUA4CglmkdIgbjtgTnxuSQrajbQGdCgKqwosByHuTv74wdCdhfDurlpN7EdNvty9sdrlYG8dvnGPk7Mb27ENLIMSOWHlLKqEUDcc/1wStMRtj9TUxMfzxzlfZwi8QZVvLJWRFzH4hG2CeF579xSZt4N+djHO14wwqA35jnhPTYIJKkU9R0MJaQe3LFYS5Q4lIybjRqaRYExb4jrgf8AYz1GDRmaTXFQH5i/zjkUh1H5f1wEn6hHFntX7V6C0luXoIP2BMfPTA2Zzkny1o07XKmZ7GVtG03x9zNSmtwL7ehSxYzAVQLSbiJ2HLlp5D1WVdaogWaiU3iegLfiHULAm0nGuj22SfEPEVSlXZIptKyQG9MgAyDAg8j1xgPG7lWIADTp9JkgATHUmAca+JKdNBrRKR8vMaghC6HBQKVJkiSQTt3wTwzy3pgnKpQIuqAKCwI5kC3yZ3tjmBMw4F4qr5g6ESUM63gHTHMKbkzAjFhRyiMgJBMgklkQEne4i3sIws4bXUqWprTRFGo6tIMX9S8yPfBFHiKsitpJD3BeVIEwZWPsOeANZrTzSpU01KlNhyWCCognePVtF+eE2d405ziinTdwU9NRXKU1FtZcGyxb1bxtiXzfiCsmeLeQz0g59QYgRFgGAIUbfc9cH5TxK+ZrBBSIDFU/EVDT6Q8DaeZ6HHUxXJFDXz/mViNJkqAGBa8tAAUxaef3wh8V8TZUNJKhYK3qaf8AMqbQo/gTYAcyOeGfHmXK1iBU11hTK6gNC0lbckAnWYsNonEhTWvUdK1KkGp0yNI1qDZo1eoQYPqMxtjPkb5VZkyZHKXFPQb4R8OLXqTVLCkhjMaiFJqf/GsE2FpJI58zit8YcRpgJSpadAGtgohYBhFHUSPkDE9wnJ6ddVkCJLNUMOd9tJZhqcmQIUxJOFfiPiLMxAHrePQPwwIVf+kbnrOGm1FUgTaiuK7Dc63poTuVU/fU388UHhfJN5b1kZvqK+WApB0gGbiZExvFsIOJU9JpId0pifhAD+Zwgq8SRC3mVtPIAMbdbSBPxicF8gYf+x6FxqmG0lp1uPL3/CWDNIFtl35SeuJvioJ1N7m2CuBuzUabsSRpNRdU7OzBN+WkEjsVwDxvMgKQIB+b3Fvn3xOndPuxabnR57w+nUSpVLFgNDRJIBYwOdpgk4aeGaCVqb5VaCVM3XqempUJCUaaLqJBBBZidR03mBvtjKrlvMUllNxsBtytaTGCOH/s1Bcu4pVjmEb/ADBU0QwYsKhWCTaFCyBAucejGV7NLhWz2TwdwLL5GixghmANevUgarHeTCKJsogfOIXjOepM5q0Zpt5hvSZgH9QA0XgHYytjNxhFxfxg2YerUrKaxj9wqP8AuVJUTUZSp1sDIBaw+MTNTiDvQWiWGhSWHUA/hnne/wA4VQfr2LVosuAcZFOuyiq7MxZoc+r6jafxHHonEsqudyzIG01CvpcEjS34WtcgHdeYx/OX7S+tAjGzSl9j2PLHonDPE+YyzouYTynYagpYeoSRIA2kg77xbE8uCUfkiM8b7REcbo1KVR6Vcv5yHSZMgDe3Y7z3x+ySM4ChqdIGNT1LKB1mCxHsDj0rxHQyvFNHmN5NcWWoADI/hYEiR0M2xNUv8OMyQy1KtMANYySYGxiLA9O+LLLDjb0Hmq2RtWmoeBU13iQDBvym/wB8MfDfG/2Z/wATU2symI9x/qH54N4p4T/Y6iec4YMNSEGA0ESIgm09scZSqrFUWtSop10M2nudyffDOUZLW0NaaK6jm6RQP5ixFtwfkETOF+a8R0VMSD/fycT/ABrhZQUy9V6rOpa0aYmFIMkwReCARbC9lRYGhZURc77n1CLm/wCWMy/Hg/SP64lN/wATA/TTJ59B95wLmvEzD6aaGeWonC3LIHU+adQ5KpgD7YW1ckzMQl1n0gsP64eGHFdDRhBumNs7xms6rJC6vqAEReBzk2xhlKrrU0moYJ2E9fytgTMcNamdiRAluQ687xgzhuX0+togTHfviklBR1QZKMehlkQ9apoAUqPqLAGB9tzigHAqP8CYX+C21JVaLs8c7AAEH8zilKdv0/pjNNNOkZ52nQ8z+aPnhqlWIny4hVEgg2vJgkScLhm6gIYRWgalEKzC8gxoFiDzNrQMJaPhnXU/e5jzOTaPSSSY0y3KZ9UXxS5OkEQU6IcKGI0rqJJA+pjef1vi7PV7E9Bq6a73dmIBQekkySs/SSWPp6RjVeKPQR/qqAGWIgcpNyQJmbDDimlM1Ajk6jN9gOzR6ux6YVcbzCUEKtWQViSFRW1gDeXMCDp/DvgHI5XirFxVNDyUanu8ajBkTB5+3PAvG/FesBKUPUeNWkNqEcgIgySb+3XA+W4kqtTepSLaZhiCIgHe+kn4xpnM4xNPS1NGqsGbUPTO/wBMEg/mCeWDYjYzzeTFOFUsipJamTqYkkkQNRkz7Ab8sYHNNlmVyPUommmkFQw/EzMfWRaFHMC4xoFhNay7NJMEAET6d+8Gb7YBzIUMxf1LpUkMQIIvpU6bKbgxJPbfCNsMo2grK5KrmV86u6pRZjqaS1SqQSNKhRe4NgQABhvW4zoASimkkhVEIHPIQANFMTe0nEwWzuabUqhFMLJsB/CqxuY2Ue5jA3/4zyq8NULsi+tl+lSfqg//AFnqTjPKKswyVFFxHNhVK6i4QyzmT5lT5P0ILAdffEvwUnM5+nTm066h6U09Tj/qjTPKRgbi+fapOgehbCCI+JOKDwRw4UctVzTzqq+hQeSqZc+5MD4w0F/lIMY0uTGHE8xqqVH6CPvf9AMSX/D6VaipANSq8bbS3M788PeKuVQCYZvU3af6CMa+CAv/AKjMaTIikl5ln3I9l0j/AKsDHatj43xi5DriTCCq7KQo9kUKI7b48/4/mHbMKgaNIk26kfpGL7irCmAn8IAHvz+7EnERV4Kz5gFmQ6jcerUJ5Ry6Tt1x2Lc7YcCblYry9dxUBEkKSDF+4N4ER3wamepGXZ2V2UgKwj56mSNsGZ3grtV00j5Z0g+Ww9LW9UGd5G53xyvBasuasDR9UGdUiQBado9sX0a2L6tJgSQqaCN6cyT0uBgKvlkCsSgJJsFiR8z+Qw9yuUQFoMGdgZPLeQZtgTM8CYs1akTMSVKnbsRtfBjJX2cznh+XWpTVQiKgH1FSS52YxyFt+d7YF45w8pAhWphfqnTpjkOh6Rvhlw7K1PShHqHKDvNwekXEnB9TJsobWp6Egx023Hye2O5NSDx0LvD4anSNVsualIC71AoHsCxktvt0xUU+LAVadCnBVKSklmLG5OkTubC7HqBhNlcuQ1TzaoqMV0hampoH8JAgSevIDD3gaZOjrp1EpsDcM37y2mILRbYjE5xTM08PtCbjvBGzflu9dTVUy0AqlMAbInSQJZrmOWIPKZulQewNQqYNwFN7x1nrj0SpmaFJjToNYmdCiUg7Ec5AgQMfq1ajXhXpipH1Bh+jbj+WKrIun0OsVrv/AER3EMw2ZQ1crSdBSBdgBPpBUat7QxiIiBOFVXPA2YU2JF2i4+xvivr5aktSnSpKLK0FxOj1EwDedze5tfHHFNdGSwBHJhEe1gCMD9kY6jEk/j4RxymmPWoLC4nl3wRlOGvIkSvUmB98M8pxA1aiDS2kkFiJss+o/AnFHxnL06yvVyroKdNYJ8uoCxieS+wn3nBeSfVEpTl9E3RyCpcsx97KPYbt82wv4lnwwKrYc8LhXZzEwMfK+WABgkkfbFI4t3J7HWJt3Ie+FeNilUCOx0G3YHr1x6GubaLRHsuPHcrlyzABSx6AE/pjU0afMweYg2/PDTxxbDPCpOz2epxOmSQlKoxsdSAwCdhfSFYibmYAO2FniPiVTywVqCgZmFJJEjYm09ZMRE3wBmOLoKrCmpQLTJX1MQIbUWuSPUYESfzOBOG1a1TU9dGKMQQxuYGqQqnqSNgdt7YSjU2bcA45mKdWgQartM+vSVdBOoGxYCBvP3wxz9YPWaqyIjFpV3KnTYzpJExG8gbfGPiutIahKs5iDdiNgC0ekDpyjCXPU6lZtbKNCi+onSLc429wJ5xgNgCod9QpEwpEABWMRLb+mb3Y7WF8fkooriqdUpdQpDG9jABsYtN4HfGuX4cMqjJ58SRIEMwJvpOrbcnbcjvgrguRZzopq7Bj9LEilSUCdRMfvDMX5mYGOWhACv59QmnRRqbEqqhQSxZiLRpmQs89t4jD/gvhoj93mGGYqreoqtpWkDP+ZV5Mf4VBPKTh6MitKnpkUaZHrqwq16g6UqYH7tD1b1ETM81HFuJoqBCop0VkpRUmW71DuSefM9tsRlPWic8lBeYzqUkIpFQFBVaonQo5rSUmZ31OTJM+wkHY1SKdMFabG7m8nmdxM9dhbGOdzBqmWkfw01EWG0zZVttvF8d8AylTMVRQUwmomo8HTSVTMmDeTYCbkdjhY472xYwv5SDOD8A8+uwQinTQK9QssheQA2BZtwOUyZxR8VzSH6Roo0oAE7xyn3uT3xtmqq00GXy3pRbljv3ZjzY7Ry5QMSPFc8CYQEotgAfqPMn9ThJPm6QkpPI6XRln829R/TdmI9FtrxN5APQA8sXvD+GmhTSm+ktT/eVAohdbCAo2ssb84xK+BeHsazVjLLSGsErF+QHck2HbFfn6vloQxlj6mk8/9hb74adRXFHZHS4okOOZyawQmBBbcCY2A9z+mFfh3i6oSlRWBZyTUA1axyBJuIkXMc8KvFdUtmC4KxpAHPr8YEFBiB9UHoxJt+QHbliuOKUS+N8YldxHjRbWtENrUgl5HpE3BteeXLAGczssGqMzql7ApfY2BMxAm98fMjTbyjrC0zM6VhmjkWvMm++GtOg2jSATG3eN46fe+Fb2VTsWZauGiEQTsW3A7RYjrgxFfTpZiV5DU0dAIA+eWNstw+F0xG1rQs/3vjYZYmzTvEqTDf7nrhR1YPk87oqaWuPpJgCCbx79cOlpKw9JBtG2Bk4QiJ+8pLVN2ItI9r2jlGBMnmPLLJPp5Bmhh/p/1ThxjriHAhBdA5JuYJP2E2jCrK0EcCmHKuLA89ucb7e18O83xFVsadSReQpIHeRjv/8AB/tFPU2mmrH1aVJcW3FpvMXwDhd4e4aaFZakqxUkknTJU23g7dLG2CeM0qLVJVF1tJIJYXEkmzAaYG178hjZuAOmjRXZiYhCNAB5DVfUYG1sa1KQUKjUmVoJbVBY7wTyB3+ItgNbsTguXIAzGVQ6C7KpAGkUwYFr25j+uHGYenWosjLTZIvtH/mbjC/PaKgA3K8wxWD3iD89DjLK1stl2LVJYtYBQTPWOQwrTEzR5I44Z4co1NaVZUQCdPpLgTCzyC723MdMd5/Vk1ajlSdDCbmSpb0n1EETABvjZc7TMlQ5gwRJk/a4OMKTF5b6VkjT0PW8zY+2DGUmIsfKVvr6IanwFioCk/V/Bv8AMiffFTwPw4tMpUchiJhTER7fxDscavX0hgQQZsYJ359B7YWZHiahyjvBJJVwt+UhZFp/lijlJllFItWogA6Qik9gPcWwlqeGaRJJCyTJs39cMaFLUdUlhEy2mR2kAC/tjU5oC0t+X9MLbGpEauQpCjVqeawFXSiFwLKrBiVA5GAoHY3w54dl1FHRVrVLmQHBQkcoVZLTGxKiBzwJxUqQKpTXSWPLCkrcbk3uJNjETztjTJ5iroYpUKyoDD6iSTESYDaRaR2xobIt7OhTWIGkEksfSdY/7vShvbVJ3wTw3KrrTSgKUvUxYjQk/UapvrZrQLi1htjuhlWFOWDFy06GUDQAbTcgFgD164HzuYL0mp1VWlTUkUwrGASd1pg+oz+JixJ67YD6AtdjTMcRyoMllq1JDF2phyLyNKmAOxYm/LHdfxdANOm5p/xPU9VQ++wUdFFvfCVqSZUCtWZnaZo0m3mfrYA+xgjkLYVZiq1WXbW1WoQXAJ9Pux5neALTviVCSjyDeJeJERSaep6h/GbkciF5Dfl3wtyNfWhqga3Mg6otb1AAi8DFPl9GUo62yqIpA11XYNUMwD10i+wFhOA8lQpZ3MuMudMgFiAQirYNEgHYctzGCoJIaMIw2DcE4NWzZ8s7wS9wKaiW+qBaQL7c4xXNTp5SiMploEmXeILt+Jz2A2HKwx0MwuWpjK5UEqLkkgEnmzkfkPbE9xbiSqGVTqZvrqdB0E2AnvzxGU23xRCc3N0ujHieaLA0aMQBMk3J5n74W8G4czAIB5jOxCgTqJLEfAFyWmwE4+080CAP3ixyCwI6kAHfvvi18FgCmcwBDvNNBsAN2aOXIYpGPFMrSxxG9LLrQpilTg+WJZh+J4sB2UcvbEPx7OuSyi9rjnHPFfmqr6CtFGfqY3PM4lcxwjNeZJoNDXklAP8A+rDucSUbdsljg5O2IqPCmYWUhQZgmRvYXuROOMpw5gbJcA7iASbhd5JJ2GLDhnAnF6tQU+ZlgwN/fa++CqlJaalRWpmeZLNIi+lQALjvi2zWok7kOA5lANWinq+sKxLx8c+02nDnMZ1A+g+gAAAMdyRYSOeOadKkTpauTBB0qjGPkG3T5wBn8oqknXDEjQQjHTY3gmeeAykY1sYqiB4g6ibR1v8ATG598AZ3iKrZUYrPq3HxG56m+AP2+oraTLA81sVvyt83wdU4tYsqkxusme9/5YCY2j9X4vUJ1TFhCg+kKNuci2OMzxZSupVFQgSTAYgWkTG36XwJ59CpO4lZCt6QTzPIarzg8mmF9QtAKl4kH2Ata2CCzmn4mqlS1U6FZggRyvTcASFE8zg+lxaoHUhVZW9MyNouNW9jcADrhZV8KZfNOXZ6iqYMU7Bo531R+uMeIJ+z02eTUppYk2qgGACCouATfYjnhteHFOM88yyaeZKmbDnp64ScZovWK1KbsCgAbkzATB6g3IA5jCbh3iglrV9aspWHU6u20z0nG9LiwMGnNQ6oubA87xcjkIxzTRNyPvEIKpOoc/UL95nY8vfBuezaNQKottEWG04zoVG1atpJsygwdwZm3+2OGJk6mZt4BAWWiQet/thKFnFOj94Qh6/7tmGkamPOdhE7EHDjO5EUSrfXJNm6mSdvviZObakYamwPIljsd7hdvzw0rVK2ZpjSq+WjD1yZnaBMFYBFzOBxEfPlroyzQ31B4F4n0L3j+ziT4nlmWWi0+kibX64phk6pBVSGAkN+8Htbr7DA1bIrpJaSYiTP3k7dL4ZOitivg3ieohC1tTUotAGr2740fxDmpOmkNM2lrxy/LHypw8MohGLbRBJJPLaPnG+pRb9kiOUvb/64fkvo5NlFx3MRWUsjORdQukG8CGJHpAA323wKnFRTIZ6lMNcKoINNL8rfvGHawvJxoa71F1CnRAY6b6jt6hIsMAtmzSVTIUk6f3VNAbDqSTh07EbQVnP2mqPSaSJrmapAmAPUdUm5PW8bYHzFellV1IDmM0BPmwfLSZ+gG0gfiPeMK6me/fnUWYaYlrnoTva5xY+HcmHomiihfSzPUJ1O0yIEj0i3I4WRzaJ3OCpVNKtUqJrUbBSxM8x3APO1+mO1anl4qtFU+ZICt0MkEn84HKMFV8sUVbAyTqJLE2BuOU36Y54dDqvoUKoJW8wR9NoiZkk33wF0drwx4pmmzTUvOplFEyjAqCTsWLQQvO24BwzytRculRcpRZy9qlWnSZi8baVUEKsyRJ7nBPhnw+lcGoSe5NyWHONow44vxirRApUysCxbSFb4iQPtjnInN8nxXZEPnazKw0NTFrMIc3vM7H3xrwjhhDLUYiqFkhCkhvcc99+sHkMMKVF6lVlRl1Mpb1iRY+qTuSTt2x0QMsmhmeoRNphBMWEXO/PCRjXQ8cfHoNHDabAv6qBP1QQVI573+8xjbO5o01RUpVNFlsrEkE3O34ty3PGeRyZatHpLBvTI9MxIJF9o264ccPol62mpDNIJMGCbwInbr17YLVnfrcu2E0+IgEU1JLEbCdI7TtjuCyGdY7gGe8Wt844qZRVYVQIK2IEgfAmPvj83FjUdV21dcNRdaMuJZhUpjzACoIkNeex54DyWcy6lqnlifwqAoV27W2wXxnIoXVmXURsSdpJ2G2N8y6QlJlnUdEwBuP5TgBFFIMs/urNc6RYTeLHHeXy4Gr0qbEhQu8cp2+cN8+9OjRDKkaYAM+rtOFK15MgWFxyN8dQQHL/vJD0xTF7KQGn4sffGzZWlJJVIiLQCdhcj9cEkkpIiJG+/5d8fM1VAOwIMAggR74WjtH3MqhgeUGAI9UB7dL/pgCpw2kWbvJseXQkGYHTlhiK2kaTN9o5XxhmSqwwBkGZMXj+WOoDFWXzTUwKWhgQzDzN1AnrzsdsFZiHcldLU403iP75YJzFRWhyssxi+3254HzSWAVVXT0HPAOti3iXhOkYakqIeawRfqsGQ2/bA9Lh1JSVgBuQBhvm/M40PFCpCMWLMY/09ffBGZqtmdKhtDEi8Wt/LB7FaXYRlfD2YqqdSARGnYaR0YgmW7Y4zfAalIBjf3IhbbnoBjbJ+JGy6shBafS3SRa08sfPPqOdWuVIIgi/t7YFenKK7Ft0UOkimp9TEAkdwCb++AqOdudJKTzYkKZPTbHWV40QxARQG3A5774ZU6yPrBWCI274amI9bFL1moLqp0RreQGEEL/yjYe+Osrx6aflmm9WoZYxEHqI2+Iwdn8q1IpJ1LdtyGNpgxYjC3iPEgGVqbVEExHpMe07yeuOR3Ry3EWYwmqmvJn3DdNoAFrY2XONzZCeZtfCjKZjWxR5Ie579JHxjCpxGkpI8rYx9vnBavoXkf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4" descr="data:image/jpeg;base64,/9j/4AAQSkZJRgABAQAAAQABAAD/2wCEAAkGBxQTEhUUExQWFhUXGB8aGRgYGRodGxwhIRwcHxwhHyAfHCghGyAlHBscJDEhKSkrLi4uHR8zODMsNygtLiwBCgoKDg0OGxAQGiwlHyYvLCwsLCwsLCwsLCwsLCwsLCwsLCwsLCwsLCwsLCwsLCwsLCwsLCwsLCwsLCwsLCwsLP/AABEIAL4BCgMBIgACEQEDEQH/xAAcAAADAQEBAQEBAAAAAAAAAAAEBQYDAgcBAAj/xABAEAACAQIEBAUCAwYEBQQDAAABAhEDIQAEEjEFQVFhBhMicYEykUKhsRQjUsHR8AczYuEWcoKS8SRDU6IVY7L/xAAZAQADAQEBAAAAAAAAAAAAAAABAgMEAAX/xAAmEQACAgIDAAIDAAIDAAAAAAAAAQIRAyESMUEiUQQTYUKBBTJx/9oADAMBAAIRAxEAPwD0n/D+vTbLKFJaooAqE8o+kX5RtFt+eG/Fq4UCTAkSentiK4lQbhuaFaiCaDbgTpEyCpPKLEYeaTm2FTVppkDTz/s4R5OOvSLeuInzVdmYkEkE2k3wO9Jm2xYr4boxfUfn/bCqpwKqpLQNE/SGJYDlNhJ9sQeKT7JyxSJ9ss4/DPzjhV5QQcPAuwIi1sfszl+eJSxUSaJ7VG+/Trj95+0G3TDoUFJAI+2+OXyKCQREnnhOJ1Clqmkz0Pv74+GmwYRIU9rf1GMOKcVp03KJpBiS/P4wTRZioMH1CQYN+4nGTLmlF1GNjKBzXUsCswR/YvtjJFkeoaTtE7xjVnvDmOXc43p8PDiQ08jf+UYbF+THJrpg4sCV/VzC8iMb5bOR6dweu/xjrN8GqcjPeJj5H9MBplXDWIYgXAP9YxfaAkbZuiT60mIgjn/ffAlKpMggwQV5XnkcEK9WmC2k/IJB7Y0SstUE6NL7x7X/AFwsjic4umjLEd1HxeMThb3IxXZ9BoYOCREkC2xnCHhXCamYqEKSqi7MeQP0jucZFH5NDydpASAEwesQNsUfDeAZioH/AHZVDBloG2/p+r8sUfDeCUctpIQNUI+prn3nlgzLE+q8nrzGM/5GaGGai9i2HeHP/TIC1VWOgLqKksANgLyfnGXl0EfzKNAambV5rATJMkibj4wMtNDck6hYmT+mODWIhQxJA2AGkjvzGJZf+TySXGGkP3ps3z2aLNA9TRz5fPTH5EZVjTuZ5HASNoJvM3N/0nljjMZkgCSSeQ798ebJuTt9i9mtQqXKzYb+/wDQYyzCsATvHSIjAyVgqlj6t7gWnc32NsKK+acsAW9J2AxVYZfR3XYe3ElmwBixI5HlgfPI1QSWAMbD+7nGLrIIAHwIn/fG9OqSnOeWKQahJSSJuf0Kcnl9JZzNhbv8YM8kMFj1W7j/AHGDJEH3/OMa5OtSZSUZWIJBBIFx+ePfxOMopr0QFTh6CCwki8nl3wbVzlMKNZGhT6dSmAxEmLRJAme2A8+lZdLswSnN9EEf9RO47DfEtU4iuYr0aQYvRR2JZhGpVEsdPJeQGLrS0PGLZU8XztGpShSrkj0np+QIGJ0ZD/8AbS/7/wDbBGc4jSAlAoLifSLgdO2E54oP7Jxjlklk8Obou+KcezNdDTdx5Z3VVABuI77id8A5DimYpLpSq6DeAYE+2Mqkzffnj40z78+nvj1XNlnIosn4wzKC9Us3MOoIjqCCL72xQ8H8bb/tCgTBBQHnvIJJ+3XbHnIiBO83wRRJM87WOGWQaOR+Hs3D81Tr05QhluDaP/FsTvGKj5ZfJRFdmk0na5gXIZRE6es7YkeCcTrUXmmTJNxuCO4/nhxnswalRqzfUyaIsAo5wTG+HctaH52v6J6fGM0z2Csv+mVj2NwPYjDJKFSrvVcDndCPawBP3xilMNAgBeQ1TMdgI+cb5vitHKKuu7x6UHP36DGdqK2yfZ9p8LoZdddQAsDId4t/yiO/LEzx7xKCStPVqJ+sn9OmBOJ8WfMPqcmNlA2Ht098Ls7TQoV0wvUfVOIScprWgc0jU16qONQZQdtX4pi/fDDgXiJgxSoTI2b554QjOuoVS0gfSTv7Y4Wsoqaid9wD1xkljT00dbPUcj4hV7NB7zf7dMNg6MJEH4nHlP7MtZh5TkPaCbA3jfkRO+NuGZ6rTzqUK9Z0VXCuy3AuRuN5bSJ6GcVxxmnS2gV6empQXcKPiQcdPlAQSRb7x0nrhB4hrVqTGkGYvIGkXJkWI5lT16zjDNZHNjLVNRqQqFmJEAKASwkjpOC5O64sXj4c+I6lEsqJEj0ueXqFsLH4i2TpLSIGqSzsIJJNgJ7KAPvhUMwTM76QCe4MH7qQfvgXjCOylrkAqGPKW2BPKbxjJJSc6+x3H4jT/i9dypB+MEf8SU2O7TIkqoj9cQj1YG2x2+cb8NcmZN5X9cTl+HjfyaFRa/8AE1CLl5PXHz/iRNlk2taL9PfExkMkGJ1P9P4R8xfnscNs5l9KEqPp9S/F74i/xsSdUMv6MctnXqMTBDQSLSbCbYVUeO1WqQwRpHpV1kSCSbTE6QCMU/gjLJmqygj0FG1ASDtcEju1u0Y44r/h3mU1BQKtMGx1BWjl7MDjfh/CXFSUS2NJ3ZjlvFNbU1KrD+U9N9MAaQILBCIWGQspXvir4twvIZjKnM0n8pVm6fxfwsv8UkCBBkjEVwfwRm6juj0/pY/vXbSbjZonWIIuMd5riQp0ctkV1Hy6jGrYyahdjpAAkgHY916Y2xhKMHz2q9Oa8exdQzdyCfpMTffoehxrTzNjHKSb2AwtzvDmVAkgVnqtMGdIu76jN2AhdI2jeTAG83yxpcmVBINyWn6R/pFpOPMn+HHlfhn/AE29dH3ifGCG0DoWZogAbaRz33Jwq8OFXdqxgn1RP4VWAT8lgPacDZ+WAVSNdSb9BuZ7AEn5wbw0L5T6J0GKKdYEsxPcs0/ON0ccIY3S/g7go3Ql1mqxI3JBB6XnDlVi/M2Pfr94x+oZZUsIGPtZwFLkEqLfJ2xKeTk6j0Qcm9I+5bL6zJsg379sHzTHIflhVk82KjqpOlTYadgeQ25mBgV6kEgsAZuCRbCPDJvYvCy9alzm/I8oxotPr0364YNlgNgBe+P1OkOkx2nHps08fsWPTHMz2H9cbUKXJR8zgtsqCenM2jG1CkPftsP/ADhRao+ZchbLHvg5apaI+/U/74BNP5PQbfljbN8WTJoo0a6zX0zZVO0nB8HgrYdm6hoUyzMrVmHppk2HQfHXmYGIDPUqjszO0uSQexxpxXNVatXzHHqa4CwVjlBFoxtSclfVba+8e/Ve/LE3cjpb0hemWMFdVm3J/laRfHYplYAksDyuZ5D3wwo5FmbTu5+lBcncCBG1sVef8OVsrlHrmnS1QrOB9dMfiCnab36xFxiqw6tAWO1Z57mKLmBpF9xO1+cbm2wws4jl2Vh+vvj2bKeA6VdErU65C1FDf5aje9gpAX2AjGPib/DuguUqMhc1lEqx2J/hIAgA7TymcL+iV2x1GR5r+wmpS82kCpAhlAOkxaZ5Yef4X52kucD1Whj6QTsNVgD0BPPrGBuA+I0y2RzVBqcuzCORg2cTyjT+fbHGb4Iv7K2cy7kmlUCVaYGwYAgzz+oAyN5vbE4JqWgHu9bIo9VKjKCyTpMXk237An79sdcTy4qUaiHZ0ZT8gjHm/hv/ABF8vLIlZHq1QSJkD07rJO5Ex8XxS1/GlJ6Gql9bKZDf+3/zQDJJMKNm6gSca1lg/SsZJ9HlGk+RSM/5mqRzDo7U9+hUr9hgnhfGjRp5madOsjqFNOoxGoCoVGmB6mEzygXwty1UlGYsYWuwjpNzA5fbGioFJBFg7D4J1Y8nJk45XJEpaJfiVNgygiAxif0F+nXtgjhdFitR1VjTUqpaDEzME9YvGC/EVMoAAQTBYfnHzOLvxVn6KcMpZWnS0FdBsoUMQvrNo9RY3m974vijzxtvwKomMuqJWaJFMwWMbG8EgbA49G8O+EGqHVWUpT/gaNT9fZT98GeHs5lq2ar0wlHymy9EQVUaiTVDKVIhuU+464w45xitwyaImrTqz+z1GJJpW9StN2Ubrfnp5DDr8KC+c3dHcV2ye8IVf2HOEEfuS3kO38DFj5Z7AldM7bY9azH0nHiWWUya1X10XDCss+pkLDW8RujEOO4ti88K+ICMjVau/mPQqGkXmfMsuhusMGB++NOCaOhLTRTUKoWrXkwAFYk7RBE//XHj/ivi+Xo169emxioxOrZmmNS0/wCFSRduewww8QeJatdyqQXqelaSE3A2NQ/wiZjviI4twh6eZPnkZgqohdPoBImIPJfznEsueM3xAnzfFH7htZ651upWm0NYgBaayAO2pvuAMcZ6vrNlAFgFHIBrfOk4+hnCOkaSxnsAeg7csC008sWJJDSWJ35RGwxmnKHSKTksa4gOay5BZqltVgoNwOcxsDa3bHNGoUTShKrJPe/fG1XKux1EH3P9eeNBltAVnBKE6ZHWJIB2mP1wXK1RjblIwokTdrbk8wMd0MyhlWJUN+Fpgj4G+BspoZzCtcEEkiBIIFwNuWDs9k/LKs+lSxEQNh1P4o7ekY7groKgD0skKTzUcKikEfxNeQB07nBNXxEhYk6ZJJ/yVxtw+jSr1lp1QukgkkACCBY/fljh/D8EgVEibWOHim1stCDaPTf2YloIII7HHXkad2tEWmfjBtOgShqHUb6S0HeAd+W+NapmFLQFgnY/3GNLidxoV1aA3BMTzxsvIA3AtA/2x1m66L6mIA6mJPxv+WEec4q7EpR9Kzd9zHXouA2kcoWxjU4vSpiQpqPeADaQYhrzviezNF6h8zMCCWksLAdiJ26DBeXqJTp+ZMJcamHqf/lG5J698Lq9Q1WDsNIH0U9wO56scSyPVsN+IYeUkaEWKaE6ZNzJBJgcu3c4/JVmoi06etydMaZN+gnp1xjwyg71AlNSzGfQOdpJ7bYv/ARytOR9OZJIY1LMb7L09t8PhXLsaKsF4Fw1uHMK2YpA09OlXX1NSkzDDoeonF6jLUSRDIw9wQf1GO3QMCCAQbEG4OJmrlKmQLVKM1MrJZ6Ny1Pq1PqOZXGvoolQz/Zjlr0gPJA9VMW0QN05R1X7d5PMeP0ZG0UyxcmNY9ATZSb7kXI74tqdanmKM03DJUUwynkRH3x5Un+H5o1AK+Y8yiCZp0gVfSPxNc6VHPT98JkbrQs7XRGcYzCpmUrAK0stQoLLZp07bHT054ZZ7j4bLeRQDKhzFWo1oJUsGpKYNwuphH+hcJs5lE8yqdkRmCgknaYvzgYW8NzQV4YSAYIP6Y86UntIhb6GHnabn+/bD6lkKizLhVCydLTIAki1mIGFuVzIr1a1KupFAFXoqG2YDTIMEjUkhhsYvthvw3i2Xr0RQCkHUVDIZc0ztTk7+r8RmAe2JSwpejxgltirJ1xUWpYzMg8jEAz3uPg40r1/WZ2IS3xB+4w2PBvJUiklQoS0K49YYrDrIF4AB7Ym828KrFhcQAQZt0IO/Yge+JvHb16BrQTXC1E2YlFYTEDR1JPMHpim8W0WXIUS1VWdvL1JqDENpuZ33GJzJuGRifUNouBexBO15+8YDqZMiABCuwCnTEnVFusSMVhk4x4/YvKkWdDh9I6ypAo5hQqOhKxUpanYHVsWQk9DoOAWcNSOms9RR9KsLr7e9sPPE2coDKUsplgLGapiYK7gmILajfp84mqFMJ+K3TeMaskm48E//Tmx5wrM00RKOYXSXQNSK7OjXufwte4PaDhLw6itKq1Os7fszP5bBXhtSglJjpMEjpjrPZpq1MU3hkERsCIECG3A7YBNSjToNS8pQ7GTVABqkzKy5+gLHLftfEHFR2gWUtLNZenUZchlqYVQAzs7AtF/UWEk3BicT2bzRZ3dgAWYu0dIBhYvMDGjeIFNBkCDVoKgqQFLEfUYFrwZ688FPwk0KSaqdStXZFJchhTQsY0oD9ZvEjnzwqhGTeRPfo8JqLsl85mw8MJEi0xMTvgNSDrkE6dh1J6npcbY7zmYeDSeAs6ywAJNiNIIuFFxG0n2xzlXWki1ahsRqIFoJnTfmQDP/aMHh76JJcnbPiqyhqbBvMBHpuTeCdv9OGOSd/MYEeWj+lvTYKVFr8zHzGBazogDozLWRvUq/wABEsXb6tWoxJgQDj9xDiDsddxq0laSgszQGAbVy5yIweDYKvs14lmPK00k0x5iMTpAMKwJM8hgfxBmTVdvQSFbkIGw26WwHU4HmKjayy/xFWJHeJPXaMGZ6m06tdFNpJEtMXjecPUYtUO9GPD1c2YMmqwMAC9vdj3wSvCKvJ5/v2xjkMkhcVDUqOUvqNh7Dc4e/th/+V/y/phZzSejv3UtHqFHiVJFqUWWJIlwbQL8/bCPi2fWufJoUy02LKCTPQf1w/8AC/ht2Bq5pRDHUKTCTOwLz05LiiVAmiAqjVEAAb+2PTePkuy8pJEZwXwCWGvMkov8MgvbmSZC/wB7Y6z/ABTL+SaWTpqIceojeB9RkXvIvfnht464pAWkrEEEM0GJ3hd5nn7e+IetmTBMBVGwsB27Rib4wQk51pA/EaBL6nY1G6mLdAALDAflEtABkmI5k8h741y9KpXqLTUFmJ/3n2G849L4B4UGWUVDpeuDMiYjmqz1HPrjLjg8zt9HdrRr4I8P/s1MvUAFV9+qjkJ69cNOJ8BoV5LoNREa1s1trj+eDKWYDprH0kThdX4iyIAiqTCwWeBB2JsTyON6ikqGcoxVE3VTP5RQ1Nmr0h21MB3Xf5U4wpf4kRIqUhMHaQZ5CD33vhrTzWYeyVVVZ06VQhpJuQxmIE2jA1fwvQzjM7+Yr7agV5EidvVtzxOcZf4Mksl6RA8M8T1KQqCTQDsWimYGo7QokDDWjxmvTqmtrqNSqjSGeCfpAKnTbUCf0xR/8C5WnSqKYqVNMw28Ty5j3xGcYyNTh6lQxq5StB39S8xq3+n+McrGLYyyhOKuRzbAqGUCV6VN/UpJZjyK3Zmg8h+uMPH/AIb8nMPWoqWoOPMJW+lbaieciZB2IPbD3w7xRUqLUdVYorAFoACtBPxYffBPGuMtTQrT9Icf5YMqs7gGAShn6SI3xKE4xi0/RUTmRytJE8urUhyTJAEhSDafkH8sfeHcLFK+XoqhX0FnrHWwEamVQNLwLiYJA2MDCrP0C1gYqEyrH6WEXWTEsCJHXBvDcwwUExJ0gTcgNa8iVkfcYlckiqY349Womozl6il2k6DtymORYQCe2FmYyaeoLS8yCyASFsSGB1ESCJI3GAvEVUUn0Hy11oGJEgvuB6oO0QV7zjHK50VadeD9ABPU3AAHPlvjuMtNgbQ84bncsiBFpSCCtbQxYCof4SxIgbT2wm4jk6tOqtIk1AXBpsN2HYDnPL/bBHBcsDRbT+N2i87EAfODcyC9Ok4JDo0qejCY+DEHBap7EbtVQBmapMqPpBI2KgnmdLQV9jscMuE5VUp/tGZP7sNpSkp/eVmHJRvp1QCffbCH9vNQ1GqOKjM5k8p30/YR8YuuHcIoUaYdyalZ6YNOqwtTETpUT6IvLCZkm0Rh4R+VAUbewWvw96kPmgqIyk08tTgIgB/9wj626iY98A8Qza0OI5UVIWkuVdWgSFJNaG9O5I8sYN41ngKFNmJhaj0ytpYGCABzmbYm6vEBXztEMoNObg3EKGMd7jfFVNrQHdWwHiHGEq5lqoCU11L6RGwiWIFpO5A54f5rxTUrmo6vJa1Nr/uh+JVkWMHfoTBxnx6pTFes7Ag0FprQCqINUEO8gwCqgaT3OA+FcGc5XMZ0tZGVFUD6mZ1+AoDGeZJAsBdZKm6ezqdAdIeXSanZtSkG/W+MszmlfTrpgxJiBEm+1p/2GDTSk3i+3bGL0d5kj3/2xDkybmzTLPmHQ00an5ZEMSxi++oASTc9cLEcU5V8w6FCUGlZBA2M7xfHziOYFJNS3JMASf7jCXL129T6QIaRNx3F97YtjTasdJtWG1s1Ud/LVw4t6mLRcxJHKOeONMnSKslSZKggR0E4EpZ2kxM0wJ5oXWZ5WnDrJ8JVBKhlYj6S0x0m35YeaUF/RnUY77NkOhY63P8Aftj4EU31EfbH39lbdmjH0ZYdP7++MbRHXp/TiVwy2O4/XbCHiGZhSH/ACW7jYEdxO3XAvDqukzI0sWCybC1v6exOFPE+B5jMQVzWpdbHRUEKNPIsu49x0x7fPWjQ5KXYDxPNis4qOQCRCgCGteWJ25x8YTZyv5jJQphZkAsbidrmdpODspk2rVlp1W0gmGKEs1p2LCVi22O2ydNQRSWNLfUR6jBI+rfvBxlyKUkKmrKbwxk8vQp1DOqqR6mazWF1GwAB5DFHnapOgU2gsCbROkRJFje8DucQS1CX/wAxRJBAknteJBnDThmbNQPonWYCkfwgSYv0/XF4yiqigxlKnY1yeb8qlXUiAt17BrAHpfHXDqIagGa+lgTfkBb7DE7ncwSGJdg0KpkmWv8AbA4zbExBAJ9T6tIHQMSYb+WOnPwWL6sfZLiCr5UmEGtiT/ES0T98a5bNqhkGYBYAEWkjVI/vbE8jqyhWISIloJ2N4G9+nfphlUzhLGAqA8hEhLC8WkzJ6bcsIp0htj0+tJYqX8smRtY7j77Y8w8dcVK01pTpfyyLf6nFj2Kri5otpCsCdG4iLWuPYj84x5Px6uM1ntJYIuqGZtlUXYmNug5TGJ58tpRQi2b8MQEUtYBFSkNQ5ERH2IAwdxY/jY2id+1gO0TjHiVemzUnpQabagsCBEuLDoIwDRqeYDRcw6H0zzHL7jGKVxbQdoBz9WhTpqxVZY66c6iRdgGNxAnYXkYz4bmPNLM0iqsBhyIBGkg9oOAatFPPBrhwtNhrESIGwIO0/YiYnFS2Vo3qZdwy1IBgRGjcCepItyjBkko7KctMy8QUVc0GcAwGUAmJJ0x+U/MYA43lQtMVZC01cZchLErpDXHOIF5mQcO85lFqpSV0LhagPpi3pbc8lmJIjYYgeJUkNViKlQCZZXJYkAgEnaDy5nDYt1s6KtFLwnP01XSCwuYlTG/p2NjEYb5Mh6LhTMepf1/lHziL8PVNVQqBIIJvyAYRP/cMVvAXiqUnYxHQESv5g4E4tSFfZPcWygFQEAgVHDCJOpjA9hY8+ZOLejxfVklSuhSrl2FGoGH0kAaGkbAqwn55YBqUgtRlg6VdTBt0ZfibT0OPvGKNRqGczAIZqtnpBTKBVhJMQWaDMcow+OV/F9jRdnyktOq1WtsuXQJRHN30nU572nt8DE1waqiDz3+lF0W3ZidWkd4ie2GdaicvlYP1KoVj/rIGu/MgnT7CMRPmO76AfpX0rtfnHczdjyEdMNFcpP8AgK5OvCpyWvN1vOqg+QGLVD9K2M6Vtfv1vcYN8LeJgmVzeWqD0Vf8sXkMPxR8LYdMIaKFaQRqjmb6dU01M7qu033wq4iXRZUkdX/F99xg/wCVI5tXSZaZMAiSdjz/ADxjxC5KpcxDG8LIkfqLb4D4Pn/3NNiZMCJ5kCL9sYZjNuTuYmYEAe8Dn3xkd20ZpNLTM8xk6bvJZrAxNh/OScIqtErUESy7bXHWwG2GlR7+2OaGVLg3iZvf+WLY5uPfR0MrB+H0gGRZWWZQFUAsZIAljtJ5DFDxFPLH1QzCe4wm4VwpmzALFKflEOWckSVMqqxMltPsNzimzFHzCAYKabXkz0g7DuMPl8ZWaTJmsajQGNt5x9FNv9X3GGVakFkTIBiQInptywuNY9TiVsg+z2Va48pVrIdQOmNRHS6jb5ON8lm/LpOqkgnlewMx2knAXFMyRQ+hyVII1U3UxNxtGBRnxUA0iBInef02GNTaUtGtQsN1kmxAClmi3q5yCLzpt8YByVM1abMGi8wZkybRyM/1wbW4Y9VlamogEgw2ygki28kGO84Gy9KsjLSqIwUA6QBIBneBzgxh+RSOI6oDSFDBdbiVVTJCmwmNiZI/PDjK04Pkh2DapspEGIbf8PIdByOJ7gmVdncLRYlWJct6VWPpUki8W2tfBGbrNRUuAEZTq9R1PqIsFBNhPOCO2FT2VeNVQ04g9OmSjqS5ZCi/ig6jtztueWE37aTBJ1Q/0g2JDHfoLfrjijlVqlszWdjUYALT2gEX1Hdm1W5Wi2NqGQaEAVlcj6dJIsfTt9MzhnvbOjiSVI0zNVlV65OlNWkhRe/IbnTO5/lbDyjnFYUiq6takgRy2v1j+uFVXh1dwysHuZ2AAtANzbDI0DSpB6oIWjShhEFp6dZ2/wCrCyqKs6SrYl8T5vyEfSTcAkEi1yFAHdxq/wCVO+POaFJWpldJarXdQpDRpUN6pI/jY3/0qeuGvifPPXqhGYAk6nI2W1x7IgCj274P4LwilXDV6npppBRPUAaaSCJEeo/rPXGWLuVox9vQK+T8qnl0Uq2m0psfU5lZ2F8A8Y+sE7gbgwRhxxY2otpCiBCDZQJCgewgYBXhhzGZSnfSRqqRyQGXPckekdzicncrO22H8Ey2ZqZdW1qPOB9LIGJRboWMixuRIt84/CmyqF9J0AAlV0rLHUYHK0YpqiaKrNTKoiqCUKWIIaYNitgLbTJi+EFdvTJmWlz19Ww+0fbE1klK/F9BYm4xmqiPTClQdLGCLkyAB8lgB74kc5mTVY1HDuQPLZrRYzdgBeAYO8DFJXro+Yp1Qju1BtJAI0A+o6jaYEcuYE4ksrmGAqU59LEuTGxRWIvuAdo5zjfhglFfZWKqih8LlWqV20aIRIEzbUZM/C/bFCmUVKtSpr0uyIEUz6irNrA/1BSCBzAOJrgVZqWZq06lBg5piQtwiBQzFoteVk8ovh1nctXdR5CeY9GKhUH1FBuQOdjgTT5f6FknY14nlqhzNOqomlVokMOhpiT91MfHbBmXqQhUbMwdjyYaI+JiDHP3w68N1RUpaAxBIkEd4OEpylWmrpUgOuoAj6WU/Sw7SBI5EHGdvafqFutrsjfG2YApUwX0hyXa0k3nEz5jH0pAUxqIMEgnmd9IA5YuqfH8tQqirUoCuFp6EZlUoDa8tsbchOI7PV1rNUdi511GfQkD6jPPlPL2xpxvSHitGvCqdSpqgNURDC1ApAnYKDeTtYnbC9aFR67ySoFnuDbpbmcGZesUpsihkQmSpq7/AALDDrgeRUUA4CglmkdIgbjtgTnxuSQrajbQGdCgKqwosByHuTv74wdCdhfDurlpN7EdNvty9sdrlYG8dvnGPk7Mb27ENLIMSOWHlLKqEUDcc/1wStMRtj9TUxMfzxzlfZwi8QZVvLJWRFzH4hG2CeF579xSZt4N+djHO14wwqA35jnhPTYIJKkU9R0MJaQe3LFYS5Q4lIybjRqaRYExb4jrgf8AYz1GDRmaTXFQH5i/zjkUh1H5f1wEn6hHFntX7V6C0luXoIP2BMfPTA2Zzkny1o07XKmZ7GVtG03x9zNSmtwL7ehSxYzAVQLSbiJ2HLlp5D1WVdaogWaiU3iegLfiHULAm0nGuj22SfEPEVSlXZIptKyQG9MgAyDAg8j1xgPG7lWIADTp9JkgATHUmAca+JKdNBrRKR8vMaghC6HBQKVJkiSQTt3wTwzy3pgnKpQIuqAKCwI5kC3yZ3tjmBMw4F4qr5g6ESUM63gHTHMKbkzAjFhRyiMgJBMgklkQEne4i3sIws4bXUqWprTRFGo6tIMX9S8yPfBFHiKsitpJD3BeVIEwZWPsOeANZrTzSpU01KlNhyWCCognePVtF+eE2d405ziinTdwU9NRXKU1FtZcGyxb1bxtiXzfiCsmeLeQz0g59QYgRFgGAIUbfc9cH5TxK+ZrBBSIDFU/EVDT6Q8DaeZ6HHUxXJFDXz/mViNJkqAGBa8tAAUxaef3wh8V8TZUNJKhYK3qaf8AMqbQo/gTYAcyOeGfHmXK1iBU11hTK6gNC0lbckAnWYsNonEhTWvUdK1KkGp0yNI1qDZo1eoQYPqMxtjPkb5VZkyZHKXFPQb4R8OLXqTVLCkhjMaiFJqf/GsE2FpJI58zit8YcRpgJSpadAGtgohYBhFHUSPkDE9wnJ6ddVkCJLNUMOd9tJZhqcmQIUxJOFfiPiLMxAHrePQPwwIVf+kbnrOGm1FUgTaiuK7Dc63poTuVU/fU388UHhfJN5b1kZvqK+WApB0gGbiZExvFsIOJU9JpId0pifhAD+Zwgq8SRC3mVtPIAMbdbSBPxicF8gYf+x6FxqmG0lp1uPL3/CWDNIFtl35SeuJvioJ1N7m2CuBuzUabsSRpNRdU7OzBN+WkEjsVwDxvMgKQIB+b3Fvn3xOndPuxabnR57w+nUSpVLFgNDRJIBYwOdpgk4aeGaCVqb5VaCVM3XqempUJCUaaLqJBBBZidR03mBvtjKrlvMUllNxsBtytaTGCOH/s1Bcu4pVjmEb/ADBU0QwYsKhWCTaFCyBAucejGV7NLhWz2TwdwLL5GixghmANevUgarHeTCKJsogfOIXjOepM5q0Zpt5hvSZgH9QA0XgHYytjNxhFxfxg2YerUrKaxj9wqP8AuVJUTUZSp1sDIBaw+MTNTiDvQWiWGhSWHUA/hnne/wA4VQfr2LVosuAcZFOuyiq7MxZoc+r6jafxHHonEsqudyzIG01CvpcEjS34WtcgHdeYx/OX7S+tAjGzSl9j2PLHonDPE+YyzouYTynYagpYeoSRIA2kg77xbE8uCUfkiM8b7REcbo1KVR6Vcv5yHSZMgDe3Y7z3x+ySM4ChqdIGNT1LKB1mCxHsDj0rxHQyvFNHmN5NcWWoADI/hYEiR0M2xNUv8OMyQy1KtMANYySYGxiLA9O+LLLDjb0Hmq2RtWmoeBU13iQDBvym/wB8MfDfG/2Z/wATU2symI9x/qH54N4p4T/Y6iec4YMNSEGA0ESIgm09scZSqrFUWtSop10M2nudyffDOUZLW0NaaK6jm6RQP5ixFtwfkETOF+a8R0VMSD/fycT/ABrhZQUy9V6rOpa0aYmFIMkwReCARbC9lRYGhZURc77n1CLm/wCWMy/Hg/SP64lN/wATA/TTJ59B95wLmvEzD6aaGeWonC3LIHU+adQ5KpgD7YW1ckzMQl1n0gsP64eGHFdDRhBumNs7xms6rJC6vqAEReBzk2xhlKrrU0moYJ2E9fytgTMcNamdiRAluQ687xgzhuX0+togTHfviklBR1QZKMehlkQ9apoAUqPqLAGB9tzigHAqP8CYX+C21JVaLs8c7AAEH8zilKdv0/pjNNNOkZ52nQ8z+aPnhqlWIny4hVEgg2vJgkScLhm6gIYRWgalEKzC8gxoFiDzNrQMJaPhnXU/e5jzOTaPSSSY0y3KZ9UXxS5OkEQU6IcKGI0rqJJA+pjef1vi7PV7E9Bq6a73dmIBQekkySs/SSWPp6RjVeKPQR/qqAGWIgcpNyQJmbDDimlM1Ajk6jN9gOzR6ux6YVcbzCUEKtWQViSFRW1gDeXMCDp/DvgHI5XirFxVNDyUanu8ajBkTB5+3PAvG/FesBKUPUeNWkNqEcgIgySb+3XA+W4kqtTepSLaZhiCIgHe+kn4xpnM4xNPS1NGqsGbUPTO/wBMEg/mCeWDYjYzzeTFOFUsipJamTqYkkkQNRkz7Ab8sYHNNlmVyPUommmkFQw/EzMfWRaFHMC4xoFhNay7NJMEAET6d+8Gb7YBzIUMxf1LpUkMQIIvpU6bKbgxJPbfCNsMo2grK5KrmV86u6pRZjqaS1SqQSNKhRe4NgQABhvW4zoASimkkhVEIHPIQANFMTe0nEwWzuabUqhFMLJsB/CqxuY2Ue5jA3/4zyq8NULsi+tl+lSfqg//AFnqTjPKKswyVFFxHNhVK6i4QyzmT5lT5P0ILAdffEvwUnM5+nTm066h6U09Tj/qjTPKRgbi+fapOgehbCCI+JOKDwRw4UctVzTzqq+hQeSqZc+5MD4w0F/lIMY0uTGHE8xqqVH6CPvf9AMSX/D6VaipANSq8bbS3M788PeKuVQCYZvU3af6CMa+CAv/AKjMaTIikl5ln3I9l0j/AKsDHatj43xi5DriTCCq7KQo9kUKI7b48/4/mHbMKgaNIk26kfpGL7irCmAn8IAHvz+7EnERV4Kz5gFmQ6jcerUJ5Ry6Tt1x2Lc7YcCblYry9dxUBEkKSDF+4N4ER3wamepGXZ2V2UgKwj56mSNsGZ3grtV00j5Z0g+Ww9LW9UGd5G53xyvBasuasDR9UGdUiQBado9sX0a2L6tJgSQqaCN6cyT0uBgKvlkCsSgJJsFiR8z+Qw9yuUQFoMGdgZPLeQZtgTM8CYs1akTMSVKnbsRtfBjJX2cznh+XWpTVQiKgH1FSS52YxyFt+d7YF45w8pAhWphfqnTpjkOh6Rvhlw7K1PShHqHKDvNwekXEnB9TJsobWp6Egx023Hye2O5NSDx0LvD4anSNVsualIC71AoHsCxktvt0xUU+LAVadCnBVKSklmLG5OkTubC7HqBhNlcuQ1TzaoqMV0hampoH8JAgSevIDD3gaZOjrp1EpsDcM37y2mILRbYjE5xTM08PtCbjvBGzflu9dTVUy0AqlMAbInSQJZrmOWIPKZulQewNQqYNwFN7x1nrj0SpmaFJjToNYmdCiUg7Ec5AgQMfq1ajXhXpipH1Bh+jbj+WKrIun0OsVrv/AER3EMw2ZQ1crSdBSBdgBPpBUat7QxiIiBOFVXPA2YU2JF2i4+xvivr5aktSnSpKLK0FxOj1EwDedze5tfHHFNdGSwBHJhEe1gCMD9kY6jEk/j4RxymmPWoLC4nl3wRlOGvIkSvUmB98M8pxA1aiDS2kkFiJss+o/AnFHxnL06yvVyroKdNYJ8uoCxieS+wn3nBeSfVEpTl9E3RyCpcsx97KPYbt82wv4lnwwKrYc8LhXZzEwMfK+WABgkkfbFI4t3J7HWJt3Ie+FeNilUCOx0G3YHr1x6GubaLRHsuPHcrlyzABSx6AE/pjU0afMweYg2/PDTxxbDPCpOz2epxOmSQlKoxsdSAwCdhfSFYibmYAO2FniPiVTywVqCgZmFJJEjYm09ZMRE3wBmOLoKrCmpQLTJX1MQIbUWuSPUYESfzOBOG1a1TU9dGKMQQxuYGqQqnqSNgdt7YSjU2bcA45mKdWgQartM+vSVdBOoGxYCBvP3wxz9YPWaqyIjFpV3KnTYzpJExG8gbfGPiutIahKs5iDdiNgC0ekDpyjCXPU6lZtbKNCi+onSLc429wJ5xgNgCod9QpEwpEABWMRLb+mb3Y7WF8fkooriqdUpdQpDG9jABsYtN4HfGuX4cMqjJ58SRIEMwJvpOrbcnbcjvgrguRZzopq7Bj9LEilSUCdRMfvDMX5mYGOWhACv59QmnRRqbEqqhQSxZiLRpmQs89t4jD/gvhoj93mGGYqreoqtpWkDP+ZV5Mf4VBPKTh6MitKnpkUaZHrqwq16g6UqYH7tD1b1ETM81HFuJoqBCop0VkpRUmW71DuSefM9tsRlPWic8lBeYzqUkIpFQFBVaonQo5rSUmZ31OTJM+wkHY1SKdMFabG7m8nmdxM9dhbGOdzBqmWkfw01EWG0zZVttvF8d8AylTMVRQUwmomo8HTSVTMmDeTYCbkdjhY472xYwv5SDOD8A8+uwQinTQK9QssheQA2BZtwOUyZxR8VzSH6Roo0oAE7xyn3uT3xtmqq00GXy3pRbljv3ZjzY7Ry5QMSPFc8CYQEotgAfqPMn9ThJPm6QkpPI6XRln829R/TdmI9FtrxN5APQA8sXvD+GmhTSm+ktT/eVAohdbCAo2ssb84xK+BeHsazVjLLSGsErF+QHck2HbFfn6vloQxlj6mk8/9hb74adRXFHZHS4okOOZyawQmBBbcCY2A9z+mFfh3i6oSlRWBZyTUA1axyBJuIkXMc8KvFdUtmC4KxpAHPr8YEFBiB9UHoxJt+QHbliuOKUS+N8YldxHjRbWtENrUgl5HpE3BteeXLAGczssGqMzql7ApfY2BMxAm98fMjTbyjrC0zM6VhmjkWvMm++GtOg2jSATG3eN46fe+Fb2VTsWZauGiEQTsW3A7RYjrgxFfTpZiV5DU0dAIA+eWNstw+F0xG1rQs/3vjYZYmzTvEqTDf7nrhR1YPk87oqaWuPpJgCCbx79cOlpKw9JBtG2Bk4QiJ+8pLVN2ItI9r2jlGBMnmPLLJPp5Bmhh/p/1ThxjriHAhBdA5JuYJP2E2jCrK0EcCmHKuLA89ucb7e18O83xFVsadSReQpIHeRjv/8AB/tFPU2mmrH1aVJcW3FpvMXwDhd4e4aaFZakqxUkknTJU23g7dLG2CeM0qLVJVF1tJIJYXEkmzAaYG178hjZuAOmjRXZiYhCNAB5DVfUYG1sa1KQUKjUmVoJbVBY7wTyB3+ItgNbsTguXIAzGVQ6C7KpAGkUwYFr25j+uHGYenWosjLTZIvtH/mbjC/PaKgA3K8wxWD3iD89DjLK1stl2LVJYtYBQTPWOQwrTEzR5I44Z4co1NaVZUQCdPpLgTCzyC723MdMd5/Vk1ajlSdDCbmSpb0n1EETABvjZc7TMlQ5gwRJk/a4OMKTF5b6VkjT0PW8zY+2DGUmIsfKVvr6IanwFioCk/V/Bv8AMiffFTwPw4tMpUchiJhTER7fxDscavX0hgQQZsYJ359B7YWZHiahyjvBJJVwt+UhZFp/lijlJllFItWogA6Qik9gPcWwlqeGaRJJCyTJs39cMaFLUdUlhEy2mR2kAC/tjU5oC0t+X9MLbGpEauQpCjVqeawFXSiFwLKrBiVA5GAoHY3w54dl1FHRVrVLmQHBQkcoVZLTGxKiBzwJxUqQKpTXSWPLCkrcbk3uJNjETztjTJ5iroYpUKyoDD6iSTESYDaRaR2xobIt7OhTWIGkEksfSdY/7vShvbVJ3wTw3KrrTSgKUvUxYjQk/UapvrZrQLi1htjuhlWFOWDFy06GUDQAbTcgFgD164HzuYL0mp1VWlTUkUwrGASd1pg+oz+JixJ67YD6AtdjTMcRyoMllq1JDF2phyLyNKmAOxYm/LHdfxdANOm5p/xPU9VQ++wUdFFvfCVqSZUCtWZnaZo0m3mfrYA+xgjkLYVZiq1WXbW1WoQXAJ9Pux5neALTviVCSjyDeJeJERSaep6h/GbkciF5Dfl3wtyNfWhqga3Mg6otb1AAi8DFPl9GUo62yqIpA11XYNUMwD10i+wFhOA8lQpZ3MuMudMgFiAQirYNEgHYctzGCoJIaMIw2DcE4NWzZ8s7wS9wKaiW+qBaQL7c4xXNTp5SiMploEmXeILt+Jz2A2HKwx0MwuWpjK5UEqLkkgEnmzkfkPbE9xbiSqGVTqZvrqdB0E2AnvzxGU23xRCc3N0ujHieaLA0aMQBMk3J5n74W8G4czAIB5jOxCgTqJLEfAFyWmwE4+080CAP3ixyCwI6kAHfvvi18FgCmcwBDvNNBsAN2aOXIYpGPFMrSxxG9LLrQpilTg+WJZh+J4sB2UcvbEPx7OuSyi9rjnHPFfmqr6CtFGfqY3PM4lcxwjNeZJoNDXklAP8A+rDucSUbdsljg5O2IqPCmYWUhQZgmRvYXuROOMpw5gbJcA7iASbhd5JJ2GLDhnAnF6tQU+ZlgwN/fa++CqlJaalRWpmeZLNIi+lQALjvi2zWok7kOA5lANWinq+sKxLx8c+02nDnMZ1A+g+gAAAMdyRYSOeOadKkTpauTBB0qjGPkG3T5wBn8oqknXDEjQQjHTY3gmeeAykY1sYqiB4g6ibR1v8ATG598AZ3iKrZUYrPq3HxG56m+AP2+oraTLA81sVvyt83wdU4tYsqkxusme9/5YCY2j9X4vUJ1TFhCg+kKNuci2OMzxZSupVFQgSTAYgWkTG36XwJ59CpO4lZCt6QTzPIarzg8mmF9QtAKl4kH2Ata2CCzmn4mqlS1U6FZggRyvTcASFE8zg+lxaoHUhVZW9MyNouNW9jcADrhZV8KZfNOXZ6iqYMU7Bo531R+uMeIJ+z02eTUppYk2qgGACCouATfYjnhteHFOM88yyaeZKmbDnp64ScZovWK1KbsCgAbkzATB6g3IA5jCbh3iglrV9aspWHU6u20z0nG9LiwMGnNQ6oubA87xcjkIxzTRNyPvEIKpOoc/UL95nY8vfBuezaNQKottEWG04zoVG1atpJsygwdwZm3+2OGJk6mZt4BAWWiQet/thKFnFOj94Qh6/7tmGkamPOdhE7EHDjO5EUSrfXJNm6mSdvviZObakYamwPIljsd7hdvzw0rVK2ZpjSq+WjD1yZnaBMFYBFzOBxEfPlroyzQ31B4F4n0L3j+ziT4nlmWWi0+kibX64phk6pBVSGAkN+8Htbr7DA1bIrpJaSYiTP3k7dL4ZOitivg3ieohC1tTUotAGr2740fxDmpOmkNM2lrxy/LHypw8MohGLbRBJJPLaPnG+pRb9kiOUvb/64fkvo5NlFx3MRWUsjORdQukG8CGJHpAA323wKnFRTIZ6lMNcKoINNL8rfvGHawvJxoa71F1CnRAY6b6jt6hIsMAtmzSVTIUk6f3VNAbDqSTh07EbQVnP2mqPSaSJrmapAmAPUdUm5PW8bYHzFellV1IDmM0BPmwfLSZ+gG0gfiPeMK6me/fnUWYaYlrnoTva5xY+HcmHomiihfSzPUJ1O0yIEj0i3I4WRzaJ3OCpVNKtUqJrUbBSxM8x3APO1+mO1anl4qtFU+ZICt0MkEn84HKMFV8sUVbAyTqJLE2BuOU36Y54dDqvoUKoJW8wR9NoiZkk33wF0drwx4pmmzTUvOplFEyjAqCTsWLQQvO24BwzytRculRcpRZy9qlWnSZi8baVUEKsyRJ7nBPhnw+lcGoSe5NyWHONow44vxirRApUysCxbSFb4iQPtjnInN8nxXZEPnazKw0NTFrMIc3vM7H3xrwjhhDLUYiqFkhCkhvcc99+sHkMMKVF6lVlRl1Mpb1iRY+qTuSTt2x0QMsmhmeoRNphBMWEXO/PCRjXQ8cfHoNHDabAv6qBP1QQVI573+8xjbO5o01RUpVNFlsrEkE3O34ty3PGeRyZatHpLBvTI9MxIJF9o264ccPol62mpDNIJMGCbwInbr17YLVnfrcu2E0+IgEU1JLEbCdI7TtjuCyGdY7gGe8Wt844qZRVYVQIK2IEgfAmPvj83FjUdV21dcNRdaMuJZhUpjzACoIkNeex54DyWcy6lqnlifwqAoV27W2wXxnIoXVmXURsSdpJ2G2N8y6QlJlnUdEwBuP5TgBFFIMs/urNc6RYTeLHHeXy4Gr0qbEhQu8cp2+cN8+9OjRDKkaYAM+rtOFK15MgWFxyN8dQQHL/vJD0xTF7KQGn4sffGzZWlJJVIiLQCdhcj9cEkkpIiJG+/5d8fM1VAOwIMAggR74WjtH3MqhgeUGAI9UB7dL/pgCpw2kWbvJseXQkGYHTlhiK2kaTN9o5XxhmSqwwBkGZMXj+WOoDFWXzTUwKWhgQzDzN1AnrzsdsFZiHcldLU403iP75YJzFRWhyssxi+3254HzSWAVVXT0HPAOti3iXhOkYakqIeawRfqsGQ2/bA9Lh1JSVgBuQBhvm/M40PFCpCMWLMY/09ffBGZqtmdKhtDEi8Wt/LB7FaXYRlfD2YqqdSARGnYaR0YgmW7Y4zfAalIBjf3IhbbnoBjbJ+JGy6shBafS3SRa08sfPPqOdWuVIIgi/t7YFenKK7Ft0UOkimp9TEAkdwCb++AqOdudJKTzYkKZPTbHWV40QxARQG3A5774ZU6yPrBWCI274amI9bFL1moLqp0RreQGEEL/yjYe+Osrx6aflmm9WoZYxEHqI2+Iwdn8q1IpJ1LdtyGNpgxYjC3iPEgGVqbVEExHpMe07yeuOR3Ry3EWYwmqmvJn3DdNoAFrY2XONzZCeZtfCjKZjWxR5Ie579JHxjCpxGkpI8rYx9vnBavoXkf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304" name="Picture 16" descr="http://thumbs.dreamstime.com/x/planta-de-feij%C3%A3o-148626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2671532" cy="1689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633050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452320" y="1968097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</a:rPr>
              <a:t>Centro de diversificação e centros de origem para espécies cultivadas</a:t>
            </a:r>
            <a:endParaRPr lang="pt-BR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62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848200"/>
          </a:xfrm>
        </p:spPr>
        <p:txBody>
          <a:bodyPr/>
          <a:lstStyle/>
          <a:p>
            <a:pPr marL="0" indent="0">
              <a:buNone/>
            </a:pPr>
            <a:r>
              <a:rPr lang="pt-BR" sz="2000" b="1" dirty="0"/>
              <a:t>A domesticação de plantas não ocorreu de maneira uniforme em todo o </a:t>
            </a:r>
            <a:r>
              <a:rPr lang="pt-BR" sz="2000" b="1" dirty="0" smtClean="0"/>
              <a:t>globo.</a:t>
            </a:r>
            <a:endParaRPr lang="pt-BR" altLang="pt-B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pt-BR" altLang="pt-BR" sz="2000" b="1" dirty="0" smtClean="0">
                <a:solidFill>
                  <a:schemeClr val="accent3">
                    <a:lumMod val="50000"/>
                  </a:schemeClr>
                </a:solidFill>
              </a:rPr>
              <a:t>Importância para o Melhoramento: </a:t>
            </a:r>
          </a:p>
          <a:p>
            <a:pPr marL="0" indent="0" eaLnBrk="1" hangingPunct="1">
              <a:buFont typeface="Arial" charset="0"/>
              <a:buNone/>
            </a:pPr>
            <a:r>
              <a:rPr lang="pt-BR" altLang="pt-BR" sz="2000" dirty="0" smtClean="0"/>
              <a:t>Localização geográfica da variabilidade genética de uma cultura.</a:t>
            </a:r>
          </a:p>
          <a:p>
            <a:pPr marL="0" indent="0" eaLnBrk="1" hangingPunct="1">
              <a:buFont typeface="Arial" charset="0"/>
              <a:buNone/>
            </a:pPr>
            <a:endParaRPr lang="pt-BR" altLang="pt-BR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pt-BR" altLang="pt-BR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pt-BR" altLang="pt-BR" sz="20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39552" y="3401904"/>
            <a:ext cx="2330979" cy="29830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6630" name="CaixaDeTexto 4"/>
          <p:cNvSpPr txBox="1">
            <a:spLocks noChangeArrowheads="1"/>
          </p:cNvSpPr>
          <p:nvPr/>
        </p:nvSpPr>
        <p:spPr bwMode="auto">
          <a:xfrm>
            <a:off x="3203574" y="4293347"/>
            <a:ext cx="5472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/>
              <a:t>Nikolai </a:t>
            </a:r>
            <a:r>
              <a:rPr lang="pt-BR" altLang="pt-BR" sz="1800" b="1" dirty="0" err="1"/>
              <a:t>Vavilov</a:t>
            </a:r>
            <a:r>
              <a:rPr lang="pt-BR" altLang="pt-BR" sz="1800" b="1" dirty="0"/>
              <a:t>: </a:t>
            </a:r>
            <a:r>
              <a:rPr lang="pt-BR" altLang="pt-BR" sz="1800" dirty="0"/>
              <a:t>Importância e benefícios potenciais a serem alcançados pela coleta de sementes ao redor do mundo e pela organização dessas amostras em formas de coleção </a:t>
            </a:r>
          </a:p>
        </p:txBody>
      </p:sp>
    </p:spTree>
    <p:extLst>
      <p:ext uri="{BB962C8B-B14F-4D97-AF65-F5344CB8AC3E}">
        <p14:creationId xmlns:p14="http://schemas.microsoft.com/office/powerpoint/2010/main" xmlns="" val="16439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1003</Words>
  <Application>Microsoft Office PowerPoint</Application>
  <PresentationFormat>Apresentação na tela (4:3)</PresentationFormat>
  <Paragraphs>157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Origem da Agricultura; Origem e domesticação das plantas cultivadas</vt:lpstr>
      <vt:lpstr>Surgimento da Agricultura:                                                 Muitas questões, poucas respostas</vt:lpstr>
      <vt:lpstr>Surgimento da Agricultura:                                                 Definições</vt:lpstr>
      <vt:lpstr>Surgimento da Agricultura:                                     Muitas questões, poucas respostas</vt:lpstr>
      <vt:lpstr>Domesticação:                             O início</vt:lpstr>
      <vt:lpstr>Síndromes de domesticação </vt:lpstr>
      <vt:lpstr>Síndromes de domesticação:                                     </vt:lpstr>
      <vt:lpstr>Síndromes de domesticação:</vt:lpstr>
      <vt:lpstr>Centro de diversificação e centros de origem para espécies cultivadas</vt:lpstr>
      <vt:lpstr>Centro de diversificação e centros de origem para espécies cultivadas</vt:lpstr>
      <vt:lpstr>Centro de diversificação e centros de origem para espécies cultivadas</vt:lpstr>
      <vt:lpstr>Centro de diversificação e centros de origem para espécies cultivadas</vt:lpstr>
      <vt:lpstr>Centro de diversificação e centros de origem para espécies cultivadas</vt:lpstr>
      <vt:lpstr>Centro de diversificação e centros de origem para espécies cultivadas</vt:lpstr>
      <vt:lpstr>Centro de diversificação e centros de origem para espécies cultivadas</vt:lpstr>
      <vt:lpstr>Centro de diversificação e centros de origem para espécies cultivadas</vt:lpstr>
      <vt:lpstr>OBRIGADA!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Origem da Agricultura; Síndromes de Domesticação</dc:title>
  <dc:creator>Sueme Ueno</dc:creator>
  <cp:lastModifiedBy>Silvia MG Molina</cp:lastModifiedBy>
  <cp:revision>37</cp:revision>
  <dcterms:created xsi:type="dcterms:W3CDTF">2015-06-27T19:10:00Z</dcterms:created>
  <dcterms:modified xsi:type="dcterms:W3CDTF">2015-08-07T18:00:35Z</dcterms:modified>
</cp:coreProperties>
</file>