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m para summerhill school" id="62" name="Shape 62"/>
          <p:cNvPicPr preferRelativeResize="0"/>
          <p:nvPr/>
        </p:nvPicPr>
        <p:blipFill rotWithShape="1">
          <a:blip r:embed="rId3">
            <a:alphaModFix/>
          </a:blip>
          <a:srcRect b="0" l="0" r="52487" t="0"/>
          <a:stretch/>
        </p:blipFill>
        <p:spPr>
          <a:xfrm>
            <a:off x="1853425" y="1509937"/>
            <a:ext cx="5631974" cy="181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Principais características da instituição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m para a.s. neill"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0650" y="351087"/>
            <a:ext cx="3251650" cy="2445262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os </a:t>
            </a:r>
            <a:r>
              <a:rPr b="1" lang="pt-BR"/>
              <a:t>estudantes</a:t>
            </a:r>
            <a:r>
              <a:rPr lang="pt-BR"/>
              <a:t> atuam como </a:t>
            </a:r>
            <a:r>
              <a:rPr b="1" lang="pt-BR"/>
              <a:t>protagonistas</a:t>
            </a:r>
            <a:r>
              <a:rPr lang="pt-BR"/>
              <a:t> e dão opiniões para a melhoria do ensino e de seus processos de aprendizagem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a </a:t>
            </a:r>
            <a:r>
              <a:rPr b="1" lang="pt-BR"/>
              <a:t>meta da escola</a:t>
            </a:r>
            <a:r>
              <a:rPr lang="pt-BR"/>
              <a:t> seria auxiliar os alunos para que eles sejam </a:t>
            </a:r>
            <a:r>
              <a:rPr b="1" lang="pt-BR"/>
              <a:t>capazes de encontrar a própria felicidade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os alunos </a:t>
            </a:r>
            <a:r>
              <a:rPr b="1" lang="pt-BR"/>
              <a:t>não são obrigados</a:t>
            </a:r>
            <a:r>
              <a:rPr lang="pt-BR"/>
              <a:t> a participar das aulas 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pt-BR"/>
              <a:t>a </a:t>
            </a:r>
            <a:r>
              <a:rPr b="1" lang="pt-BR"/>
              <a:t>liberdade</a:t>
            </a:r>
            <a:r>
              <a:rPr lang="pt-BR"/>
              <a:t> dos alunos é valorizada, e eles têm que </a:t>
            </a:r>
            <a:r>
              <a:rPr b="1" lang="pt-BR"/>
              <a:t>criar</a:t>
            </a:r>
            <a:r>
              <a:rPr lang="pt-BR"/>
              <a:t> as coisas por si mesmos </a:t>
            </a:r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984800" y="2914650"/>
            <a:ext cx="3999900" cy="1743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existe uma </a:t>
            </a:r>
            <a:r>
              <a:rPr b="1" lang="pt-BR"/>
              <a:t>Lista de Atenção Especial</a:t>
            </a:r>
            <a:r>
              <a:rPr lang="pt-BR"/>
              <a:t>, em que tutores acompanham alunos que precisam de lições individualizadas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pt-BR"/>
              <a:t>a equipe </a:t>
            </a:r>
            <a:r>
              <a:rPr b="1" lang="pt-BR"/>
              <a:t>se reúne</a:t>
            </a:r>
            <a:r>
              <a:rPr lang="pt-BR"/>
              <a:t> regularmente para </a:t>
            </a:r>
            <a:r>
              <a:rPr b="1" lang="pt-BR"/>
              <a:t>discutir</a:t>
            </a:r>
            <a:r>
              <a:rPr lang="pt-BR"/>
              <a:t> quaisquer problemas ou preocupações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311700" y="1635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Principais características da ins</a:t>
            </a:r>
            <a:r>
              <a:rPr lang="pt-BR">
                <a:solidFill>
                  <a:srgbClr val="FFFFFF"/>
                </a:solidFill>
              </a:rPr>
              <a:t>tituição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Desafios enfrentados pela escola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Desafios enfrentados pela escola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342525"/>
            <a:ext cx="3999900" cy="1914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os alunos apresentam problemas em relação a conhecimentos, principalmente de </a:t>
            </a:r>
            <a:r>
              <a:rPr b="1" lang="pt-BR"/>
              <a:t>matemática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os alunos apresentam alguns problemas em compreender </a:t>
            </a:r>
            <a:r>
              <a:rPr b="1" lang="pt-BR"/>
              <a:t>pessoas que não se encaixam no contexto da escola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grpSp>
        <p:nvGrpSpPr>
          <p:cNvPr id="87" name="Shape 87"/>
          <p:cNvGrpSpPr/>
          <p:nvPr/>
        </p:nvGrpSpPr>
        <p:grpSpPr>
          <a:xfrm>
            <a:off x="4678528" y="2124471"/>
            <a:ext cx="3925169" cy="2707177"/>
            <a:chOff x="4665250" y="1272350"/>
            <a:chExt cx="4060800" cy="2860500"/>
          </a:xfrm>
        </p:grpSpPr>
        <p:sp>
          <p:nvSpPr>
            <p:cNvPr id="88" name="Shape 88"/>
            <p:cNvSpPr/>
            <p:nvPr/>
          </p:nvSpPr>
          <p:spPr>
            <a:xfrm>
              <a:off x="4665250" y="1272350"/>
              <a:ext cx="4060800" cy="28605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pic>
          <p:nvPicPr>
            <p:cNvPr descr="Resultado de imagem para summerhill school" id="89" name="Shape 8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36512" y="1353950"/>
              <a:ext cx="3911525" cy="27067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Conteúdos atitudinais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Conteúdos atitudinais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solidariedade;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respeito aos outros;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responsabilidade;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liberdade;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cooperação com o grupo;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pt-BR"/>
              <a:t>respeito ao ambiente; 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pt-BR"/>
              <a:t>participação em questões escolares</a:t>
            </a:r>
          </a:p>
        </p:txBody>
      </p:sp>
      <p:pic>
        <p:nvPicPr>
          <p:cNvPr descr="Resultado de imagem para summerhill school" id="101" name="Shape 101"/>
          <p:cNvPicPr preferRelativeResize="0"/>
          <p:nvPr/>
        </p:nvPicPr>
        <p:blipFill rotWithShape="1">
          <a:blip r:embed="rId3">
            <a:alphaModFix/>
          </a:blip>
          <a:srcRect b="0" l="68226" r="0" t="0"/>
          <a:stretch/>
        </p:blipFill>
        <p:spPr>
          <a:xfrm>
            <a:off x="460224" y="3529150"/>
            <a:ext cx="3193375" cy="154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>
            <p:ph type="title"/>
          </p:nvPr>
        </p:nvSpPr>
        <p:spPr>
          <a:xfrm>
            <a:off x="4895725" y="645800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no ensino de ciências</a:t>
            </a:r>
          </a:p>
        </p:txBody>
      </p:sp>
      <p:cxnSp>
        <p:nvCxnSpPr>
          <p:cNvPr id="103" name="Shape 103"/>
          <p:cNvCxnSpPr/>
          <p:nvPr/>
        </p:nvCxnSpPr>
        <p:spPr>
          <a:xfrm>
            <a:off x="3086100" y="2454450"/>
            <a:ext cx="20034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4" name="Shape 104"/>
          <p:cNvCxnSpPr/>
          <p:nvPr/>
        </p:nvCxnSpPr>
        <p:spPr>
          <a:xfrm flipH="1" rot="10800000">
            <a:off x="2661975" y="1669400"/>
            <a:ext cx="24003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5" name="Shape 105"/>
          <p:cNvCxnSpPr/>
          <p:nvPr/>
        </p:nvCxnSpPr>
        <p:spPr>
          <a:xfrm>
            <a:off x="2797350" y="2698075"/>
            <a:ext cx="2283000" cy="1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06" name="Shape 106"/>
          <p:cNvCxnSpPr/>
          <p:nvPr/>
        </p:nvCxnSpPr>
        <p:spPr>
          <a:xfrm flipH="1" rot="10800000">
            <a:off x="3925300" y="2932725"/>
            <a:ext cx="11640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7" name="Shape 107"/>
          <p:cNvSpPr txBox="1"/>
          <p:nvPr/>
        </p:nvSpPr>
        <p:spPr>
          <a:xfrm>
            <a:off x="5143500" y="1296400"/>
            <a:ext cx="3924300" cy="16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200"/>
              <a:t>respeito à diversidade de opiniões com defesa da sua, </a:t>
            </a:r>
            <a:r>
              <a:rPr lang="pt-BR" sz="1200"/>
              <a:t>baseados</a:t>
            </a:r>
            <a:r>
              <a:rPr lang="pt-BR" sz="1200"/>
              <a:t> em evidências e argumentos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200"/>
              <a:t>trabalhos em grupo com a resolução de problemas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200"/>
              <a:t>educação ambiental e respeito à natureza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200"/>
              <a:t>atuação ativa nas aulas, inclusive em ciências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