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9" r:id="rId2"/>
    <p:sldId id="335" r:id="rId3"/>
    <p:sldId id="261" r:id="rId4"/>
    <p:sldId id="280" r:id="rId5"/>
    <p:sldId id="286" r:id="rId6"/>
    <p:sldId id="334" r:id="rId7"/>
    <p:sldId id="304" r:id="rId8"/>
    <p:sldId id="343" r:id="rId9"/>
    <p:sldId id="344" r:id="rId10"/>
    <p:sldId id="303" r:id="rId11"/>
    <p:sldId id="306" r:id="rId12"/>
    <p:sldId id="309" r:id="rId13"/>
    <p:sldId id="308" r:id="rId14"/>
    <p:sldId id="307" r:id="rId15"/>
    <p:sldId id="263" r:id="rId16"/>
    <p:sldId id="326" r:id="rId17"/>
    <p:sldId id="264" r:id="rId18"/>
    <p:sldId id="288" r:id="rId19"/>
    <p:sldId id="265" r:id="rId20"/>
    <p:sldId id="268" r:id="rId21"/>
    <p:sldId id="311" r:id="rId22"/>
    <p:sldId id="281" r:id="rId23"/>
    <p:sldId id="289" r:id="rId24"/>
    <p:sldId id="297" r:id="rId25"/>
    <p:sldId id="282" r:id="rId26"/>
    <p:sldId id="290" r:id="rId27"/>
    <p:sldId id="298" r:id="rId28"/>
    <p:sldId id="283" r:id="rId29"/>
    <p:sldId id="291" r:id="rId30"/>
    <p:sldId id="299" r:id="rId31"/>
    <p:sldId id="284" r:id="rId32"/>
    <p:sldId id="292" r:id="rId33"/>
    <p:sldId id="300" r:id="rId34"/>
    <p:sldId id="287" r:id="rId35"/>
    <p:sldId id="293" r:id="rId36"/>
    <p:sldId id="295" r:id="rId37"/>
    <p:sldId id="296" r:id="rId38"/>
    <p:sldId id="301" r:id="rId39"/>
    <p:sldId id="329" r:id="rId40"/>
    <p:sldId id="331" r:id="rId41"/>
    <p:sldId id="333" r:id="rId42"/>
    <p:sldId id="332" r:id="rId43"/>
    <p:sldId id="336" r:id="rId44"/>
    <p:sldId id="320" r:id="rId45"/>
    <p:sldId id="318" r:id="rId46"/>
    <p:sldId id="321" r:id="rId47"/>
    <p:sldId id="270" r:id="rId48"/>
    <p:sldId id="324" r:id="rId49"/>
    <p:sldId id="328" r:id="rId50"/>
    <p:sldId id="327" r:id="rId51"/>
    <p:sldId id="325" r:id="rId52"/>
    <p:sldId id="317" r:id="rId53"/>
    <p:sldId id="279" r:id="rId54"/>
    <p:sldId id="337" r:id="rId55"/>
    <p:sldId id="310" r:id="rId56"/>
    <p:sldId id="338" r:id="rId57"/>
    <p:sldId id="285" r:id="rId58"/>
    <p:sldId id="339" r:id="rId59"/>
    <p:sldId id="345" r:id="rId60"/>
    <p:sldId id="347" r:id="rId61"/>
    <p:sldId id="346" r:id="rId62"/>
    <p:sldId id="342" r:id="rId63"/>
    <p:sldId id="313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A887-FE25-4D0C-BEAC-22D01DCB9B9B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FDA6-76BC-43E6-BC34-0EE58FE7A8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87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CFDA6-76BC-43E6-BC34-0EE58FE7A862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1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9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8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9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0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3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8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6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1AB2-15DB-4340-9BB4-A7A277EEBE9D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E3C7-4747-4CC8-8E54-76161F546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b.saude.gov.br/portaldab/ape_vigilancia_alimentar.php?conteudo=curvas_de_cresciment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blh.fiocruz.br/media/10palimsa_guia1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vsms.saude.gov.br/bvs/publicacoes/saude_crianca_aleitamento_materno_cab23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saude_crianca_aleitamento_materno_cab2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b.saude.gov.br/portaldab/ape_vigilancia_alimentar.php?conteudo=curvas_de_crescimento" TargetMode="External"/><Relationship Id="rId4" Type="http://schemas.openxmlformats.org/officeDocument/2006/relationships/hyperlink" Target="http://www.redeblh.fiocruz.br/media/10palimsa_guia13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06477" y="404664"/>
            <a:ext cx="8229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2060"/>
                </a:solidFill>
              </a:rPr>
              <a:t>UNIVERSIDADE DE SÃO PAULO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FACULDADE DE MEDICINA DE RIBEIRÃO PRETO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CURSO DE NUTRIÇÃO E METABOLISMO</a:t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DISCIPLINA – TÉCNICA DIETÉTICA II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1259632" y="2708920"/>
            <a:ext cx="6779096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PLANEJAMENTO DE CARDÁPIOS 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PARA LACTENTES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70" y="4365104"/>
            <a:ext cx="1447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REQUERIMENTO ENERGÉTICO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1772816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Método simplificado para cálculo do </a:t>
            </a:r>
            <a:r>
              <a:rPr lang="pt-BR" sz="2400" b="1" dirty="0" smtClean="0"/>
              <a:t>VET </a:t>
            </a:r>
            <a:r>
              <a:rPr lang="pt-BR" sz="2400" b="1" dirty="0"/>
              <a:t>por Kcal/kg/ peso ideal:</a:t>
            </a:r>
            <a:endParaRPr lang="pt-BR" sz="2400" dirty="0"/>
          </a:p>
          <a:p>
            <a:r>
              <a:rPr lang="pt-BR" sz="2400" b="1" dirty="0"/>
              <a:t> </a:t>
            </a:r>
            <a:endParaRPr lang="pt-BR" sz="2400" dirty="0"/>
          </a:p>
          <a:p>
            <a:r>
              <a:rPr lang="pt-BR" sz="2400" dirty="0"/>
              <a:t>	1.000 kcal para o primeiro ano;</a:t>
            </a:r>
          </a:p>
          <a:p>
            <a:r>
              <a:rPr lang="pt-BR" sz="2400" dirty="0"/>
              <a:t>	Adicionar 100 kcal para cada ano até a idade de 11 anos.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89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REQUERIMENTO ENERGÉTICO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046728"/>
            <a:ext cx="43091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Distribuição dos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Macronutrientes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Carboidratos: 55 a 60 % do total de calorias;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Lipídios: 25 a 30% do total de calorias.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Proteínas: segundo o RDA, 1989.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81422"/>
              </p:ext>
            </p:extLst>
          </p:nvPr>
        </p:nvGraphicFramePr>
        <p:xfrm>
          <a:off x="827584" y="2420888"/>
          <a:ext cx="7200800" cy="33123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600400"/>
                <a:gridCol w="3600400"/>
              </a:tblGrid>
              <a:tr h="473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Necessidades de proteínas por kg de peso da criança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Idade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gramas/ kg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&lt; 6 meses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2,2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 6 a 12 meses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1,6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 a 3 anos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1,2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 a 6 anos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 a 10 anos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CURVAS DE CRESCIMENTO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" y="1268760"/>
            <a:ext cx="85248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47251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FONTE: http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dab.saude.gov.br/portaldab/ape_vigilancia_alimentar.php?conteudo=curvas_de_crescimento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3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EXEMPLO CURVA DE CRESCIMENTO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0" y="1124744"/>
            <a:ext cx="78200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xplosão 2 6"/>
          <p:cNvSpPr/>
          <p:nvPr/>
        </p:nvSpPr>
        <p:spPr>
          <a:xfrm>
            <a:off x="5292080" y="3789040"/>
            <a:ext cx="3642703" cy="219684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PARA O LACTENTE A ESTATURA = COMPRIMENTO E NÃO ALTURA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4766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RECOMENDAÇÃO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4558"/>
            <a:ext cx="8280920" cy="519677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tângulo 4"/>
          <p:cNvSpPr/>
          <p:nvPr/>
        </p:nvSpPr>
        <p:spPr>
          <a:xfrm>
            <a:off x="4752020" y="134076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Mínimo: 4 meses</a:t>
            </a:r>
          </a:p>
          <a:p>
            <a:r>
              <a:rPr lang="pt-BR" sz="3200" b="1" dirty="0"/>
              <a:t>Ideal: 6 meses</a:t>
            </a:r>
          </a:p>
          <a:p>
            <a:r>
              <a:rPr lang="pt-BR" sz="3200" b="1" dirty="0"/>
              <a:t>Até 1º ou 2º ano</a:t>
            </a:r>
          </a:p>
        </p:txBody>
      </p:sp>
    </p:spTree>
    <p:extLst>
      <p:ext uri="{BB962C8B-B14F-4D97-AF65-F5344CB8AC3E}">
        <p14:creationId xmlns:p14="http://schemas.microsoft.com/office/powerpoint/2010/main" val="27296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4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47792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DESMAME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73313"/>
            <a:ext cx="81276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3200" b="1" dirty="0" smtClean="0"/>
              <a:t>Desmame</a:t>
            </a:r>
            <a:r>
              <a:rPr lang="pt-BR" sz="3200" dirty="0" smtClean="0"/>
              <a:t>: introdução de qualquer tipo de alimento na dieta de uma criança, que até então encontrava-se em regime de aleitamento exclusivo;</a:t>
            </a:r>
          </a:p>
          <a:p>
            <a:endParaRPr lang="pt-BR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 smtClean="0"/>
              <a:t>Denomina-se </a:t>
            </a:r>
            <a:r>
              <a:rPr lang="pt-BR" sz="3200" i="1" dirty="0" smtClean="0"/>
              <a:t>período de desmame</a:t>
            </a:r>
            <a:r>
              <a:rPr lang="pt-BR" sz="3200" dirty="0" smtClean="0"/>
              <a:t> o período compreendido entre a introdução deste novo alimento até a supressão completa do aleitamento materno;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67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4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47792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RISCOS NO DESMAME PRECOCE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7989" y="1185806"/>
            <a:ext cx="81276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3200" dirty="0" smtClean="0"/>
              <a:t>Diarreia;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/>
              <a:t>D</a:t>
            </a:r>
            <a:r>
              <a:rPr lang="pt-BR" sz="3200" dirty="0" smtClean="0"/>
              <a:t>oença </a:t>
            </a:r>
            <a:r>
              <a:rPr lang="pt-BR" sz="3200" dirty="0"/>
              <a:t>respiratória</a:t>
            </a:r>
            <a:r>
              <a:rPr lang="pt-BR" sz="32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/>
              <a:t>D</a:t>
            </a:r>
            <a:r>
              <a:rPr lang="pt-BR" sz="3200" dirty="0" smtClean="0"/>
              <a:t>esnutrição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 smtClean="0"/>
              <a:t>Menor </a:t>
            </a:r>
            <a:r>
              <a:rPr lang="pt-BR" sz="3200" dirty="0"/>
              <a:t>absorção de nutrientes </a:t>
            </a:r>
            <a:endParaRPr lang="pt-BR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 smtClean="0"/>
              <a:t>Menor </a:t>
            </a:r>
            <a:r>
              <a:rPr lang="pt-BR" sz="3200" dirty="0"/>
              <a:t>eficácia da amamentação como método anticoncepcional; </a:t>
            </a:r>
            <a:endParaRPr lang="pt-BR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3200" dirty="0" smtClean="0"/>
              <a:t>Ruptura </a:t>
            </a:r>
            <a:r>
              <a:rPr lang="pt-BR" sz="3200" dirty="0"/>
              <a:t>do desenvolvimento motor-oral </a:t>
            </a:r>
            <a:r>
              <a:rPr lang="pt-BR" sz="3200" dirty="0" smtClean="0"/>
              <a:t>adequado.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08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47792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DESMAME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7596" y="1198242"/>
            <a:ext cx="8310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Cuidados Básicos no Desmame</a:t>
            </a:r>
            <a:r>
              <a:rPr lang="pt-BR" sz="2800" dirty="0" smtClean="0"/>
              <a:t>:</a:t>
            </a:r>
          </a:p>
          <a:p>
            <a:endParaRPr lang="pt-BR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800" dirty="0"/>
              <a:t>Deve ser </a:t>
            </a:r>
            <a:r>
              <a:rPr lang="pt-BR" sz="2800" dirty="0" smtClean="0"/>
              <a:t>gradual;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800" dirty="0" smtClean="0"/>
              <a:t>Cuidar </a:t>
            </a:r>
            <a:r>
              <a:rPr lang="pt-BR" sz="2800" dirty="0"/>
              <a:t>da higiene </a:t>
            </a:r>
            <a:r>
              <a:rPr lang="pt-BR" sz="2800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800" dirty="0" smtClean="0"/>
              <a:t>Oferecer </a:t>
            </a:r>
            <a:r>
              <a:rPr lang="pt-BR" sz="2800" dirty="0"/>
              <a:t>sempre os alimentos com </a:t>
            </a:r>
            <a:r>
              <a:rPr lang="pt-BR" sz="2800" dirty="0" smtClean="0"/>
              <a:t>colher;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800" dirty="0" smtClean="0"/>
              <a:t>Complementar </a:t>
            </a:r>
            <a:r>
              <a:rPr lang="pt-BR" sz="2800" dirty="0"/>
              <a:t>a refeição com leite </a:t>
            </a:r>
            <a:r>
              <a:rPr lang="pt-BR" sz="2800" dirty="0" smtClean="0"/>
              <a:t>materno;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800" dirty="0" smtClean="0"/>
              <a:t>No caso de utilização de fórmulas infantis atentar-se para a diluição adequada.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7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" y="-31193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323528" y="47792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CAPACIDADE GÁSTRICA DO BEBÊ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2" y="1185806"/>
            <a:ext cx="7242116" cy="479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1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476006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ALEITAMENTO ARTIFICIAL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2880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Em </a:t>
            </a:r>
            <a:r>
              <a:rPr lang="pt-BR" sz="3200" dirty="0">
                <a:solidFill>
                  <a:schemeClr val="accent6"/>
                </a:solidFill>
              </a:rPr>
              <a:t>caso de necessidade absoluta </a:t>
            </a:r>
            <a:r>
              <a:rPr lang="pt-BR" sz="3200" dirty="0"/>
              <a:t>de introdução de outro leite que não o materno ou de complementação deste, recomenda-se o uso de fórmulas infantis fortificadas com </a:t>
            </a:r>
            <a:r>
              <a:rPr lang="pt-BR" sz="3200" dirty="0" smtClean="0"/>
              <a:t>ferro;</a:t>
            </a:r>
          </a:p>
          <a:p>
            <a:endParaRPr lang="pt-BR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As </a:t>
            </a:r>
            <a:r>
              <a:rPr lang="pt-BR" sz="3200" dirty="0"/>
              <a:t>fórmulas infantis mais adequadas são as que seguem a recomendação do </a:t>
            </a:r>
            <a:r>
              <a:rPr lang="pt-BR" sz="3200" dirty="0" err="1"/>
              <a:t>Codex</a:t>
            </a:r>
            <a:r>
              <a:rPr lang="pt-BR" sz="3200" dirty="0"/>
              <a:t> </a:t>
            </a:r>
            <a:r>
              <a:rPr lang="pt-BR" sz="3200" dirty="0" err="1"/>
              <a:t>Alimentarius</a:t>
            </a:r>
            <a:r>
              <a:rPr lang="pt-BR" sz="3200" dirty="0"/>
              <a:t> FAO/OMS.</a:t>
            </a:r>
          </a:p>
        </p:txBody>
      </p:sp>
    </p:spTree>
    <p:extLst>
      <p:ext uri="{BB962C8B-B14F-4D97-AF65-F5344CB8AC3E}">
        <p14:creationId xmlns:p14="http://schemas.microsoft.com/office/powerpoint/2010/main" val="1267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06477" y="404664"/>
            <a:ext cx="8229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2060"/>
                </a:solidFill>
              </a:rPr>
              <a:t>UNIVERSIDADE DE SÃO PAULO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FACULDADE DE MEDICINA DE RIBEIRÃO PRETO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CURSO DE NUTRIÇÃO E METABOLISMO</a:t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DISCIPLINA – TÉCNICA DIETÉTICA II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1241098" y="2708919"/>
            <a:ext cx="677909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800" b="1" dirty="0" smtClean="0">
                <a:solidFill>
                  <a:schemeClr val="accent6">
                    <a:lumMod val="50000"/>
                  </a:schemeClr>
                </a:solidFill>
              </a:rPr>
              <a:t>DEFINA LACTENTE?</a:t>
            </a:r>
            <a:endParaRPr lang="pt-BR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70" y="4365104"/>
            <a:ext cx="1447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2699792" y="4149080"/>
            <a:ext cx="3384376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&gt; 28 dias de vida até 12 meses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FÓRMULAS NO MERCADO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4457" y="1326201"/>
            <a:ext cx="8408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1. </a:t>
            </a:r>
            <a:r>
              <a:rPr lang="pt-BR" sz="2400" dirty="0" smtClean="0"/>
              <a:t>Proteína do leite </a:t>
            </a:r>
            <a:r>
              <a:rPr lang="pt-BR" sz="2400" dirty="0"/>
              <a:t>de Vaca:</a:t>
            </a:r>
          </a:p>
          <a:p>
            <a:pPr lvl="0"/>
            <a:r>
              <a:rPr lang="pt-BR" sz="2400" dirty="0"/>
              <a:t>Fórmulas de início para lactentes sadios: NAN 1 e </a:t>
            </a:r>
            <a:r>
              <a:rPr lang="pt-BR" sz="2400" dirty="0" err="1"/>
              <a:t>Nestogeno</a:t>
            </a:r>
            <a:r>
              <a:rPr lang="pt-BR" sz="2400" dirty="0"/>
              <a:t> 1;</a:t>
            </a:r>
          </a:p>
          <a:p>
            <a:pPr lvl="0"/>
            <a:r>
              <a:rPr lang="pt-BR" sz="2400" dirty="0"/>
              <a:t>Fórmulas de início </a:t>
            </a:r>
            <a:r>
              <a:rPr lang="pt-BR" sz="2400" dirty="0" err="1"/>
              <a:t>hipoalergênicas</a:t>
            </a:r>
            <a:r>
              <a:rPr lang="pt-BR" sz="2400" dirty="0"/>
              <a:t>: NAN HA;</a:t>
            </a:r>
          </a:p>
          <a:p>
            <a:pPr lvl="0"/>
            <a:r>
              <a:rPr lang="pt-BR" sz="2400" dirty="0"/>
              <a:t>Fórmulas de seguimento: NAN 2 e </a:t>
            </a:r>
            <a:r>
              <a:rPr lang="pt-BR" sz="2400" dirty="0" err="1"/>
              <a:t>Nestogeno</a:t>
            </a:r>
            <a:r>
              <a:rPr lang="pt-BR" sz="2400" dirty="0"/>
              <a:t> 2;</a:t>
            </a:r>
          </a:p>
          <a:p>
            <a:pPr lvl="0"/>
            <a:r>
              <a:rPr lang="pt-BR" sz="2400" dirty="0"/>
              <a:t>Fórmulas para prematuros e RN de baixo peso: PRE NAN com LC PUFA e FM </a:t>
            </a:r>
            <a:r>
              <a:rPr lang="pt-BR" sz="2400" dirty="0" smtClean="0"/>
              <a:t>85;</a:t>
            </a:r>
            <a:endParaRPr lang="pt-BR" sz="2400" dirty="0"/>
          </a:p>
          <a:p>
            <a:pPr lvl="0"/>
            <a:r>
              <a:rPr lang="pt-BR" sz="2400" dirty="0"/>
              <a:t>Fórmulas sem lactose: NAN sem lactose;</a:t>
            </a:r>
          </a:p>
          <a:p>
            <a:pPr lvl="0"/>
            <a:r>
              <a:rPr lang="pt-BR" sz="2400" dirty="0"/>
              <a:t>Fórmula </a:t>
            </a:r>
            <a:r>
              <a:rPr lang="pt-BR" sz="2400" dirty="0" err="1"/>
              <a:t>anti-regurgitação</a:t>
            </a:r>
            <a:r>
              <a:rPr lang="pt-BR" sz="2400" dirty="0"/>
              <a:t>: NAN </a:t>
            </a:r>
            <a:r>
              <a:rPr lang="pt-BR" sz="2400" dirty="0" smtClean="0"/>
              <a:t>AR;</a:t>
            </a:r>
          </a:p>
          <a:p>
            <a:pPr lvl="0"/>
            <a:endParaRPr lang="pt-BR" sz="2400" dirty="0"/>
          </a:p>
          <a:p>
            <a:r>
              <a:rPr lang="pt-BR" sz="2400" dirty="0"/>
              <a:t>2. Proteína de soja</a:t>
            </a:r>
          </a:p>
          <a:p>
            <a:pPr lvl="1"/>
            <a:r>
              <a:rPr lang="pt-BR" sz="2400" dirty="0"/>
              <a:t>Isolada de soja: NAN </a:t>
            </a:r>
            <a:r>
              <a:rPr lang="pt-BR" sz="2400" dirty="0" err="1"/>
              <a:t>soy</a:t>
            </a:r>
            <a:r>
              <a:rPr lang="pt-BR" sz="2400" dirty="0"/>
              <a:t>;</a:t>
            </a:r>
          </a:p>
          <a:p>
            <a:pPr lvl="1"/>
            <a:r>
              <a:rPr lang="pt-BR" sz="2400" dirty="0"/>
              <a:t>Fórmulas </a:t>
            </a:r>
            <a:r>
              <a:rPr lang="pt-BR" sz="2400" dirty="0" err="1"/>
              <a:t>semi-elementares</a:t>
            </a:r>
            <a:r>
              <a:rPr lang="pt-BR" sz="2400" dirty="0"/>
              <a:t>: </a:t>
            </a:r>
            <a:r>
              <a:rPr lang="pt-BR" sz="2400" dirty="0" err="1"/>
              <a:t>Alfaré</a:t>
            </a:r>
            <a:r>
              <a:rPr lang="pt-BR" sz="2400" dirty="0"/>
              <a:t> (100% proteína isolada de soja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87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4528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326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DINÂMICA </a:t>
            </a:r>
            <a:r>
              <a:rPr lang="pt-BR" sz="3200" b="1" dirty="0">
                <a:solidFill>
                  <a:srgbClr val="002060"/>
                </a:solidFill>
              </a:rPr>
              <a:t>DE GRUPO </a:t>
            </a:r>
            <a:r>
              <a:rPr lang="pt-BR" sz="3200" b="1" dirty="0" smtClean="0">
                <a:solidFill>
                  <a:srgbClr val="002060"/>
                </a:solidFill>
              </a:rPr>
              <a:t>- CONCEITOS </a:t>
            </a:r>
            <a:r>
              <a:rPr lang="pt-BR" sz="3200" b="1" dirty="0">
                <a:solidFill>
                  <a:srgbClr val="002060"/>
                </a:solidFill>
              </a:rPr>
              <a:t>IMPORTANTES </a:t>
            </a:r>
            <a:r>
              <a:rPr lang="pt-BR" sz="3200" b="1" dirty="0" smtClean="0">
                <a:solidFill>
                  <a:srgbClr val="002060"/>
                </a:solidFill>
              </a:rPr>
              <a:t> 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994375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46738"/>
              </p:ext>
            </p:extLst>
          </p:nvPr>
        </p:nvGraphicFramePr>
        <p:xfrm>
          <a:off x="647564" y="1124744"/>
          <a:ext cx="7848872" cy="486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14944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BANCADA SORTEADA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CONCEITO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FUNÇÃO</a:t>
                      </a:r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Puericultura 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Colinas 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263512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Linoleato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Inositol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Taurina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Efeito </a:t>
                      </a:r>
                      <a:r>
                        <a:rPr lang="pt-BR" sz="1200" dirty="0" err="1" smtClean="0"/>
                        <a:t>bifidogênico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510817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DHA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ARA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Nucleotídeos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7520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Lc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dirty="0" err="1" smtClean="0"/>
                        <a:t>Pufas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Proteína otimizada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TCM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48031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Fórmula </a:t>
                      </a:r>
                      <a:r>
                        <a:rPr lang="pt-BR" sz="1200" dirty="0" err="1" smtClean="0"/>
                        <a:t>semi-elementar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9079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Fórmula elementar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COMPARATIVO – FÓRMULAS LÁCTEAS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448558"/>
            <a:ext cx="8568951" cy="33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FÓRMULAS PARA O PRIMEIRO SEMESTRE </a:t>
            </a:r>
          </a:p>
          <a:p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Aptamil</a:t>
            </a:r>
            <a:r>
              <a:rPr lang="pt-BR" sz="3200" dirty="0" smtClean="0"/>
              <a:t> 1 – Danone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Nan</a:t>
            </a:r>
            <a:r>
              <a:rPr lang="pt-BR" sz="3200" dirty="0" smtClean="0"/>
              <a:t> Pro 1 – Nestlé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Enfamil</a:t>
            </a:r>
            <a:r>
              <a:rPr lang="pt-BR" sz="3200" dirty="0" smtClean="0"/>
              <a:t> </a:t>
            </a:r>
            <a:r>
              <a:rPr lang="pt-BR" sz="3200" dirty="0" err="1" smtClean="0"/>
              <a:t>Premiun</a:t>
            </a:r>
            <a:r>
              <a:rPr lang="pt-BR" sz="3200" dirty="0" smtClean="0"/>
              <a:t> 1 – </a:t>
            </a:r>
            <a:r>
              <a:rPr lang="pt-BR" sz="3200" dirty="0" err="1" smtClean="0"/>
              <a:t>Mead</a:t>
            </a:r>
            <a:r>
              <a:rPr lang="pt-BR" sz="3200" dirty="0" smtClean="0"/>
              <a:t> </a:t>
            </a:r>
            <a:r>
              <a:rPr lang="pt-BR" sz="3200" dirty="0" err="1" smtClean="0"/>
              <a:t>Johson</a:t>
            </a:r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Similac</a:t>
            </a:r>
            <a:r>
              <a:rPr lang="pt-BR" sz="3200" dirty="0" smtClean="0"/>
              <a:t> </a:t>
            </a:r>
            <a:r>
              <a:rPr lang="pt-BR" sz="3200" dirty="0" err="1" smtClean="0"/>
              <a:t>Advanced</a:t>
            </a:r>
            <a:r>
              <a:rPr lang="pt-BR" sz="3200" dirty="0" smtClean="0"/>
              <a:t> 1 – Abbot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2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87499"/>
              </p:ext>
            </p:extLst>
          </p:nvPr>
        </p:nvGraphicFramePr>
        <p:xfrm>
          <a:off x="179512" y="260648"/>
          <a:ext cx="8964488" cy="6474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59"/>
                <a:gridCol w="668157"/>
                <a:gridCol w="897202"/>
                <a:gridCol w="971153"/>
                <a:gridCol w="747041"/>
                <a:gridCol w="672337"/>
                <a:gridCol w="747041"/>
                <a:gridCol w="1045857"/>
                <a:gridCol w="971153"/>
                <a:gridCol w="672337"/>
                <a:gridCol w="774651"/>
              </a:tblGrid>
              <a:tr h="77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Kcal/100ml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Diluição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5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 1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Caseína/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(40/60)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(98% vegetal)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Óleos de palma, coco, canola e milho; (2% animal) 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láctea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 (100%)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400g//800g - medida  de 4,6 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O-6 meses. Prebióticos 0,8g fibras/100ml.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Contém L-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carnitina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colina, 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inositol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taurina.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 PRO 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Proteína soro leite e 30% caseína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 Gordura vegetal, 2,8% láctea, 1% óleo de peixe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400g/ 800g- medida 4,3g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 meses. Prot Otimizada, Efeito Bifidogênico, DHA, ARA e Nucleotídeos.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 PREMIUM 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(40%) Caseína e (60%) 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Óleos vegetais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400g- medida 4,3g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 meses. DHA e ARA (desenvolvimento mental, visual e imunológico)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8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SIMILAC ADVANCE 1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ABBOTT</a:t>
                      </a:r>
                      <a:endParaRPr kumimoji="0" lang="pt-BR" alt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 Leite desnatado e 35% concentrado protéico do soro do leite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 Óleo de girassol, 30% de coco e 28% de soja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medida de 8,8g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60ml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 meses. </a:t>
                      </a:r>
                      <a:r>
                        <a:rPr kumimoji="0" lang="pt-BR" alt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LcPufas</a:t>
                      </a: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(DHA e AA).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 rot="265666">
            <a:off x="3408574" y="4058379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1º SEMESTRE MACROS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44465"/>
              </p:ext>
            </p:extLst>
          </p:nvPr>
        </p:nvGraphicFramePr>
        <p:xfrm>
          <a:off x="284239" y="404664"/>
          <a:ext cx="8859760" cy="500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242"/>
                <a:gridCol w="660351"/>
                <a:gridCol w="886720"/>
                <a:gridCol w="959807"/>
                <a:gridCol w="738314"/>
                <a:gridCol w="664483"/>
                <a:gridCol w="738314"/>
                <a:gridCol w="1033638"/>
                <a:gridCol w="959807"/>
                <a:gridCol w="664483"/>
                <a:gridCol w="765601"/>
              </a:tblGrid>
              <a:tr h="77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5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 1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 PRO 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 PREMIUM 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8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SIMILAC ADVANCE 1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ABBOTT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>
            <a:off x="5220072" y="5013176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1º SEMESTRE 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COMPARATIVO – FÓRMULAS LÁCTEAS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412776"/>
            <a:ext cx="8568951" cy="33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FÓRMULAS PARA O SEGUNDO SEMESTRE </a:t>
            </a:r>
          </a:p>
          <a:p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Aptamil</a:t>
            </a:r>
            <a:r>
              <a:rPr lang="pt-BR" sz="3200" dirty="0" smtClean="0"/>
              <a:t> 2 – Danone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Nan</a:t>
            </a:r>
            <a:r>
              <a:rPr lang="pt-BR" sz="3200" dirty="0" smtClean="0"/>
              <a:t> Pro 2 – Nestlé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Enfamil</a:t>
            </a:r>
            <a:r>
              <a:rPr lang="pt-BR" sz="3200" dirty="0" smtClean="0"/>
              <a:t> </a:t>
            </a:r>
            <a:r>
              <a:rPr lang="pt-BR" sz="3200" dirty="0" err="1" smtClean="0"/>
              <a:t>Premiun</a:t>
            </a:r>
            <a:r>
              <a:rPr lang="pt-BR" sz="3200" dirty="0" smtClean="0"/>
              <a:t> 2 – </a:t>
            </a:r>
            <a:r>
              <a:rPr lang="pt-BR" sz="3200" dirty="0" err="1" smtClean="0"/>
              <a:t>Mead</a:t>
            </a:r>
            <a:r>
              <a:rPr lang="pt-BR" sz="3200" dirty="0" smtClean="0"/>
              <a:t> </a:t>
            </a:r>
            <a:r>
              <a:rPr lang="pt-BR" sz="3200" dirty="0" err="1" smtClean="0"/>
              <a:t>Johson</a:t>
            </a:r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Similac</a:t>
            </a:r>
            <a:r>
              <a:rPr lang="pt-BR" sz="3200" dirty="0" smtClean="0"/>
              <a:t> </a:t>
            </a:r>
            <a:r>
              <a:rPr lang="pt-BR" sz="3200" dirty="0" err="1" smtClean="0"/>
              <a:t>Advanced</a:t>
            </a:r>
            <a:r>
              <a:rPr lang="pt-BR" sz="3200" dirty="0" smtClean="0"/>
              <a:t> 2 – Abbot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9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933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67890"/>
              </p:ext>
            </p:extLst>
          </p:nvPr>
        </p:nvGraphicFramePr>
        <p:xfrm>
          <a:off x="179512" y="260648"/>
          <a:ext cx="8964488" cy="5798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59"/>
                <a:gridCol w="668157"/>
                <a:gridCol w="897202"/>
                <a:gridCol w="971153"/>
                <a:gridCol w="747041"/>
                <a:gridCol w="672337"/>
                <a:gridCol w="747041"/>
                <a:gridCol w="1045857"/>
                <a:gridCol w="971153"/>
                <a:gridCol w="672337"/>
                <a:gridCol w="774651"/>
              </a:tblGrid>
              <a:tr h="77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Kcal/100ml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Diluição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5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 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Caseína e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(50/50)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Vegetal) milho; (71% animal)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Láctea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 (50%)e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maltodext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400g//800g - medida de 4,9g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partir do 6° mês de vida.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Prebióticos 0,8g fibras/100ml.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Contém colina.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 PRO 2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 e 60% caseína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 Gordura de origem vegetal, 2,9% láctea e 1,1% óleo de peixe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medida - 4,62g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partir do 6° mês de vida. Proteína Otimizada, Probióticos e DHA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 PREMIUM 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(18%) Caseína e (82%)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Óleos vegetais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(88%) Polímeros de glicose e (12%) 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400g - medida 4,6g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partir do 6° mês de vida. DHA e ARA (desenvolvimento mental, visual e imunológico)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8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SIMILAC ADVANCED 2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ABBOTT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 Leite desnatado e 35% concentrado protéico do soro do leite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 Óleo de girassol, 30% de coco e 28% de soja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medida de 8,8g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60ml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6-12 meses. </a:t>
                      </a:r>
                      <a:r>
                        <a:rPr kumimoji="0" lang="pt-BR" alt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LcPufas</a:t>
                      </a: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(DHA e AA).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>
            <a:off x="3275856" y="5171453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º SEMESTRE MACROS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40822"/>
              </p:ext>
            </p:extLst>
          </p:nvPr>
        </p:nvGraphicFramePr>
        <p:xfrm>
          <a:off x="179512" y="260648"/>
          <a:ext cx="8964488" cy="397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59"/>
                <a:gridCol w="668157"/>
                <a:gridCol w="897202"/>
                <a:gridCol w="971153"/>
                <a:gridCol w="747041"/>
                <a:gridCol w="672337"/>
                <a:gridCol w="747041"/>
                <a:gridCol w="1045857"/>
                <a:gridCol w="971153"/>
                <a:gridCol w="672337"/>
                <a:gridCol w="774651"/>
              </a:tblGrid>
              <a:tr h="77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5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 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 PRO 2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 PREMIUM 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8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SIMILAC ADVANCED 2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ABBOTT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>
            <a:off x="4067944" y="4491390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º SEMESTRE 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COMPARATIVO – FÓRMULAS LÁCTEAS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9" y="1412776"/>
            <a:ext cx="8461894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FÓRMULAS PARA PRÉ TERMO </a:t>
            </a:r>
          </a:p>
          <a:p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Aptamil</a:t>
            </a:r>
            <a:r>
              <a:rPr lang="pt-BR" sz="3200" dirty="0" smtClean="0"/>
              <a:t> </a:t>
            </a:r>
            <a:r>
              <a:rPr lang="pt-BR" sz="3200" dirty="0" err="1" smtClean="0"/>
              <a:t>Pré</a:t>
            </a:r>
            <a:r>
              <a:rPr lang="pt-BR" sz="3200" dirty="0" smtClean="0"/>
              <a:t> – Danone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Pré</a:t>
            </a:r>
            <a:r>
              <a:rPr lang="pt-BR" sz="3200" dirty="0" smtClean="0"/>
              <a:t> </a:t>
            </a:r>
            <a:r>
              <a:rPr lang="pt-BR" sz="3200" dirty="0" err="1" smtClean="0"/>
              <a:t>Nan</a:t>
            </a:r>
            <a:r>
              <a:rPr lang="pt-BR" sz="3200" dirty="0" smtClean="0"/>
              <a:t> – Nestlé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Enfamil</a:t>
            </a:r>
            <a:r>
              <a:rPr lang="pt-BR" sz="3200" dirty="0" smtClean="0"/>
              <a:t> </a:t>
            </a:r>
            <a:r>
              <a:rPr lang="pt-BR" sz="3200" dirty="0" err="1" smtClean="0"/>
              <a:t>Pré</a:t>
            </a:r>
            <a:r>
              <a:rPr lang="pt-BR" sz="3200" dirty="0" smtClean="0"/>
              <a:t> </a:t>
            </a:r>
            <a:r>
              <a:rPr lang="pt-BR" sz="3200" dirty="0" err="1" smtClean="0"/>
              <a:t>Premiun</a:t>
            </a:r>
            <a:r>
              <a:rPr lang="pt-BR" sz="3200" dirty="0" smtClean="0"/>
              <a:t>  – </a:t>
            </a:r>
            <a:r>
              <a:rPr lang="pt-BR" sz="3200" dirty="0" err="1" smtClean="0"/>
              <a:t>Mead</a:t>
            </a:r>
            <a:r>
              <a:rPr lang="pt-BR" sz="3200" dirty="0" smtClean="0"/>
              <a:t> </a:t>
            </a:r>
            <a:r>
              <a:rPr lang="pt-BR" sz="3200" dirty="0" err="1" smtClean="0"/>
              <a:t>Johson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9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03838"/>
              </p:ext>
            </p:extLst>
          </p:nvPr>
        </p:nvGraphicFramePr>
        <p:xfrm>
          <a:off x="188379" y="764704"/>
          <a:ext cx="8964488" cy="5081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59"/>
                <a:gridCol w="668157"/>
                <a:gridCol w="897202"/>
                <a:gridCol w="971153"/>
                <a:gridCol w="747041"/>
                <a:gridCol w="672337"/>
                <a:gridCol w="747041"/>
                <a:gridCol w="1045857"/>
                <a:gridCol w="971153"/>
                <a:gridCol w="672337"/>
                <a:gridCol w="774651"/>
              </a:tblGrid>
              <a:tr h="77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Kcal/100ml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Diluição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57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Caseína e 60%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vegetal (Óleos de palma, coco, canola, girassol, prímula e 20% TCM) e 6% animal (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fosfolipídeos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geme de ovo, óleo de peixe e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láctea).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 Lactose e 18%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RN BPN. Fórmula infantil com </a:t>
                      </a:r>
                      <a:r>
                        <a:rPr lang="pt-B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LcPUFAS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(DHA e ARA)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 e 30% caseína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vegetal, 30% TCM, 2%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láctea.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Lactose e 50%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5,37g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infantil para RN pré-termo (RNPT),  </a:t>
                      </a:r>
                      <a:r>
                        <a:rPr lang="pt-B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soro do leite, TCM, Nucleotídeos, DHA, ARA.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Pré-premium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Soro do leite de vaca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vegetais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 Lactose e 54% de polímeros de glicose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-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4,6g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rasa para cada 30 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lactentes prematuros</a:t>
                      </a:r>
                      <a:r>
                        <a:rPr lang="pt-B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e/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 BPN. TCM, DHA e ARA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>
            <a:off x="4283968" y="5157192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RN PRÉ TERMO MACROS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4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20083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SUMÁRIO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611559" y="1052736"/>
            <a:ext cx="7538183" cy="44627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sz="2000" dirty="0" smtClean="0"/>
              <a:t>CONSIDERAÇÕES / RECOMENDAÇÃO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/>
              <a:t>REQUERIMENTO ENERGÉTICO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/>
              <a:t>CURVA DE CRECIMENTO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DESMAME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ALEITAMENTO ARTIFICIAL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FÓRMULAS DISPONÍVEIS NO MERCADO</a:t>
            </a:r>
          </a:p>
          <a:p>
            <a:pPr>
              <a:buFont typeface="Wingdings" pitchFamily="2" charset="2"/>
              <a:buChar char="ü"/>
            </a:pPr>
            <a:r>
              <a:rPr lang="pt-BR" sz="2000" b="1" u="sng" dirty="0" smtClean="0"/>
              <a:t>COMPARATIVO ENTRE FÓRMULAS LÁCTEAS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ALIMENTAÇÃO DA CRIANÇA QUE UTILIZA FÓRMULAS INFANTIS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ALIMENTAÇÃO DA CRIANÇA QUE UTILIZA LEITE DE VACA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ALIMENTAÇÃO DA CRIANÇA EM ALEITAMENTO MATERNO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ALIMENTOS QUE APRESENTAM RISCOS AO LACTENTE</a:t>
            </a:r>
          </a:p>
          <a:p>
            <a:pPr>
              <a:buFont typeface="Wingdings" pitchFamily="2" charset="2"/>
              <a:buChar char="ü"/>
            </a:pPr>
            <a:r>
              <a:rPr lang="pt-BR" sz="2000" b="1" u="sng" dirty="0" smtClean="0"/>
              <a:t>CASO CLÍNICO</a:t>
            </a:r>
            <a:endParaRPr lang="pt-BR" sz="1800" dirty="0"/>
          </a:p>
        </p:txBody>
      </p:sp>
      <p:sp>
        <p:nvSpPr>
          <p:cNvPr id="5" name="Seta para a direita 4"/>
          <p:cNvSpPr/>
          <p:nvPr/>
        </p:nvSpPr>
        <p:spPr>
          <a:xfrm rot="9895187">
            <a:off x="5679670" y="3140099"/>
            <a:ext cx="57606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9895187">
            <a:off x="2583325" y="5120032"/>
            <a:ext cx="57606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9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2055"/>
              </p:ext>
            </p:extLst>
          </p:nvPr>
        </p:nvGraphicFramePr>
        <p:xfrm>
          <a:off x="395531" y="404664"/>
          <a:ext cx="8424944" cy="5544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904"/>
                <a:gridCol w="765904"/>
                <a:gridCol w="765904"/>
                <a:gridCol w="765904"/>
                <a:gridCol w="765904"/>
                <a:gridCol w="765904"/>
                <a:gridCol w="765904"/>
                <a:gridCol w="765904"/>
                <a:gridCol w="765904"/>
                <a:gridCol w="765904"/>
                <a:gridCol w="765904"/>
              </a:tblGrid>
              <a:tr h="1465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Pré-premium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Explosão 2 6"/>
          <p:cNvSpPr/>
          <p:nvPr/>
        </p:nvSpPr>
        <p:spPr>
          <a:xfrm>
            <a:off x="3923928" y="4941168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RN PRÉ TERMO 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COMPARATIVO – FÓRMULAS LÁCTEAS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412776"/>
            <a:ext cx="8568951" cy="43088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EXTENSAMENTE HIDROLISADAS (SEMI-ELEMENTAR) </a:t>
            </a:r>
          </a:p>
          <a:p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Alfaré</a:t>
            </a:r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Pregomin</a:t>
            </a:r>
            <a:r>
              <a:rPr lang="pt-BR" sz="3200" dirty="0" smtClean="0"/>
              <a:t> </a:t>
            </a:r>
            <a:r>
              <a:rPr lang="pt-BR" sz="3200" dirty="0" err="1" smtClean="0"/>
              <a:t>Pept</a:t>
            </a:r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err="1" smtClean="0"/>
              <a:t>Althéra</a:t>
            </a:r>
            <a:r>
              <a:rPr lang="pt-BR" sz="3200" dirty="0" smtClean="0"/>
              <a:t> - Nestlé</a:t>
            </a:r>
          </a:p>
          <a:p>
            <a:endParaRPr lang="pt-BR" sz="3200" dirty="0" smtClean="0"/>
          </a:p>
          <a:p>
            <a:endParaRPr lang="pt-BR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9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36620"/>
              </p:ext>
            </p:extLst>
          </p:nvPr>
        </p:nvGraphicFramePr>
        <p:xfrm>
          <a:off x="107501" y="116632"/>
          <a:ext cx="9036499" cy="6301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500"/>
                <a:gridCol w="821500"/>
                <a:gridCol w="821500"/>
                <a:gridCol w="821500"/>
                <a:gridCol w="821500"/>
                <a:gridCol w="821500"/>
                <a:gridCol w="821500"/>
                <a:gridCol w="821500"/>
                <a:gridCol w="821500"/>
                <a:gridCol w="431802"/>
                <a:gridCol w="1211197"/>
              </a:tblGrid>
              <a:tr h="573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Kcal/100ml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72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Alfaré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 extensamente hidrolisadas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 de TCm, 57% de óleos vegetais, 1% óelo de peixe, 1% de óleo de M alpina rico em ARA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11% Amido de milho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400g  - 4,5g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crianças de 0-1 ano.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base de proteínas extensamente hidrolisadas.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DHA, ARA, TCM e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nucletotídeos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59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Althéra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soro leite extensamente hidrolisadas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 de óleos vegetais, 6% de ésteres mono e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diglicerídeos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 ácido cítrico, 1% de óleo de M alpina rico em ARA e 1% óleo de C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cohnii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rico em DHA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 Lactose e 51%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450g  - 4,4g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crianças de 0-1 ano com alergia à proteína do leite de vaca. Sem glúten. LC-PUFAS (DHA e ARA). Com lactose.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05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Pregomin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extensamente hidrolisadas do soro do leite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TCM, 49% óleos vegetais e 1% de peixe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400g  - 4,3g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crianças com alergias ao leite de vaca ou doenças absortivas. Dieta semi-elementar e hipoalergênica. Vit. e</a:t>
                      </a:r>
                      <a:r>
                        <a:rPr lang="pt-B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minerais, nucleotídeos e oligoelementos.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Explosão 2 6"/>
          <p:cNvSpPr/>
          <p:nvPr/>
        </p:nvSpPr>
        <p:spPr>
          <a:xfrm>
            <a:off x="3635896" y="2852936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SEMI -ELEMENTARMACROS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921"/>
              </p:ext>
            </p:extLst>
          </p:nvPr>
        </p:nvGraphicFramePr>
        <p:xfrm>
          <a:off x="395540" y="332657"/>
          <a:ext cx="8352928" cy="590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679531"/>
                <a:gridCol w="839184"/>
              </a:tblGrid>
              <a:tr h="1877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4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Alfaré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4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Althéra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4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Pregomin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xplosão 2 7"/>
          <p:cNvSpPr/>
          <p:nvPr/>
        </p:nvSpPr>
        <p:spPr>
          <a:xfrm>
            <a:off x="3851920" y="5085184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SEMI -ELEMENTARMICROS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56842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COMPARATIVO – FÓRMULAS LÁCTEAS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6147" y="1284981"/>
            <a:ext cx="8568951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Elementar</a:t>
            </a:r>
          </a:p>
          <a:p>
            <a:endParaRPr lang="pt-BR" sz="3200" dirty="0" smtClean="0"/>
          </a:p>
          <a:p>
            <a:pPr lvl="0"/>
            <a:r>
              <a:rPr lang="pt-BR" sz="3200" dirty="0" err="1" smtClean="0"/>
              <a:t>Alfamino</a:t>
            </a:r>
            <a:r>
              <a:rPr lang="pt-BR" sz="3200" dirty="0" smtClean="0"/>
              <a:t> </a:t>
            </a:r>
            <a:r>
              <a:rPr lang="pt-BR" sz="3200" dirty="0"/>
              <a:t>– </a:t>
            </a:r>
            <a:r>
              <a:rPr lang="pt-BR" sz="3200" dirty="0" smtClean="0"/>
              <a:t>Nestlé </a:t>
            </a:r>
            <a:r>
              <a:rPr lang="pt-BR" sz="3200" dirty="0"/>
              <a:t>ou;</a:t>
            </a:r>
          </a:p>
          <a:p>
            <a:pPr lvl="0"/>
            <a:r>
              <a:rPr lang="pt-BR" sz="3200" dirty="0" err="1" smtClean="0"/>
              <a:t>Neocate</a:t>
            </a:r>
            <a:r>
              <a:rPr lang="pt-BR" sz="3200" dirty="0" smtClean="0"/>
              <a:t> LCP </a:t>
            </a:r>
            <a:r>
              <a:rPr lang="pt-BR" sz="3200" dirty="0"/>
              <a:t>– </a:t>
            </a:r>
            <a:r>
              <a:rPr lang="pt-BR" sz="3200" dirty="0" smtClean="0"/>
              <a:t>Danone </a:t>
            </a:r>
            <a:r>
              <a:rPr lang="pt-BR" sz="3200" dirty="0"/>
              <a:t>ou;</a:t>
            </a:r>
          </a:p>
          <a:p>
            <a:pPr lvl="0"/>
            <a:r>
              <a:rPr lang="pt-BR" sz="3200" dirty="0" err="1" smtClean="0"/>
              <a:t>Neocate</a:t>
            </a:r>
            <a:r>
              <a:rPr lang="pt-BR" sz="3200" dirty="0" smtClean="0"/>
              <a:t> </a:t>
            </a:r>
            <a:r>
              <a:rPr lang="pt-BR" sz="3200" dirty="0" err="1" smtClean="0"/>
              <a:t>advance</a:t>
            </a:r>
            <a:r>
              <a:rPr lang="pt-BR" sz="3200" dirty="0" smtClean="0"/>
              <a:t>  – Danone</a:t>
            </a:r>
            <a:endParaRPr lang="pt-BR" sz="3200" dirty="0"/>
          </a:p>
          <a:p>
            <a:r>
              <a:rPr lang="pt-BR" sz="3200" b="1" dirty="0"/>
              <a:t>Diluição = 1 medida para 30 ml de água</a:t>
            </a:r>
            <a:endParaRPr lang="pt-BR" sz="3200" dirty="0"/>
          </a:p>
          <a:p>
            <a:endParaRPr lang="pt-BR" sz="3200" dirty="0"/>
          </a:p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Complementar do LM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FM 85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/>
              <a:t>Enfamil</a:t>
            </a:r>
            <a:r>
              <a:rPr lang="pt-BR" sz="3200" dirty="0" smtClean="0"/>
              <a:t> HMF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21952"/>
              </p:ext>
            </p:extLst>
          </p:nvPr>
        </p:nvGraphicFramePr>
        <p:xfrm>
          <a:off x="98116" y="416994"/>
          <a:ext cx="9145014" cy="6062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65"/>
                <a:gridCol w="666267"/>
                <a:gridCol w="996462"/>
                <a:gridCol w="831365"/>
                <a:gridCol w="831365"/>
                <a:gridCol w="831365"/>
                <a:gridCol w="831365"/>
                <a:gridCol w="831365"/>
                <a:gridCol w="831365"/>
                <a:gridCol w="436988"/>
                <a:gridCol w="1225742"/>
              </a:tblGrid>
              <a:tr h="67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Kcal/100ml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912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Alfamino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aa livres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 TCM, 78% óleos vegetais, 1% óleo de C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cohnii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rico em DHA e ! Óleo de M alpina rico em ARA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 xarope de milho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amido de batata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de 400g – 4,6g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medida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13,9%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base de 100% aa livres com TCM, lipídeos estruturados, DHA e ARA. Sem adição de lactose.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crianças de 0 a 3 anos.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9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Neocate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LCP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 livres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Óleos vegetais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 TCM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xarope de glicose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400g  - 4,6g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Uma medida rasa (5g) de pó para cada 30ml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pt-B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Enteral . Pó. Para crianças de 0 a 36 meses com alergia a proteína do leite de</a:t>
                      </a:r>
                      <a:r>
                        <a:rPr lang="pt-BR" sz="9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vaca, soja, hidrolisados e a múltiplas proteínas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Isenta de </a:t>
                      </a:r>
                      <a:r>
                        <a:rPr lang="pt-BR" sz="9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láctea, lactose, galactose, frutose, sacarose e glúten.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9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Neocate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  livres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Óleos vegetais e  35%TCM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 400g  - 25g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Uma  medida rasa (25g) de pó para cada 85ml de água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Enteral ou oral. Pó. Fórmula elementar de aminoácidos. Isenta de </a:t>
                      </a:r>
                      <a:r>
                        <a:rPr lang="pt-BR" sz="9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láctea, lactose, galactose, frutose, sacarose e glúten. Crianças acima de 1 ano de idade </a:t>
                      </a:r>
                      <a:r>
                        <a:rPr lang="pt-BR" sz="9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 alergias alimentares ou distúrbios da digestão e absorção de nutrientes.</a:t>
                      </a:r>
                      <a:endParaRPr lang="pt-BR" sz="9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Explosão 2 8"/>
          <p:cNvSpPr/>
          <p:nvPr/>
        </p:nvSpPr>
        <p:spPr>
          <a:xfrm>
            <a:off x="3563888" y="4941168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ELEMENTARMACROS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04205"/>
              </p:ext>
            </p:extLst>
          </p:nvPr>
        </p:nvGraphicFramePr>
        <p:xfrm>
          <a:off x="251519" y="404662"/>
          <a:ext cx="8568956" cy="5832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697106"/>
                <a:gridCol w="860886"/>
              </a:tblGrid>
              <a:tr h="176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Alfamino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Neocate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LCP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pt-B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5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Neocate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Danone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xplosão 2 7"/>
          <p:cNvSpPr/>
          <p:nvPr/>
        </p:nvSpPr>
        <p:spPr>
          <a:xfrm>
            <a:off x="3851920" y="5085184"/>
            <a:ext cx="3312368" cy="17008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ELEMENTARMICROS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36417"/>
              </p:ext>
            </p:extLst>
          </p:nvPr>
        </p:nvGraphicFramePr>
        <p:xfrm>
          <a:off x="395538" y="476672"/>
          <a:ext cx="8496941" cy="5832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449"/>
                <a:gridCol w="772449"/>
                <a:gridCol w="772449"/>
                <a:gridCol w="723284"/>
                <a:gridCol w="821615"/>
                <a:gridCol w="772449"/>
                <a:gridCol w="772449"/>
                <a:gridCol w="772449"/>
                <a:gridCol w="772449"/>
                <a:gridCol w="406021"/>
                <a:gridCol w="1138878"/>
              </a:tblGrid>
              <a:tr h="96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GORDURA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CARBOIDRATO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mOsm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/kg/H2O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 PADRÃO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CARACTERIZAÇÃO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55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 85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soro extensivamente hidrolisadas (80% de peptídeos e 20% de aminoácidos)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Maltodex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(1g de FM85 + 20mL de leite materno)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 (caixa com 70 sachês de 1g).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 para cada 20ml de leite humano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nutrientes para RN de alto risco. Para ser acrescida ao leite materno. Complemento do leite humano.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01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HMF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Sachê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sachês para cada 100 ml de leite humano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RN</a:t>
                      </a:r>
                      <a:r>
                        <a:rPr lang="pt-B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alto-risco, desenvolvido para ser adicionado ao leite materno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xplosão 2 7"/>
          <p:cNvSpPr/>
          <p:nvPr/>
        </p:nvSpPr>
        <p:spPr>
          <a:xfrm>
            <a:off x="1979712" y="4653136"/>
            <a:ext cx="4464496" cy="213285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COMPLEMENTAR DO LEITE MATERNO MACROS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xplosão 2 3"/>
          <p:cNvSpPr/>
          <p:nvPr/>
        </p:nvSpPr>
        <p:spPr>
          <a:xfrm>
            <a:off x="3203848" y="1700808"/>
            <a:ext cx="4680520" cy="230425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Considerou –se 1 g de FM 85 diluído em 20 ml leite humano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94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62099"/>
              </p:ext>
            </p:extLst>
          </p:nvPr>
        </p:nvGraphicFramePr>
        <p:xfrm>
          <a:off x="395538" y="404664"/>
          <a:ext cx="8496941" cy="5778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449"/>
                <a:gridCol w="772449"/>
                <a:gridCol w="772449"/>
                <a:gridCol w="723284"/>
                <a:gridCol w="821615"/>
                <a:gridCol w="772449"/>
                <a:gridCol w="772449"/>
                <a:gridCol w="772449"/>
                <a:gridCol w="772449"/>
                <a:gridCol w="406021"/>
                <a:gridCol w="1138878"/>
              </a:tblGrid>
              <a:tr h="2354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FABRICANTE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Sódio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Potássio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Magnésio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Cálcio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 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 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100mL de fórmula reconstituída</a:t>
                      </a:r>
                      <a:endParaRPr kumimoji="0" lang="pt-BR" alt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007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 85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1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Enfamil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HMF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Mead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Johnson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1339,9 UI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pt-BR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xplosão 2 5"/>
          <p:cNvSpPr/>
          <p:nvPr/>
        </p:nvSpPr>
        <p:spPr>
          <a:xfrm>
            <a:off x="1763688" y="4869160"/>
            <a:ext cx="4536504" cy="184482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COMPLEMENTAR DO LEITE MATERNO MICROS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807255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ALIMENTAÇÃO DA CRIANÇA COM FÓRMULAS INFANTIS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42" y="2264011"/>
            <a:ext cx="3488035" cy="39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28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37596" y="47792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CONSIDERAÇÕES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818656" y="2348880"/>
            <a:ext cx="3330621" cy="24122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Planejamento de cardápios para  lactentes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3528" y="1776136"/>
            <a:ext cx="2520280" cy="14499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Condição socioeconômica e cultural da </a:t>
            </a:r>
            <a:r>
              <a:rPr lang="pt-BR" b="1" dirty="0" smtClean="0">
                <a:solidFill>
                  <a:schemeClr val="bg1"/>
                </a:solidFill>
              </a:rPr>
              <a:t>família</a:t>
            </a:r>
            <a:r>
              <a:rPr lang="pt-BR" b="1" dirty="0" smtClean="0"/>
              <a:t> / responsáveis</a:t>
            </a:r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2818656" y="4933305"/>
            <a:ext cx="2323860" cy="14404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Aleitamento (tipo de leite e quantidade e horário de mamadas)</a:t>
            </a:r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>
            <a:off x="323528" y="3444596"/>
            <a:ext cx="2232248" cy="13165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Introdução gradativa dos alimentos</a:t>
            </a:r>
            <a:endParaRPr lang="pt-BR" b="1" dirty="0"/>
          </a:p>
        </p:txBody>
      </p:sp>
      <p:sp>
        <p:nvSpPr>
          <p:cNvPr id="11" name="Elipse 10"/>
          <p:cNvSpPr/>
          <p:nvPr/>
        </p:nvSpPr>
        <p:spPr>
          <a:xfrm>
            <a:off x="5033153" y="1185806"/>
            <a:ext cx="2232248" cy="11005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Idade e condição de saúde </a:t>
            </a:r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6156176" y="2281767"/>
            <a:ext cx="2511020" cy="124454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Dados antropométricos</a:t>
            </a:r>
            <a:endParaRPr lang="pt-BR" b="1" dirty="0"/>
          </a:p>
        </p:txBody>
      </p:sp>
      <p:sp>
        <p:nvSpPr>
          <p:cNvPr id="9" name="Elipse 8"/>
          <p:cNvSpPr/>
          <p:nvPr/>
        </p:nvSpPr>
        <p:spPr>
          <a:xfrm>
            <a:off x="5220072" y="5015307"/>
            <a:ext cx="2367004" cy="127645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Capacidade gástrica e digestiva do bebê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6173275" y="3767597"/>
            <a:ext cx="2511020" cy="124454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Necessidades nutricionais</a:t>
            </a:r>
            <a:endParaRPr lang="pt-BR" b="1" dirty="0"/>
          </a:p>
        </p:txBody>
      </p:sp>
      <p:pic>
        <p:nvPicPr>
          <p:cNvPr id="14" name="Picture 4" descr="ccbaby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16" y="4030086"/>
            <a:ext cx="1205758" cy="7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e 15"/>
          <p:cNvSpPr/>
          <p:nvPr/>
        </p:nvSpPr>
        <p:spPr>
          <a:xfrm>
            <a:off x="2552689" y="1078537"/>
            <a:ext cx="2232248" cy="11005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Nascimento: a termo / </a:t>
            </a:r>
            <a:r>
              <a:rPr lang="pt-BR" b="1" dirty="0" err="1" smtClean="0"/>
              <a:t>pré</a:t>
            </a:r>
            <a:r>
              <a:rPr lang="pt-BR" b="1" dirty="0" smtClean="0"/>
              <a:t> termo </a:t>
            </a:r>
            <a:endParaRPr lang="pt-BR" b="1" dirty="0"/>
          </a:p>
        </p:txBody>
      </p:sp>
      <p:sp>
        <p:nvSpPr>
          <p:cNvPr id="17" name="Elipse 16"/>
          <p:cNvSpPr/>
          <p:nvPr/>
        </p:nvSpPr>
        <p:spPr>
          <a:xfrm>
            <a:off x="524578" y="4880302"/>
            <a:ext cx="1959190" cy="12647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Desmame (quando? Idade do lactente?)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188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8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" y="1844824"/>
            <a:ext cx="8127699" cy="38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584" y="40466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ALIMENTAÇÃO DA CRIANÇA COM FÓRMULAS INFANTIS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827584" y="40466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ALIMENTAÇÃO DA CRIANÇA COM FÓRMULAS INFANTIS</a:t>
            </a:r>
            <a:endParaRPr lang="pt-BR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8103"/>
            <a:ext cx="8568952" cy="4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499478"/>
            <a:ext cx="82296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ALIMENTAÇÃO DA CRIANÇA NÃO AMAMENTADA E ALIMENTADAS COM LEITE DE VACA 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708920"/>
            <a:ext cx="2952328" cy="287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55823" y="499478"/>
            <a:ext cx="82296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ALIMENTAÇÃO DA CRIANÇA NÃO AMAMENTADA E ALIMENTADAS COM LEITE DE VACA 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403648" y="2430180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exposição precoce ao leite de vaca (antes dos quatro meses) é considerada um importante determinante do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Diabetes mellitus Tipo I</a:t>
            </a:r>
            <a:r>
              <a:rPr lang="pt-BR" sz="2400" dirty="0"/>
              <a:t>, podendo aumentar o risco de seu aparecimento em 50%. Estima-se que 30% dos casos poderiam ser prevenidos se 90% das crianças até três meses não recebessem leite de vaca (GERSTEIN, 1994). </a:t>
            </a:r>
          </a:p>
        </p:txBody>
      </p:sp>
    </p:spTree>
    <p:extLst>
      <p:ext uri="{BB962C8B-B14F-4D97-AF65-F5344CB8AC3E}">
        <p14:creationId xmlns:p14="http://schemas.microsoft.com/office/powerpoint/2010/main" val="18071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43115" y="260648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UTILIZAÇÃO DO LEITE DE VACA EM PÓ OU </a:t>
            </a:r>
            <a:r>
              <a:rPr lang="pt-BR" sz="4000" b="1" i="1" dirty="0" smtClean="0">
                <a:solidFill>
                  <a:srgbClr val="002060"/>
                </a:solidFill>
              </a:rPr>
              <a:t>IN NATURA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7" y="1628800"/>
            <a:ext cx="8347516" cy="40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0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43115" y="260648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UTILIZAÇÃO DO LEITE DE VACA EM PÓ OU </a:t>
            </a:r>
            <a:r>
              <a:rPr lang="pt-BR" sz="4000" b="1" i="1" dirty="0" smtClean="0">
                <a:solidFill>
                  <a:srgbClr val="002060"/>
                </a:solidFill>
              </a:rPr>
              <a:t>IN NATURA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375977" y="1639175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55576" y="1196753"/>
            <a:ext cx="77048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lang="pt-BR" sz="3200" dirty="0"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Leite em pó integral: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Até 4 meses: diluição de 10%;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partir de 4 meses diluição de 15%, integral.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295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Leite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natura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fervido de 3 a 5 minutos: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Até 4 meses: diluído a 2/3;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 partir de 4 meses: integral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Não acrescentar mais o óleo a partir do 4º mês.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Explosão 2 4"/>
          <p:cNvSpPr/>
          <p:nvPr/>
        </p:nvSpPr>
        <p:spPr>
          <a:xfrm rot="20990782">
            <a:off x="4866761" y="1194182"/>
            <a:ext cx="3950070" cy="270311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Até o 4º mês + 1 colher de chá de óleo para cada 100 ml do leite diluído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543115" y="260648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UTILIZAÇÃO DO LEITE DE VACA EM PÓ OU </a:t>
            </a:r>
            <a:r>
              <a:rPr lang="pt-BR" sz="4000" b="1" i="1" dirty="0" smtClean="0">
                <a:solidFill>
                  <a:srgbClr val="002060"/>
                </a:solidFill>
              </a:rPr>
              <a:t>IN NATURA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8" y="1412776"/>
            <a:ext cx="8467148" cy="49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251520" y="260648"/>
            <a:ext cx="8521195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DILUIÇÕES DO LEITE DE VACA &lt; 4 MESES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7" y="1682232"/>
            <a:ext cx="8178851" cy="38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251520" y="568424"/>
            <a:ext cx="852119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VOLUME DAS REFEIÇÕES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6" y="1584087"/>
            <a:ext cx="817805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1825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sp>
        <p:nvSpPr>
          <p:cNvPr id="12" name="Título 6"/>
          <p:cNvSpPr txBox="1">
            <a:spLocks/>
          </p:cNvSpPr>
          <p:nvPr/>
        </p:nvSpPr>
        <p:spPr>
          <a:xfrm>
            <a:off x="251520" y="260648"/>
            <a:ext cx="8521195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ALIMENTAÇÃO DA CRIANÇA &gt; 6 MESES EM ALEITAMENTO MATERNO</a:t>
            </a:r>
            <a:endParaRPr lang="pt-BR" sz="4000" dirty="0">
              <a:solidFill>
                <a:srgbClr val="002060"/>
              </a:solidFill>
            </a:endParaRPr>
          </a:p>
        </p:txBody>
      </p:sp>
      <p:pic>
        <p:nvPicPr>
          <p:cNvPr id="13" name="Picture 4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3750"/>
            <a:ext cx="6480720" cy="413581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83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REQUERIMENTO ENERGÉTICO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3155"/>
            <a:ext cx="56864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" y="568424"/>
            <a:ext cx="8927520" cy="54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1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0608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9" y="1196752"/>
            <a:ext cx="8640959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9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75656" y="18448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" y="2044879"/>
            <a:ext cx="2950376" cy="15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4" y="3785962"/>
            <a:ext cx="2629478" cy="128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01" y="620688"/>
            <a:ext cx="1672675" cy="8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72" y="2348880"/>
            <a:ext cx="1566028" cy="8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1693865" cy="10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74" y="3362186"/>
            <a:ext cx="1290399" cy="10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77" y="4941168"/>
            <a:ext cx="2380257" cy="11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78" y="5019148"/>
            <a:ext cx="1632770" cy="10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ubCross"/>
          <p:cNvSpPr>
            <a:spLocks noEditPoints="1" noChangeArrowheads="1"/>
          </p:cNvSpPr>
          <p:nvPr/>
        </p:nvSpPr>
        <p:spPr bwMode="auto">
          <a:xfrm>
            <a:off x="3749977" y="3410418"/>
            <a:ext cx="342900" cy="3048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COMPOSIÇÃO DA DIETA NO DESMAME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496" y="2996952"/>
            <a:ext cx="216024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Tubérculo ou cereal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09326" y="5301208"/>
            <a:ext cx="1392929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pt-BR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LeguminosaPtn</a:t>
            </a: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animal Hortaliça Vegetal</a:t>
            </a:r>
          </a:p>
          <a:p>
            <a:pPr algn="ctr"/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28183" y="4324825"/>
            <a:ext cx="1705737" cy="937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Misturas múltiplas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28184" y="1860914"/>
            <a:ext cx="1705737" cy="937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Misturas duplas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809326" y="4429470"/>
            <a:ext cx="1392929" cy="7645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Ptn</a:t>
            </a: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animal Hortaliça Vegetal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774261" y="3441766"/>
            <a:ext cx="1392929" cy="883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Leguminosa</a:t>
            </a:r>
          </a:p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Hortaliça</a:t>
            </a:r>
          </a:p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Vegetal</a:t>
            </a:r>
          </a:p>
          <a:p>
            <a:pPr algn="ctr"/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792736" y="2638301"/>
            <a:ext cx="1392929" cy="512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Leguminosa</a:t>
            </a:r>
          </a:p>
          <a:p>
            <a:pPr algn="ctr"/>
            <a:r>
              <a:rPr lang="pt-BR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Ptn</a:t>
            </a: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animal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74263" y="2095305"/>
            <a:ext cx="1392929" cy="468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Ptn</a:t>
            </a: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animal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779912" y="1556792"/>
            <a:ext cx="1392929" cy="468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Leguminosa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347864" y="1791182"/>
            <a:ext cx="0" cy="4230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347864" y="179118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334544" y="602523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580112" y="1791182"/>
            <a:ext cx="0" cy="1205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580112" y="3717032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Conector de seta reta 4095"/>
          <p:cNvCxnSpPr/>
          <p:nvPr/>
        </p:nvCxnSpPr>
        <p:spPr>
          <a:xfrm flipH="1">
            <a:off x="5292080" y="179118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5292080" y="2991661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5300464" y="3717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5300464" y="5709493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PubCross"/>
          <p:cNvSpPr>
            <a:spLocks noEditPoints="1" noChangeArrowheads="1"/>
          </p:cNvSpPr>
          <p:nvPr/>
        </p:nvSpPr>
        <p:spPr bwMode="auto">
          <a:xfrm>
            <a:off x="2786063" y="3453191"/>
            <a:ext cx="342900" cy="3048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7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167715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" y="-3797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404664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ALIMENTOS NÃO RECOMENDADOS</a:t>
            </a:r>
          </a:p>
          <a:p>
            <a:pPr algn="ctr"/>
            <a:endParaRPr lang="pt-BR" sz="4000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6" y="1304923"/>
            <a:ext cx="2454120" cy="148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27993"/>
            <a:ext cx="1331641" cy="21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87" y="1504705"/>
            <a:ext cx="1231776" cy="19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77870"/>
            <a:ext cx="2045871" cy="12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311977" cy="170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11" y="1583959"/>
            <a:ext cx="1882500" cy="14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55" y="3513311"/>
            <a:ext cx="1737504" cy="13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95382"/>
            <a:ext cx="2609898" cy="145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49358"/>
            <a:ext cx="2048492" cy="14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6" y="2996952"/>
            <a:ext cx="1839890" cy="11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ímbolo de 'Não' 3"/>
          <p:cNvSpPr/>
          <p:nvPr/>
        </p:nvSpPr>
        <p:spPr>
          <a:xfrm>
            <a:off x="1115616" y="692696"/>
            <a:ext cx="7017044" cy="561662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10 PASSOS PARA ALIMENTAÇÃO SAUDÁVEL –CRIANÇAS ABAIXO DE  2 ANOS</a:t>
            </a:r>
          </a:p>
          <a:p>
            <a:pPr algn="ctr"/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31640" y="560176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www.redeblh.fiocruz.br/media/10palimsa_guia13.pdf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12" y="1505113"/>
            <a:ext cx="3756273" cy="39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5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VISITEM!!!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9430"/>
            <a:ext cx="4489160" cy="454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17282" y="546313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bvsms.saude.gov.br/bvs/publicacoes/saude_crianca_aleitamento_materno_cab23.pdf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CASO CLÍNICO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994375"/>
            <a:ext cx="7200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1) Observe as características do lactente descritas abaixo:</a:t>
            </a:r>
            <a:endParaRPr lang="pt-BR" sz="1600" dirty="0"/>
          </a:p>
          <a:p>
            <a:r>
              <a:rPr lang="pt-BR" sz="1600" dirty="0" smtClean="0"/>
              <a:t>Lactente;</a:t>
            </a:r>
          </a:p>
          <a:p>
            <a:r>
              <a:rPr lang="pt-BR" sz="1600" dirty="0" smtClean="0"/>
              <a:t>Sexo feminino;</a:t>
            </a:r>
          </a:p>
          <a:p>
            <a:r>
              <a:rPr lang="pt-BR" sz="1600" dirty="0" smtClean="0"/>
              <a:t>Idade: 6 meses;</a:t>
            </a:r>
          </a:p>
          <a:p>
            <a:r>
              <a:rPr lang="pt-BR" sz="1600" dirty="0" smtClean="0"/>
              <a:t>Peso: 7 kg</a:t>
            </a:r>
          </a:p>
          <a:p>
            <a:r>
              <a:rPr lang="pt-BR" sz="1600" dirty="0" smtClean="0"/>
              <a:t>Necessidade energética diária: 700 kcal / dia</a:t>
            </a:r>
          </a:p>
          <a:p>
            <a:endParaRPr lang="pt-BR" sz="1600" dirty="0" smtClean="0"/>
          </a:p>
          <a:p>
            <a:r>
              <a:rPr lang="pt-BR" sz="1600" dirty="0" smtClean="0"/>
              <a:t>2) Observe a composição nutricional das seguintes fórmulas lácteas: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1º semestre </a:t>
            </a:r>
            <a:r>
              <a:rPr lang="pt-BR" sz="1600" dirty="0" smtClean="0"/>
              <a:t>- </a:t>
            </a:r>
            <a:r>
              <a:rPr lang="pt-BR" sz="1600" dirty="0" err="1" smtClean="0"/>
              <a:t>Nan</a:t>
            </a:r>
            <a:r>
              <a:rPr lang="pt-BR" sz="1600" dirty="0" smtClean="0"/>
              <a:t> </a:t>
            </a:r>
            <a:r>
              <a:rPr lang="pt-BR" sz="1600" dirty="0"/>
              <a:t>Pro </a:t>
            </a:r>
            <a:r>
              <a:rPr lang="pt-BR" sz="1600" dirty="0" smtClean="0"/>
              <a:t>1;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2 º semestre </a:t>
            </a:r>
            <a:r>
              <a:rPr lang="pt-BR" sz="1600" dirty="0" smtClean="0"/>
              <a:t>- </a:t>
            </a:r>
            <a:r>
              <a:rPr lang="pt-BR" sz="1600" dirty="0" err="1" smtClean="0"/>
              <a:t>Aptamil</a:t>
            </a:r>
            <a:r>
              <a:rPr lang="pt-BR" sz="1600" dirty="0" smtClean="0"/>
              <a:t> 2;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accent6">
                    <a:lumMod val="75000"/>
                  </a:schemeClr>
                </a:solidFill>
              </a:rPr>
              <a:t>Pré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 termo </a:t>
            </a:r>
            <a:r>
              <a:rPr lang="pt-BR" sz="1600" dirty="0" smtClean="0"/>
              <a:t>- </a:t>
            </a:r>
            <a:r>
              <a:rPr lang="pt-BR" sz="1600" dirty="0" err="1" smtClean="0"/>
              <a:t>Aptamil</a:t>
            </a:r>
            <a:r>
              <a:rPr lang="pt-BR" sz="1600" dirty="0" smtClean="0"/>
              <a:t> </a:t>
            </a:r>
            <a:r>
              <a:rPr lang="pt-BR" sz="1600" dirty="0" err="1" smtClean="0"/>
              <a:t>pré</a:t>
            </a:r>
            <a:r>
              <a:rPr lang="pt-BR" sz="1600" dirty="0" smtClean="0"/>
              <a:t>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accent6">
                    <a:lumMod val="75000"/>
                  </a:schemeClr>
                </a:solidFill>
              </a:rPr>
              <a:t>Semi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 elementar </a:t>
            </a:r>
            <a:r>
              <a:rPr lang="pt-BR" sz="1600" dirty="0" smtClean="0"/>
              <a:t>- </a:t>
            </a:r>
            <a:r>
              <a:rPr lang="pt-BR" sz="1600" dirty="0" err="1" smtClean="0"/>
              <a:t>Pregomim</a:t>
            </a:r>
            <a:r>
              <a:rPr lang="pt-BR" sz="1600" dirty="0" smtClean="0"/>
              <a:t> </a:t>
            </a:r>
            <a:r>
              <a:rPr lang="pt-BR" sz="1600" dirty="0" err="1" smtClean="0"/>
              <a:t>Pept</a:t>
            </a:r>
            <a:r>
              <a:rPr lang="pt-BR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Elementar</a:t>
            </a:r>
            <a:r>
              <a:rPr lang="pt-BR" sz="1600" dirty="0" smtClean="0"/>
              <a:t> - </a:t>
            </a:r>
            <a:r>
              <a:rPr lang="pt-BR" sz="1600" dirty="0" err="1" smtClean="0"/>
              <a:t>Neocate</a:t>
            </a:r>
            <a:r>
              <a:rPr lang="pt-BR" sz="1600" dirty="0" smtClean="0"/>
              <a:t> </a:t>
            </a:r>
            <a:r>
              <a:rPr lang="pt-BR" sz="1600" dirty="0" err="1" smtClean="0"/>
              <a:t>advanced</a:t>
            </a:r>
            <a:r>
              <a:rPr lang="pt-BR" sz="1600" dirty="0" smtClean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Complementares do leite materno </a:t>
            </a:r>
            <a:r>
              <a:rPr lang="pt-BR" sz="1600" dirty="0" smtClean="0"/>
              <a:t>- FM 85 / </a:t>
            </a:r>
            <a:r>
              <a:rPr lang="pt-BR" sz="1600" dirty="0" err="1" smtClean="0"/>
              <a:t>Enfamil</a:t>
            </a:r>
            <a:r>
              <a:rPr lang="pt-BR" sz="1600" dirty="0" smtClean="0"/>
              <a:t> HMF (Pesquisar os rótulos e simular os cálculos)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r>
              <a:rPr lang="pt-BR" sz="1600" dirty="0" smtClean="0"/>
              <a:t>3) Calcule a dieta de forma a oferecer 700 kcal por dia utilizando diluições de 1:20 e de 1:30 ( ou seja, 1 medida nivelada que vem na fórmula + 20 ou 30 ml de água </a:t>
            </a:r>
          </a:p>
          <a:p>
            <a:r>
              <a:rPr lang="pt-BR" sz="1600" dirty="0" smtClean="0"/>
              <a:t>de um tipo  fórmula  para cada categoria).</a:t>
            </a:r>
          </a:p>
          <a:p>
            <a:r>
              <a:rPr lang="pt-BR" sz="1600" dirty="0" smtClean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5" y="435159"/>
            <a:ext cx="2365449" cy="21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CASO CLÍNICO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033075"/>
            <a:ext cx="7200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r>
              <a:rPr lang="pt-BR" sz="1600" dirty="0" smtClean="0"/>
              <a:t>3) Calcule a dieta de forma a oferecer 700 kcal por dia utilizando diluições de 1:20 e de 1:30 ( ou seja, 1 medida nivelada que vem na fórmula + 20 ou 30 ml de água </a:t>
            </a:r>
          </a:p>
          <a:p>
            <a:r>
              <a:rPr lang="pt-BR" sz="1600" dirty="0" smtClean="0"/>
              <a:t>de um tipo  fórmula  para cada categoria).</a:t>
            </a:r>
          </a:p>
          <a:p>
            <a:endParaRPr lang="pt-BR" sz="1600" dirty="0"/>
          </a:p>
          <a:p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EXEMPLO: </a:t>
            </a:r>
            <a:r>
              <a:rPr lang="pt-BR" sz="1600" dirty="0" smtClean="0"/>
              <a:t>APTAMIL 1</a:t>
            </a:r>
          </a:p>
          <a:p>
            <a:r>
              <a:rPr lang="pt-BR" sz="1600" dirty="0" smtClean="0"/>
              <a:t>100 ml na diluição 1:30 = 66 kcal</a:t>
            </a:r>
          </a:p>
          <a:p>
            <a:r>
              <a:rPr lang="pt-BR" sz="1600" dirty="0" smtClean="0"/>
              <a:t>1:30 significa 1 medida de pó para 30 ml de água</a:t>
            </a:r>
          </a:p>
          <a:p>
            <a:endParaRPr lang="pt-BR" sz="1600" dirty="0" smtClean="0"/>
          </a:p>
          <a:p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Quantas kcal tem 1 medida de pó?</a:t>
            </a:r>
          </a:p>
          <a:p>
            <a:r>
              <a:rPr lang="pt-BR" sz="1600" dirty="0" smtClean="0"/>
              <a:t>Em 100ml têm 3,33 medidas (diluição 1:30) = 66 kcal</a:t>
            </a:r>
          </a:p>
          <a:p>
            <a:r>
              <a:rPr lang="pt-BR" sz="1600" dirty="0" smtClean="0"/>
              <a:t>66 kcal / 3,33 medidas = 19,81 kcal por medida</a:t>
            </a:r>
          </a:p>
          <a:p>
            <a:r>
              <a:rPr lang="pt-BR" sz="1600" dirty="0" smtClean="0"/>
              <a:t>700 kcal / 19,81 kcal (medida) = 35,33 medidas</a:t>
            </a:r>
          </a:p>
          <a:p>
            <a:r>
              <a:rPr lang="pt-BR" sz="1600" dirty="0" smtClean="0"/>
              <a:t>35,33 medidas x 30 ml (diluição 1:30) = 1060 ml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Calculando a diluição 1:20</a:t>
            </a:r>
          </a:p>
          <a:p>
            <a:r>
              <a:rPr lang="pt-BR" sz="1600" dirty="0" smtClean="0"/>
              <a:t>Se em 100 ml (3,33 medidas de pó na diluição 1:30) temos 66 kcal, ou seja, cada medida,  deverá possuir  19,81 kcal. </a:t>
            </a:r>
          </a:p>
          <a:p>
            <a:r>
              <a:rPr lang="pt-BR" sz="1600" dirty="0" smtClean="0"/>
              <a:t>700 kcal / 19,81 kcal (1 medida) = 35,33 medidas</a:t>
            </a:r>
          </a:p>
          <a:p>
            <a:r>
              <a:rPr lang="pt-BR" sz="1600" dirty="0" smtClean="0"/>
              <a:t>35,33 medidas x 20 ml = 706,6 ml</a:t>
            </a:r>
          </a:p>
          <a:p>
            <a:r>
              <a:rPr lang="pt-BR" sz="1600" dirty="0" smtClean="0"/>
              <a:t>Ou seja, basta : quantidade de medidas utilizadas na diluição 1:30 x 20ml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0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20" y="-7328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CASO CLÍNICO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228999"/>
            <a:ext cx="64915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Complementares do leite materno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FM 85 </a:t>
            </a: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err="1" smtClean="0"/>
              <a:t>Enfamil</a:t>
            </a:r>
            <a:r>
              <a:rPr lang="pt-BR" sz="2400" dirty="0" smtClean="0"/>
              <a:t> HMF </a:t>
            </a:r>
          </a:p>
          <a:p>
            <a:endParaRPr lang="pt-BR" sz="1600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63" y="476672"/>
            <a:ext cx="1933401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7" y="3123957"/>
            <a:ext cx="7913295" cy="31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xplosão 2 6"/>
          <p:cNvSpPr/>
          <p:nvPr/>
        </p:nvSpPr>
        <p:spPr>
          <a:xfrm>
            <a:off x="304114" y="2255072"/>
            <a:ext cx="2232248" cy="122413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 </a:t>
            </a:r>
            <a:r>
              <a:rPr lang="pt-BR" dirty="0" err="1" smtClean="0">
                <a:solidFill>
                  <a:schemeClr val="tx1"/>
                </a:solidFill>
              </a:rPr>
              <a:t>dL</a:t>
            </a:r>
            <a:r>
              <a:rPr lang="pt-BR" dirty="0" smtClean="0">
                <a:solidFill>
                  <a:schemeClr val="tx1"/>
                </a:solidFill>
              </a:rPr>
              <a:t> = 100 </a:t>
            </a:r>
            <a:r>
              <a:rPr lang="pt-BR" dirty="0" err="1" smtClean="0">
                <a:solidFill>
                  <a:schemeClr val="tx1"/>
                </a:solidFill>
              </a:rPr>
              <a:t>mL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-283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REQUERIMENTO ENERGÉTICO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1340768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O requerimento energético por kg de peso do RN é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três a quatro vezes maior </a:t>
            </a:r>
            <a:r>
              <a:rPr lang="pt-BR" sz="3200" dirty="0"/>
              <a:t>do que do adulto, o que reflete a alta taxa metabólica em repouso e as exigências especiais de crescimento e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15885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20" y="-7328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RÓTULO FM 85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0238"/>
            <a:ext cx="5400600" cy="503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20" y="-7328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RÓTULO DO ENFAMIL HMF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994375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                    1 SACHÊ (0,71 g) PARA CADA 25 ML DE LEITE HUMANO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47020"/>
            <a:ext cx="3977084" cy="51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36336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4" y="0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540" y="332655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OBRIGADA! 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994375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46" y="1124744"/>
            <a:ext cx="4855443" cy="500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252470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32" y="-29587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404664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REFERÊNCIAS</a:t>
            </a:r>
            <a:endParaRPr lang="pt-BR" sz="4000" b="1" dirty="0">
              <a:solidFill>
                <a:srgbClr val="002060"/>
              </a:solidFill>
            </a:endParaRPr>
          </a:p>
          <a:p>
            <a:pPr algn="ctr"/>
            <a:endParaRPr lang="pt-BR" sz="4000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2060848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VITOLO, M.R. Nutrição: da gestação ao envelhecimento. Rio de Janeiro: </a:t>
            </a:r>
            <a:r>
              <a:rPr lang="pt-BR" dirty="0" err="1"/>
              <a:t>Rubio</a:t>
            </a:r>
            <a:r>
              <a:rPr lang="pt-BR" dirty="0"/>
              <a:t>, 2010</a:t>
            </a:r>
            <a:r>
              <a:rPr lang="pt-BR"/>
              <a:t>. </a:t>
            </a:r>
            <a:endParaRPr lang="pt-BR" smtClean="0"/>
          </a:p>
          <a:p>
            <a:endParaRPr lang="pt-BR" dirty="0" smtClean="0"/>
          </a:p>
          <a:p>
            <a:r>
              <a:rPr lang="pt-BR" dirty="0" smtClean="0"/>
              <a:t>MONTEIRO e CAMELO JÚNIOR. Caminhos da Nutrição e Terapia Nutricional da Concepção a Adolescência.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http://bvsms.saude.gov.br/bvs/publicacoes/saude_crianca_aleitamento_materno_cab23.pdf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www.redeblh.fiocruz.br/media/10palimsa_guia13.pdf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dab.saude.gov.br/portaldab/ape_vigilancia_alimentar.php?conteudo=curvas_de_crescimento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5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1" y="-31193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35626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FÓRMULAS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2986920"/>
            <a:ext cx="1872208" cy="909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Fórmulas para quantidade diária de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13673" y="1484784"/>
            <a:ext cx="1970995" cy="1114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GEB - OMS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FATOR ATIVIDADE – </a:t>
            </a:r>
            <a:r>
              <a:rPr lang="pt-BR" dirty="0" err="1" smtClean="0">
                <a:solidFill>
                  <a:schemeClr val="tx1"/>
                </a:solidFill>
              </a:rPr>
              <a:t>Samour</a:t>
            </a:r>
            <a:r>
              <a:rPr lang="pt-BR" dirty="0" smtClean="0">
                <a:solidFill>
                  <a:schemeClr val="tx1"/>
                </a:solidFill>
              </a:rPr>
              <a:t>, P.Q. e </a:t>
            </a:r>
            <a:r>
              <a:rPr lang="pt-BR" dirty="0" err="1" smtClean="0">
                <a:solidFill>
                  <a:schemeClr val="tx1"/>
                </a:solidFill>
              </a:rPr>
              <a:t>cols</a:t>
            </a:r>
            <a:r>
              <a:rPr lang="pt-BR" dirty="0" smtClean="0">
                <a:solidFill>
                  <a:schemeClr val="tx1"/>
                </a:solidFill>
              </a:rPr>
              <a:t>, 1999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27535" y="3212976"/>
            <a:ext cx="1872208" cy="909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EER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13673" y="4797152"/>
            <a:ext cx="1872208" cy="909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SIMPLIFICADO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3131840" y="2042220"/>
            <a:ext cx="2232248" cy="1314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131840" y="3356992"/>
            <a:ext cx="237626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131840" y="3356992"/>
            <a:ext cx="2376264" cy="1895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1" y="-31193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35626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FÓRMULAS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36978"/>
              </p:ext>
            </p:extLst>
          </p:nvPr>
        </p:nvGraphicFramePr>
        <p:xfrm>
          <a:off x="803997" y="1196752"/>
          <a:ext cx="705678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Equação para o GEB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OMS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Masculino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 a 3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60,9 (P) - 54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Feminino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 a 3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61 (P)</a:t>
                      </a:r>
                      <a:r>
                        <a:rPr lang="pt-BR" baseline="0" dirty="0" smtClean="0"/>
                        <a:t> -51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5576" y="25649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 = Peso real em kg</a:t>
            </a:r>
          </a:p>
          <a:p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86717"/>
              </p:ext>
            </p:extLst>
          </p:nvPr>
        </p:nvGraphicFramePr>
        <p:xfrm>
          <a:off x="777992" y="2996952"/>
          <a:ext cx="703436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789"/>
                <a:gridCol w="2344789"/>
                <a:gridCol w="234478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Cálculo do GET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Samour</a:t>
                      </a:r>
                      <a:r>
                        <a:rPr lang="pt-BR" dirty="0" smtClean="0"/>
                        <a:t>, P.Q. e </a:t>
                      </a:r>
                      <a:r>
                        <a:rPr lang="pt-BR" dirty="0" err="1" smtClean="0"/>
                        <a:t>cols</a:t>
                      </a:r>
                      <a:r>
                        <a:rPr lang="pt-BR" dirty="0" smtClean="0"/>
                        <a:t>, 1999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Dormindo ou deitado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GEB x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Atividades muito leves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GEB x 1,3 a 1,5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Atividades</a:t>
                      </a:r>
                      <a:r>
                        <a:rPr lang="pt-BR" baseline="0" dirty="0" smtClean="0"/>
                        <a:t> leves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GEB x 1,6 a 2,25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Atividades Moderadas e intensas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GEB</a:t>
                      </a:r>
                      <a:r>
                        <a:rPr lang="pt-BR" baseline="0" dirty="0" smtClean="0"/>
                        <a:t> x 2,5 a 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xplosão 2 13"/>
          <p:cNvSpPr/>
          <p:nvPr/>
        </p:nvSpPr>
        <p:spPr>
          <a:xfrm rot="20547013">
            <a:off x="69639" y="2424981"/>
            <a:ext cx="4685552" cy="3815385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Verificar as atividades realizadas em cada hora do dia, somar os fatores e dividir por 24.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58607" y="3444081"/>
          <a:ext cx="602678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275"/>
                <a:gridCol w="1828800"/>
                <a:gridCol w="2759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Sexo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Idade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Equação para o GEB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Masculino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60,9 (P) – 54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22,7 (P) + 495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Feminino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 a 3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 (P) – 51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a 10 anos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22,5 (P) + 499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1" y="-31193"/>
            <a:ext cx="9341247" cy="68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35626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FÓRMULAS</a:t>
            </a:r>
          </a:p>
          <a:p>
            <a:pPr lvl="1"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3407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0 A 3 MESES = (89 X PESO [KG] -100) + 175 KCAL</a:t>
            </a:r>
          </a:p>
          <a:p>
            <a:endParaRPr lang="pt-BR" sz="3200" dirty="0"/>
          </a:p>
          <a:p>
            <a:r>
              <a:rPr lang="pt-BR" sz="3200" dirty="0" smtClean="0"/>
              <a:t>4 A 6 MESES = (89 X PESO [KG] -100) + 56 KCAL</a:t>
            </a:r>
          </a:p>
          <a:p>
            <a:endParaRPr lang="pt-BR" sz="3200" dirty="0"/>
          </a:p>
          <a:p>
            <a:r>
              <a:rPr lang="pt-BR" sz="3200" dirty="0" smtClean="0"/>
              <a:t>7 A 12 MESES = </a:t>
            </a:r>
            <a:r>
              <a:rPr lang="pt-BR" sz="3200" dirty="0"/>
              <a:t>(89 X PESO [KG] -100) </a:t>
            </a:r>
            <a:r>
              <a:rPr lang="pt-BR" sz="3200" dirty="0" smtClean="0"/>
              <a:t>+ 20 </a:t>
            </a:r>
            <a:r>
              <a:rPr lang="pt-BR" sz="3200" dirty="0"/>
              <a:t>KCAL</a:t>
            </a:r>
          </a:p>
          <a:p>
            <a:endParaRPr lang="pt-BR" sz="32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39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4292</Words>
  <Application>Microsoft Office PowerPoint</Application>
  <PresentationFormat>Apresentação na tela (4:3)</PresentationFormat>
  <Paragraphs>1150</Paragraphs>
  <Slides>63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Maria Carneiro Scrideli</dc:creator>
  <cp:lastModifiedBy>Carolina Maria Carneiro Scrideli</cp:lastModifiedBy>
  <cp:revision>174</cp:revision>
  <dcterms:created xsi:type="dcterms:W3CDTF">2017-05-15T17:50:00Z</dcterms:created>
  <dcterms:modified xsi:type="dcterms:W3CDTF">2017-05-26T17:35:13Z</dcterms:modified>
</cp:coreProperties>
</file>