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7" r:id="rId2"/>
    <p:sldId id="256" r:id="rId3"/>
    <p:sldId id="257" r:id="rId4"/>
    <p:sldId id="258" r:id="rId5"/>
    <p:sldId id="296" r:id="rId6"/>
    <p:sldId id="272" r:id="rId7"/>
    <p:sldId id="274" r:id="rId8"/>
    <p:sldId id="261" r:id="rId9"/>
    <p:sldId id="297" r:id="rId10"/>
    <p:sldId id="319" r:id="rId11"/>
    <p:sldId id="320" r:id="rId12"/>
    <p:sldId id="298" r:id="rId13"/>
    <p:sldId id="299" r:id="rId14"/>
    <p:sldId id="321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2" r:id="rId27"/>
    <p:sldId id="313" r:id="rId28"/>
    <p:sldId id="314" r:id="rId29"/>
    <p:sldId id="315" r:id="rId30"/>
    <p:sldId id="281" r:id="rId31"/>
    <p:sldId id="322" r:id="rId32"/>
    <p:sldId id="282" r:id="rId33"/>
    <p:sldId id="316" r:id="rId34"/>
    <p:sldId id="317" r:id="rId35"/>
    <p:sldId id="289" r:id="rId36"/>
    <p:sldId id="318" r:id="rId37"/>
    <p:sldId id="283" r:id="rId38"/>
    <p:sldId id="323" r:id="rId39"/>
    <p:sldId id="275" r:id="rId40"/>
    <p:sldId id="277" r:id="rId41"/>
    <p:sldId id="278" r:id="rId42"/>
    <p:sldId id="285" r:id="rId43"/>
    <p:sldId id="279" r:id="rId44"/>
    <p:sldId id="280" r:id="rId45"/>
    <p:sldId id="286" r:id="rId46"/>
    <p:sldId id="266" r:id="rId47"/>
    <p:sldId id="284" r:id="rId48"/>
    <p:sldId id="290" r:id="rId49"/>
    <p:sldId id="273" r:id="rId50"/>
    <p:sldId id="291" r:id="rId51"/>
    <p:sldId id="292" r:id="rId52"/>
    <p:sldId id="293" r:id="rId53"/>
    <p:sldId id="294" r:id="rId54"/>
    <p:sldId id="268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E159B-C0B4-4174-AADA-5164C8441F6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CB81-0218-4D29-B33B-3A27AF1A6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1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1DA5D-D7CA-4454-99BE-021D688F7144}" type="slidenum">
              <a:rPr lang="en-US"/>
              <a:pPr/>
              <a:t>39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580187" cy="370205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566" y="4703343"/>
            <a:ext cx="4967143" cy="4457577"/>
          </a:xfrm>
        </p:spPr>
        <p:txBody>
          <a:bodyPr lIns="91854" tIns="45927" rIns="91854" bIns="45927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17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40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5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56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3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7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23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80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77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43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58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12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FF0C-C6E9-40C9-A543-086C0252160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B97EA-8115-4840-A3FB-DA3D221AE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41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47637"/>
            <a:ext cx="10448925" cy="65627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991600" y="3981450"/>
            <a:ext cx="245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C00000"/>
                </a:solidFill>
              </a:rPr>
              <a:t>“hidrológico”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C00000"/>
                </a:solidFill>
              </a:rPr>
              <a:t>1-D</a:t>
            </a:r>
          </a:p>
        </p:txBody>
      </p:sp>
    </p:spTree>
    <p:extLst>
      <p:ext uri="{BB962C8B-B14F-4D97-AF65-F5344CB8AC3E}">
        <p14:creationId xmlns:p14="http://schemas.microsoft.com/office/powerpoint/2010/main" val="359928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1" y="626074"/>
            <a:ext cx="8249464" cy="53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71" y="1009821"/>
            <a:ext cx="7969078" cy="53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90" y="764369"/>
            <a:ext cx="8181181" cy="54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0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37" y="805969"/>
            <a:ext cx="8314465" cy="55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1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5" y="913829"/>
            <a:ext cx="8044949" cy="52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48" y="467291"/>
            <a:ext cx="8646612" cy="57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26" y="553800"/>
            <a:ext cx="9035521" cy="5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75" y="814646"/>
            <a:ext cx="7435385" cy="53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21" y="685147"/>
            <a:ext cx="8694205" cy="56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95" y="545863"/>
            <a:ext cx="8681962" cy="57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9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376237"/>
            <a:ext cx="10077450" cy="6105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496425" y="5680055"/>
            <a:ext cx="1743075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0070C0"/>
                </a:solidFill>
              </a:rPr>
              <a:t>grátis</a:t>
            </a:r>
          </a:p>
        </p:txBody>
      </p:sp>
    </p:spTree>
    <p:extLst>
      <p:ext uri="{BB962C8B-B14F-4D97-AF65-F5344CB8AC3E}">
        <p14:creationId xmlns:p14="http://schemas.microsoft.com/office/powerpoint/2010/main" val="140226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37" y="749646"/>
            <a:ext cx="7896010" cy="53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605810"/>
            <a:ext cx="8279052" cy="55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1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52" y="691711"/>
            <a:ext cx="8623385" cy="56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1" y="137786"/>
            <a:ext cx="5968811" cy="415864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71" y="2730674"/>
            <a:ext cx="5650071" cy="3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7" y="554959"/>
            <a:ext cx="9017676" cy="59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7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7" y="554129"/>
            <a:ext cx="9036381" cy="58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7" y="400833"/>
            <a:ext cx="7239727" cy="48538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66" y="2491593"/>
            <a:ext cx="5692296" cy="43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37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92" y="796327"/>
            <a:ext cx="8433608" cy="53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3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193261"/>
            <a:ext cx="7104563" cy="50171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42" y="2990335"/>
            <a:ext cx="5881801" cy="37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5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634" y="2366834"/>
            <a:ext cx="7077075" cy="4381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780"/>
            <a:ext cx="5708822" cy="20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929" y="391584"/>
            <a:ext cx="4733925" cy="7772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86888" y="2215634"/>
            <a:ext cx="2956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070C0"/>
                </a:solidFill>
              </a:rPr>
              <a:t>Modular e “open </a:t>
            </a:r>
            <a:r>
              <a:rPr lang="pt-BR" sz="3200" b="1" dirty="0" err="1">
                <a:solidFill>
                  <a:srgbClr val="0070C0"/>
                </a:solidFill>
              </a:rPr>
              <a:t>source</a:t>
            </a:r>
            <a:r>
              <a:rPr lang="pt-BR" sz="32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4" name="Elipse 3"/>
          <p:cNvSpPr/>
          <p:nvPr/>
        </p:nvSpPr>
        <p:spPr>
          <a:xfrm>
            <a:off x="5819774" y="4402066"/>
            <a:ext cx="1358537" cy="565886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31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57018" y="1737411"/>
            <a:ext cx="10137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O arquivo de cultura do modelo SWAP</a:t>
            </a:r>
          </a:p>
          <a:p>
            <a:endParaRPr lang="pt-BR" sz="3600" b="1" dirty="0">
              <a:solidFill>
                <a:srgbClr val="0070C0"/>
              </a:solidFill>
            </a:endParaRPr>
          </a:p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– desenvolvimento da cultura</a:t>
            </a:r>
          </a:p>
        </p:txBody>
      </p:sp>
    </p:spTree>
    <p:extLst>
      <p:ext uri="{BB962C8B-B14F-4D97-AF65-F5344CB8AC3E}">
        <p14:creationId xmlns:p14="http://schemas.microsoft.com/office/powerpoint/2010/main" val="1630564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91" y="1466851"/>
            <a:ext cx="7684860" cy="431074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895476" y="3497191"/>
            <a:ext cx="1949086" cy="565886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– desenvolvimento da cultura</a:t>
            </a:r>
          </a:p>
        </p:txBody>
      </p:sp>
    </p:spTree>
    <p:extLst>
      <p:ext uri="{BB962C8B-B14F-4D97-AF65-F5344CB8AC3E}">
        <p14:creationId xmlns:p14="http://schemas.microsoft.com/office/powerpoint/2010/main" val="3421184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1333500"/>
            <a:ext cx="6829425" cy="4191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850" y="238125"/>
            <a:ext cx="7436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– Soma térmica e comprimento do fotoperíodo</a:t>
            </a:r>
          </a:p>
        </p:txBody>
      </p:sp>
      <p:sp>
        <p:nvSpPr>
          <p:cNvPr id="3" name="Elipse 2"/>
          <p:cNvSpPr/>
          <p:nvPr/>
        </p:nvSpPr>
        <p:spPr>
          <a:xfrm rot="5400000">
            <a:off x="2038220" y="1635597"/>
            <a:ext cx="4129217" cy="352502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132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– coeficiente de cultura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790700"/>
            <a:ext cx="7010400" cy="3619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 rot="5400000">
            <a:off x="3638549" y="2705101"/>
            <a:ext cx="1943100" cy="238125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477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2190750"/>
            <a:ext cx="6543675" cy="2476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– área foliar específica (ha/kg)</a:t>
            </a:r>
          </a:p>
        </p:txBody>
      </p:sp>
      <p:sp>
        <p:nvSpPr>
          <p:cNvPr id="3" name="Elipse 2"/>
          <p:cNvSpPr/>
          <p:nvPr/>
        </p:nvSpPr>
        <p:spPr>
          <a:xfrm rot="5400000">
            <a:off x="2512668" y="2086618"/>
            <a:ext cx="2653099" cy="268476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922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- assimilação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23" y="1338262"/>
            <a:ext cx="7440827" cy="446246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443385" y="1620766"/>
            <a:ext cx="3405089" cy="72238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8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557337"/>
            <a:ext cx="7038975" cy="37433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- assimilação</a:t>
            </a:r>
          </a:p>
        </p:txBody>
      </p:sp>
      <p:sp>
        <p:nvSpPr>
          <p:cNvPr id="3" name="Elipse 2"/>
          <p:cNvSpPr/>
          <p:nvPr/>
        </p:nvSpPr>
        <p:spPr>
          <a:xfrm>
            <a:off x="2296426" y="1110019"/>
            <a:ext cx="4417412" cy="4434045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9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- partição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10" y="1200150"/>
            <a:ext cx="6877050" cy="47815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119410" y="1477891"/>
            <a:ext cx="3405089" cy="72238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378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57018" y="1737411"/>
            <a:ext cx="1013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O balanço hídrico no modelo SWAP</a:t>
            </a:r>
          </a:p>
          <a:p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Image result for soil water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71" y="3040019"/>
            <a:ext cx="4681924" cy="32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34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935" y="510948"/>
            <a:ext cx="7772400" cy="836612"/>
          </a:xfrm>
          <a:noFill/>
          <a:ln/>
        </p:spPr>
        <p:txBody>
          <a:bodyPr vert="horz" lIns="92064" tIns="46033" rIns="92064" bIns="46033" rtlCol="0" anchor="ctr">
            <a:normAutofit fontScale="90000"/>
          </a:bodyPr>
          <a:lstStyle/>
          <a:p>
            <a:pPr defTabSz="762000"/>
            <a:r>
              <a:rPr lang="en-US" b="1" dirty="0" err="1">
                <a:solidFill>
                  <a:srgbClr val="C00000"/>
                </a:solidFill>
              </a:rPr>
              <a:t>Dinâmica</a:t>
            </a:r>
            <a:r>
              <a:rPr lang="en-US" b="1" dirty="0">
                <a:solidFill>
                  <a:srgbClr val="C00000"/>
                </a:solidFill>
              </a:rPr>
              <a:t> da </a:t>
            </a:r>
            <a:r>
              <a:rPr lang="en-US" b="1" dirty="0" err="1">
                <a:solidFill>
                  <a:srgbClr val="C00000"/>
                </a:solidFill>
              </a:rPr>
              <a:t>água</a:t>
            </a:r>
            <a:r>
              <a:rPr lang="en-US" b="1" dirty="0">
                <a:solidFill>
                  <a:srgbClr val="C00000"/>
                </a:solidFill>
              </a:rPr>
              <a:t> no solo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4000" b="1" dirty="0" err="1">
                <a:solidFill>
                  <a:srgbClr val="002060"/>
                </a:solidFill>
              </a:rPr>
              <a:t>equações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básicas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6747934" y="2157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pPr algn="ctr" eaLnBrk="1" hangingPunct="1"/>
            <a:endParaRPr lang="pt-BR" sz="2400">
              <a:latin typeface="Times New Roman" pitchFamily="18" charset="0"/>
            </a:endParaRPr>
          </a:p>
        </p:txBody>
      </p:sp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4284134" y="3022600"/>
            <a:ext cx="1676400" cy="1524000"/>
          </a:xfrm>
          <a:prstGeom prst="cube">
            <a:avLst>
              <a:gd name="adj" fmla="val 25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>
            <a:off x="4055534" y="34036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4665135" y="3708400"/>
            <a:ext cx="3540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pPr algn="ctr" defTabSz="762000"/>
            <a:r>
              <a:rPr lang="en-US" sz="2400" i="1"/>
              <a:t>q</a:t>
            </a:r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>
            <a:off x="5198534" y="36322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med" len="lg"/>
            <a:tailEnd type="triangle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541154" y="3706174"/>
            <a:ext cx="468375" cy="4616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pPr algn="ctr" defTabSz="762000"/>
            <a:r>
              <a:rPr lang="en-US" sz="2400"/>
              <a:t>d</a:t>
            </a:r>
            <a:r>
              <a:rPr lang="en-US" sz="2400" i="1"/>
              <a:t>z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7010772" y="1607054"/>
            <a:ext cx="3385923" cy="830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29" tIns="45715" rIns="91429" bIns="45715" anchor="ctr">
            <a:spAutoFit/>
          </a:bodyPr>
          <a:lstStyle/>
          <a:p>
            <a:pPr algn="ctr" defTabSz="762000"/>
            <a:r>
              <a:rPr lang="en-US" sz="2400" b="1" dirty="0" err="1">
                <a:solidFill>
                  <a:srgbClr val="0070C0"/>
                </a:solidFill>
              </a:rPr>
              <a:t>Continuidade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conservação</a:t>
            </a:r>
            <a:r>
              <a:rPr lang="en-US" sz="2400" b="1" dirty="0">
                <a:solidFill>
                  <a:srgbClr val="0070C0"/>
                </a:solidFill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</a:rPr>
              <a:t>massa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08906" name="AutoShape 10"/>
          <p:cNvSpPr>
            <a:spLocks noChangeArrowheads="1"/>
          </p:cNvSpPr>
          <p:nvPr/>
        </p:nvSpPr>
        <p:spPr bwMode="auto">
          <a:xfrm>
            <a:off x="7789334" y="3022600"/>
            <a:ext cx="1676400" cy="1524000"/>
          </a:xfrm>
          <a:prstGeom prst="cube">
            <a:avLst>
              <a:gd name="adj" fmla="val 25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8173288" y="3706174"/>
            <a:ext cx="343341" cy="4616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pPr algn="ctr" defTabSz="762000"/>
            <a:r>
              <a:rPr lang="pt-BR" sz="2400" i="1" dirty="0">
                <a:latin typeface="Symbol" panose="05050102010706020507" pitchFamily="18" charset="2"/>
                <a:cs typeface="Arial" charset="0"/>
                <a:sym typeface="Symbol" pitchFamily="18" charset="2"/>
              </a:rPr>
              <a:t>q</a:t>
            </a:r>
            <a:endParaRPr lang="el-GR" sz="2400" i="1" dirty="0">
              <a:cs typeface="Arial" charset="0"/>
            </a:endParaRPr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8703734" y="24892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med" len="lg"/>
            <a:tailEnd type="triangle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8703734" y="45466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med" len="lg"/>
            <a:tailEnd type="triangle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8170335" y="4622800"/>
            <a:ext cx="3540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pPr algn="ctr" defTabSz="762000"/>
            <a:r>
              <a:rPr lang="en-US" sz="2400" i="1"/>
              <a:t>q</a:t>
            </a:r>
          </a:p>
        </p:txBody>
      </p:sp>
      <p:sp>
        <p:nvSpPr>
          <p:cNvPr id="208911" name="Freeform 15"/>
          <p:cNvSpPr>
            <a:spLocks/>
          </p:cNvSpPr>
          <p:nvPr/>
        </p:nvSpPr>
        <p:spPr bwMode="auto">
          <a:xfrm>
            <a:off x="9279998" y="3609975"/>
            <a:ext cx="1146175" cy="1412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5" y="0"/>
              </a:cxn>
              <a:cxn ang="0">
                <a:pos x="146" y="32"/>
              </a:cxn>
              <a:cxn ang="0">
                <a:pos x="178" y="73"/>
              </a:cxn>
              <a:cxn ang="0">
                <a:pos x="227" y="89"/>
              </a:cxn>
              <a:cxn ang="0">
                <a:pos x="284" y="73"/>
              </a:cxn>
              <a:cxn ang="0">
                <a:pos x="308" y="57"/>
              </a:cxn>
              <a:cxn ang="0">
                <a:pos x="324" y="40"/>
              </a:cxn>
              <a:cxn ang="0">
                <a:pos x="373" y="24"/>
              </a:cxn>
              <a:cxn ang="0">
                <a:pos x="422" y="40"/>
              </a:cxn>
              <a:cxn ang="0">
                <a:pos x="446" y="49"/>
              </a:cxn>
              <a:cxn ang="0">
                <a:pos x="495" y="65"/>
              </a:cxn>
              <a:cxn ang="0">
                <a:pos x="519" y="73"/>
              </a:cxn>
              <a:cxn ang="0">
                <a:pos x="568" y="57"/>
              </a:cxn>
              <a:cxn ang="0">
                <a:pos x="592" y="49"/>
              </a:cxn>
              <a:cxn ang="0">
                <a:pos x="722" y="65"/>
              </a:cxn>
            </a:cxnLst>
            <a:rect l="0" t="0" r="r" b="b"/>
            <a:pathLst>
              <a:path w="722" h="89">
                <a:moveTo>
                  <a:pt x="0" y="40"/>
                </a:moveTo>
                <a:cubicBezTo>
                  <a:pt x="24" y="24"/>
                  <a:pt x="38" y="9"/>
                  <a:pt x="65" y="0"/>
                </a:cubicBezTo>
                <a:cubicBezTo>
                  <a:pt x="95" y="7"/>
                  <a:pt x="122" y="12"/>
                  <a:pt x="146" y="32"/>
                </a:cubicBezTo>
                <a:cubicBezTo>
                  <a:pt x="159" y="43"/>
                  <a:pt x="163" y="64"/>
                  <a:pt x="178" y="73"/>
                </a:cubicBezTo>
                <a:cubicBezTo>
                  <a:pt x="193" y="82"/>
                  <a:pt x="227" y="89"/>
                  <a:pt x="227" y="89"/>
                </a:cubicBezTo>
                <a:cubicBezTo>
                  <a:pt x="236" y="87"/>
                  <a:pt x="274" y="78"/>
                  <a:pt x="284" y="73"/>
                </a:cubicBezTo>
                <a:cubicBezTo>
                  <a:pt x="293" y="69"/>
                  <a:pt x="301" y="63"/>
                  <a:pt x="308" y="57"/>
                </a:cubicBezTo>
                <a:cubicBezTo>
                  <a:pt x="314" y="52"/>
                  <a:pt x="317" y="44"/>
                  <a:pt x="324" y="40"/>
                </a:cubicBezTo>
                <a:cubicBezTo>
                  <a:pt x="339" y="32"/>
                  <a:pt x="373" y="24"/>
                  <a:pt x="373" y="24"/>
                </a:cubicBezTo>
                <a:cubicBezTo>
                  <a:pt x="389" y="29"/>
                  <a:pt x="406" y="34"/>
                  <a:pt x="422" y="40"/>
                </a:cubicBezTo>
                <a:cubicBezTo>
                  <a:pt x="430" y="43"/>
                  <a:pt x="438" y="46"/>
                  <a:pt x="446" y="49"/>
                </a:cubicBezTo>
                <a:cubicBezTo>
                  <a:pt x="462" y="55"/>
                  <a:pt x="479" y="60"/>
                  <a:pt x="495" y="65"/>
                </a:cubicBezTo>
                <a:cubicBezTo>
                  <a:pt x="503" y="68"/>
                  <a:pt x="519" y="73"/>
                  <a:pt x="519" y="73"/>
                </a:cubicBezTo>
                <a:cubicBezTo>
                  <a:pt x="535" y="68"/>
                  <a:pt x="552" y="62"/>
                  <a:pt x="568" y="57"/>
                </a:cubicBezTo>
                <a:cubicBezTo>
                  <a:pt x="576" y="54"/>
                  <a:pt x="592" y="49"/>
                  <a:pt x="592" y="49"/>
                </a:cubicBezTo>
                <a:cubicBezTo>
                  <a:pt x="636" y="60"/>
                  <a:pt x="676" y="65"/>
                  <a:pt x="722" y="65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triangle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10546695" y="3477574"/>
            <a:ext cx="324105" cy="4616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pPr algn="ctr" defTabSz="762000"/>
            <a:r>
              <a:rPr lang="en-US" sz="2400" i="1"/>
              <a:t>S</a:t>
            </a: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4829301" y="1989600"/>
            <a:ext cx="909650" cy="4616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pPr algn="ctr" defTabSz="762000"/>
            <a:r>
              <a:rPr lang="en-US" sz="2400" b="1" dirty="0">
                <a:solidFill>
                  <a:srgbClr val="0070C0"/>
                </a:solidFill>
              </a:rPr>
              <a:t>Darcy</a:t>
            </a:r>
          </a:p>
        </p:txBody>
      </p:sp>
      <p:graphicFrame>
        <p:nvGraphicFramePr>
          <p:cNvPr id="2089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15097"/>
              </p:ext>
            </p:extLst>
          </p:nvPr>
        </p:nvGraphicFramePr>
        <p:xfrm>
          <a:off x="3979334" y="5461000"/>
          <a:ext cx="182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4" imgW="736560" imgH="393480" progId="Equation.3">
                  <p:embed/>
                </p:oleObj>
              </mc:Choice>
              <mc:Fallback>
                <p:oleObj name="Equation" r:id="rId4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334" y="5461000"/>
                        <a:ext cx="1828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4575"/>
              </p:ext>
            </p:extLst>
          </p:nvPr>
        </p:nvGraphicFramePr>
        <p:xfrm>
          <a:off x="7736948" y="5537200"/>
          <a:ext cx="22383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6" imgW="901440" imgH="393480" progId="Equation.3">
                  <p:embed/>
                </p:oleObj>
              </mc:Choice>
              <mc:Fallback>
                <p:oleObj name="Equation" r:id="rId6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948" y="5537200"/>
                        <a:ext cx="22383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84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" y="66675"/>
            <a:ext cx="4721225" cy="70818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383" y="271462"/>
            <a:ext cx="5357892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5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927351" y="3573463"/>
            <a:ext cx="5616575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tabLst>
                <a:tab pos="176213" algn="l"/>
              </a:tabLst>
            </a:pPr>
            <a:r>
              <a:rPr lang="en-US" sz="2000" b="1" dirty="0" err="1"/>
              <a:t>Solução</a:t>
            </a:r>
            <a:r>
              <a:rPr lang="en-US" sz="2000" b="1" dirty="0"/>
              <a:t> </a:t>
            </a:r>
            <a:r>
              <a:rPr lang="en-US" sz="2000" b="1" dirty="0" err="1"/>
              <a:t>numérica</a:t>
            </a:r>
            <a:r>
              <a:rPr lang="en-US" sz="2000" b="1" dirty="0"/>
              <a:t> </a:t>
            </a:r>
            <a:r>
              <a:rPr lang="en-US" sz="2000" b="1" dirty="0" err="1"/>
              <a:t>necessita</a:t>
            </a:r>
            <a:r>
              <a:rPr lang="en-US" sz="2000" b="1" dirty="0"/>
              <a:t> de:</a:t>
            </a:r>
          </a:p>
          <a:p>
            <a:pPr marL="180975" defTabSz="762000">
              <a:buFontTx/>
              <a:buChar char="•"/>
              <a:tabLst>
                <a:tab pos="361950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curva</a:t>
            </a:r>
            <a:r>
              <a:rPr lang="en-US" sz="2000" dirty="0"/>
              <a:t> de </a:t>
            </a:r>
            <a:r>
              <a:rPr lang="en-US" sz="2000" dirty="0" err="1"/>
              <a:t>retenção</a:t>
            </a:r>
            <a:r>
              <a:rPr lang="en-US" sz="2000" dirty="0"/>
              <a:t> </a:t>
            </a:r>
            <a:r>
              <a:rPr lang="en-US" sz="2000" i="1" dirty="0">
                <a:sym typeface="Symbol" pitchFamily="18" charset="2"/>
              </a:rPr>
              <a:t>(h)</a:t>
            </a:r>
          </a:p>
          <a:p>
            <a:pPr marL="180975" defTabSz="762000">
              <a:buFontTx/>
              <a:buChar char="•"/>
              <a:tabLst>
                <a:tab pos="361950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curva</a:t>
            </a:r>
            <a:r>
              <a:rPr lang="en-US" sz="2000" dirty="0"/>
              <a:t> de </a:t>
            </a:r>
            <a:r>
              <a:rPr lang="en-US" sz="2000" dirty="0" err="1"/>
              <a:t>condutividade</a:t>
            </a:r>
            <a:r>
              <a:rPr lang="en-US" sz="2000" dirty="0"/>
              <a:t> </a:t>
            </a:r>
            <a:r>
              <a:rPr lang="en-US" sz="2000" dirty="0" err="1"/>
              <a:t>hidráulica</a:t>
            </a:r>
            <a:r>
              <a:rPr lang="en-US" sz="2000" dirty="0"/>
              <a:t> </a:t>
            </a:r>
            <a:r>
              <a:rPr lang="en-US" sz="2000" i="1" dirty="0"/>
              <a:t>K(</a:t>
            </a:r>
            <a:r>
              <a:rPr lang="en-US" sz="2000" i="1" dirty="0">
                <a:sym typeface="Symbol" pitchFamily="18" charset="2"/>
              </a:rPr>
              <a:t>)</a:t>
            </a:r>
          </a:p>
          <a:p>
            <a:pPr marL="180975" defTabSz="762000">
              <a:buFontTx/>
              <a:buChar char="•"/>
              <a:tabLst>
                <a:tab pos="361950" algn="l"/>
              </a:tabLst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err="1">
                <a:sym typeface="Symbol" pitchFamily="18" charset="2"/>
              </a:rPr>
              <a:t>função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extração</a:t>
            </a:r>
            <a:r>
              <a:rPr lang="en-US" sz="2000" dirty="0">
                <a:sym typeface="Symbol" pitchFamily="18" charset="2"/>
              </a:rPr>
              <a:t> da </a:t>
            </a:r>
            <a:r>
              <a:rPr lang="en-US" sz="2000" dirty="0" err="1">
                <a:sym typeface="Symbol" pitchFamily="18" charset="2"/>
              </a:rPr>
              <a:t>água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i="1" dirty="0">
                <a:sym typeface="Symbol" pitchFamily="18" charset="2"/>
              </a:rPr>
              <a:t>S(h)</a:t>
            </a:r>
          </a:p>
          <a:p>
            <a:pPr marL="180975" defTabSz="762000">
              <a:buFontTx/>
              <a:buChar char="•"/>
              <a:tabLst>
                <a:tab pos="361950" algn="l"/>
              </a:tabLst>
            </a:pPr>
            <a:r>
              <a:rPr lang="en-US" sz="2000" dirty="0"/>
              <a:t>	</a:t>
            </a:r>
            <a:r>
              <a:rPr lang="en-US" sz="2000" dirty="0" err="1">
                <a:sym typeface="Symbol" pitchFamily="18" charset="2"/>
              </a:rPr>
              <a:t>condições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iniciais</a:t>
            </a:r>
            <a:endParaRPr lang="en-US" sz="2000" dirty="0">
              <a:sym typeface="Symbol" pitchFamily="18" charset="2"/>
            </a:endParaRPr>
          </a:p>
          <a:p>
            <a:pPr marL="180975" defTabSz="762000">
              <a:buFontTx/>
              <a:buChar char="•"/>
              <a:tabLst>
                <a:tab pos="361950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condições</a:t>
            </a:r>
            <a:r>
              <a:rPr lang="en-US" sz="2000" dirty="0"/>
              <a:t> de </a:t>
            </a:r>
            <a:r>
              <a:rPr lang="en-US" sz="2000" dirty="0" err="1"/>
              <a:t>contorno</a:t>
            </a:r>
            <a:r>
              <a:rPr lang="en-US" sz="2000" dirty="0"/>
              <a:t> “</a:t>
            </a:r>
            <a:r>
              <a:rPr lang="en-US" sz="2000" dirty="0">
                <a:sym typeface="Symbol" pitchFamily="18" charset="2"/>
              </a:rPr>
              <a:t>top” e “bottom”</a:t>
            </a:r>
            <a:endParaRPr lang="en-US" sz="2000" dirty="0"/>
          </a:p>
          <a:p>
            <a:pPr marL="179388" lvl="1" indent="1588" defTabSz="762000">
              <a:spcBef>
                <a:spcPct val="20000"/>
              </a:spcBef>
              <a:buFontTx/>
              <a:buChar char="–"/>
              <a:tabLst>
                <a:tab pos="176213" algn="l"/>
              </a:tabLst>
            </a:pPr>
            <a:endParaRPr lang="en-GB" sz="1600" dirty="0"/>
          </a:p>
        </p:txBody>
      </p:sp>
      <p:graphicFrame>
        <p:nvGraphicFramePr>
          <p:cNvPr id="21197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05257"/>
              </p:ext>
            </p:extLst>
          </p:nvPr>
        </p:nvGraphicFramePr>
        <p:xfrm>
          <a:off x="4672014" y="1948655"/>
          <a:ext cx="33639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ção" r:id="rId4" imgW="1803240" imgH="634680" progId="Equation.3">
                  <p:embed/>
                </p:oleObj>
              </mc:Choice>
              <mc:Fallback>
                <p:oleObj name="Equação" r:id="rId4" imgW="180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4" y="1948655"/>
                        <a:ext cx="3363913" cy="11842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1011" y="1336462"/>
            <a:ext cx="5078689" cy="392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000" b="1" dirty="0">
                <a:solidFill>
                  <a:srgbClr val="0070C0"/>
                </a:solidFill>
              </a:rPr>
              <a:t> Darcy + Continuity =&gt; Richards flow equation: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85814" y="280195"/>
            <a:ext cx="7772400" cy="836612"/>
          </a:xfrm>
          <a:prstGeom prst="rect">
            <a:avLst/>
          </a:prstGeom>
          <a:noFill/>
          <a:ln/>
        </p:spPr>
        <p:txBody>
          <a:bodyPr vert="horz" lIns="92064" tIns="46033" rIns="92064" bIns="460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2000"/>
            <a:r>
              <a:rPr lang="en-US" b="1" dirty="0">
                <a:solidFill>
                  <a:srgbClr val="C00000"/>
                </a:solidFill>
              </a:rPr>
              <a:t>Soil water flow basic equations</a:t>
            </a:r>
          </a:p>
        </p:txBody>
      </p:sp>
    </p:spTree>
    <p:extLst>
      <p:ext uri="{BB962C8B-B14F-4D97-AF65-F5344CB8AC3E}">
        <p14:creationId xmlns:p14="http://schemas.microsoft.com/office/powerpoint/2010/main" val="2362873188"/>
      </p:ext>
    </p:extLst>
  </p:cSld>
  <p:clrMapOvr>
    <a:masterClrMapping/>
  </p:clrMapOvr>
  <p:transition spd="med" advTm="10000">
    <p:cut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353" y="573088"/>
            <a:ext cx="8001000" cy="1236344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Esquema</a:t>
            </a:r>
            <a:r>
              <a:rPr lang="en-US" sz="3200" b="1" dirty="0">
                <a:solidFill>
                  <a:srgbClr val="C00000"/>
                </a:solidFill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</a:rPr>
              <a:t>solução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numérica</a:t>
            </a:r>
            <a:r>
              <a:rPr lang="en-US" sz="3200" b="1" dirty="0">
                <a:solidFill>
                  <a:srgbClr val="C00000"/>
                </a:solidFill>
              </a:rPr>
              <a:t> para a </a:t>
            </a:r>
            <a:r>
              <a:rPr lang="en-US" sz="3200" b="1" dirty="0" err="1">
                <a:solidFill>
                  <a:srgbClr val="C00000"/>
                </a:solidFill>
              </a:rPr>
              <a:t>equação</a:t>
            </a:r>
            <a:r>
              <a:rPr lang="en-US" sz="3200" b="1" dirty="0">
                <a:solidFill>
                  <a:srgbClr val="C00000"/>
                </a:solidFill>
              </a:rPr>
              <a:t> do </a:t>
            </a:r>
            <a:r>
              <a:rPr lang="en-US" sz="3200" b="1" dirty="0" err="1">
                <a:solidFill>
                  <a:srgbClr val="C00000"/>
                </a:solidFill>
              </a:rPr>
              <a:t>fluxo</a:t>
            </a:r>
            <a:r>
              <a:rPr lang="en-US" sz="3200" b="1" dirty="0">
                <a:solidFill>
                  <a:srgbClr val="C00000"/>
                </a:solidFill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</a:rPr>
              <a:t>água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i="1" dirty="0">
                <a:solidFill>
                  <a:srgbClr val="C00000"/>
                </a:solidFill>
              </a:rPr>
              <a:t>Crank-Nicholson scheme</a:t>
            </a:r>
            <a:endParaRPr lang="en-GB" sz="3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76334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49891"/>
              </p:ext>
            </p:extLst>
          </p:nvPr>
        </p:nvGraphicFramePr>
        <p:xfrm>
          <a:off x="7154864" y="2159001"/>
          <a:ext cx="29860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1815840" imgH="431640" progId="">
                  <p:embed/>
                </p:oleObj>
              </mc:Choice>
              <mc:Fallback>
                <p:oleObj name="Equation" r:id="rId3" imgW="181584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4" y="2159001"/>
                        <a:ext cx="2986087" cy="8604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105" y="1914594"/>
            <a:ext cx="5269674" cy="38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0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Main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swp</a:t>
            </a:r>
            <a:r>
              <a:rPr lang="pt-BR" sz="3600" b="1" dirty="0">
                <a:solidFill>
                  <a:srgbClr val="0070C0"/>
                </a:solidFill>
              </a:rPr>
              <a:t>] – Richards – </a:t>
            </a:r>
            <a:r>
              <a:rPr lang="pt-BR" sz="3600" b="1" dirty="0" err="1">
                <a:solidFill>
                  <a:srgbClr val="0070C0"/>
                </a:solidFill>
              </a:rPr>
              <a:t>Crank</a:t>
            </a:r>
            <a:r>
              <a:rPr lang="pt-BR" sz="3600" b="1" dirty="0">
                <a:solidFill>
                  <a:srgbClr val="0070C0"/>
                </a:solidFill>
              </a:rPr>
              <a:t>-Nicholson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862262"/>
            <a:ext cx="7096125" cy="267652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909887" y="2687566"/>
            <a:ext cx="3405089" cy="72238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59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8" y="209550"/>
            <a:ext cx="7772400" cy="66833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Curva</a:t>
            </a:r>
            <a:r>
              <a:rPr lang="en-US" sz="3200" b="1" dirty="0">
                <a:solidFill>
                  <a:srgbClr val="C00000"/>
                </a:solidFill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</a:rPr>
              <a:t>retenção</a:t>
            </a:r>
            <a:r>
              <a:rPr lang="en-US" sz="3200" b="1" dirty="0">
                <a:solidFill>
                  <a:srgbClr val="C00000"/>
                </a:solidFill>
              </a:rPr>
              <a:t> (Van </a:t>
            </a:r>
            <a:r>
              <a:rPr lang="en-US" sz="3200" b="1" dirty="0" err="1">
                <a:solidFill>
                  <a:srgbClr val="C00000"/>
                </a:solidFill>
              </a:rPr>
              <a:t>Genuchten</a:t>
            </a:r>
            <a:r>
              <a:rPr lang="en-US" sz="3200" b="1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50490"/>
              </p:ext>
            </p:extLst>
          </p:nvPr>
        </p:nvGraphicFramePr>
        <p:xfrm>
          <a:off x="6475413" y="1066801"/>
          <a:ext cx="35417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4" imgW="1307880" imgH="495000" progId="Equation.3">
                  <p:embed/>
                </p:oleObj>
              </mc:Choice>
              <mc:Fallback>
                <p:oleObj name="Equation" r:id="rId4" imgW="1307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1066801"/>
                        <a:ext cx="3541712" cy="13874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6" name="Freeform 4"/>
          <p:cNvSpPr>
            <a:spLocks/>
          </p:cNvSpPr>
          <p:nvPr/>
        </p:nvSpPr>
        <p:spPr bwMode="auto">
          <a:xfrm>
            <a:off x="2822575" y="1209676"/>
            <a:ext cx="6267450" cy="471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36"/>
              </a:cxn>
              <a:cxn ang="0">
                <a:pos x="4416" y="2736"/>
              </a:cxn>
            </a:cxnLst>
            <a:rect l="0" t="0" r="r" b="b"/>
            <a:pathLst>
              <a:path w="4416" h="2736">
                <a:moveTo>
                  <a:pt x="0" y="0"/>
                </a:moveTo>
                <a:lnTo>
                  <a:pt x="0" y="2736"/>
                </a:lnTo>
                <a:lnTo>
                  <a:pt x="4416" y="2736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3717925" y="1209676"/>
            <a:ext cx="0" cy="4714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6403975" y="1209676"/>
            <a:ext cx="0" cy="4714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2999" name="Freeform 7"/>
          <p:cNvSpPr>
            <a:spLocks/>
          </p:cNvSpPr>
          <p:nvPr/>
        </p:nvSpPr>
        <p:spPr bwMode="auto">
          <a:xfrm>
            <a:off x="3786189" y="1209676"/>
            <a:ext cx="2617787" cy="471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0"/>
              </a:cxn>
              <a:cxn ang="0">
                <a:pos x="144" y="1056"/>
              </a:cxn>
              <a:cxn ang="0">
                <a:pos x="288" y="1440"/>
              </a:cxn>
              <a:cxn ang="0">
                <a:pos x="672" y="1824"/>
              </a:cxn>
              <a:cxn ang="0">
                <a:pos x="1152" y="2160"/>
              </a:cxn>
              <a:cxn ang="0">
                <a:pos x="1488" y="2448"/>
              </a:cxn>
              <a:cxn ang="0">
                <a:pos x="1728" y="2832"/>
              </a:cxn>
              <a:cxn ang="0">
                <a:pos x="1824" y="3168"/>
              </a:cxn>
            </a:cxnLst>
            <a:rect l="0" t="0" r="r" b="b"/>
            <a:pathLst>
              <a:path w="1824" h="3168">
                <a:moveTo>
                  <a:pt x="0" y="0"/>
                </a:moveTo>
                <a:cubicBezTo>
                  <a:pt x="12" y="152"/>
                  <a:pt x="24" y="304"/>
                  <a:pt x="48" y="480"/>
                </a:cubicBezTo>
                <a:cubicBezTo>
                  <a:pt x="72" y="656"/>
                  <a:pt x="104" y="896"/>
                  <a:pt x="144" y="1056"/>
                </a:cubicBezTo>
                <a:cubicBezTo>
                  <a:pt x="184" y="1216"/>
                  <a:pt x="200" y="1312"/>
                  <a:pt x="288" y="1440"/>
                </a:cubicBezTo>
                <a:cubicBezTo>
                  <a:pt x="376" y="1568"/>
                  <a:pt x="528" y="1704"/>
                  <a:pt x="672" y="1824"/>
                </a:cubicBezTo>
                <a:cubicBezTo>
                  <a:pt x="816" y="1944"/>
                  <a:pt x="1016" y="2056"/>
                  <a:pt x="1152" y="2160"/>
                </a:cubicBezTo>
                <a:cubicBezTo>
                  <a:pt x="1288" y="2264"/>
                  <a:pt x="1392" y="2336"/>
                  <a:pt x="1488" y="2448"/>
                </a:cubicBezTo>
                <a:cubicBezTo>
                  <a:pt x="1584" y="2560"/>
                  <a:pt x="1672" y="2712"/>
                  <a:pt x="1728" y="2832"/>
                </a:cubicBezTo>
                <a:cubicBezTo>
                  <a:pt x="1784" y="2952"/>
                  <a:pt x="1808" y="3112"/>
                  <a:pt x="1824" y="3168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 rot="-5400000">
            <a:off x="488666" y="2995886"/>
            <a:ext cx="3566094" cy="4233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/>
              <a:t>Soil water pressure head (cm)</a:t>
            </a:r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V="1">
            <a:off x="2616200" y="1566863"/>
            <a:ext cx="0" cy="192881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527485" y="6284392"/>
            <a:ext cx="3054480" cy="4233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/>
              <a:t>Water content (cm</a:t>
            </a:r>
            <a:r>
              <a:rPr lang="en-US" sz="2200" baseline="30000"/>
              <a:t>3</a:t>
            </a:r>
            <a:r>
              <a:rPr lang="en-US" sz="2200"/>
              <a:t> cm</a:t>
            </a:r>
            <a:r>
              <a:rPr lang="en-US" sz="2200" baseline="30000"/>
              <a:t>-3</a:t>
            </a:r>
            <a:r>
              <a:rPr lang="en-US" sz="2200"/>
              <a:t>)</a:t>
            </a:r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5508625" y="6138863"/>
            <a:ext cx="27559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3786189" y="5353051"/>
            <a:ext cx="566737" cy="428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>
                <a:solidFill>
                  <a:srgbClr val="FF0000"/>
                </a:solidFill>
                <a:sym typeface="Symbol" pitchFamily="18" charset="2"/>
              </a:rPr>
              <a:t></a:t>
            </a:r>
            <a:r>
              <a:rPr lang="en-US" sz="2200" baseline="-25000">
                <a:solidFill>
                  <a:srgbClr val="FF0000"/>
                </a:solidFill>
                <a:sym typeface="Symbol" pitchFamily="18" charset="2"/>
              </a:rPr>
              <a:t>res</a:t>
            </a:r>
            <a:endParaRPr lang="en-US" sz="2200"/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6473825" y="5353051"/>
            <a:ext cx="554038" cy="428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>
                <a:solidFill>
                  <a:srgbClr val="FF0000"/>
                </a:solidFill>
                <a:sym typeface="Symbol" pitchFamily="18" charset="2"/>
              </a:rPr>
              <a:t></a:t>
            </a:r>
            <a:r>
              <a:rPr lang="en-US" sz="2200" baseline="-25000">
                <a:solidFill>
                  <a:srgbClr val="FF0000"/>
                </a:solidFill>
                <a:sym typeface="Symbol" pitchFamily="18" charset="2"/>
              </a:rPr>
              <a:t>sat</a:t>
            </a:r>
            <a:endParaRPr lang="en-US" sz="2200"/>
          </a:p>
        </p:txBody>
      </p:sp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11153"/>
              </p:ext>
            </p:extLst>
          </p:nvPr>
        </p:nvGraphicFramePr>
        <p:xfrm>
          <a:off x="7920038" y="2781300"/>
          <a:ext cx="16113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6" imgW="596880" imgH="393480" progId="Equation.3">
                  <p:embed/>
                </p:oleObj>
              </mc:Choice>
              <mc:Fallback>
                <p:oleObj name="Equation" r:id="rId6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2781300"/>
                        <a:ext cx="1611312" cy="10985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3441700" y="1423989"/>
            <a:ext cx="0" cy="43576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3076576" y="3352801"/>
            <a:ext cx="320675" cy="428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 i="1">
                <a:solidFill>
                  <a:srgbClr val="FF0000"/>
                </a:solidFill>
              </a:rPr>
              <a:t>n</a:t>
            </a:r>
            <a:endParaRPr lang="en-US" sz="2200" i="1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4819650" y="4067175"/>
            <a:ext cx="0" cy="17859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4472092" y="4712767"/>
            <a:ext cx="347457" cy="4233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39337386"/>
      </p:ext>
    </p:extLst>
  </p:cSld>
  <p:clrMapOvr>
    <a:masterClrMapping/>
  </p:clrMapOvr>
  <p:transition spd="med" advTm="10000">
    <p:cut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 animBg="1"/>
      <p:bldP spid="212998" grpId="0" animBg="1"/>
      <p:bldP spid="213004" grpId="0"/>
      <p:bldP spid="213005" grpId="0"/>
      <p:bldP spid="213007" grpId="0" animBg="1"/>
      <p:bldP spid="213008" grpId="0"/>
      <p:bldP spid="213009" grpId="0" animBg="1"/>
      <p:bldP spid="2130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247651"/>
            <a:ext cx="8153400" cy="609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Curva</a:t>
            </a:r>
            <a:r>
              <a:rPr lang="en-US" sz="3200" b="1" dirty="0">
                <a:solidFill>
                  <a:srgbClr val="C00000"/>
                </a:solidFill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</a:rPr>
              <a:t>condutividade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hidráulica</a:t>
            </a:r>
            <a:r>
              <a:rPr lang="en-US" sz="3200" b="1" dirty="0">
                <a:solidFill>
                  <a:srgbClr val="C00000"/>
                </a:solidFill>
              </a:rPr>
              <a:t> (Mualem)</a:t>
            </a:r>
          </a:p>
        </p:txBody>
      </p:sp>
      <p:sp>
        <p:nvSpPr>
          <p:cNvPr id="214019" name="Freeform 3"/>
          <p:cNvSpPr>
            <a:spLocks/>
          </p:cNvSpPr>
          <p:nvPr/>
        </p:nvSpPr>
        <p:spPr bwMode="auto">
          <a:xfrm>
            <a:off x="3246439" y="1214439"/>
            <a:ext cx="6061075" cy="4643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20"/>
              </a:cxn>
              <a:cxn ang="0">
                <a:pos x="4224" y="3120"/>
              </a:cxn>
            </a:cxnLst>
            <a:rect l="0" t="0" r="r" b="b"/>
            <a:pathLst>
              <a:path w="4224" h="3120">
                <a:moveTo>
                  <a:pt x="0" y="0"/>
                </a:moveTo>
                <a:lnTo>
                  <a:pt x="0" y="3120"/>
                </a:lnTo>
                <a:lnTo>
                  <a:pt x="4224" y="312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4020" name="Freeform 4"/>
          <p:cNvSpPr>
            <a:spLocks/>
          </p:cNvSpPr>
          <p:nvPr/>
        </p:nvSpPr>
        <p:spPr bwMode="auto">
          <a:xfrm>
            <a:off x="3314701" y="1785938"/>
            <a:ext cx="2341563" cy="400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"/>
              </a:cxn>
              <a:cxn ang="0">
                <a:pos x="384" y="192"/>
              </a:cxn>
              <a:cxn ang="0">
                <a:pos x="624" y="528"/>
              </a:cxn>
              <a:cxn ang="0">
                <a:pos x="864" y="1008"/>
              </a:cxn>
              <a:cxn ang="0">
                <a:pos x="1344" y="1680"/>
              </a:cxn>
              <a:cxn ang="0">
                <a:pos x="1632" y="2688"/>
              </a:cxn>
            </a:cxnLst>
            <a:rect l="0" t="0" r="r" b="b"/>
            <a:pathLst>
              <a:path w="1632" h="2688">
                <a:moveTo>
                  <a:pt x="0" y="0"/>
                </a:moveTo>
                <a:cubicBezTo>
                  <a:pt x="64" y="8"/>
                  <a:pt x="128" y="16"/>
                  <a:pt x="192" y="48"/>
                </a:cubicBezTo>
                <a:cubicBezTo>
                  <a:pt x="256" y="80"/>
                  <a:pt x="312" y="112"/>
                  <a:pt x="384" y="192"/>
                </a:cubicBezTo>
                <a:cubicBezTo>
                  <a:pt x="456" y="272"/>
                  <a:pt x="544" y="392"/>
                  <a:pt x="624" y="528"/>
                </a:cubicBezTo>
                <a:cubicBezTo>
                  <a:pt x="704" y="664"/>
                  <a:pt x="744" y="816"/>
                  <a:pt x="864" y="1008"/>
                </a:cubicBezTo>
                <a:cubicBezTo>
                  <a:pt x="984" y="1200"/>
                  <a:pt x="1216" y="1400"/>
                  <a:pt x="1344" y="1680"/>
                </a:cubicBezTo>
                <a:cubicBezTo>
                  <a:pt x="1472" y="1960"/>
                  <a:pt x="1552" y="2324"/>
                  <a:pt x="1632" y="2688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3521075" y="1785938"/>
            <a:ext cx="22050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 rot="-5400000">
            <a:off x="752231" y="3388792"/>
            <a:ext cx="3610465" cy="4233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/>
              <a:t>hydraulic conductivity (cm d</a:t>
            </a:r>
            <a:r>
              <a:rPr lang="en-US" sz="2200" baseline="30000"/>
              <a:t>-1</a:t>
            </a:r>
            <a:r>
              <a:rPr lang="en-US" sz="2200"/>
              <a:t>)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4546617" y="6146279"/>
            <a:ext cx="3011455" cy="4233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/>
              <a:t>water content (cm</a:t>
            </a:r>
            <a:r>
              <a:rPr lang="en-US" sz="2200" baseline="30000"/>
              <a:t>3</a:t>
            </a:r>
            <a:r>
              <a:rPr lang="en-US" sz="2200"/>
              <a:t> cm</a:t>
            </a:r>
            <a:r>
              <a:rPr lang="en-US" sz="2200" baseline="30000"/>
              <a:t>-3</a:t>
            </a:r>
            <a:r>
              <a:rPr lang="en-US" sz="2200"/>
              <a:t>)</a:t>
            </a:r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V="1">
            <a:off x="2970213" y="1143000"/>
            <a:ext cx="0" cy="2286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 flipH="1">
            <a:off x="3727451" y="6072188"/>
            <a:ext cx="24812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14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46589"/>
              </p:ext>
            </p:extLst>
          </p:nvPr>
        </p:nvGraphicFramePr>
        <p:xfrm>
          <a:off x="5656263" y="2214564"/>
          <a:ext cx="471170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4" imgW="1739880" imgH="609480" progId="Equation.3">
                  <p:embed/>
                </p:oleObj>
              </mc:Choice>
              <mc:Fallback>
                <p:oleObj name="Equation" r:id="rId4" imgW="17398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2214564"/>
                        <a:ext cx="4711700" cy="17113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07148"/>
              </p:ext>
            </p:extLst>
          </p:nvPr>
        </p:nvGraphicFramePr>
        <p:xfrm>
          <a:off x="6888164" y="4076700"/>
          <a:ext cx="24542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6" imgW="901440" imgH="431640" progId="Equation.3">
                  <p:embed/>
                </p:oleObj>
              </mc:Choice>
              <mc:Fallback>
                <p:oleObj name="Equation" r:id="rId6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4076700"/>
                        <a:ext cx="2454275" cy="12144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5824231" y="1574279"/>
            <a:ext cx="537188" cy="4233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algn="ctr" defTabSz="839788"/>
            <a:r>
              <a:rPr lang="en-US" sz="2200">
                <a:solidFill>
                  <a:srgbClr val="FF0000"/>
                </a:solidFill>
              </a:rPr>
              <a:t>K</a:t>
            </a:r>
            <a:r>
              <a:rPr lang="en-US" sz="2200" baseline="-25000">
                <a:solidFill>
                  <a:srgbClr val="FF0000"/>
                </a:solidFill>
              </a:rPr>
              <a:t>sat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3590925" y="4191065"/>
            <a:ext cx="1713472" cy="761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3942" tIns="41971" rIns="83942" bIns="41971" anchor="ctr">
            <a:spAutoFit/>
          </a:bodyPr>
          <a:lstStyle/>
          <a:p>
            <a:pPr defTabSz="839788"/>
            <a:r>
              <a:rPr lang="en-US" sz="2200"/>
              <a:t>Increase </a:t>
            </a:r>
            <a:r>
              <a:rPr lang="en-US" sz="2200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sz="2200">
                <a:sym typeface="Symbol" pitchFamily="18" charset="2"/>
              </a:rPr>
              <a:t>,</a:t>
            </a:r>
          </a:p>
          <a:p>
            <a:pPr defTabSz="839788"/>
            <a:r>
              <a:rPr lang="en-US" sz="2200"/>
              <a:t>steeper slope</a:t>
            </a: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 flipV="1">
            <a:off x="4433889" y="3857625"/>
            <a:ext cx="465137" cy="3746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383991"/>
      </p:ext>
    </p:extLst>
  </p:cSld>
  <p:clrMapOvr>
    <a:masterClrMapping/>
  </p:clrMapOvr>
  <p:transition spd="med" advTm="10000">
    <p:cut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  <p:bldP spid="214028" grpId="0"/>
      <p:bldP spid="214029" grpId="0"/>
      <p:bldP spid="2140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Main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swp</a:t>
            </a:r>
            <a:r>
              <a:rPr lang="pt-BR" sz="3600" b="1" dirty="0">
                <a:solidFill>
                  <a:srgbClr val="0070C0"/>
                </a:solidFill>
              </a:rPr>
              <a:t>] – Funções hidráulicas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2233612"/>
            <a:ext cx="6029325" cy="32670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795685" y="2068441"/>
            <a:ext cx="3405089" cy="72238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915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0672"/>
          <a:stretch/>
        </p:blipFill>
        <p:spPr>
          <a:xfrm>
            <a:off x="3190875" y="1032933"/>
            <a:ext cx="8643937" cy="551074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8627">
            <a:off x="149653" y="3955136"/>
            <a:ext cx="2985294" cy="85950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409825" y="3659116"/>
            <a:ext cx="767986" cy="565886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65200" y="247651"/>
            <a:ext cx="8153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C00000"/>
                </a:solidFill>
              </a:rPr>
              <a:t>Função</a:t>
            </a:r>
            <a:r>
              <a:rPr lang="en-US" sz="3200" b="1" dirty="0">
                <a:solidFill>
                  <a:srgbClr val="C00000"/>
                </a:solidFill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</a:rPr>
              <a:t>redução</a:t>
            </a:r>
            <a:r>
              <a:rPr lang="en-US" sz="3200" b="1" dirty="0">
                <a:solidFill>
                  <a:srgbClr val="C00000"/>
                </a:solidFill>
              </a:rPr>
              <a:t> (</a:t>
            </a:r>
            <a:r>
              <a:rPr lang="en-US" sz="3200" b="1" dirty="0" err="1">
                <a:solidFill>
                  <a:srgbClr val="C00000"/>
                </a:solidFill>
              </a:rPr>
              <a:t>Feddes</a:t>
            </a:r>
            <a:r>
              <a:rPr lang="en-US" sz="3200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17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850" y="238125"/>
            <a:ext cx="101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Crop</a:t>
            </a:r>
            <a:r>
              <a:rPr lang="pt-BR" sz="3600" b="1" dirty="0">
                <a:solidFill>
                  <a:srgbClr val="0070C0"/>
                </a:solidFill>
              </a:rPr>
              <a:t> file [*.</a:t>
            </a:r>
            <a:r>
              <a:rPr lang="pt-BR" sz="3600" b="1" dirty="0" err="1">
                <a:solidFill>
                  <a:srgbClr val="0070C0"/>
                </a:solidFill>
              </a:rPr>
              <a:t>crp</a:t>
            </a:r>
            <a:r>
              <a:rPr lang="pt-BR" sz="3600" b="1" dirty="0">
                <a:solidFill>
                  <a:srgbClr val="0070C0"/>
                </a:solidFill>
              </a:rPr>
              <a:t>] – </a:t>
            </a:r>
            <a:r>
              <a:rPr lang="pt-BR" sz="3600" b="1" dirty="0" err="1">
                <a:solidFill>
                  <a:srgbClr val="0070C0"/>
                </a:solidFill>
              </a:rPr>
              <a:t>transpiration</a:t>
            </a:r>
            <a:r>
              <a:rPr lang="pt-BR" sz="3600" b="1" dirty="0">
                <a:solidFill>
                  <a:srgbClr val="0070C0"/>
                </a:solidFill>
              </a:rPr>
              <a:t> </a:t>
            </a:r>
            <a:r>
              <a:rPr lang="pt-BR" sz="3600" b="1" dirty="0" err="1">
                <a:solidFill>
                  <a:srgbClr val="0070C0"/>
                </a:solidFill>
              </a:rPr>
              <a:t>reduction</a:t>
            </a:r>
            <a:r>
              <a:rPr lang="pt-BR" sz="3600" b="1" dirty="0">
                <a:solidFill>
                  <a:srgbClr val="0070C0"/>
                </a:solidFill>
              </a:rPr>
              <a:t> </a:t>
            </a:r>
            <a:r>
              <a:rPr lang="pt-BR" sz="3600" b="1" dirty="0" err="1">
                <a:solidFill>
                  <a:srgbClr val="0070C0"/>
                </a:solidFill>
              </a:rPr>
              <a:t>function</a:t>
            </a:r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05087"/>
            <a:ext cx="6705600" cy="164782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605185" y="2420866"/>
            <a:ext cx="3405089" cy="72238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334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75263" y="2498725"/>
            <a:ext cx="9144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628650" y="484187"/>
            <a:ext cx="39814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Distribuição</a:t>
            </a:r>
            <a:r>
              <a:rPr lang="en-US" sz="3200" b="1" dirty="0">
                <a:solidFill>
                  <a:srgbClr val="C00000"/>
                </a:solidFill>
              </a:rPr>
              <a:t> da </a:t>
            </a:r>
            <a:r>
              <a:rPr lang="en-US" sz="3200" b="1" dirty="0" err="1">
                <a:solidFill>
                  <a:srgbClr val="C00000"/>
                </a:solidFill>
              </a:rPr>
              <a:t>extração</a:t>
            </a:r>
            <a:r>
              <a:rPr lang="en-US" sz="3200" b="1" dirty="0">
                <a:solidFill>
                  <a:srgbClr val="C00000"/>
                </a:solidFill>
              </a:rPr>
              <a:t> da </a:t>
            </a:r>
            <a:r>
              <a:rPr lang="en-US" sz="3200" b="1" dirty="0" err="1">
                <a:solidFill>
                  <a:srgbClr val="C00000"/>
                </a:solidFill>
              </a:rPr>
              <a:t>água</a:t>
            </a:r>
            <a:r>
              <a:rPr lang="en-US" sz="3200" b="1" dirty="0">
                <a:solidFill>
                  <a:srgbClr val="C00000"/>
                </a:solidFill>
              </a:rPr>
              <a:t> do solo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55" y="2312988"/>
            <a:ext cx="4477390" cy="3609975"/>
          </a:xfrm>
          <a:prstGeom prst="rect">
            <a:avLst/>
          </a:prstGeom>
        </p:spPr>
      </p:pic>
      <p:pic>
        <p:nvPicPr>
          <p:cNvPr id="9221" name="Picture 5" descr="http://www.cropscience.org.au/icsc2004/poster/2/4/1/473_paltaja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646237"/>
            <a:ext cx="42100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84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66" y="697150"/>
            <a:ext cx="7424737" cy="555283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271935" y="5602216"/>
            <a:ext cx="5043390" cy="72238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10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95"/>
            <a:ext cx="6306608" cy="73439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67" y="397933"/>
            <a:ext cx="5204636" cy="69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37" y="685800"/>
            <a:ext cx="4848225" cy="5791200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28650" y="484187"/>
            <a:ext cx="39814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.</a:t>
            </a:r>
            <a:r>
              <a:rPr lang="en-US" sz="5400" b="1" dirty="0" err="1">
                <a:solidFill>
                  <a:srgbClr val="C00000"/>
                </a:solidFill>
              </a:rPr>
              <a:t>bal</a:t>
            </a:r>
            <a:endParaRPr lang="en-GB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68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28775"/>
            <a:ext cx="9677400" cy="4838700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4800" y="160338"/>
            <a:ext cx="216217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.</a:t>
            </a:r>
            <a:r>
              <a:rPr lang="en-US" sz="5400" b="1" dirty="0" err="1">
                <a:solidFill>
                  <a:srgbClr val="C00000"/>
                </a:solidFill>
              </a:rPr>
              <a:t>inc</a:t>
            </a:r>
            <a:endParaRPr lang="en-GB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54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323975"/>
            <a:ext cx="11229975" cy="5314950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19075" y="333375"/>
            <a:ext cx="2162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.</a:t>
            </a:r>
            <a:r>
              <a:rPr lang="en-US" sz="5400" b="1" dirty="0" err="1">
                <a:solidFill>
                  <a:srgbClr val="C00000"/>
                </a:solidFill>
              </a:rPr>
              <a:t>vap</a:t>
            </a:r>
            <a:endParaRPr lang="en-GB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1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4800" y="160338"/>
            <a:ext cx="216217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.</a:t>
            </a:r>
            <a:r>
              <a:rPr lang="en-US" sz="5400" b="1" dirty="0" err="1">
                <a:solidFill>
                  <a:srgbClr val="C00000"/>
                </a:solidFill>
              </a:rPr>
              <a:t>crp</a:t>
            </a:r>
            <a:endParaRPr lang="en-GB" sz="5400" b="1" dirty="0">
              <a:solidFill>
                <a:srgbClr val="C0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543050"/>
            <a:ext cx="7829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09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533" y="2362201"/>
            <a:ext cx="8297334" cy="15073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88" y="2903403"/>
            <a:ext cx="6116444" cy="12452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r="34813"/>
          <a:stretch/>
        </p:blipFill>
        <p:spPr>
          <a:xfrm>
            <a:off x="6266920" y="3250402"/>
            <a:ext cx="4668390" cy="779731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68867" y="377297"/>
            <a:ext cx="726281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r>
              <a:rPr lang="en-GB" sz="5400" b="1" dirty="0" err="1">
                <a:solidFill>
                  <a:srgbClr val="C00000"/>
                </a:solidFill>
              </a:rPr>
              <a:t>Exercícios</a:t>
            </a:r>
            <a:r>
              <a:rPr lang="en-GB" sz="5400" b="1" dirty="0">
                <a:solidFill>
                  <a:srgbClr val="C00000"/>
                </a:solidFill>
              </a:rPr>
              <a:t> com SWAP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7000" y="2903403"/>
            <a:ext cx="3674533" cy="4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r"/>
            <a:r>
              <a:rPr lang="en-GB" b="1" i="1" dirty="0">
                <a:solidFill>
                  <a:srgbClr val="002060"/>
                </a:solidFill>
              </a:rPr>
              <a:t>Pasta com </a:t>
            </a:r>
            <a:r>
              <a:rPr lang="en-GB" b="1" i="1" dirty="0" err="1">
                <a:solidFill>
                  <a:srgbClr val="002060"/>
                </a:solidFill>
              </a:rPr>
              <a:t>exercícios</a:t>
            </a:r>
            <a:endParaRPr lang="en-GB" b="1" i="1" dirty="0">
              <a:solidFill>
                <a:srgbClr val="002060"/>
              </a:solidFill>
            </a:endParaRPr>
          </a:p>
          <a:p>
            <a:pPr algn="r"/>
            <a:r>
              <a:rPr lang="en-GB" b="1" i="1" dirty="0" err="1">
                <a:solidFill>
                  <a:srgbClr val="C00000"/>
                </a:solidFill>
              </a:rPr>
              <a:t>Programa</a:t>
            </a:r>
            <a:r>
              <a:rPr lang="en-GB" b="1" i="1" dirty="0">
                <a:solidFill>
                  <a:srgbClr val="C00000"/>
                </a:solidFill>
              </a:rPr>
              <a:t> SWAP </a:t>
            </a:r>
            <a:r>
              <a:rPr lang="en-GB" b="1" i="1" dirty="0" err="1">
                <a:solidFill>
                  <a:srgbClr val="C00000"/>
                </a:solidFill>
              </a:rPr>
              <a:t>executável</a:t>
            </a:r>
            <a:endParaRPr lang="en-GB" b="1" i="1" dirty="0">
              <a:solidFill>
                <a:srgbClr val="C00000"/>
              </a:solidFill>
            </a:endParaRPr>
          </a:p>
          <a:p>
            <a:pPr algn="r"/>
            <a:r>
              <a:rPr lang="en-GB" b="1" i="1" dirty="0" err="1">
                <a:solidFill>
                  <a:srgbClr val="002060"/>
                </a:solidFill>
              </a:rPr>
              <a:t>Arquivo</a:t>
            </a:r>
            <a:r>
              <a:rPr lang="en-GB" b="1" i="1" dirty="0">
                <a:solidFill>
                  <a:srgbClr val="002060"/>
                </a:solidFill>
              </a:rPr>
              <a:t> DOCX com </a:t>
            </a:r>
            <a:r>
              <a:rPr lang="en-GB" b="1" i="1" dirty="0" err="1">
                <a:solidFill>
                  <a:srgbClr val="002060"/>
                </a:solidFill>
              </a:rPr>
              <a:t>instruções</a:t>
            </a:r>
            <a:endParaRPr lang="en-GB" b="1" i="1" dirty="0">
              <a:solidFill>
                <a:srgbClr val="002060"/>
              </a:solidFill>
            </a:endParaRPr>
          </a:p>
          <a:p>
            <a:pPr algn="r"/>
            <a:r>
              <a:rPr lang="en-GB" b="1" i="1" dirty="0">
                <a:solidFill>
                  <a:srgbClr val="C00000"/>
                </a:solidFill>
              </a:rPr>
              <a:t>Editor de </a:t>
            </a:r>
            <a:r>
              <a:rPr lang="en-GB" b="1" i="1" dirty="0" err="1">
                <a:solidFill>
                  <a:srgbClr val="C00000"/>
                </a:solidFill>
              </a:rPr>
              <a:t>texto</a:t>
            </a:r>
            <a:r>
              <a:rPr lang="en-GB" b="1" i="1" dirty="0">
                <a:solidFill>
                  <a:srgbClr val="C00000"/>
                </a:solidFill>
              </a:rPr>
              <a:t> </a:t>
            </a:r>
            <a:r>
              <a:rPr lang="en-GB" b="1" i="1" dirty="0" err="1">
                <a:solidFill>
                  <a:srgbClr val="C00000"/>
                </a:solidFill>
              </a:rPr>
              <a:t>opcional</a:t>
            </a:r>
            <a:endParaRPr lang="en-GB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588724"/>
            <a:ext cx="7486120" cy="56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2396">
            <a:off x="374865" y="1139666"/>
            <a:ext cx="4652251" cy="45806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049">
            <a:off x="7220565" y="981074"/>
            <a:ext cx="4576147" cy="42052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918157"/>
            <a:ext cx="3667126" cy="438745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4401" y="1190624"/>
            <a:ext cx="2667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*.</a:t>
            </a:r>
            <a:r>
              <a:rPr lang="pt-BR" sz="2400" b="1" dirty="0" err="1">
                <a:solidFill>
                  <a:srgbClr val="C00000"/>
                </a:solidFill>
              </a:rPr>
              <a:t>swp</a:t>
            </a:r>
            <a:r>
              <a:rPr lang="pt-BR" sz="2400" b="1" dirty="0">
                <a:solidFill>
                  <a:srgbClr val="C00000"/>
                </a:solidFill>
              </a:rPr>
              <a:t> dados gerais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629650" y="1005958"/>
            <a:ext cx="2819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*.</a:t>
            </a:r>
            <a:r>
              <a:rPr lang="pt-BR" b="1" dirty="0" err="1">
                <a:solidFill>
                  <a:srgbClr val="C00000"/>
                </a:solidFill>
              </a:rPr>
              <a:t>crp</a:t>
            </a:r>
            <a:r>
              <a:rPr lang="pt-BR" b="1" dirty="0">
                <a:solidFill>
                  <a:srgbClr val="C00000"/>
                </a:solidFill>
              </a:rPr>
              <a:t> dados da(s) cultura(s)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68096" y="5793953"/>
            <a:ext cx="30090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*.000 dados meteorológicos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4812" y="239002"/>
            <a:ext cx="409098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solidFill>
                  <a:srgbClr val="C00000"/>
                </a:solidFill>
              </a:rPr>
              <a:t>SWAP </a:t>
            </a:r>
            <a:r>
              <a:rPr lang="pt-BR" sz="2800" b="1" u="sng" dirty="0" err="1">
                <a:solidFill>
                  <a:srgbClr val="C00000"/>
                </a:solidFill>
              </a:rPr>
              <a:t>main</a:t>
            </a:r>
            <a:r>
              <a:rPr lang="pt-BR" sz="2800" b="1" u="sng" dirty="0">
                <a:solidFill>
                  <a:srgbClr val="C00000"/>
                </a:solidFill>
              </a:rPr>
              <a:t> input files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419" y="4617686"/>
            <a:ext cx="3381375" cy="6953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1851538"/>
            <a:ext cx="4352925" cy="59055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605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28701" y="466725"/>
            <a:ext cx="862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Simulação do crescimento vegetal</a:t>
            </a:r>
          </a:p>
          <a:p>
            <a:r>
              <a:rPr lang="pt-BR" sz="2800" b="1" dirty="0">
                <a:solidFill>
                  <a:srgbClr val="C00000"/>
                </a:solidFill>
              </a:rPr>
              <a:t>modelo WOFOST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695700" y="4895850"/>
            <a:ext cx="7136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rgbClr val="0070C0"/>
                </a:solidFill>
              </a:rPr>
              <a:t>Simulação hidrológica</a:t>
            </a:r>
          </a:p>
          <a:p>
            <a:pPr algn="r"/>
            <a:r>
              <a:rPr lang="pt-BR" sz="2800" b="1" dirty="0">
                <a:solidFill>
                  <a:srgbClr val="C00000"/>
                </a:solidFill>
              </a:rPr>
              <a:t>Richards </a:t>
            </a:r>
            <a:r>
              <a:rPr lang="pt-BR" sz="2800" b="1" dirty="0" err="1">
                <a:solidFill>
                  <a:srgbClr val="C00000"/>
                </a:solidFill>
              </a:rPr>
              <a:t>equation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www.scielo.br/img/revistas/pab/v42n10/a12fig4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66725"/>
            <a:ext cx="3667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8/80/Surface_water_cycle.svg/250px-Surface_water_cyc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828925"/>
            <a:ext cx="2381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ta para a esquerda e para a direita 14"/>
          <p:cNvSpPr/>
          <p:nvPr/>
        </p:nvSpPr>
        <p:spPr>
          <a:xfrm rot="3977186">
            <a:off x="5244663" y="2756624"/>
            <a:ext cx="4038943" cy="495659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6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82" y="713586"/>
            <a:ext cx="7880746" cy="59377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0405" y="541881"/>
            <a:ext cx="2811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O modelo </a:t>
            </a:r>
            <a:br>
              <a:rPr lang="pt-BR" sz="3600" b="1" dirty="0">
                <a:solidFill>
                  <a:srgbClr val="C00000"/>
                </a:solidFill>
              </a:rPr>
            </a:br>
            <a:r>
              <a:rPr lang="pt-BR" sz="3600" b="1" dirty="0">
                <a:solidFill>
                  <a:srgbClr val="C00000"/>
                </a:solidFill>
              </a:rPr>
              <a:t>WOFOST</a:t>
            </a:r>
          </a:p>
        </p:txBody>
      </p:sp>
    </p:spTree>
    <p:extLst>
      <p:ext uri="{BB962C8B-B14F-4D97-AF65-F5344CB8AC3E}">
        <p14:creationId xmlns:p14="http://schemas.microsoft.com/office/powerpoint/2010/main" val="3238342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296</Words>
  <Application>Microsoft Office PowerPoint</Application>
  <PresentationFormat>Widescreen</PresentationFormat>
  <Paragraphs>69</Paragraphs>
  <Slides>54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Symbol</vt:lpstr>
      <vt:lpstr>Times New Roman</vt:lpstr>
      <vt:lpstr>Tema do Office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Dinâmica da água no solo  equações básicas</vt:lpstr>
      <vt:lpstr>Apresentação do PowerPoint</vt:lpstr>
      <vt:lpstr>Esquema de solução numérica para a equação do fluxo de água Crank-Nicholson scheme</vt:lpstr>
      <vt:lpstr>Apresentação do PowerPoint</vt:lpstr>
      <vt:lpstr>Curva de retenção (Van Genuchten)</vt:lpstr>
      <vt:lpstr>Curva de condutividade hidráulica (Mualem)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Quirijn de Jong van Lier</cp:lastModifiedBy>
  <cp:revision>46</cp:revision>
  <dcterms:created xsi:type="dcterms:W3CDTF">2015-04-30T10:32:16Z</dcterms:created>
  <dcterms:modified xsi:type="dcterms:W3CDTF">2017-05-25T11:34:28Z</dcterms:modified>
</cp:coreProperties>
</file>