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326" r:id="rId5"/>
    <p:sldId id="327" r:id="rId6"/>
    <p:sldId id="261" r:id="rId7"/>
    <p:sldId id="316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318" r:id="rId17"/>
    <p:sldId id="320" r:id="rId18"/>
    <p:sldId id="329" r:id="rId19"/>
    <p:sldId id="331" r:id="rId20"/>
    <p:sldId id="321" r:id="rId21"/>
    <p:sldId id="322" r:id="rId22"/>
    <p:sldId id="274" r:id="rId23"/>
    <p:sldId id="275" r:id="rId24"/>
    <p:sldId id="277" r:id="rId25"/>
    <p:sldId id="324" r:id="rId26"/>
    <p:sldId id="330" r:id="rId27"/>
    <p:sldId id="332" r:id="rId28"/>
    <p:sldId id="333" r:id="rId29"/>
    <p:sldId id="334" r:id="rId30"/>
    <p:sldId id="335" r:id="rId31"/>
    <p:sldId id="390" r:id="rId32"/>
    <p:sldId id="391" r:id="rId33"/>
    <p:sldId id="336" r:id="rId34"/>
    <p:sldId id="394" r:id="rId35"/>
    <p:sldId id="398" r:id="rId36"/>
    <p:sldId id="392" r:id="rId37"/>
    <p:sldId id="337" r:id="rId38"/>
    <p:sldId id="393" r:id="rId39"/>
    <p:sldId id="395" r:id="rId40"/>
    <p:sldId id="396" r:id="rId41"/>
    <p:sldId id="397" r:id="rId42"/>
    <p:sldId id="399" r:id="rId43"/>
    <p:sldId id="400" r:id="rId44"/>
  </p:sldIdLst>
  <p:sldSz cx="12192000" cy="6858000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5EDF8E0A-8A41-43D0-AAB7-11125123393A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CA31C9EE-736B-4EAA-B1BF-12BB727CD3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70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040454C4-AA5F-4673-B05D-CD74A8781993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649609"/>
            <a:ext cx="5505450" cy="3804225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7A2890BD-A5DB-4BA4-8D50-CC4BC11AEF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52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6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4085-406D-4927-8BC8-3C3236043ED0}" type="slidenum">
              <a:rPr lang="en-US" altLang="pt-BR" smtClean="0"/>
              <a:pPr/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632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4085-406D-4927-8BC8-3C3236043ED0}" type="slidenum">
              <a:rPr lang="en-US" altLang="pt-BR" smtClean="0"/>
              <a:pPr/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8680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4085-406D-4927-8BC8-3C3236043ED0}" type="slidenum">
              <a:rPr lang="en-US" altLang="pt-BR" smtClean="0"/>
              <a:pPr/>
              <a:t>15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759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8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92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62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690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6DCE65-D5D5-466D-8259-7B0FB1452F5E}" type="slidenum">
              <a:rPr lang="pt-BR" altLang="pt-BR" sz="1300" smtClean="0"/>
              <a:pPr/>
              <a:t>39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19741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esforço desta seção é no sentido de fazer os alunos entenderem quando ocorre uma despesa. Qual é a diferença de quando ocorre um investimento, por exemplo?</a:t>
            </a:r>
          </a:p>
          <a:p>
            <a:endParaRPr lang="pt-BR" dirty="0"/>
          </a:p>
          <a:p>
            <a:r>
              <a:rPr lang="pt-BR" dirty="0"/>
              <a:t>Os diversos exercícios desta seção são recomendados para reforçar o conceito.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58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20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Professor(a),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começamos com detalhamentos, todos consequência da lógica da competência. Sugerimos que os slides da sequência sejam expostos paulatinamente, com exercícios após a exposição para internalização dos conceitos.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5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35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5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4085-406D-4927-8BC8-3C3236043ED0}" type="slidenum">
              <a:rPr lang="en-US" altLang="pt-BR" smtClean="0"/>
              <a:pPr/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2245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4085-406D-4927-8BC8-3C3236043ED0}" type="slidenum">
              <a:rPr lang="en-US" altLang="pt-BR" smtClean="0"/>
              <a:pPr/>
              <a:t>11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123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062" indent="-2954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1633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287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6940" indent="-23632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84085-406D-4927-8BC8-3C3236043ED0}" type="slidenum">
              <a:rPr lang="en-US" altLang="pt-BR" smtClean="0"/>
              <a:pPr/>
              <a:t>12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173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4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73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3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72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2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5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3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4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57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7861-84EF-4C8E-B07B-C3C09826BE8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33659A-E87E-4C58-A6A0-0516A8594E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8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pt-BR" sz="5400"/>
              <a:t>Demonstração do Resultado do Exercício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pt-BR" dirty="0"/>
              <a:t>Rafael Gatsios</a:t>
            </a:r>
          </a:p>
        </p:txBody>
      </p:sp>
    </p:spTree>
    <p:extLst>
      <p:ext uri="{BB962C8B-B14F-4D97-AF65-F5344CB8AC3E}">
        <p14:creationId xmlns:p14="http://schemas.microsoft.com/office/powerpoint/2010/main" val="373621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9113" y="219606"/>
            <a:ext cx="10323443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3100" dirty="0">
                <a:latin typeface="Tahoma" panose="020B0604030504040204" pitchFamily="34" charset="0"/>
              </a:rPr>
              <a:t>Demonstração de Resultados Estrutura Geral (Resultado Econômico)</a:t>
            </a:r>
            <a:endParaRPr lang="en-US" altLang="pt-BR" sz="2100" dirty="0">
              <a:latin typeface="Tahoma" panose="020B060403050404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85461" y="1166192"/>
            <a:ext cx="10137914" cy="4505267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100"/>
              </a:spcBef>
              <a:defRPr/>
            </a:pPr>
            <a:r>
              <a:rPr lang="pt-BR" sz="2000" b="1" kern="0" dirty="0"/>
              <a:t>Receita Bruta de Vendas ou Serviços</a:t>
            </a:r>
            <a:endParaRPr lang="pt-BR" sz="20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kern="0" dirty="0"/>
              <a:t>(-) Impostos sobre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u="sng" kern="0" dirty="0"/>
              <a:t>(-) Abatimentos, Devoluções de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b="1" kern="0" dirty="0"/>
              <a:t> = Receita Líquida de Vendas ou Serviços</a:t>
            </a:r>
            <a:endParaRPr lang="pt-BR" sz="20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u="sng" kern="0" dirty="0"/>
              <a:t>(-) Custos (CMV, CPV ou CSP)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b="1" kern="0" dirty="0"/>
              <a:t> = Resultado Bruto</a:t>
            </a:r>
            <a:endParaRPr lang="pt-BR" sz="20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kern="0" dirty="0"/>
              <a:t>(-) Despesas Operacionais</a:t>
            </a:r>
          </a:p>
          <a:p>
            <a:pPr marL="144000" indent="-144000">
              <a:spcBef>
                <a:spcPts val="100"/>
              </a:spcBef>
              <a:defRPr/>
            </a:pPr>
            <a:r>
              <a:rPr lang="pt-BR" sz="2000" kern="0" dirty="0"/>
              <a:t>		Administrativas</a:t>
            </a:r>
          </a:p>
          <a:p>
            <a:pPr marL="144000" indent="-144000">
              <a:spcBef>
                <a:spcPts val="100"/>
              </a:spcBef>
              <a:defRPr/>
            </a:pPr>
            <a:r>
              <a:rPr lang="pt-BR" sz="2000" kern="0" dirty="0"/>
              <a:t>		Comerciais</a:t>
            </a:r>
          </a:p>
          <a:p>
            <a:pPr marL="144000" indent="-144000">
              <a:spcBef>
                <a:spcPts val="100"/>
              </a:spcBef>
              <a:defRPr/>
            </a:pPr>
            <a:r>
              <a:rPr lang="pt-BR" sz="2000" u="sng" kern="0" dirty="0"/>
              <a:t>		Outros Resultados Operacionais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b="1" kern="0" dirty="0"/>
              <a:t> = Resultado Operacional antes de Juros (LAJIR)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en-US" sz="2000" u="sng" kern="0" dirty="0"/>
              <a:t>(+-) </a:t>
            </a:r>
            <a:r>
              <a:rPr lang="en-US" sz="2000" u="sng" kern="0" dirty="0" err="1"/>
              <a:t>Resultado</a:t>
            </a:r>
            <a:r>
              <a:rPr lang="en-US" sz="2000" u="sng" kern="0" dirty="0"/>
              <a:t> </a:t>
            </a:r>
            <a:r>
              <a:rPr lang="en-US" sz="2000" u="sng" kern="0" dirty="0" err="1"/>
              <a:t>Financeiro</a:t>
            </a:r>
            <a:endParaRPr lang="en-US" sz="2000" u="sng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en-US" sz="2000" b="1" kern="0" dirty="0"/>
              <a:t> = </a:t>
            </a:r>
            <a:r>
              <a:rPr lang="en-US" sz="2000" b="1" kern="0" dirty="0" err="1"/>
              <a:t>Resultado</a:t>
            </a:r>
            <a:r>
              <a:rPr lang="en-US" sz="2000" b="1" kern="0" dirty="0"/>
              <a:t> </a:t>
            </a:r>
            <a:r>
              <a:rPr lang="pt-BR" sz="2000" b="1" kern="0" dirty="0"/>
              <a:t>antes do IR (LAIR)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u="sng" kern="0" dirty="0"/>
              <a:t>(-) Despesa com Imposto de Renda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2000" b="1" kern="0" dirty="0"/>
              <a:t> = Resultado Líquido</a:t>
            </a:r>
          </a:p>
          <a:p>
            <a:pPr marL="257175" indent="-257175" algn="ctr">
              <a:spcAft>
                <a:spcPts val="600"/>
              </a:spcAft>
              <a:defRPr/>
            </a:pPr>
            <a:endParaRPr 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277198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7010" y="474012"/>
            <a:ext cx="8680174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3100" dirty="0">
                <a:latin typeface="Tahoma" panose="020B0604030504040204" pitchFamily="34" charset="0"/>
              </a:rPr>
              <a:t>Demonstração de Resultados Detalhamento</a:t>
            </a:r>
            <a:endParaRPr lang="en-US" altLang="pt-BR" sz="2100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3" y="1989953"/>
            <a:ext cx="4193704" cy="13230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03513" y="1914804"/>
            <a:ext cx="4392488" cy="4008513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Receita Bruta de Vendas ou Serviços</a:t>
            </a:r>
            <a:endParaRPr lang="pt-BR" sz="16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/>
              <a:t>(-) Impostos sobre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/>
              <a:t>(-) </a:t>
            </a:r>
            <a:r>
              <a:rPr lang="pt-BR" sz="1600" u="sng" kern="0" dirty="0" err="1"/>
              <a:t>Abatimentos,Cancelamento</a:t>
            </a:r>
            <a:r>
              <a:rPr lang="pt-BR" sz="1600" u="sng" kern="0" dirty="0"/>
              <a:t>, Devoluções de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Receita Líquida de Vendas ou Serviços</a:t>
            </a:r>
            <a:endParaRPr lang="pt-BR" sz="16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Custo da Mercadoria Vendida (CMV)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Bruto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Despesas Operacionais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Administrativas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Comerciais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		Outros Resultados Operacionais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Operacional antes de Juros (LAJIR)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u="sng" kern="0" dirty="0">
                <a:solidFill>
                  <a:srgbClr val="B2B2B2"/>
                </a:solidFill>
              </a:rPr>
              <a:t>(+-) </a:t>
            </a:r>
            <a:r>
              <a:rPr lang="en-US" sz="1600" u="sng" kern="0" dirty="0" err="1">
                <a:solidFill>
                  <a:srgbClr val="B2B2B2"/>
                </a:solidFill>
              </a:rPr>
              <a:t>Resultado</a:t>
            </a:r>
            <a:r>
              <a:rPr lang="en-US" sz="1600" u="sng" kern="0" dirty="0">
                <a:solidFill>
                  <a:srgbClr val="B2B2B2"/>
                </a:solidFill>
              </a:rPr>
              <a:t> </a:t>
            </a:r>
            <a:r>
              <a:rPr lang="en-US" sz="1600" u="sng" kern="0" dirty="0" err="1">
                <a:solidFill>
                  <a:srgbClr val="B2B2B2"/>
                </a:solidFill>
              </a:rPr>
              <a:t>Financeiro</a:t>
            </a:r>
            <a:endParaRPr lang="en-US" sz="1600" u="sng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b="1" kern="0" dirty="0">
                <a:solidFill>
                  <a:srgbClr val="B2B2B2"/>
                </a:solidFill>
              </a:rPr>
              <a:t> = </a:t>
            </a:r>
            <a:r>
              <a:rPr lang="en-US" sz="1600" b="1" kern="0" dirty="0" err="1">
                <a:solidFill>
                  <a:srgbClr val="B2B2B2"/>
                </a:solidFill>
              </a:rPr>
              <a:t>Resultado</a:t>
            </a:r>
            <a:r>
              <a:rPr lang="en-US" sz="1600" b="1" kern="0" dirty="0">
                <a:solidFill>
                  <a:srgbClr val="B2B2B2"/>
                </a:solidFill>
              </a:rPr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antes do IR (LAIR)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Despesa com Imposto de Renda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Líquido</a:t>
            </a:r>
          </a:p>
          <a:p>
            <a:pPr marL="257175" indent="-257175" algn="ctr">
              <a:spcAft>
                <a:spcPts val="600"/>
              </a:spcAft>
              <a:defRPr/>
            </a:pPr>
            <a:endParaRPr lang="pt-BR" sz="1200" kern="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744072" y="1497497"/>
            <a:ext cx="4082954" cy="38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kern="0" dirty="0"/>
              <a:t>Receita Bruta é o faturamento bruto da empresa;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pt-BR" kern="0" dirty="0"/>
              <a:t>Dela são deduzidos:</a:t>
            </a:r>
          </a:p>
          <a:p>
            <a:pPr marL="285750" indent="-285750" eaLnBrk="0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kern="0" dirty="0"/>
              <a:t>	Impostos sobre vendas ( IPI, ICMS, ISS, PIS, COFINS);</a:t>
            </a:r>
          </a:p>
          <a:p>
            <a:pPr marL="285750" indent="-285750" eaLnBrk="0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kern="0" dirty="0"/>
              <a:t>	Descontos incondicionais;</a:t>
            </a:r>
          </a:p>
          <a:p>
            <a:pPr marL="285750" indent="-285750" eaLnBrk="0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u="sng" kern="0" dirty="0"/>
              <a:t>	Devoluções de vendas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kern="0" dirty="0"/>
              <a:t>Receita líquida então é a parcela do faturamento que fica com a empresa.</a:t>
            </a:r>
          </a:p>
        </p:txBody>
      </p:sp>
    </p:spTree>
    <p:extLst>
      <p:ext uri="{BB962C8B-B14F-4D97-AF65-F5344CB8AC3E}">
        <p14:creationId xmlns:p14="http://schemas.microsoft.com/office/powerpoint/2010/main" val="74413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7468" y="329140"/>
            <a:ext cx="8327436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3100" dirty="0">
                <a:latin typeface="Tahoma" panose="020B0604030504040204" pitchFamily="34" charset="0"/>
              </a:rPr>
              <a:t>Demonstração de Resultados Detalhamento</a:t>
            </a:r>
            <a:endParaRPr lang="en-US" altLang="pt-BR" sz="2100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256" y="2498156"/>
            <a:ext cx="4112260" cy="7920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84243" y="1679239"/>
            <a:ext cx="4248472" cy="4622998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Receita Bruta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Impostos sobre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Abatimentos, Devoluções de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Receita Líquida de Vendas ou Serviços</a:t>
            </a:r>
            <a:endParaRPr lang="pt-BR" sz="16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/>
              <a:t>(-) Custo da Mercadoria Vendida (CMV)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Resultado Bruto</a:t>
            </a:r>
            <a:endParaRPr lang="pt-BR" sz="16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Despesas Operacionais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Administrativas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Comerciais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		Outros Resultados Operacionais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Operacional antes de Juros (LAJIR)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u="sng" kern="0" dirty="0">
                <a:solidFill>
                  <a:srgbClr val="B2B2B2"/>
                </a:solidFill>
              </a:rPr>
              <a:t>(+-) </a:t>
            </a:r>
            <a:r>
              <a:rPr lang="en-US" sz="1600" u="sng" kern="0" dirty="0" err="1">
                <a:solidFill>
                  <a:srgbClr val="B2B2B2"/>
                </a:solidFill>
              </a:rPr>
              <a:t>Resultado</a:t>
            </a:r>
            <a:r>
              <a:rPr lang="en-US" sz="1600" u="sng" kern="0" dirty="0">
                <a:solidFill>
                  <a:srgbClr val="B2B2B2"/>
                </a:solidFill>
              </a:rPr>
              <a:t> </a:t>
            </a:r>
            <a:r>
              <a:rPr lang="en-US" sz="1600" u="sng" kern="0" dirty="0" err="1">
                <a:solidFill>
                  <a:srgbClr val="B2B2B2"/>
                </a:solidFill>
              </a:rPr>
              <a:t>Financeiro</a:t>
            </a:r>
            <a:endParaRPr lang="en-US" sz="1600" u="sng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b="1" kern="0" dirty="0">
                <a:solidFill>
                  <a:srgbClr val="B2B2B2"/>
                </a:solidFill>
              </a:rPr>
              <a:t> = </a:t>
            </a:r>
            <a:r>
              <a:rPr lang="en-US" sz="1600" b="1" kern="0" dirty="0" err="1">
                <a:solidFill>
                  <a:srgbClr val="B2B2B2"/>
                </a:solidFill>
              </a:rPr>
              <a:t>Resultado</a:t>
            </a:r>
            <a:r>
              <a:rPr lang="en-US" sz="1600" b="1" kern="0" dirty="0">
                <a:solidFill>
                  <a:srgbClr val="B2B2B2"/>
                </a:solidFill>
              </a:rPr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antes do IR (LAIR)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Despesa com Imposto de Renda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Líquido</a:t>
            </a:r>
          </a:p>
          <a:p>
            <a:pPr marL="257175" indent="-257175" algn="ctr">
              <a:spcAft>
                <a:spcPts val="600"/>
              </a:spcAft>
              <a:defRPr/>
            </a:pPr>
            <a:endParaRPr lang="pt-BR" sz="1200" kern="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023992" y="1729619"/>
            <a:ext cx="4608512" cy="45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pt-BR" kern="0" dirty="0"/>
              <a:t>Da receita líquida são deduzidos: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kern="0" dirty="0"/>
              <a:t>Custo da Mercadoria Vendida (CMV, comércio);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kern="0" dirty="0"/>
              <a:t>Custo do Produto Vendido (CPV, indústria); 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u="sng" kern="0" dirty="0"/>
              <a:t>Custo do Serviço Prestado (CSP, serviço).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pt-BR" kern="0" dirty="0"/>
              <a:t>Resultado Bruto então é o que sobra da receita líquida após o desconto dos gastos diretamente relacionados à aquisição da mercadoria vendida, ao custo de produção do produto vendido ou ao custo de prestação do serviço.</a:t>
            </a:r>
          </a:p>
        </p:txBody>
      </p:sp>
    </p:spTree>
    <p:extLst>
      <p:ext uri="{BB962C8B-B14F-4D97-AF65-F5344CB8AC3E}">
        <p14:creationId xmlns:p14="http://schemas.microsoft.com/office/powerpoint/2010/main" val="376090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1625" y="620688"/>
            <a:ext cx="5423165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3100" dirty="0">
                <a:latin typeface="Tahoma" panose="020B0604030504040204" pitchFamily="34" charset="0"/>
              </a:rPr>
              <a:t>Demonstração de Resultados Detalhamento</a:t>
            </a:r>
            <a:endParaRPr lang="en-US" altLang="pt-BR" sz="2100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1618" y="2957080"/>
            <a:ext cx="4112260" cy="15520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30017" y="1626231"/>
            <a:ext cx="4180367" cy="4622998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Receita Bruta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Impostos sobre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Abatimentos, Devoluções de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= Receita Líquida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Custo da Mercadoria Vendida (CMV)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Resultado Bruto</a:t>
            </a:r>
            <a:endParaRPr lang="pt-BR" sz="1600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/>
              <a:t>(-) Despesas Operacionais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/>
              <a:t>		Administrativas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/>
              <a:t>		Comerciais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u="sng" kern="0" dirty="0"/>
              <a:t>		Outros Resultados Operacionais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Resultado Operacional antes de Juros (LAJIR)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u="sng" kern="0" dirty="0">
                <a:solidFill>
                  <a:srgbClr val="B2B2B2"/>
                </a:solidFill>
              </a:rPr>
              <a:t>(+-) </a:t>
            </a:r>
            <a:r>
              <a:rPr lang="en-US" sz="1600" u="sng" kern="0" dirty="0" err="1">
                <a:solidFill>
                  <a:srgbClr val="B2B2B2"/>
                </a:solidFill>
              </a:rPr>
              <a:t>Resultado</a:t>
            </a:r>
            <a:r>
              <a:rPr lang="en-US" sz="1600" u="sng" kern="0" dirty="0">
                <a:solidFill>
                  <a:srgbClr val="B2B2B2"/>
                </a:solidFill>
              </a:rPr>
              <a:t> </a:t>
            </a:r>
            <a:r>
              <a:rPr lang="en-US" sz="1600" u="sng" kern="0" dirty="0" err="1">
                <a:solidFill>
                  <a:srgbClr val="B2B2B2"/>
                </a:solidFill>
              </a:rPr>
              <a:t>Financeiro</a:t>
            </a:r>
            <a:endParaRPr lang="en-US" sz="1600" u="sng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b="1" kern="0" dirty="0">
                <a:solidFill>
                  <a:srgbClr val="B2B2B2"/>
                </a:solidFill>
              </a:rPr>
              <a:t> = </a:t>
            </a:r>
            <a:r>
              <a:rPr lang="en-US" sz="1600" b="1" kern="0" dirty="0" err="1">
                <a:solidFill>
                  <a:srgbClr val="B2B2B2"/>
                </a:solidFill>
              </a:rPr>
              <a:t>Resultado</a:t>
            </a:r>
            <a:r>
              <a:rPr lang="en-US" sz="1600" b="1" kern="0" dirty="0">
                <a:solidFill>
                  <a:srgbClr val="B2B2B2"/>
                </a:solidFill>
              </a:rPr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antes do IR (LAIR)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Despesa com Imposto de Renda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Líquido</a:t>
            </a:r>
          </a:p>
          <a:p>
            <a:pPr marL="257175" indent="-257175" algn="ctr">
              <a:spcAft>
                <a:spcPts val="600"/>
              </a:spcAft>
              <a:defRPr/>
            </a:pPr>
            <a:endParaRPr lang="pt-BR" sz="1200" kern="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169766" y="1451323"/>
            <a:ext cx="4608512" cy="45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pt-BR" kern="0" dirty="0"/>
              <a:t>Do resultado bruto são deduzidos: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kern="0" dirty="0"/>
              <a:t>Despesas Administrativas: gastos administrativos;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kern="0" dirty="0"/>
              <a:t>Despesas Comerciais: gastos relacionados a vendas; 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kern="0" dirty="0"/>
              <a:t>Outros Resultados Operacionais: lucro ou prejuízo </a:t>
            </a:r>
            <a:r>
              <a:rPr lang="pt-BR" sz="1600" u="sng" kern="0" dirty="0"/>
              <a:t>na venda de ativo, multas, vendas de sucata, etc.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pt-BR" kern="0" dirty="0"/>
              <a:t>Resultado Operacional antes de Juros mostra o que sobra da receita líquida após o desconto tanto dos custos de produção quanto das despesas operacionais.</a:t>
            </a:r>
          </a:p>
        </p:txBody>
      </p:sp>
    </p:spTree>
    <p:extLst>
      <p:ext uri="{BB962C8B-B14F-4D97-AF65-F5344CB8AC3E}">
        <p14:creationId xmlns:p14="http://schemas.microsoft.com/office/powerpoint/2010/main" val="26669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58408" y="395401"/>
            <a:ext cx="5423165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3100" dirty="0">
                <a:latin typeface="Tahoma" panose="020B0604030504040204" pitchFamily="34" charset="0"/>
              </a:rPr>
              <a:t>Demonstração de Resultados Detalhamento</a:t>
            </a:r>
            <a:endParaRPr lang="en-US" altLang="pt-BR" sz="2100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5804" y="4293097"/>
            <a:ext cx="4162727" cy="10081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09530" y="1043135"/>
            <a:ext cx="3888433" cy="4622998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Receita Bruta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Impostos sobre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Abatimentos, Devoluções de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= Receita Líquida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Custo da Mercadoria Vendida (CMV)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= Resultado Bruto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Despesas Operacionais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Administrativas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Comerciais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		Outros Resultados Operacionais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Resultado Operacional antes de Juros (LAJIR)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u="sng" kern="0" dirty="0"/>
              <a:t>(+-) </a:t>
            </a:r>
            <a:r>
              <a:rPr lang="en-US" sz="1600" u="sng" kern="0" dirty="0" err="1"/>
              <a:t>Resultado</a:t>
            </a:r>
            <a:r>
              <a:rPr lang="en-US" sz="1600" u="sng" kern="0" dirty="0"/>
              <a:t> </a:t>
            </a:r>
            <a:r>
              <a:rPr lang="en-US" sz="1600" u="sng" kern="0" dirty="0" err="1"/>
              <a:t>Financeiro</a:t>
            </a:r>
            <a:endParaRPr lang="en-US" sz="1600" u="sng" kern="0" dirty="0"/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b="1" kern="0" dirty="0"/>
              <a:t> = </a:t>
            </a:r>
            <a:r>
              <a:rPr lang="en-US" sz="1600" b="1" kern="0" dirty="0" err="1"/>
              <a:t>Resultado</a:t>
            </a:r>
            <a:r>
              <a:rPr lang="en-US" sz="1600" b="1" kern="0" dirty="0"/>
              <a:t> </a:t>
            </a:r>
            <a:r>
              <a:rPr lang="pt-BR" sz="1600" b="1" kern="0" dirty="0"/>
              <a:t>antes do IR (LAIR</a:t>
            </a:r>
            <a:r>
              <a:rPr lang="pt-BR" sz="1600" b="1" kern="0" dirty="0">
                <a:solidFill>
                  <a:srgbClr val="B2B2B2"/>
                </a:solidFill>
              </a:rPr>
              <a:t>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Despesa com Imposto de Renda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 = Resultado Líquido</a:t>
            </a:r>
          </a:p>
          <a:p>
            <a:pPr marL="257175" indent="-257175" algn="ctr">
              <a:spcAft>
                <a:spcPts val="600"/>
              </a:spcAft>
              <a:defRPr/>
            </a:pPr>
            <a:endParaRPr lang="pt-BR" sz="1200" kern="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023992" y="1729619"/>
            <a:ext cx="4680520" cy="45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defRPr/>
            </a:pPr>
            <a:r>
              <a:rPr lang="pt-BR" kern="0" dirty="0"/>
              <a:t>Do resultado operacional antes de juros:</a:t>
            </a:r>
          </a:p>
          <a:p>
            <a:pPr marL="285750" indent="-285750" eaLnBrk="0" hangingPunct="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kern="0" dirty="0"/>
              <a:t>Deduzem-se despesas financeiras (juros de empréstimos tomados); 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u="sng" kern="0" dirty="0"/>
              <a:t>Acrescentam-se receitas de aplicações financeiras.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kern="0" dirty="0"/>
              <a:t>Chega-se ao Resultado antes de imposto de renda.</a:t>
            </a:r>
          </a:p>
        </p:txBody>
      </p:sp>
    </p:spTree>
    <p:extLst>
      <p:ext uri="{BB962C8B-B14F-4D97-AF65-F5344CB8AC3E}">
        <p14:creationId xmlns:p14="http://schemas.microsoft.com/office/powerpoint/2010/main" val="228377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99381" y="302636"/>
            <a:ext cx="5423165" cy="1008112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pt-BR" altLang="pt-BR" sz="3100" dirty="0">
                <a:latin typeface="Tahoma" panose="020B0604030504040204" pitchFamily="34" charset="0"/>
              </a:rPr>
              <a:t>Demonstração de Resultados Detalhamento</a:t>
            </a:r>
            <a:endParaRPr lang="en-US" altLang="pt-BR" sz="2100" dirty="0">
              <a:latin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559" y="5013176"/>
            <a:ext cx="4162727" cy="8640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09530" y="1135900"/>
            <a:ext cx="3888433" cy="4622998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>
                <a:solidFill>
                  <a:srgbClr val="B2B2B2"/>
                </a:solidFill>
              </a:rPr>
              <a:t>Receita Bruta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Impostos sobre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Abatimentos, Devoluções de Vendas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= Receita Líquida de Vendas ou Serviços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(-) Custo da Mercadoria Vendida (CMV)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= Resultado Bruto</a:t>
            </a:r>
            <a:endParaRPr lang="pt-BR" sz="1600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(-) Despesas Operacionais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Administrativas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kern="0" dirty="0">
                <a:solidFill>
                  <a:srgbClr val="B2B2B2"/>
                </a:solidFill>
              </a:rPr>
              <a:t>		Comerciais</a:t>
            </a:r>
          </a:p>
          <a:p>
            <a:pPr marL="257175" indent="-108000">
              <a:spcBef>
                <a:spcPts val="100"/>
              </a:spcBef>
              <a:defRPr/>
            </a:pPr>
            <a:r>
              <a:rPr lang="pt-BR" sz="1600" u="sng" kern="0" dirty="0">
                <a:solidFill>
                  <a:srgbClr val="B2B2B2"/>
                </a:solidFill>
              </a:rPr>
              <a:t>		Outros Resultados Operacionais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</a:t>
            </a:r>
            <a:r>
              <a:rPr lang="pt-BR" sz="1600" b="1" kern="0" dirty="0">
                <a:solidFill>
                  <a:srgbClr val="B2B2B2"/>
                </a:solidFill>
              </a:rPr>
              <a:t>= Resultado Operacional antes de Juros (LAJIR)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u="sng" kern="0" dirty="0">
                <a:solidFill>
                  <a:srgbClr val="B2B2B2"/>
                </a:solidFill>
              </a:rPr>
              <a:t>(+-) </a:t>
            </a:r>
            <a:r>
              <a:rPr lang="en-US" sz="1600" u="sng" kern="0" dirty="0" err="1">
                <a:solidFill>
                  <a:srgbClr val="B2B2B2"/>
                </a:solidFill>
              </a:rPr>
              <a:t>Resultado</a:t>
            </a:r>
            <a:r>
              <a:rPr lang="en-US" sz="1600" u="sng" kern="0" dirty="0">
                <a:solidFill>
                  <a:srgbClr val="B2B2B2"/>
                </a:solidFill>
              </a:rPr>
              <a:t> </a:t>
            </a:r>
            <a:r>
              <a:rPr lang="en-US" sz="1600" u="sng" kern="0" dirty="0" err="1">
                <a:solidFill>
                  <a:srgbClr val="B2B2B2"/>
                </a:solidFill>
              </a:rPr>
              <a:t>Financeiro</a:t>
            </a:r>
            <a:endParaRPr lang="en-US" sz="1600" u="sng" kern="0" dirty="0">
              <a:solidFill>
                <a:srgbClr val="B2B2B2"/>
              </a:solidFill>
            </a:endParaRPr>
          </a:p>
          <a:p>
            <a:pPr marL="257175" indent="-257175">
              <a:spcBef>
                <a:spcPts val="100"/>
              </a:spcBef>
              <a:defRPr/>
            </a:pPr>
            <a:r>
              <a:rPr lang="en-US" sz="1600" b="1" kern="0" dirty="0"/>
              <a:t> = </a:t>
            </a:r>
            <a:r>
              <a:rPr lang="en-US" sz="1600" b="1" kern="0" dirty="0" err="1"/>
              <a:t>Resultado</a:t>
            </a:r>
            <a:r>
              <a:rPr lang="en-US" sz="1600" b="1" kern="0" dirty="0"/>
              <a:t> </a:t>
            </a:r>
            <a:r>
              <a:rPr lang="pt-BR" sz="1600" b="1" kern="0" dirty="0"/>
              <a:t>antes do IR (LAIR)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u="sng" kern="0" dirty="0"/>
              <a:t>(-) Despesa com Imposto de Renda</a:t>
            </a:r>
          </a:p>
          <a:p>
            <a:pPr marL="257175" indent="-257175">
              <a:spcBef>
                <a:spcPts val="100"/>
              </a:spcBef>
              <a:defRPr/>
            </a:pPr>
            <a:r>
              <a:rPr lang="pt-BR" sz="1600" b="1" kern="0" dirty="0"/>
              <a:t> = Resultado Líquido</a:t>
            </a:r>
          </a:p>
          <a:p>
            <a:pPr marL="257175" indent="-257175" algn="ctr">
              <a:spcAft>
                <a:spcPts val="600"/>
              </a:spcAft>
              <a:defRPr/>
            </a:pPr>
            <a:endParaRPr lang="pt-BR" sz="1200" kern="0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6023992" y="1729619"/>
            <a:ext cx="4608512" cy="45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kern="0" dirty="0"/>
              <a:t>Do resultado antes de imposto de renda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u="sng" kern="0" dirty="0"/>
              <a:t>Deduzem-se despesas com IR; 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kern="0" dirty="0"/>
              <a:t>Chega-se ao Resultado Líquido, lucro ou prejuízo do período.</a:t>
            </a:r>
          </a:p>
        </p:txBody>
      </p:sp>
    </p:spTree>
    <p:extLst>
      <p:ext uri="{BB962C8B-B14F-4D97-AF65-F5344CB8AC3E}">
        <p14:creationId xmlns:p14="http://schemas.microsoft.com/office/powerpoint/2010/main" val="357310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282" t="33615" r="34457" b="15926"/>
          <a:stretch/>
        </p:blipFill>
        <p:spPr>
          <a:xfrm>
            <a:off x="434229" y="462839"/>
            <a:ext cx="10697597" cy="52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2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DRE – Exemplo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71375"/>
              </p:ext>
            </p:extLst>
          </p:nvPr>
        </p:nvGraphicFramePr>
        <p:xfrm>
          <a:off x="1484243" y="1866925"/>
          <a:ext cx="9382539" cy="4210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543">
                  <a:extLst>
                    <a:ext uri="{9D8B030D-6E8A-4147-A177-3AD203B41FA5}">
                      <a16:colId xmlns:a16="http://schemas.microsoft.com/office/drawing/2014/main" val="686128449"/>
                    </a:ext>
                  </a:extLst>
                </a:gridCol>
                <a:gridCol w="1402996">
                  <a:extLst>
                    <a:ext uri="{9D8B030D-6E8A-4147-A177-3AD203B41FA5}">
                      <a16:colId xmlns:a16="http://schemas.microsoft.com/office/drawing/2014/main" val="3091379642"/>
                    </a:ext>
                  </a:extLst>
                </a:gridCol>
              </a:tblGrid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RECEITA LÍQUIDA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3197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445588182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Custo dos bens e serviços vendidos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1156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54077332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Despesas Operacionais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1122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26507357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Despesas com Vendas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312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09710711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Despesas Gerais e Administrativas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-803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81867111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Outras Receitas Operacionais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06079322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Outras Despesas Operacionais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88993801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Receitas Financeiras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249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601174419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(-) Despesas Financeiras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615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59321172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Provisão para IR e CSLL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60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5467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3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357" t="29650" r="61735" b="23797"/>
          <a:stretch/>
        </p:blipFill>
        <p:spPr>
          <a:xfrm>
            <a:off x="391887" y="1499844"/>
            <a:ext cx="5505060" cy="43784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817" t="18488" r="63265" b="45031"/>
          <a:stretch/>
        </p:blipFill>
        <p:spPr>
          <a:xfrm>
            <a:off x="6736701" y="1514884"/>
            <a:ext cx="4777275" cy="43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414" y="141910"/>
            <a:ext cx="9603275" cy="1049235"/>
          </a:xfrm>
        </p:spPr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456" t="25688" r="26630" b="14186"/>
          <a:stretch/>
        </p:blipFill>
        <p:spPr>
          <a:xfrm>
            <a:off x="1086678" y="706529"/>
            <a:ext cx="10164418" cy="54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6625" y="486535"/>
            <a:ext cx="9483080" cy="698500"/>
          </a:xfrm>
          <a:noFill/>
          <a:ln w="222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3600" dirty="0">
                <a:latin typeface="Arial" panose="020B0604020202020204" pitchFamily="34" charset="0"/>
              </a:rPr>
              <a:t> </a:t>
            </a:r>
            <a:r>
              <a:rPr lang="pt-BR" altLang="pt-BR" sz="3600" b="1" dirty="0">
                <a:latin typeface="Arial" panose="020B0604020202020204" pitchFamily="34" charset="0"/>
              </a:rPr>
              <a:t>Demonstração de Resultados – DRE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05949" y="2590662"/>
            <a:ext cx="10482469" cy="4032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008000"/>
              </a:buClr>
            </a:pPr>
            <a:r>
              <a:rPr lang="pt-BR" altLang="pt-BR" sz="3200" dirty="0">
                <a:latin typeface="Arial" panose="020B0604020202020204" pitchFamily="34" charset="0"/>
              </a:rPr>
              <a:t>A Demonstração de Resultados tem como objetivo apurar a </a:t>
            </a:r>
            <a:r>
              <a:rPr lang="pt-BR" altLang="pt-BR" sz="3200" b="1" dirty="0">
                <a:latin typeface="Arial" panose="020B0604020202020204" pitchFamily="34" charset="0"/>
              </a:rPr>
              <a:t>variação da riqueza </a:t>
            </a:r>
            <a:r>
              <a:rPr lang="pt-BR" altLang="pt-BR" sz="3200" dirty="0">
                <a:latin typeface="Arial" panose="020B0604020202020204" pitchFamily="34" charset="0"/>
              </a:rPr>
              <a:t>da empresa ao longo do tempo, ou seja, em medir o </a:t>
            </a:r>
            <a:r>
              <a:rPr lang="pt-BR" altLang="pt-BR" sz="3200" b="1" dirty="0">
                <a:latin typeface="Arial" panose="020B0604020202020204" pitchFamily="34" charset="0"/>
              </a:rPr>
              <a:t>fluxo de renda. Resultado econômico.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09800" y="2060576"/>
            <a:ext cx="79248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7101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Gasto, Despesas e custo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78295" y="1763080"/>
            <a:ext cx="11264348" cy="4896544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Gasto; é todo sacrifício para a aquisição de um bem ou serviço com pagamento no ato ou no futuro – Gasto/Desembolso;</a:t>
            </a:r>
          </a:p>
          <a:p>
            <a:r>
              <a:rPr lang="pt-BR" dirty="0"/>
              <a:t>Custo: Custo é o valor gasto com bens e serviços para a produção de outros bens e serviços. Exemplos: matéria prima, energia aplicada na produção de bens, salários e encargos do pessoal da produção.</a:t>
            </a:r>
          </a:p>
          <a:p>
            <a:r>
              <a:rPr lang="pt-BR" dirty="0"/>
              <a:t>Despesa:  Valor gasto com bens e serviços relativos à manutenção da atividade da empresa, bem como aos esforços para a obtenção de receitas através da venda dos produtos. Exemplos: Materiais de escritório, Salários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377909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Gastos e despesas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5000" t="19888" r="41195" b="33712"/>
          <a:stretch/>
        </p:blipFill>
        <p:spPr>
          <a:xfrm>
            <a:off x="2326420" y="1974574"/>
            <a:ext cx="6764792" cy="402866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411895" y="3445565"/>
            <a:ext cx="6493566" cy="18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18521" y="5731565"/>
            <a:ext cx="6493566" cy="18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2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19536" y="2420889"/>
            <a:ext cx="8640762" cy="3280891"/>
            <a:chOff x="179388" y="1125538"/>
            <a:chExt cx="8640762" cy="3640137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9388" y="1125538"/>
              <a:ext cx="5005387" cy="3640137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250825" y="2060575"/>
              <a:ext cx="2160588" cy="16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800" b="1" dirty="0"/>
                <a:t>Ativo</a:t>
              </a:r>
            </a:p>
            <a:p>
              <a:pPr>
                <a:spcBef>
                  <a:spcPct val="50000"/>
                </a:spcBef>
              </a:pPr>
              <a:r>
                <a:rPr lang="pt-BR" altLang="pt-BR" dirty="0"/>
                <a:t>Bens e direitos, mensuráveis, benefícios futuros</a:t>
              </a:r>
            </a:p>
          </p:txBody>
        </p:sp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2484438" y="2060575"/>
              <a:ext cx="2808287" cy="235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400" b="1" dirty="0"/>
                <a:t>Passivo e PL</a:t>
              </a:r>
            </a:p>
            <a:p>
              <a:pPr>
                <a:spcBef>
                  <a:spcPct val="50000"/>
                </a:spcBef>
              </a:pPr>
              <a:r>
                <a:rPr lang="pt-BR" altLang="pt-BR" dirty="0"/>
                <a:t>Exigível e </a:t>
              </a:r>
            </a:p>
            <a:p>
              <a:pPr>
                <a:spcBef>
                  <a:spcPct val="50000"/>
                </a:spcBef>
              </a:pPr>
              <a:endParaRPr lang="pt-BR" altLang="pt-BR" dirty="0"/>
            </a:p>
            <a:p>
              <a:r>
                <a:rPr lang="pt-BR" altLang="pt-BR" b="1" dirty="0"/>
                <a:t>Patrimônio Líquido</a:t>
              </a:r>
            </a:p>
            <a:p>
              <a:r>
                <a:rPr lang="pt-BR" altLang="pt-BR" dirty="0"/>
                <a:t>Capital</a:t>
              </a:r>
            </a:p>
            <a:p>
              <a:r>
                <a:rPr lang="pt-BR" altLang="pt-BR" dirty="0"/>
                <a:t>Resultado Acumulado(+)</a:t>
              </a:r>
            </a:p>
          </p:txBody>
        </p:sp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5508625" y="1557338"/>
              <a:ext cx="3048000" cy="22196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2800" b="1" dirty="0"/>
                <a:t>DRE</a:t>
              </a:r>
            </a:p>
            <a:p>
              <a:pPr>
                <a:spcBef>
                  <a:spcPct val="50000"/>
                </a:spcBef>
              </a:pPr>
              <a:r>
                <a:rPr lang="pt-BR" altLang="pt-BR" sz="2400" dirty="0"/>
                <a:t>  </a:t>
              </a:r>
              <a:r>
                <a:rPr lang="pt-BR" altLang="pt-BR" sz="2000" dirty="0"/>
                <a:t>Receitas</a:t>
              </a:r>
            </a:p>
            <a:p>
              <a:pPr>
                <a:spcBef>
                  <a:spcPct val="50000"/>
                </a:spcBef>
              </a:pPr>
              <a:r>
                <a:rPr lang="pt-BR" altLang="pt-BR" sz="2000" dirty="0"/>
                <a:t>- Custos e Despesas</a:t>
              </a:r>
            </a:p>
            <a:p>
              <a:pPr>
                <a:spcBef>
                  <a:spcPct val="50000"/>
                </a:spcBef>
              </a:pPr>
              <a:r>
                <a:rPr lang="pt-BR" altLang="pt-BR" sz="2000" dirty="0"/>
                <a:t>= Lucro Líquido</a:t>
              </a:r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 flipH="1">
              <a:off x="4716463" y="3648076"/>
              <a:ext cx="1908236" cy="50006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5580063" y="4005263"/>
              <a:ext cx="3240087" cy="717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dirty="0"/>
                <a:t>Distribuição do lucro aos proprietários</a:t>
              </a:r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6588125" y="3644900"/>
              <a:ext cx="287338" cy="50323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2" name="Conector reto 11"/>
            <p:cNvCxnSpPr/>
            <p:nvPr/>
          </p:nvCxnSpPr>
          <p:spPr bwMode="auto">
            <a:xfrm>
              <a:off x="5508625" y="3245644"/>
              <a:ext cx="302418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9405" name="Text Box 9"/>
            <p:cNvSpPr txBox="1">
              <a:spLocks noChangeArrowheads="1"/>
            </p:cNvSpPr>
            <p:nvPr/>
          </p:nvSpPr>
          <p:spPr bwMode="auto">
            <a:xfrm>
              <a:off x="1692275" y="1196975"/>
              <a:ext cx="2160588" cy="648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3200" b="1" dirty="0"/>
                <a:t>BP</a:t>
              </a:r>
            </a:p>
          </p:txBody>
        </p:sp>
      </p:grpSp>
      <p:sp>
        <p:nvSpPr>
          <p:cNvPr id="59407" name="Espaço Reservado para Número de Slide 4"/>
          <p:cNvSpPr txBox="1">
            <a:spLocks noGrp="1"/>
          </p:cNvSpPr>
          <p:nvPr/>
        </p:nvSpPr>
        <p:spPr bwMode="auto">
          <a:xfrm>
            <a:off x="80772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78448F4-6CEA-454D-85DD-23D9AA9D172D}" type="slidenum">
              <a:rPr lang="en-US" altLang="pt-BR" sz="1400"/>
              <a:pPr algn="r"/>
              <a:t>22</a:t>
            </a:fld>
            <a:endParaRPr lang="en-US" altLang="pt-BR" sz="140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2297" y="765086"/>
            <a:ext cx="6263903" cy="67661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7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E o que acontece com o lucro do período?</a:t>
            </a:r>
            <a:endParaRPr lang="en-US" altLang="pt-BR" sz="2700" b="1" dirty="0">
              <a:solidFill>
                <a:srgbClr val="6D6D6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3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7" y="476671"/>
            <a:ext cx="7972333" cy="124611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pt-BR" sz="2700" dirty="0">
                <a:solidFill>
                  <a:schemeClr val="tx1"/>
                </a:solidFill>
              </a:rPr>
              <a:t>Relação entre DRE e Balanço Patrimonial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339" y="1916833"/>
            <a:ext cx="11264348" cy="403244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</a:rPr>
              <a:t>O lucro líquido pode ser distribuído aos proprietários na forma de dividendos ou pode ficar retido dentro da empresa, sendo, nesse caso, uma importante fonte de financiamento. </a:t>
            </a:r>
          </a:p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A parcela do lucro líquido que ficar retida na empresa vai se somar ao lucro acumulado pré-existente no balanço do início do período para determinar o lucro acumulado final.</a:t>
            </a:r>
          </a:p>
          <a:p>
            <a:pPr>
              <a:defRPr/>
            </a:pPr>
            <a:r>
              <a:rPr lang="pt-BR" altLang="pt-BR" dirty="0">
                <a:solidFill>
                  <a:schemeClr val="tx1"/>
                </a:solidFill>
              </a:rPr>
              <a:t>Os dividendos não são discriminados na DRE, ou seja, a última linha da DRE é o lucro ou prejuízo líquido.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10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1549" y="404664"/>
            <a:ext cx="11516138" cy="936104"/>
          </a:xfrm>
        </p:spPr>
        <p:txBody>
          <a:bodyPr>
            <a:normAutofit fontScale="90000"/>
          </a:bodyPr>
          <a:lstStyle/>
          <a:p>
            <a:r>
              <a:rPr lang="pt-BR" dirty="0"/>
              <a:t>Mecânica contábil:</a:t>
            </a:r>
            <a:br>
              <a:rPr lang="pt-BR" dirty="0"/>
            </a:br>
            <a:r>
              <a:rPr lang="pt-BR" dirty="0"/>
              <a:t>Débito e Crédito nas contas de resultado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285461" y="1842052"/>
            <a:ext cx="9203027" cy="44672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pt-BR" dirty="0"/>
              <a:t>Lógica das partidas dobradas é também utilizada para registrar os lançamentos de resultado.</a:t>
            </a:r>
          </a:p>
          <a:p>
            <a:pPr>
              <a:spcBef>
                <a:spcPts val="1200"/>
              </a:spcBef>
            </a:pPr>
            <a:r>
              <a:rPr lang="pt-BR" dirty="0"/>
              <a:t>Exemplo 1: venda de mercadorias, à vista, por R$10.000. O custo das mercadorias vendidas foi de R$6.000. Nesse caso, há 4 lançamentos a serem feitos:</a:t>
            </a:r>
          </a:p>
          <a:p>
            <a:pPr>
              <a:spcBef>
                <a:spcPts val="1200"/>
              </a:spcBef>
            </a:pPr>
            <a:r>
              <a:rPr lang="pt-BR" sz="2000" dirty="0"/>
              <a:t>1º par: registro da receita</a:t>
            </a:r>
          </a:p>
          <a:p>
            <a:pPr lvl="1">
              <a:spcBef>
                <a:spcPts val="1200"/>
              </a:spcBef>
            </a:pPr>
            <a:r>
              <a:rPr lang="pt-BR" sz="1800" dirty="0"/>
              <a:t>Origem do recurso (crédito): veio da receita, R$10.000</a:t>
            </a:r>
          </a:p>
          <a:p>
            <a:pPr lvl="1">
              <a:spcBef>
                <a:spcPts val="1200"/>
              </a:spcBef>
            </a:pPr>
            <a:r>
              <a:rPr lang="pt-BR" sz="1800" dirty="0"/>
              <a:t>Destino do recurso (débito): foi para caixa, R$10.000</a:t>
            </a:r>
          </a:p>
          <a:p>
            <a:pPr>
              <a:spcBef>
                <a:spcPts val="1200"/>
              </a:spcBef>
            </a:pPr>
            <a:r>
              <a:rPr lang="pt-BR" sz="2000" dirty="0"/>
              <a:t>2º par: registro do CMV</a:t>
            </a:r>
          </a:p>
          <a:p>
            <a:pPr lvl="1">
              <a:spcBef>
                <a:spcPts val="1200"/>
              </a:spcBef>
            </a:pPr>
            <a:r>
              <a:rPr lang="pt-BR" sz="1800" dirty="0"/>
              <a:t>Origem do recurso (crédito): veio do estoque, R$6.000</a:t>
            </a:r>
          </a:p>
          <a:p>
            <a:pPr lvl="1">
              <a:spcBef>
                <a:spcPts val="1200"/>
              </a:spcBef>
            </a:pPr>
            <a:r>
              <a:rPr lang="pt-BR" sz="1800" dirty="0"/>
              <a:t>Destino do recurso (débito): foi para CMV, R$6.000</a:t>
            </a:r>
          </a:p>
          <a:p>
            <a:pPr lvl="1">
              <a:spcBef>
                <a:spcPts val="1200"/>
              </a:spcBef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813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5287" y="196197"/>
            <a:ext cx="12231755" cy="571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rapaz recentemente abriu uma loja de aluguel de bicicletas.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Seguem as informações que ele passou a você:</a:t>
            </a:r>
            <a:endParaRPr lang="pt-BR" sz="2000" kern="1400" spc="25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 colocou na empresa todas as suas reservas, de $5.000.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Inicialmente foram adquiridas 15 bicicletas novas, por $500 cada, com empréstimo no banco por 90 dias.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10 bicicletas usadas, por $200 cada, à vista.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material de manutenção (correias, câmeras, óleo, etc.) foi pago à vista, $1.000.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primeiro mês de atividade a loja alugou um total de 1.500 horas de bicicletas, por $4/hora. Recebeu à vista.</a:t>
            </a:r>
          </a:p>
          <a:p>
            <a:pPr algn="just">
              <a:spcAft>
                <a:spcPts val="0"/>
              </a:spcAft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kern="1400" spc="25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informações que você recebeu sobre as despesas mensais do negócio foram:</a:t>
            </a:r>
            <a:endParaRPr lang="pt-BR" sz="2000" kern="1400" spc="25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aluguel mensal da loja é de $1.500. Foi pago no período.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despesas com água, luz, telefone foram de $625, também pagas.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salário com encargos do mecânico é de $1.200 por mês. Será pago mês que vem.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taxa de juros do empréstimo é de 2% ao mês, e ainda não foi paga.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fim do mês, o mecânico avisou que haviam acabado os materiais de manutenção.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alíquota de IR é de 30% e também não foi paga.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kern="14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Pede-se: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Elabore o Balanço Patrimonial e apure o lucro do primeiro mês de operação da empresa.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5642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30629"/>
            <a:ext cx="12192000" cy="699795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Dois sócios resolveram abrir uma loja de consertos de veículos.</a:t>
            </a:r>
          </a:p>
          <a:p>
            <a:r>
              <a:rPr lang="pt-BR" dirty="0"/>
              <a:t>Para iniciar o negócio, um dos sócios colocou na empresa em dinheiro, $9.000. O outro sócio transferiu móveis pessoais para o nome da empresa. </a:t>
            </a:r>
            <a:r>
              <a:rPr lang="pt-BR" b="1" dirty="0"/>
              <a:t>Ambos concordaram que cada um tem 50% de participação na sociedade. </a:t>
            </a:r>
            <a:endParaRPr lang="pt-BR" dirty="0"/>
          </a:p>
          <a:p>
            <a:r>
              <a:rPr lang="pt-BR" dirty="0"/>
              <a:t>Seguem as transações ocorridas no 1º mês de operação (setembro de x2):</a:t>
            </a:r>
          </a:p>
          <a:p>
            <a:r>
              <a:rPr lang="pt-BR" b="1" dirty="0"/>
              <a:t>1ª</a:t>
            </a:r>
            <a:r>
              <a:rPr lang="pt-BR" dirty="0"/>
              <a:t> – Logo no início de setembro, os amigos tomaram $5.000 emprestados (por 90 dias) à taxa de 2% ao mês.</a:t>
            </a:r>
          </a:p>
          <a:p>
            <a:r>
              <a:rPr lang="pt-BR" b="1" dirty="0"/>
              <a:t>2ª – </a:t>
            </a:r>
            <a:r>
              <a:rPr lang="pt-BR" dirty="0"/>
              <a:t>E compraram, à vista, equipamentos para a empresa, $6.000.</a:t>
            </a:r>
          </a:p>
          <a:p>
            <a:r>
              <a:rPr lang="pt-BR" b="1" dirty="0"/>
              <a:t>3ª – </a:t>
            </a:r>
            <a:r>
              <a:rPr lang="pt-BR" dirty="0"/>
              <a:t>No dia 04/09, adquiriram material para reparos, a prazo, $8.000.</a:t>
            </a:r>
          </a:p>
          <a:p>
            <a:r>
              <a:rPr lang="pt-BR" b="1" dirty="0"/>
              <a:t>4ª – </a:t>
            </a:r>
            <a:r>
              <a:rPr lang="pt-BR" dirty="0"/>
              <a:t>No 1º fim de semana de setembro os sócios tiveram receitas de $16.000, sendo 40% à vista e o restante a prazo. Foram gastos $5.000 dos materiais de reparos adquiridos anteriormente.</a:t>
            </a:r>
          </a:p>
          <a:p>
            <a:r>
              <a:rPr lang="pt-BR" b="1" dirty="0"/>
              <a:t>5ª –</a:t>
            </a:r>
            <a:r>
              <a:rPr lang="pt-BR" dirty="0"/>
              <a:t> Em 10/09, foram pagos $1.200 para divulgação da loja em revista especializada, na edição deste mês.</a:t>
            </a:r>
            <a:r>
              <a:rPr lang="pt-BR" b="1" dirty="0"/>
              <a:t> </a:t>
            </a:r>
            <a:endParaRPr lang="pt-BR" dirty="0"/>
          </a:p>
          <a:p>
            <a:r>
              <a:rPr lang="pt-BR" b="1" dirty="0"/>
              <a:t>6ª – </a:t>
            </a:r>
            <a:r>
              <a:rPr lang="pt-BR" dirty="0"/>
              <a:t>Os amigos aproveitaram a sobra de caixa para pagar 50% do que deviam aos fornecedores.</a:t>
            </a:r>
          </a:p>
          <a:p>
            <a:r>
              <a:rPr lang="pt-BR" b="1" dirty="0"/>
              <a:t>7ª </a:t>
            </a:r>
            <a:r>
              <a:rPr lang="pt-BR" dirty="0"/>
              <a:t>– Os amigos concordaram em retirar salário de $2.000 para cada um, a título de remuneração pelo seu trabalho. A retirada ocorrerá logo no início de outubro.</a:t>
            </a:r>
          </a:p>
          <a:p>
            <a:r>
              <a:rPr lang="pt-BR" b="1" dirty="0"/>
              <a:t>9ª – </a:t>
            </a:r>
            <a:r>
              <a:rPr lang="pt-BR" dirty="0"/>
              <a:t>A empresa provisionou 30% do lucro a título de IR e contribuição social. Não se esqueça dos juros.</a:t>
            </a:r>
          </a:p>
          <a:p>
            <a:r>
              <a:rPr lang="pt-BR" dirty="0"/>
              <a:t>Elabore, para o primeiro mês de operação: o Balanço Patrimonial, a Demonstração de Resultados e o Fluxo de Caixa.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672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19" y="132521"/>
            <a:ext cx="11940208" cy="6281530"/>
          </a:xfrm>
        </p:spPr>
        <p:txBody>
          <a:bodyPr>
            <a:normAutofit fontScale="92500" lnSpcReduction="10000"/>
          </a:bodyPr>
          <a:lstStyle/>
          <a:p>
            <a:r>
              <a:rPr lang="pt-BR" sz="2100" dirty="0"/>
              <a:t>Duas amigas resolveram abrir uma loja de perfumes.</a:t>
            </a:r>
          </a:p>
          <a:p>
            <a:r>
              <a:rPr lang="pt-BR" sz="2100" dirty="0"/>
              <a:t>Para iniciar o negócio, cada uma colocou R$40.000 na empresa, a título de capital social. Seguem as demais transações ocorridas no 1º mês de operação (julho/x1):</a:t>
            </a:r>
          </a:p>
          <a:p>
            <a:r>
              <a:rPr lang="pt-BR" sz="2100" b="1" dirty="0"/>
              <a:t>1ª</a:t>
            </a:r>
            <a:r>
              <a:rPr lang="pt-BR" sz="2100" dirty="0"/>
              <a:t> – Logo no início de julho, a empresa tomou R$50.000 emprestados à taxa de 1% ao mês.</a:t>
            </a:r>
          </a:p>
          <a:p>
            <a:r>
              <a:rPr lang="pt-BR" sz="2100" b="1" dirty="0"/>
              <a:t>2ª –</a:t>
            </a:r>
            <a:r>
              <a:rPr lang="pt-BR" sz="2100" dirty="0"/>
              <a:t> Foram pagos R$1.000 pelo aluguel mensal de uma pequena loja.</a:t>
            </a:r>
          </a:p>
          <a:p>
            <a:r>
              <a:rPr lang="pt-BR" sz="2100" b="1" dirty="0"/>
              <a:t>3ª – </a:t>
            </a:r>
            <a:r>
              <a:rPr lang="pt-BR" sz="2100" dirty="0"/>
              <a:t>E foi adquirido, à vista, mobiliário para a loja, R$12.000.</a:t>
            </a:r>
          </a:p>
          <a:p>
            <a:r>
              <a:rPr lang="pt-BR" sz="2100" b="1" dirty="0"/>
              <a:t>4ª – </a:t>
            </a:r>
            <a:r>
              <a:rPr lang="pt-BR" sz="2100" dirty="0"/>
              <a:t>No dia 04/07, foi adquirido estoque de perfumes, por R$100.000 à vista. </a:t>
            </a:r>
          </a:p>
          <a:p>
            <a:r>
              <a:rPr lang="pt-BR" sz="2100" b="1" dirty="0"/>
              <a:t>5ª – </a:t>
            </a:r>
            <a:r>
              <a:rPr lang="pt-BR" sz="2100" dirty="0"/>
              <a:t>Em 10/07, foram pagos R$1.200 para a editora da revista pela divulgação de anúncio, a ser veiculado </a:t>
            </a:r>
            <a:r>
              <a:rPr lang="pt-BR" sz="2100" b="1" dirty="0"/>
              <a:t>no próximo mês, agosto</a:t>
            </a:r>
            <a:r>
              <a:rPr lang="pt-BR" sz="2100" dirty="0"/>
              <a:t>.</a:t>
            </a:r>
          </a:p>
          <a:p>
            <a:r>
              <a:rPr lang="pt-BR" sz="2100" b="1" dirty="0"/>
              <a:t>6ª –</a:t>
            </a:r>
            <a:r>
              <a:rPr lang="pt-BR" sz="2100" dirty="0"/>
              <a:t> As vendas do mês foram de R$152.000. O saldo de contas a receber no final do período era de R$50.000.</a:t>
            </a:r>
          </a:p>
          <a:p>
            <a:r>
              <a:rPr lang="pt-BR" sz="2100" b="1" dirty="0"/>
              <a:t>7ª – </a:t>
            </a:r>
            <a:r>
              <a:rPr lang="pt-BR" sz="2100" dirty="0"/>
              <a:t>O saldo de perfumes em estoque no final do mês era de R$4.000 (note que o que está sendo informado aqui é o custo da mercadoria entregue na venda descrita no item anterior).</a:t>
            </a:r>
          </a:p>
          <a:p>
            <a:r>
              <a:rPr lang="pt-BR" sz="2100" b="1" dirty="0"/>
              <a:t>8ª –</a:t>
            </a:r>
            <a:r>
              <a:rPr lang="pt-BR" sz="2100" dirty="0"/>
              <a:t> O salário da atendente da loja é de R$2.000. Apenas metade foi pago.</a:t>
            </a:r>
          </a:p>
          <a:p>
            <a:r>
              <a:rPr lang="pt-BR" sz="2100" b="1" dirty="0"/>
              <a:t>9ª – </a:t>
            </a:r>
            <a:r>
              <a:rPr lang="pt-BR" sz="2100" dirty="0"/>
              <a:t>A alíquota de IR da empresa é de 30% do lucro a título de IR e contribuição social. </a:t>
            </a:r>
          </a:p>
          <a:p>
            <a:r>
              <a:rPr lang="pt-BR" sz="2100" dirty="0"/>
              <a:t>Ajude aos amigos a elaborar o diário, BP, a DRE para o primeiro mês de operação da loja.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65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Análise DRE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427882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Demonstração de Resultado é uma importante ferramenta para análise econômica da empresa;</a:t>
            </a:r>
          </a:p>
          <a:p>
            <a:r>
              <a:rPr lang="pt-BR" dirty="0"/>
              <a:t>É preciso entender os principais indicadores e a organização da demonstração para uma correta avaliação do resultado da empresa;</a:t>
            </a:r>
          </a:p>
          <a:p>
            <a:r>
              <a:rPr lang="pt-BR" dirty="0"/>
              <a:t>Os indicadores permitem uma avaliação do resultado atual da empresa e de uma análise ao longo do tempo.</a:t>
            </a:r>
          </a:p>
        </p:txBody>
      </p:sp>
    </p:spTree>
    <p:extLst>
      <p:ext uri="{BB962C8B-B14F-4D97-AF65-F5344CB8AC3E}">
        <p14:creationId xmlns:p14="http://schemas.microsoft.com/office/powerpoint/2010/main" val="150802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274" y="344764"/>
            <a:ext cx="8617987" cy="1411306"/>
          </a:xfr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4000" dirty="0">
                <a:latin typeface="Arial" panose="020B0604020202020204" pitchFamily="34" charset="0"/>
              </a:rPr>
              <a:t> DRE - Apresentação</a:t>
            </a:r>
            <a:endParaRPr lang="pt-BR" altLang="pt-BR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28870" y="1828800"/>
            <a:ext cx="10601739" cy="3606630"/>
          </a:xfrm>
          <a:ln w="3810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0"/>
              </a:lnSpc>
              <a:buFontTx/>
              <a:buNone/>
              <a:defRPr/>
            </a:pPr>
            <a:endParaRPr lang="pt-BR" sz="2400" dirty="0">
              <a:latin typeface="Arial" pitchFamily="34" charset="0"/>
            </a:endParaRPr>
          </a:p>
          <a:p>
            <a:pPr>
              <a:lnSpc>
                <a:spcPct val="80000"/>
              </a:lnSpc>
              <a:buClr>
                <a:srgbClr val="008000"/>
              </a:buClr>
              <a:buNone/>
              <a:defRPr/>
            </a:pPr>
            <a:r>
              <a:rPr lang="pt-BR" sz="4000" dirty="0">
                <a:solidFill>
                  <a:srgbClr val="6D6D6D"/>
                </a:solidFill>
                <a:latin typeface="Arial" pitchFamily="34" charset="0"/>
              </a:rPr>
              <a:t>  </a:t>
            </a:r>
            <a:r>
              <a:rPr lang="pt-BR" sz="3200" dirty="0"/>
              <a:t>RECEITAS – Valores obtidos na venda de produtos, bens ou serviços prestados pela empresa. </a:t>
            </a:r>
          </a:p>
          <a:p>
            <a:pPr>
              <a:lnSpc>
                <a:spcPct val="80000"/>
              </a:lnSpc>
              <a:buClr>
                <a:srgbClr val="008000"/>
              </a:buClr>
              <a:buNone/>
              <a:defRPr/>
            </a:pPr>
            <a:r>
              <a:rPr lang="pt-BR" sz="3200" dirty="0"/>
              <a:t>	(-) CUSTOS E DESPESAS – são consumos de ativos ou aumentos de passivo que têm como objetivo produção de receitas.</a:t>
            </a:r>
          </a:p>
          <a:p>
            <a:pPr>
              <a:lnSpc>
                <a:spcPct val="80000"/>
              </a:lnSpc>
              <a:buClr>
                <a:srgbClr val="008000"/>
              </a:buClr>
              <a:buNone/>
              <a:defRPr/>
            </a:pPr>
            <a:r>
              <a:rPr lang="pt-BR" sz="3200" dirty="0"/>
              <a:t>    = LUCRO ou PREJUIZO – diferença entre receitas e despesas de um determinado período.</a:t>
            </a: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Tx/>
              <a:buNone/>
              <a:defRPr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96937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175" y="327441"/>
            <a:ext cx="9520158" cy="1049235"/>
          </a:xfrm>
        </p:spPr>
        <p:txBody>
          <a:bodyPr/>
          <a:lstStyle/>
          <a:p>
            <a:r>
              <a:rPr lang="pt-BR" dirty="0"/>
              <a:t>Análise Vertical e Horizontal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18" t="33048" r="50270" b="16291"/>
          <a:stretch/>
        </p:blipFill>
        <p:spPr>
          <a:xfrm>
            <a:off x="1470991" y="1313555"/>
            <a:ext cx="7966571" cy="47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Indicadores de Rentabilidade:</a:t>
            </a:r>
          </a:p>
          <a:p>
            <a:r>
              <a:rPr lang="pt-BR" dirty="0"/>
              <a:t>Este grupo de indicadores é importante para avaliação do desempenho da empresa:</a:t>
            </a:r>
          </a:p>
          <a:p>
            <a:r>
              <a:rPr lang="pt-BR" dirty="0"/>
              <a:t>Margem Bruta – Lucro bruto/Receita Líquida</a:t>
            </a:r>
          </a:p>
          <a:p>
            <a:r>
              <a:rPr lang="pt-BR" dirty="0"/>
              <a:t>Margem Operacional – Lucro antes dos juros e imposto de renda/ Receita Líquida</a:t>
            </a:r>
          </a:p>
          <a:p>
            <a:r>
              <a:rPr lang="pt-BR" dirty="0"/>
              <a:t>Margem Líquida – Lucro Líquido/ Receita Líquida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44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175" y="327441"/>
            <a:ext cx="9520158" cy="1049235"/>
          </a:xfrm>
        </p:spPr>
        <p:txBody>
          <a:bodyPr/>
          <a:lstStyle/>
          <a:p>
            <a:r>
              <a:rPr lang="pt-BR" dirty="0"/>
              <a:t>Análise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154" t="34453" r="32615" b="15676"/>
          <a:stretch/>
        </p:blipFill>
        <p:spPr>
          <a:xfrm>
            <a:off x="1426567" y="1484141"/>
            <a:ext cx="9504029" cy="44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6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Indicadores de Rentabilidade:</a:t>
            </a:r>
          </a:p>
          <a:p>
            <a:r>
              <a:rPr lang="pt-BR" dirty="0"/>
              <a:t>Este grupo de indicadores é importante para avaliação do desempenho da empresa:</a:t>
            </a:r>
          </a:p>
          <a:p>
            <a:pPr lvl="1"/>
            <a:r>
              <a:rPr lang="pt-BR" dirty="0"/>
              <a:t>ROA – Rentabilidade sobre o Ativo = Lucro líquido/Ativo Total Médio;</a:t>
            </a:r>
          </a:p>
          <a:p>
            <a:pPr lvl="2"/>
            <a:r>
              <a:rPr lang="pt-BR" dirty="0"/>
              <a:t>Margem X Giro</a:t>
            </a:r>
          </a:p>
          <a:p>
            <a:pPr lvl="1"/>
            <a:r>
              <a:rPr lang="pt-BR" dirty="0"/>
              <a:t>ROE – Rentabilidade sobre o PL = Lucro Líquido/ PL Líquido Médio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6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175" y="327441"/>
            <a:ext cx="9520158" cy="1049235"/>
          </a:xfrm>
        </p:spPr>
        <p:txBody>
          <a:bodyPr/>
          <a:lstStyle/>
          <a:p>
            <a:r>
              <a:rPr lang="pt-BR" dirty="0"/>
              <a:t>Análise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154" t="34453" r="32615" b="15676"/>
          <a:stretch/>
        </p:blipFill>
        <p:spPr>
          <a:xfrm>
            <a:off x="1426567" y="1484141"/>
            <a:ext cx="9504029" cy="44242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6195" t="35162" r="46087" b="62325"/>
          <a:stretch/>
        </p:blipFill>
        <p:spPr>
          <a:xfrm>
            <a:off x="3313043" y="802494"/>
            <a:ext cx="7619999" cy="2256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6088" t="58555" r="45978" b="39512"/>
          <a:stretch/>
        </p:blipFill>
        <p:spPr>
          <a:xfrm>
            <a:off x="3352800" y="1060175"/>
            <a:ext cx="7597501" cy="1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2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Avaliação Contábil de Resultado x Desempenho Operacional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58957" y="2015732"/>
            <a:ext cx="10257182" cy="3947746"/>
          </a:xfrm>
        </p:spPr>
        <p:txBody>
          <a:bodyPr rtlCol="0">
            <a:normAutofit fontScale="92500" lnSpcReduction="10000"/>
          </a:bodyPr>
          <a:lstStyle/>
          <a:p>
            <a:pPr marL="91440" indent="-9144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Lucro Líquido:</a:t>
            </a: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dependente das decisões de ativos e de passivos da empresa;</a:t>
            </a: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Relacionado com o Capital Investido do Acionista (ROE);</a:t>
            </a: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sofre influência de: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Receitas e Despesas Financeiras, Amortização, Depreciação,  Impostos.</a:t>
            </a: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Estamos medindo de maneira precisa o resultado no negócio da empresa?</a:t>
            </a: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77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Avaliação Contábil de Resultado x Desempenho Operacional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Lucro Operacional:</a:t>
            </a: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 dependente das decisões de ativos –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 Gerado pelos Ativos da Empresa;</a:t>
            </a: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Independente da decisão de Financiamento das empresas.</a:t>
            </a:r>
          </a:p>
          <a:p>
            <a:pPr marL="201168" lvl="1" indent="0">
              <a:buNone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Conceitos:</a:t>
            </a:r>
          </a:p>
          <a:p>
            <a:pPr marL="384048" lvl="1" indent="-18288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EBITDA: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Earnings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Taxes,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Depreciation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Amortization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84048" lvl="1" indent="-18288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EBIT: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Earnings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Interest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taxes;</a:t>
            </a:r>
          </a:p>
          <a:p>
            <a:pPr marL="384048" lvl="1" indent="-18288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NOPAT: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Operating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Profit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Taxes;</a:t>
            </a:r>
          </a:p>
          <a:p>
            <a:pPr marL="91440" indent="-9144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50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175" y="327441"/>
            <a:ext cx="9520158" cy="1049235"/>
          </a:xfrm>
        </p:spPr>
        <p:txBody>
          <a:bodyPr/>
          <a:lstStyle/>
          <a:p>
            <a:r>
              <a:rPr lang="pt-BR" dirty="0"/>
              <a:t>Análise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5716"/>
              </p:ext>
            </p:extLst>
          </p:nvPr>
        </p:nvGraphicFramePr>
        <p:xfrm>
          <a:off x="1563756" y="1680518"/>
          <a:ext cx="8852454" cy="369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342">
                <a:tc gridSpan="2"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DRE ($ mil)</a:t>
                      </a:r>
                    </a:p>
                  </a:txBody>
                  <a:tcPr marL="91436" marR="91436" marT="45721" marB="45721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dirty="0"/>
                        <a:t>Receita de Vendas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 7.800,00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dirty="0"/>
                        <a:t>Custo dos Produtos Vendidos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(4.500,00)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b="1" dirty="0"/>
                        <a:t>Lucro Bruto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/>
                        <a:t>3.300,00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b="0" dirty="0"/>
                        <a:t>Despesa com vendas 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(460,00)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dirty="0"/>
                        <a:t>Despesas Administrativas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(980,00)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dirty="0"/>
                        <a:t>Depreciação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(150,00)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b="0" dirty="0"/>
                        <a:t>Despesas Financeiras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(370,00)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419">
                <a:tc>
                  <a:txBody>
                    <a:bodyPr/>
                    <a:lstStyle/>
                    <a:p>
                      <a:r>
                        <a:rPr lang="pt-BR" sz="1600" b="1" dirty="0"/>
                        <a:t>Lucro Antes do (IR):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/>
                        <a:t>1.340,00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b="0" dirty="0"/>
                        <a:t>Provisão para (IR) (34%)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(455,60)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342">
                <a:tc>
                  <a:txBody>
                    <a:bodyPr/>
                    <a:lstStyle/>
                    <a:p>
                      <a:r>
                        <a:rPr lang="pt-BR" sz="1600" b="1" dirty="0"/>
                        <a:t>Lucro Líquido</a:t>
                      </a:r>
                    </a:p>
                  </a:txBody>
                  <a:tcPr marL="91436" marR="91436" marT="45721" marB="4572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/>
                        <a:t>884,40</a:t>
                      </a:r>
                    </a:p>
                  </a:txBody>
                  <a:tcPr marL="91436" marR="91436"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33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Indicadores de Rentabilidade:</a:t>
            </a:r>
          </a:p>
          <a:p>
            <a:r>
              <a:rPr lang="pt-BR" dirty="0"/>
              <a:t>ROI – NOPAT/Investimento (Médio)</a:t>
            </a:r>
          </a:p>
          <a:p>
            <a:pPr lvl="1"/>
            <a:r>
              <a:rPr lang="pt-BR" dirty="0"/>
              <a:t>Investimento: Passivo Oneroso + PL</a:t>
            </a:r>
          </a:p>
          <a:p>
            <a:pPr lvl="1"/>
            <a:r>
              <a:rPr lang="pt-BR" dirty="0"/>
              <a:t>Recursos de Terceiros e Recursos dos sócios INVESTIDOS empresa.</a:t>
            </a:r>
          </a:p>
        </p:txBody>
      </p:sp>
    </p:spTree>
    <p:extLst>
      <p:ext uri="{BB962C8B-B14F-4D97-AF65-F5344CB8AC3E}">
        <p14:creationId xmlns:p14="http://schemas.microsoft.com/office/powerpoint/2010/main" val="1995724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Gestão Baseada em Valor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451653" y="2474015"/>
            <a:ext cx="7674874" cy="2283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600" b="1" dirty="0"/>
              <a:t>Quando uma empresa gera valor para seu acionista?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3761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1579" y="1962724"/>
            <a:ext cx="9603275" cy="3450613"/>
          </a:xfrm>
        </p:spPr>
        <p:txBody>
          <a:bodyPr>
            <a:noAutofit/>
          </a:bodyPr>
          <a:lstStyle/>
          <a:p>
            <a:r>
              <a:rPr lang="pt-BR" sz="3600" dirty="0"/>
              <a:t>Empresa X:</a:t>
            </a:r>
          </a:p>
          <a:p>
            <a:r>
              <a:rPr lang="pt-BR" sz="3600" dirty="0"/>
              <a:t>Receita de Vendas R$ 360.000,00</a:t>
            </a:r>
          </a:p>
          <a:p>
            <a:pPr lvl="1"/>
            <a:r>
              <a:rPr lang="pt-BR" sz="3600" dirty="0"/>
              <a:t>20% no período e 80% no futuro.</a:t>
            </a:r>
          </a:p>
          <a:p>
            <a:r>
              <a:rPr lang="pt-BR" sz="3600" dirty="0"/>
              <a:t>Despesas: R$ 200.000,00</a:t>
            </a:r>
          </a:p>
          <a:p>
            <a:pPr lvl="1"/>
            <a:r>
              <a:rPr lang="pt-BR" sz="3600" dirty="0"/>
              <a:t>80% no período e 20% no futuro.</a:t>
            </a:r>
          </a:p>
        </p:txBody>
      </p:sp>
    </p:spTree>
    <p:extLst>
      <p:ext uri="{BB962C8B-B14F-4D97-AF65-F5344CB8AC3E}">
        <p14:creationId xmlns:p14="http://schemas.microsoft.com/office/powerpoint/2010/main" val="506991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388922" y="0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Baseada em Valor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550504" y="1241910"/>
            <a:ext cx="9382540" cy="2322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" indent="-91440">
              <a:defRPr/>
            </a:pPr>
            <a:r>
              <a:rPr lang="pt-BR" sz="2800" b="1" dirty="0">
                <a:solidFill>
                  <a:schemeClr val="bg1"/>
                </a:solidFill>
              </a:rPr>
              <a:t>Visão Tradicional: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Lucro;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Rentabilidade;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Visão de Curto Prazo.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Aumento Receita e Redução de Despesas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563756" y="3849619"/>
            <a:ext cx="9660835" cy="214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" indent="-91440">
              <a:defRPr/>
            </a:pPr>
            <a:r>
              <a:rPr lang="pt-BR" sz="2800" b="1" dirty="0">
                <a:solidFill>
                  <a:schemeClr val="bg1"/>
                </a:solidFill>
              </a:rPr>
              <a:t>Visão Atual: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Criação de Valor;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Geração de Riqueza para os Acionistas;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Visão de Longo Prazo;</a:t>
            </a:r>
          </a:p>
        </p:txBody>
      </p:sp>
    </p:spTree>
    <p:extLst>
      <p:ext uri="{BB962C8B-B14F-4D97-AF65-F5344CB8AC3E}">
        <p14:creationId xmlns:p14="http://schemas.microsoft.com/office/powerpoint/2010/main" val="2324039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200" y="2159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Baseada em Valor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39888"/>
            <a:ext cx="8229600" cy="4525962"/>
          </a:xfrm>
        </p:spPr>
        <p:txBody>
          <a:bodyPr rtlCol="0">
            <a:normAutofit/>
          </a:bodyPr>
          <a:lstStyle/>
          <a:p>
            <a:pPr marL="91440" indent="-9144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036693" y="1404730"/>
            <a:ext cx="7848600" cy="2033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" indent="-91440">
              <a:defRPr/>
            </a:pPr>
            <a:r>
              <a:rPr lang="pt-BR" sz="2800" b="1" dirty="0">
                <a:solidFill>
                  <a:schemeClr val="bg1"/>
                </a:solidFill>
              </a:rPr>
              <a:t>Como gerar Valor na empresa e criar riqueza ao acionistas?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Lucro  contábil </a:t>
            </a:r>
            <a:r>
              <a:rPr lang="pt-BR" sz="2800" b="1" dirty="0">
                <a:solidFill>
                  <a:schemeClr val="bg1"/>
                </a:solidFill>
              </a:rPr>
              <a:t>é diferente </a:t>
            </a:r>
            <a:r>
              <a:rPr lang="pt-BR" sz="2800" dirty="0">
                <a:solidFill>
                  <a:schemeClr val="bg1"/>
                </a:solidFill>
              </a:rPr>
              <a:t>de criação de Valor?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080109" y="3608941"/>
            <a:ext cx="7848600" cy="2365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1440" indent="-91440">
              <a:defRPr/>
            </a:pPr>
            <a:r>
              <a:rPr lang="pt-BR" sz="2800" b="1" dirty="0">
                <a:solidFill>
                  <a:schemeClr val="bg1"/>
                </a:solidFill>
              </a:rPr>
              <a:t>Custo de Oportunidade: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Custo da Melhor oportunidade perdida;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Conceito Econômico;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Não possui valor absoluto;</a:t>
            </a:r>
          </a:p>
          <a:p>
            <a:pPr marL="384048" lvl="1" indent="-182880">
              <a:defRPr/>
            </a:pPr>
            <a:r>
              <a:rPr lang="pt-BR" sz="2800" dirty="0">
                <a:solidFill>
                  <a:schemeClr val="bg1"/>
                </a:solidFill>
              </a:rPr>
              <a:t>Comparação Projetos de Riscos Semelhantes</a:t>
            </a:r>
          </a:p>
        </p:txBody>
      </p:sp>
    </p:spTree>
    <p:extLst>
      <p:ext uri="{BB962C8B-B14F-4D97-AF65-F5344CB8AC3E}">
        <p14:creationId xmlns:p14="http://schemas.microsoft.com/office/powerpoint/2010/main" val="1260875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Baseada em Valor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31234" y="1815549"/>
            <a:ext cx="10508974" cy="4810540"/>
          </a:xfrm>
        </p:spPr>
        <p:txBody>
          <a:bodyPr rtlCol="0">
            <a:normAutofit fontScale="85000" lnSpcReduction="20000"/>
          </a:bodyPr>
          <a:lstStyle/>
          <a:p>
            <a:pPr marL="91440" indent="-9144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>
              <a:defRPr/>
            </a:pPr>
            <a:r>
              <a:rPr lang="pt-B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 Econômico Agregado (VEA ou EVA) – Medida alternativa para o acionista:</a:t>
            </a: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Spread Capital Próprio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Diferença entre o ROE e o custo de capital próprio</a:t>
            </a: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Caso1:</a:t>
            </a:r>
          </a:p>
          <a:p>
            <a:pPr marL="201168" lvl="1" indent="0"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PL médio: R$ 600,00 – custo de oportunidade de 20%.</a:t>
            </a:r>
          </a:p>
          <a:p>
            <a:pPr marL="201168" lvl="1" indent="0"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LL: R$ 80,00</a:t>
            </a:r>
          </a:p>
          <a:p>
            <a:pPr marL="384048" lvl="1" indent="-182880"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Caso2:</a:t>
            </a:r>
          </a:p>
          <a:p>
            <a:pPr marL="201168" lvl="1" indent="0"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PL médio: R$ 300,00 – custo de oportunidade de 20%.</a:t>
            </a:r>
          </a:p>
          <a:p>
            <a:pPr marL="201168" lvl="1" indent="0">
              <a:buNone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LL: R$ 750,00</a:t>
            </a: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32158" y="3215722"/>
            <a:ext cx="79930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chemeClr val="bg1"/>
                </a:solidFill>
              </a:rPr>
              <a:t>VEA = (ROE – </a:t>
            </a:r>
            <a:r>
              <a:rPr lang="pt-BR" b="1" dirty="0" err="1">
                <a:solidFill>
                  <a:schemeClr val="bg1"/>
                </a:solidFill>
              </a:rPr>
              <a:t>Ke</a:t>
            </a:r>
            <a:r>
              <a:rPr lang="pt-BR" b="1" dirty="0">
                <a:solidFill>
                  <a:schemeClr val="bg1"/>
                </a:solidFill>
              </a:rPr>
              <a:t>)  x (PL)</a:t>
            </a:r>
          </a:p>
        </p:txBody>
      </p:sp>
    </p:spTree>
    <p:extLst>
      <p:ext uri="{BB962C8B-B14F-4D97-AF65-F5344CB8AC3E}">
        <p14:creationId xmlns:p14="http://schemas.microsoft.com/office/powerpoint/2010/main" val="2819041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Caso Prático</a:t>
            </a:r>
          </a:p>
        </p:txBody>
      </p:sp>
    </p:spTree>
    <p:extLst>
      <p:ext uri="{BB962C8B-B14F-4D97-AF65-F5344CB8AC3E}">
        <p14:creationId xmlns:p14="http://schemas.microsoft.com/office/powerpoint/2010/main" val="169523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tipo de avaliação é melhor?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347" t="30760" r="33192" b="38251"/>
          <a:stretch/>
        </p:blipFill>
        <p:spPr>
          <a:xfrm>
            <a:off x="1055076" y="2180494"/>
            <a:ext cx="10114210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6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lógica da DRE – COMPETÊNCIA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78295" y="1763080"/>
            <a:ext cx="11264348" cy="4896544"/>
          </a:xfrm>
        </p:spPr>
        <p:txBody>
          <a:bodyPr>
            <a:normAutofit/>
          </a:bodyPr>
          <a:lstStyle/>
          <a:p>
            <a:r>
              <a:rPr lang="pt-BR" sz="2400" dirty="0"/>
              <a:t>A Demonstração de Resultados segue o regime de competência, em que receitas são reconhecidas no fato gerador, que, na grande maioria dos casos, é a venda do produto, mercadoria ou a prestação do serviço.</a:t>
            </a:r>
          </a:p>
          <a:p>
            <a:r>
              <a:rPr lang="pt-BR" sz="2400" dirty="0"/>
              <a:t>Para apuração do resultado, são confrontados com a receita os gastos para gerar essa receita.</a:t>
            </a:r>
          </a:p>
          <a:p>
            <a:r>
              <a:rPr lang="pt-BR" sz="2400" dirty="0"/>
              <a:t>Desse modo...</a:t>
            </a:r>
          </a:p>
          <a:p>
            <a:pPr lvl="1"/>
            <a:r>
              <a:rPr lang="pt-BR" sz="2400" dirty="0"/>
              <a:t>Receita ≠ Recebimento</a:t>
            </a:r>
          </a:p>
          <a:p>
            <a:pPr lvl="1"/>
            <a:r>
              <a:rPr lang="pt-BR" sz="2400" dirty="0"/>
              <a:t>Custo ou despesa ≠ Pagamento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458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2364" y="408179"/>
            <a:ext cx="9203027" cy="1008000"/>
          </a:xfrm>
        </p:spPr>
        <p:txBody>
          <a:bodyPr>
            <a:normAutofit/>
          </a:bodyPr>
          <a:lstStyle/>
          <a:p>
            <a:r>
              <a:rPr lang="pt-BR" dirty="0"/>
              <a:t>Reconhecimento de Receita e Despesa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3583" y="1417982"/>
            <a:ext cx="11237844" cy="4518992"/>
          </a:xfrm>
        </p:spPr>
        <p:txBody>
          <a:bodyPr>
            <a:normAutofit fontScale="92500" lnSpcReduction="10000"/>
          </a:bodyPr>
          <a:lstStyle/>
          <a:p>
            <a:r>
              <a:rPr lang="pt-BR" sz="2200" b="1" dirty="0"/>
              <a:t>Reconhecimento de receita:</a:t>
            </a:r>
          </a:p>
          <a:p>
            <a:pPr lvl="1"/>
            <a:r>
              <a:rPr lang="pt-BR" sz="2200" dirty="0"/>
              <a:t>Para se reconhecer uma receita, é necessário que sejam preenchidos todos os requisitos que seguem:</a:t>
            </a:r>
          </a:p>
          <a:p>
            <a:pPr lvl="2"/>
            <a:r>
              <a:rPr lang="pt-BR" sz="2200" dirty="0"/>
              <a:t>os riscos e benefícios do bem devem ser transferidos ao comprador;</a:t>
            </a:r>
          </a:p>
          <a:p>
            <a:pPr lvl="2"/>
            <a:r>
              <a:rPr lang="pt-BR" sz="2200" dirty="0"/>
              <a:t>o vendedor recebeu caixa ou algo que pode, confiavelmente, ser conversível em caixa;</a:t>
            </a:r>
          </a:p>
          <a:p>
            <a:pPr lvl="2"/>
            <a:r>
              <a:rPr lang="pt-BR" sz="2200" dirty="0"/>
              <a:t>o vendedor consegue estimar com razoável precisão as despesas ainda não cumpridas decorrentes da receita.</a:t>
            </a:r>
          </a:p>
          <a:p>
            <a:pPr marL="914400" lvl="2" indent="0">
              <a:buNone/>
            </a:pPr>
            <a:endParaRPr lang="pt-BR" sz="2200" dirty="0"/>
          </a:p>
          <a:p>
            <a:r>
              <a:rPr lang="pt-BR" sz="2200" b="1" dirty="0"/>
              <a:t>Reconhecimento de despesa:</a:t>
            </a:r>
          </a:p>
          <a:p>
            <a:pPr lvl="1"/>
            <a:r>
              <a:rPr lang="pt-BR" sz="2200" dirty="0"/>
              <a:t>confrontação receita e despesa;</a:t>
            </a:r>
          </a:p>
          <a:p>
            <a:pPr lvl="1"/>
            <a:r>
              <a:rPr lang="pt-BR" sz="2200" dirty="0"/>
              <a:t>despesa é um consumo de ativo para gerar receitas</a:t>
            </a:r>
            <a:r>
              <a:rPr lang="pt-BR" sz="2000" dirty="0"/>
              <a:t>.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89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79413"/>
            <a:ext cx="13119100" cy="48101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pt-BR" altLang="pt-BR" sz="2800" dirty="0"/>
              <a:t>Critério de reconhecimento na DRE: Caixa X Competência?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6500"/>
            <a:ext cx="11091863" cy="4775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/>
              <a:t>EXEMPLO: a empresa XXX fabrica equipamentos de precisão, sob demanda: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ela recebeu um pedido em 11/novembro/x1,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fechou o pedido de compra de matéria-prima em 25/novembro/x1,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pagou a matéria-prima em 30/novembro/x1,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completou a produção em 15/dezembro/x1,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entregou ao cliente o equipamento em 17/dezembro/x1,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o cliente pagou a 1ª de 3 parcelas em 20/dezembro/x1,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o cliente pagou a última parcela em 20/fevereiro/x2.</a:t>
            </a:r>
          </a:p>
          <a:p>
            <a:pPr marL="342000" lvl="1">
              <a:defRPr/>
            </a:pPr>
            <a:r>
              <a:rPr lang="pt-BR" b="1" dirty="0"/>
              <a:t>Quando a contabilidade reconhece a receita?</a:t>
            </a:r>
          </a:p>
          <a:p>
            <a:pPr marL="342000" lvl="1">
              <a:defRPr/>
            </a:pPr>
            <a:r>
              <a:rPr lang="pt-BR" b="1" dirty="0"/>
              <a:t>E em qual data reconhece o custo?</a:t>
            </a:r>
          </a:p>
        </p:txBody>
      </p:sp>
    </p:spTree>
    <p:extLst>
      <p:ext uri="{BB962C8B-B14F-4D97-AF65-F5344CB8AC3E}">
        <p14:creationId xmlns:p14="http://schemas.microsoft.com/office/powerpoint/2010/main" val="126460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 txBox="1">
            <a:spLocks noGrp="1"/>
          </p:cNvSpPr>
          <p:nvPr/>
        </p:nvSpPr>
        <p:spPr bwMode="auto">
          <a:xfrm>
            <a:off x="9982200" y="6324600"/>
            <a:ext cx="685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pt-BR" sz="1400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654833" y="469167"/>
            <a:ext cx="867469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cap="all" dirty="0">
                <a:latin typeface="+mj-lt"/>
                <a:ea typeface="+mj-ea"/>
                <a:cs typeface="+mj-cs"/>
              </a:rPr>
              <a:t>Princípio da Competência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2034" y="1670789"/>
            <a:ext cx="11304104" cy="410398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pt-BR" sz="2400" b="1" dirty="0"/>
              <a:t>A receita deve ser reconhecida: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pt-BR" sz="2200" dirty="0"/>
              <a:t>Quando a empresa transferiu ao cliente a propriedade do produto, no caso 17 de dezembro de x1.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endParaRPr lang="pt-BR" sz="2200" dirty="0"/>
          </a:p>
          <a:p>
            <a:pPr marL="533400" lvl="1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pt-BR" sz="2400" b="1" dirty="0"/>
              <a:t>E quando deve reconhecer o custo? </a:t>
            </a:r>
          </a:p>
          <a:p>
            <a:pPr marL="990600" lvl="2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pt-BR" altLang="pt-BR" sz="2200" dirty="0"/>
              <a:t>As receitas e os gastos necessários para gerá-las têm que ser confrontadas, pois o objetivo é a apuração do resultado: lucro ou prejuízo. </a:t>
            </a:r>
          </a:p>
          <a:p>
            <a:pPr marL="990600" lvl="2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pt-BR" altLang="pt-BR" sz="2200" dirty="0"/>
              <a:t>No caso, os custos também são reconhecidos em 17 de dezembro de x1.</a:t>
            </a:r>
          </a:p>
          <a:p>
            <a:pPr marL="533400" lvl="1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endParaRPr lang="pt-BR" sz="2200" dirty="0"/>
          </a:p>
          <a:p>
            <a:pPr marL="990600" lvl="2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endParaRPr lang="pt-BR" sz="2400" dirty="0"/>
          </a:p>
          <a:p>
            <a:pPr marL="533400" lvl="1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endParaRPr lang="pt-BR" sz="2400" b="1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8428873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902</TotalTime>
  <Words>2648</Words>
  <Application>Microsoft Office PowerPoint</Application>
  <PresentationFormat>Widescreen</PresentationFormat>
  <Paragraphs>414</Paragraphs>
  <Slides>43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Palatino Linotype</vt:lpstr>
      <vt:lpstr>Tahoma</vt:lpstr>
      <vt:lpstr>Times New Roman</vt:lpstr>
      <vt:lpstr>Wingdings</vt:lpstr>
      <vt:lpstr>Galeria</vt:lpstr>
      <vt:lpstr>Demonstração do Resultado do Exercício</vt:lpstr>
      <vt:lpstr> Demonstração de Resultados – DRE</vt:lpstr>
      <vt:lpstr> DRE - Apresentação</vt:lpstr>
      <vt:lpstr>Exemplo: </vt:lpstr>
      <vt:lpstr>Qual tipo de avaliação é melhor?</vt:lpstr>
      <vt:lpstr>A lógica da DRE – COMPETÊNCIA</vt:lpstr>
      <vt:lpstr>Reconhecimento de Receita e Despesa</vt:lpstr>
      <vt:lpstr>Critério de reconhecimento na DRE: Caixa X Competência?</vt:lpstr>
      <vt:lpstr>Apresentação do PowerPoint</vt:lpstr>
      <vt:lpstr>Demonstração de Resultados Estrutura Geral (Resultado Econômico)</vt:lpstr>
      <vt:lpstr>Demonstração de Resultados Detalhamento</vt:lpstr>
      <vt:lpstr>Demonstração de Resultados Detalhamento</vt:lpstr>
      <vt:lpstr>Demonstração de Resultados Detalhamento</vt:lpstr>
      <vt:lpstr>Demonstração de Resultados Detalhamento</vt:lpstr>
      <vt:lpstr>Demonstração de Resultados Detalhamento</vt:lpstr>
      <vt:lpstr>Apresentação do PowerPoint</vt:lpstr>
      <vt:lpstr>DRE – Exemplo </vt:lpstr>
      <vt:lpstr>Exercício</vt:lpstr>
      <vt:lpstr>Exemplo</vt:lpstr>
      <vt:lpstr>Gasto, Despesas e custo</vt:lpstr>
      <vt:lpstr>Gastos e despesas</vt:lpstr>
      <vt:lpstr>E o que acontece com o lucro do período?</vt:lpstr>
      <vt:lpstr>Relação entre DRE e Balanço Patrimonial</vt:lpstr>
      <vt:lpstr>Mecânica contábil: Débito e Crédito nas contas de resultado</vt:lpstr>
      <vt:lpstr>Apresentação do PowerPoint</vt:lpstr>
      <vt:lpstr>Apresentação do PowerPoint</vt:lpstr>
      <vt:lpstr>Apresentação do PowerPoint</vt:lpstr>
      <vt:lpstr>Análise DRE</vt:lpstr>
      <vt:lpstr>Indicadores</vt:lpstr>
      <vt:lpstr>Análise Vertical e Horizontal</vt:lpstr>
      <vt:lpstr>Indicadores</vt:lpstr>
      <vt:lpstr>Análise</vt:lpstr>
      <vt:lpstr>Indicadores</vt:lpstr>
      <vt:lpstr>Análise</vt:lpstr>
      <vt:lpstr>Avaliação Contábil de Resultado x Desempenho Operacional</vt:lpstr>
      <vt:lpstr>Avaliação Contábil de Resultado x Desempenho Operacional</vt:lpstr>
      <vt:lpstr>Análise</vt:lpstr>
      <vt:lpstr>Indicadores</vt:lpstr>
      <vt:lpstr>Gestão Baseada em Valor</vt:lpstr>
      <vt:lpstr>Gestão Baseada em Valor</vt:lpstr>
      <vt:lpstr>Gestão Baseada em Valor</vt:lpstr>
      <vt:lpstr>Gestão Baseada em Valor</vt:lpstr>
      <vt:lpstr>Caso Prático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Demonstração do Resultado do Exercício</dc:title>
  <dc:creator>Rafael Gatsios</dc:creator>
  <cp:lastModifiedBy>Rafael Gatsios</cp:lastModifiedBy>
  <cp:revision>32</cp:revision>
  <cp:lastPrinted>2017-05-17T13:53:40Z</cp:lastPrinted>
  <dcterms:created xsi:type="dcterms:W3CDTF">2017-05-10T17:49:43Z</dcterms:created>
  <dcterms:modified xsi:type="dcterms:W3CDTF">2017-05-24T20:29:38Z</dcterms:modified>
</cp:coreProperties>
</file>