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60" r:id="rId16"/>
    <p:sldId id="270" r:id="rId17"/>
    <p:sldId id="271" r:id="rId18"/>
  </p:sldIdLst>
  <p:sldSz cx="12188825" cy="6858000"/>
  <p:notesSz cx="6858000" cy="9144000"/>
  <p:embeddedFontLs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8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1534742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8268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617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823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8672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044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1167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584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358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5393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5912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980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247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100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1858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396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376791" y="1905002"/>
            <a:ext cx="9435240" cy="16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Font typeface="Constantia"/>
              <a:buNone/>
              <a:defRPr sz="48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82103" y="3657123"/>
            <a:ext cx="9429930" cy="9910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8836897" y="6172200"/>
            <a:ext cx="1218883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1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‹nº›</a:t>
            </a:fld>
            <a:endParaRPr lang="pt-BR" sz="11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23" name="Shape 23"/>
          <p:cNvGrpSpPr/>
          <p:nvPr/>
        </p:nvGrpSpPr>
        <p:grpSpPr>
          <a:xfrm>
            <a:off x="1218881" y="1600200"/>
            <a:ext cx="9739745" cy="73152"/>
            <a:chOff x="914400" y="1200150"/>
            <a:chExt cx="7306711" cy="54863"/>
          </a:xfrm>
        </p:grpSpPr>
        <p:sp>
          <p:nvSpPr>
            <p:cNvPr id="24" name="Shape 24"/>
            <p:cNvSpPr/>
            <p:nvPr/>
          </p:nvSpPr>
          <p:spPr>
            <a:xfrm>
              <a:off x="8166247" y="1200150"/>
              <a:ext cx="54863" cy="54863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914400" y="1200150"/>
              <a:ext cx="54863" cy="54863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grpSp>
          <p:nvGrpSpPr>
            <p:cNvPr id="26" name="Shape 26"/>
            <p:cNvGrpSpPr/>
            <p:nvPr/>
          </p:nvGrpSpPr>
          <p:grpSpPr>
            <a:xfrm>
              <a:off x="1036846" y="1207626"/>
              <a:ext cx="7074289" cy="38997"/>
              <a:chOff x="2141408" y="1752956"/>
              <a:chExt cx="7315200" cy="38997"/>
            </a:xfrm>
          </p:grpSpPr>
          <p:cxnSp>
            <p:nvCxnSpPr>
              <p:cNvPr id="27" name="Shape 27"/>
              <p:cNvCxnSpPr/>
              <p:nvPr/>
            </p:nvCxnSpPr>
            <p:spPr>
              <a:xfrm>
                <a:off x="2141408" y="1752956"/>
                <a:ext cx="7315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8" name="Shape 28"/>
              <p:cNvCxnSpPr/>
              <p:nvPr/>
            </p:nvCxnSpPr>
            <p:spPr>
              <a:xfrm>
                <a:off x="2141408" y="1791953"/>
                <a:ext cx="7315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" name="Shape 29"/>
          <p:cNvGrpSpPr/>
          <p:nvPr/>
        </p:nvGrpSpPr>
        <p:grpSpPr>
          <a:xfrm>
            <a:off x="1218881" y="4851400"/>
            <a:ext cx="9739745" cy="73152"/>
            <a:chOff x="914400" y="3638550"/>
            <a:chExt cx="7306711" cy="54863"/>
          </a:xfrm>
        </p:grpSpPr>
        <p:sp>
          <p:nvSpPr>
            <p:cNvPr id="30" name="Shape 30"/>
            <p:cNvSpPr/>
            <p:nvPr/>
          </p:nvSpPr>
          <p:spPr>
            <a:xfrm>
              <a:off x="8166247" y="3638550"/>
              <a:ext cx="54863" cy="54863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914400" y="3638550"/>
              <a:ext cx="54863" cy="54863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1036846" y="3646025"/>
              <a:ext cx="7074289" cy="38997"/>
              <a:chOff x="2141408" y="1752956"/>
              <a:chExt cx="7315200" cy="38997"/>
            </a:xfrm>
          </p:grpSpPr>
          <p:cxnSp>
            <p:nvCxnSpPr>
              <p:cNvPr id="33" name="Shape 33"/>
              <p:cNvCxnSpPr/>
              <p:nvPr/>
            </p:nvCxnSpPr>
            <p:spPr>
              <a:xfrm>
                <a:off x="2141408" y="1752956"/>
                <a:ext cx="7315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4" name="Shape 34"/>
              <p:cNvCxnSpPr/>
              <p:nvPr/>
            </p:nvCxnSpPr>
            <p:spPr>
              <a:xfrm>
                <a:off x="2141408" y="1791953"/>
                <a:ext cx="7315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218883" y="1803400"/>
            <a:ext cx="6602279" cy="426719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4" name="Shape 114" descr="Um espaço reservado vazio para adicionar uma imagem. Clique no espaço reservado e selecione a imagem que você deseja adicionar."/>
          <p:cNvSpPr>
            <a:spLocks noGrp="1"/>
          </p:cNvSpPr>
          <p:nvPr>
            <p:ph type="pic" idx="2"/>
          </p:nvPr>
        </p:nvSpPr>
        <p:spPr>
          <a:xfrm>
            <a:off x="1338738" y="1925319"/>
            <a:ext cx="6362566" cy="4023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8125882" y="1803400"/>
            <a:ext cx="2844059" cy="416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6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8836897" y="6172200"/>
            <a:ext cx="1218883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‹nº›</a:t>
            </a:fld>
            <a:endParaRPr lang="pt-BR" sz="11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3960812" y="-938530"/>
            <a:ext cx="4267199" cy="97510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6888" marR="0" lvl="0" indent="-94488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12954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13919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14884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145796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155448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1524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14935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4630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8836897" y="6172200"/>
            <a:ext cx="1218883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‹nº›</a:t>
            </a:fld>
            <a:endParaRPr lang="pt-BR" sz="11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exto e Título Vertical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 rot="5400000">
            <a:off x="7588250" y="2681287"/>
            <a:ext cx="5661024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 rot="5400000">
            <a:off x="2593975" y="-941387"/>
            <a:ext cx="5661024" cy="8413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6888" marR="0" lvl="0" indent="-94488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12954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13919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14884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145796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155448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1524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14935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4630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8836897" y="6172200"/>
            <a:ext cx="1218883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‹nº›</a:t>
            </a:fld>
            <a:endParaRPr lang="pt-BR" sz="11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6888" marR="0" lvl="0" indent="-94488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12954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13919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14884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145796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155448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1524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14935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4630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836897" y="6172200"/>
            <a:ext cx="1218883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‹nº›</a:t>
            </a:fld>
            <a:endParaRPr lang="pt-BR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422029" y="990599"/>
            <a:ext cx="9344764" cy="22352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422029" y="3733800"/>
            <a:ext cx="9344764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rgbClr val="A08F8A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A08F8A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A08F8A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A08F8A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A08F8A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A08F8A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A08F8A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A08F8A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8836897" y="6172200"/>
            <a:ext cx="1218883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‹nº›</a:t>
            </a:fld>
            <a:endParaRPr lang="pt-BR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55" name="Shape 55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56" name="Shape 56"/>
            <p:cNvSpPr/>
            <p:nvPr/>
          </p:nvSpPr>
          <p:spPr>
            <a:xfrm>
              <a:off x="6642306" y="2588441"/>
              <a:ext cx="45719" cy="41148"/>
            </a:xfrm>
            <a:prstGeom prst="ellipse">
              <a:avLst/>
            </a:prstGeom>
            <a:solidFill>
              <a:schemeClr val="dk1"/>
            </a:solidFill>
            <a:ln w="264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onstanti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2455975" y="2588441"/>
              <a:ext cx="45719" cy="41148"/>
            </a:xfrm>
            <a:prstGeom prst="ellipse">
              <a:avLst/>
            </a:prstGeom>
            <a:solidFill>
              <a:schemeClr val="dk1"/>
            </a:solidFill>
            <a:ln w="264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onstanti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grpSp>
          <p:nvGrpSpPr>
            <p:cNvPr id="58" name="Shape 58"/>
            <p:cNvGrpSpPr/>
            <p:nvPr/>
          </p:nvGrpSpPr>
          <p:grpSpPr>
            <a:xfrm>
              <a:off x="2563229" y="2594390"/>
              <a:ext cx="4023360" cy="29249"/>
              <a:chOff x="2550323" y="3458730"/>
              <a:chExt cx="4023360" cy="38998"/>
            </a:xfrm>
          </p:grpSpPr>
          <p:cxnSp>
            <p:nvCxnSpPr>
              <p:cNvPr id="59" name="Shape 59"/>
              <p:cNvCxnSpPr/>
              <p:nvPr/>
            </p:nvCxnSpPr>
            <p:spPr>
              <a:xfrm>
                <a:off x="2550323" y="3458730"/>
                <a:ext cx="402336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Shape 60"/>
              <p:cNvCxnSpPr/>
              <p:nvPr/>
            </p:nvCxnSpPr>
            <p:spPr>
              <a:xfrm>
                <a:off x="2550323" y="3497728"/>
                <a:ext cx="402336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8836897" y="6172200"/>
            <a:ext cx="1218883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‹nº›</a:t>
            </a:fld>
            <a:endParaRPr lang="pt-BR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222945" y="1803400"/>
            <a:ext cx="4769805" cy="71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1218883" y="2514600"/>
            <a:ext cx="4773955" cy="35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6888" marR="0" lvl="0" indent="-119888" algn="l" rtl="0">
              <a:lnSpc>
                <a:spcPct val="90000"/>
              </a:lnSpc>
              <a:spcBef>
                <a:spcPts val="16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14224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15189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16154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158496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168148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165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16205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5900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3"/>
          </p:nvPr>
        </p:nvSpPr>
        <p:spPr>
          <a:xfrm>
            <a:off x="6200048" y="1803400"/>
            <a:ext cx="4769805" cy="71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4"/>
          </p:nvPr>
        </p:nvSpPr>
        <p:spPr>
          <a:xfrm>
            <a:off x="6195985" y="2514600"/>
            <a:ext cx="4773955" cy="35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6888" marR="0" lvl="0" indent="-119888" algn="l" rtl="0">
              <a:lnSpc>
                <a:spcPct val="90000"/>
              </a:lnSpc>
              <a:spcBef>
                <a:spcPts val="16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14224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15189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16154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158496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168148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165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16205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5900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8836897" y="6172200"/>
            <a:ext cx="1218883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‹nº›</a:t>
            </a:fld>
            <a:endParaRPr lang="pt-BR" sz="11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1376791" y="1905002"/>
            <a:ext cx="9435240" cy="16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Font typeface="Constantia"/>
              <a:buNone/>
              <a:defRPr sz="48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1382103" y="3657123"/>
            <a:ext cx="9429930" cy="9910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836897" y="6172200"/>
            <a:ext cx="1218883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100" b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‹nº›</a:t>
            </a:fld>
            <a:endParaRPr lang="pt-BR" sz="1100" b="0" u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80" name="Shape 80"/>
          <p:cNvGrpSpPr/>
          <p:nvPr/>
        </p:nvGrpSpPr>
        <p:grpSpPr>
          <a:xfrm>
            <a:off x="1218881" y="1600200"/>
            <a:ext cx="9739745" cy="73152"/>
            <a:chOff x="914400" y="1200150"/>
            <a:chExt cx="7306711" cy="54863"/>
          </a:xfrm>
        </p:grpSpPr>
        <p:sp>
          <p:nvSpPr>
            <p:cNvPr id="81" name="Shape 81"/>
            <p:cNvSpPr/>
            <p:nvPr/>
          </p:nvSpPr>
          <p:spPr>
            <a:xfrm>
              <a:off x="8166247" y="1200150"/>
              <a:ext cx="54863" cy="54863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914400" y="1200150"/>
              <a:ext cx="54863" cy="54863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grpSp>
          <p:nvGrpSpPr>
            <p:cNvPr id="83" name="Shape 83"/>
            <p:cNvGrpSpPr/>
            <p:nvPr/>
          </p:nvGrpSpPr>
          <p:grpSpPr>
            <a:xfrm>
              <a:off x="1036846" y="1207626"/>
              <a:ext cx="7074289" cy="38997"/>
              <a:chOff x="2141408" y="1752956"/>
              <a:chExt cx="7315200" cy="38997"/>
            </a:xfrm>
          </p:grpSpPr>
          <p:cxnSp>
            <p:nvCxnSpPr>
              <p:cNvPr id="84" name="Shape 84"/>
              <p:cNvCxnSpPr/>
              <p:nvPr/>
            </p:nvCxnSpPr>
            <p:spPr>
              <a:xfrm>
                <a:off x="2141408" y="1752956"/>
                <a:ext cx="7315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85" name="Shape 85"/>
              <p:cNvCxnSpPr/>
              <p:nvPr/>
            </p:nvCxnSpPr>
            <p:spPr>
              <a:xfrm>
                <a:off x="2141408" y="1791953"/>
                <a:ext cx="7315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6" name="Shape 86"/>
          <p:cNvGrpSpPr/>
          <p:nvPr/>
        </p:nvGrpSpPr>
        <p:grpSpPr>
          <a:xfrm>
            <a:off x="1218881" y="4851400"/>
            <a:ext cx="9739745" cy="73152"/>
            <a:chOff x="914400" y="3638550"/>
            <a:chExt cx="7306711" cy="54863"/>
          </a:xfrm>
        </p:grpSpPr>
        <p:sp>
          <p:nvSpPr>
            <p:cNvPr id="87" name="Shape 87"/>
            <p:cNvSpPr/>
            <p:nvPr/>
          </p:nvSpPr>
          <p:spPr>
            <a:xfrm>
              <a:off x="8166247" y="3638550"/>
              <a:ext cx="54863" cy="54863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914400" y="3638550"/>
              <a:ext cx="54863" cy="54863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grpSp>
          <p:nvGrpSpPr>
            <p:cNvPr id="89" name="Shape 89"/>
            <p:cNvGrpSpPr/>
            <p:nvPr/>
          </p:nvGrpSpPr>
          <p:grpSpPr>
            <a:xfrm>
              <a:off x="1036846" y="3646025"/>
              <a:ext cx="7074289" cy="38997"/>
              <a:chOff x="2141408" y="1752956"/>
              <a:chExt cx="7315200" cy="38997"/>
            </a:xfrm>
          </p:grpSpPr>
          <p:cxnSp>
            <p:nvCxnSpPr>
              <p:cNvPr id="90" name="Shape 9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91" name="Shape 91"/>
              <p:cNvCxnSpPr/>
              <p:nvPr/>
            </p:nvCxnSpPr>
            <p:spPr>
              <a:xfrm>
                <a:off x="2141408" y="1791953"/>
                <a:ext cx="7315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is Conteúdo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218883" y="1803400"/>
            <a:ext cx="4773955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6888" marR="0" lvl="0" indent="-94488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12954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13919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14884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145796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142748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1397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13665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3360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6195985" y="1803400"/>
            <a:ext cx="4773955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6888" marR="0" lvl="0" indent="-94488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12954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13919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14884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145796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142748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1397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13665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3360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8836897" y="6172200"/>
            <a:ext cx="1218883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‹nº›</a:t>
            </a:fld>
            <a:endParaRPr lang="pt-BR" sz="11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8836897" y="6172200"/>
            <a:ext cx="1218883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‹nº›</a:t>
            </a:fld>
            <a:endParaRPr lang="pt-BR" sz="11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218883" y="1803400"/>
            <a:ext cx="6602281" cy="4267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6888" marR="0" lvl="0" indent="-94488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12954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13919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14884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145796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155448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1524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14935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4630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8125882" y="1803400"/>
            <a:ext cx="2844059" cy="4267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6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8836897" y="6172200"/>
            <a:ext cx="1218883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‹nº›</a:t>
            </a:fld>
            <a:endParaRPr lang="pt-BR" sz="11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12188824" cy="6858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304720" y="301752"/>
            <a:ext cx="11579383" cy="6254495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onstantia"/>
              <a:buNone/>
              <a:defRPr sz="3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6888" marR="0" lvl="0" indent="-94488" algn="l" rt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129540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139191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148844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145796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155448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152400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149351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46304" algn="l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8836897" y="6172200"/>
            <a:ext cx="1218883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‹nº›</a:t>
            </a:fld>
            <a:endParaRPr lang="pt-BR" sz="11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12188824" cy="685800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304720" y="301752"/>
            <a:ext cx="11579383" cy="6254495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6888" marR="0" lvl="0" indent="-94488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12954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13919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14884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145796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155448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1524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149351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46304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836897" y="6172200"/>
            <a:ext cx="1218883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‹nº›</a:t>
            </a:fld>
            <a:endParaRPr lang="pt-BR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eYnGKdJ1a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dorocinema.com/personalidades/personalidade-77813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ctrTitle"/>
          </p:nvPr>
        </p:nvSpPr>
        <p:spPr>
          <a:xfrm>
            <a:off x="1376791" y="1905002"/>
            <a:ext cx="9435240" cy="1625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Constantia"/>
              <a:buNone/>
            </a:pPr>
            <a:r>
              <a:rPr lang="pt-BR" sz="4800" b="0" i="0" u="none" strike="noStrike" cap="none" dirty="0">
                <a:solidFill>
                  <a:schemeClr val="accent6">
                    <a:lumMod val="75000"/>
                  </a:schemeClr>
                </a:solidFill>
                <a:latin typeface="Constantia"/>
                <a:ea typeface="Constantia"/>
                <a:cs typeface="Constantia"/>
                <a:sym typeface="Constantia"/>
              </a:rPr>
              <a:t>Os professores em tempos de mudança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ubTitle" idx="1"/>
          </p:nvPr>
        </p:nvSpPr>
        <p:spPr>
          <a:xfrm>
            <a:off x="1382103" y="3657123"/>
            <a:ext cx="9429930" cy="9910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pt-BR" sz="2000" b="0" i="0" u="none" strike="noStrike" cap="none" dirty="0">
                <a:solidFill>
                  <a:schemeClr val="accent6">
                    <a:lumMod val="75000"/>
                  </a:schemeClr>
                </a:solidFill>
                <a:latin typeface="Constantia"/>
                <a:ea typeface="Constantia"/>
                <a:cs typeface="Constantia"/>
                <a:sym typeface="Constantia"/>
              </a:rPr>
              <a:t>CAP. 9 – COLABORAÇÃO E COLEGIALIDADE ARTIFICIAL – CHÁVENA RECONFORTANTE OU CÁLICE ENVENENADO?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405780" y="692696"/>
            <a:ext cx="10721817" cy="3984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buSzPct val="100000"/>
              <a:buChar char="●"/>
            </a:pPr>
            <a:r>
              <a:rPr lang="pt-BR" sz="22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Regulada Administrativamente: Imposta pela administração para trabalharem em conjunto;</a:t>
            </a:r>
          </a:p>
          <a:p>
            <a:pPr lvl="0" algn="just" rtl="0">
              <a:spcBef>
                <a:spcPts val="0"/>
              </a:spcBef>
              <a:buNone/>
            </a:pPr>
            <a:endParaRPr sz="2200" dirty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457200" lvl="0" indent="-342900" algn="just" rtl="0">
              <a:spcBef>
                <a:spcPts val="0"/>
              </a:spcBef>
              <a:buSzPct val="100000"/>
              <a:buChar char="●"/>
            </a:pPr>
            <a:r>
              <a:rPr lang="pt-BR" sz="22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Compulsiva: obrigação, minando a individualidade;</a:t>
            </a:r>
          </a:p>
          <a:p>
            <a:pPr lvl="0" algn="just" rtl="0">
              <a:spcBef>
                <a:spcPts val="0"/>
              </a:spcBef>
              <a:buNone/>
            </a:pPr>
            <a:endParaRPr sz="2200" dirty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457200" lvl="0" indent="-342900" algn="just" rtl="0">
              <a:spcBef>
                <a:spcPts val="0"/>
              </a:spcBef>
              <a:buSzPct val="100000"/>
              <a:buChar char="●"/>
            </a:pPr>
            <a:r>
              <a:rPr lang="pt-BR" sz="22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Orientada para a implementação: os professores são obrigados a trabalharem em conjunto;</a:t>
            </a:r>
          </a:p>
          <a:p>
            <a:pPr lvl="0" algn="just" rtl="0">
              <a:spcBef>
                <a:spcPts val="0"/>
              </a:spcBef>
              <a:buNone/>
            </a:pPr>
            <a:endParaRPr sz="2200" dirty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457200" lvl="0" indent="-342900" algn="just" rtl="0">
              <a:spcBef>
                <a:spcPts val="0"/>
              </a:spcBef>
              <a:buSzPct val="100000"/>
              <a:buChar char="●"/>
            </a:pPr>
            <a:r>
              <a:rPr lang="pt-BR" sz="22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Fixas no tempo e no espaço: locais e tempos marcados;</a:t>
            </a:r>
          </a:p>
          <a:p>
            <a:pPr lvl="0" algn="just" rtl="0">
              <a:spcBef>
                <a:spcPts val="0"/>
              </a:spcBef>
              <a:buNone/>
            </a:pPr>
            <a:endParaRPr sz="2200" dirty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457200" lvl="0" indent="-342900" algn="just">
              <a:spcBef>
                <a:spcPts val="0"/>
              </a:spcBef>
              <a:buSzPct val="100000"/>
              <a:buChar char="●"/>
            </a:pPr>
            <a:r>
              <a:rPr lang="pt-BR" sz="22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Previsíveis: Controle das finalidades, regulação do tempo e lugar.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14125" y="620688"/>
            <a:ext cx="11296911" cy="3024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 b="1" dirty="0"/>
              <a:t>A utilização obrigatória do tempo de preparação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algn="just">
              <a:spcBef>
                <a:spcPts val="0"/>
              </a:spcBef>
              <a:buNone/>
            </a:pPr>
            <a:r>
              <a:rPr lang="pt-BR" dirty="0"/>
              <a:t>“ (...) No que diz respeito à planificação em colaboração, seria preferível que os diretores da escola fixassem expectativas para a tarefa e não para o tempo. Os professores teriam de prestar contas pelo seu empenho para com a tarefa e a sua realização, e não pela obediência manifestada na forma como utilizam o tempo”. (</a:t>
            </a:r>
            <a:r>
              <a:rPr lang="pt-BR" sz="1800" dirty="0"/>
              <a:t>HARGREAVES, p. 225)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t-BR" sz="1800" dirty="0"/>
          </a:p>
          <a:p>
            <a:pPr marL="285750" indent="-285750" algn="just">
              <a:spcBef>
                <a:spcPts val="0"/>
              </a:spcBef>
            </a:pPr>
            <a:r>
              <a:rPr lang="pt-BR" sz="2200" b="1" dirty="0"/>
              <a:t>O treino com pares</a:t>
            </a:r>
          </a:p>
          <a:p>
            <a:pPr marL="285750" indent="-285750" algn="just">
              <a:spcBef>
                <a:spcPts val="0"/>
              </a:spcBef>
            </a:pPr>
            <a:endParaRPr lang="pt-BR" sz="22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200" b="1" dirty="0"/>
              <a:t>“ (...) </a:t>
            </a:r>
            <a:r>
              <a:rPr lang="pt-BR" sz="2200" dirty="0"/>
              <a:t>estes comentários, orientados para a prática fazem eco do pensamento teórico de </a:t>
            </a:r>
            <a:r>
              <a:rPr lang="pt-BR" sz="2200" dirty="0" err="1"/>
              <a:t>Huberman</a:t>
            </a:r>
            <a:r>
              <a:rPr lang="pt-BR" sz="2200" dirty="0"/>
              <a:t>, segundo o qual a maior parte dos professores só é capaz de trabalhar produtivamente em conjunto, ao nível da prática de sala de aula, se possuir crenças educativas globalmente compatíveis e abordagens de ensino semelhantes”. (</a:t>
            </a:r>
            <a:r>
              <a:rPr lang="pt-BR" sz="1800" dirty="0"/>
              <a:t>HARGREAVES, p. 231)</a:t>
            </a:r>
            <a:endParaRPr lang="pt-BR" sz="1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422029" y="990599"/>
            <a:ext cx="9344764" cy="22352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nstantia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Conclusão e Implicações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422029" y="3733800"/>
            <a:ext cx="9344764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COLABORAÇÃO E COLEGIALIDADE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839750" y="762000"/>
            <a:ext cx="10217100" cy="4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 txBox="1"/>
          <p:nvPr/>
        </p:nvSpPr>
        <p:spPr>
          <a:xfrm>
            <a:off x="715350" y="653150"/>
            <a:ext cx="10543500" cy="55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onstantia"/>
              <a:buChar char="●"/>
            </a:pP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Estudo sobre o tempo de preparação e suas implicações: desenvolvimento da colaboração e colegialidade ou colegialidade artificial?</a:t>
            </a:r>
          </a:p>
          <a:p>
            <a:pPr lvl="0" rtl="0">
              <a:spcBef>
                <a:spcPts val="0"/>
              </a:spcBef>
              <a:buNone/>
            </a:pPr>
            <a:endParaRPr sz="22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onstantia"/>
              <a:buChar char="●"/>
            </a:pP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colegialidade artificial: princípios cooperativos, formas reguladas e previsíveis</a:t>
            </a:r>
          </a:p>
          <a:p>
            <a:pPr lvl="0" rtl="0">
              <a:spcBef>
                <a:spcPts val="0"/>
              </a:spcBef>
              <a:buNone/>
            </a:pPr>
            <a:endParaRPr sz="22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“ a colaboração entre professores era compulsiva, não voluntária, limitada e fixa no tempo e espaço; orientada para a implementação, mais do que para o desenvolvimento, e concebida para ser previsível”. (p.234)</a:t>
            </a:r>
          </a:p>
          <a:p>
            <a:pPr lvl="0" rtl="0">
              <a:spcBef>
                <a:spcPts val="0"/>
              </a:spcBef>
              <a:buNone/>
            </a:pPr>
            <a:endParaRPr sz="22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onstantia"/>
              <a:buChar char="●"/>
            </a:pP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Implicação da colegialidade artificial em 3 áreas da colaboração: 1-colaboração e planificação em conjunto; 2-consulta a professores de apoio a educação especial; 3- participação em </a:t>
            </a:r>
            <a:r>
              <a:rPr lang="pt-BR" sz="22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em</a:t>
            </a: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programa de treino com pares.</a:t>
            </a:r>
          </a:p>
          <a:p>
            <a:pPr lvl="0" rtl="0">
              <a:spcBef>
                <a:spcPts val="0"/>
              </a:spcBef>
              <a:buNone/>
            </a:pPr>
            <a:endParaRPr sz="22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onstantia"/>
              <a:buChar char="●"/>
            </a:pP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Inflexibilidade e Ineficiência.</a:t>
            </a:r>
          </a:p>
          <a:p>
            <a:pPr lvl="0" rtl="0">
              <a:spcBef>
                <a:spcPts val="0"/>
              </a:spcBef>
              <a:buNone/>
            </a:pPr>
            <a:endParaRPr sz="22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 lvl="0" indent="-355600">
              <a:spcBef>
                <a:spcPts val="0"/>
              </a:spcBef>
              <a:buClr>
                <a:schemeClr val="dk1"/>
              </a:buClr>
              <a:buSzPct val="100000"/>
              <a:buFont typeface="Constantia"/>
              <a:buChar char="●"/>
            </a:pP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Flexibilidade para desenvolver o próprio trabalho e programas.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 descr="Resultado de imagem para sociedade dos poetas mortos fil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787" y="869908"/>
            <a:ext cx="2900075" cy="407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Resultado de imagem para a ond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0355" y="869908"/>
            <a:ext cx="4215276" cy="4215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9334771" y="1052736"/>
            <a:ext cx="2304256" cy="2585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Título: A Onda (Die Welle)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Direção: Dennis Gansel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Filme: Alemão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Lançamento: 2008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3466469" y="920379"/>
            <a:ext cx="1656183" cy="3970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Título: Sociedade dos Poetas Mortos (Dead Poets Society)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Direção: Peter Weir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Filme: Norte Americano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Lançamento: 1989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nstantia"/>
              <a:buNone/>
            </a:pPr>
            <a:r>
              <a:rPr lang="pt-BR"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Referências Bibliográficas</a:t>
            </a:r>
            <a:br>
              <a:rPr lang="pt-BR"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lang="pt-BR" sz="32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621804" y="1484782"/>
            <a:ext cx="11017224" cy="46085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HARGREAVES, Andy </a:t>
            </a:r>
            <a:r>
              <a:rPr lang="pt-BR" sz="2200" i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Os professores em tempos de mudança: </a:t>
            </a: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 trabalho e a cultura dos professores na idade pós-moderna. Lisboa: </a:t>
            </a:r>
            <a:r>
              <a:rPr lang="pt-BR" sz="22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MacGraw</a:t>
            </a: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– Hill de Portugal, 1998, p. 208-237 (cap.9 – Colaboração e Colegialidade artificial – chávena reconfortante ou cálice envenenado?).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2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HARGREAVES, Andy </a:t>
            </a:r>
            <a:r>
              <a:rPr lang="pt-BR" sz="2200" i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Os professores em tempos de mudança: </a:t>
            </a: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 trabalho e a cultura dos professores na idade pós-moderna. Lisboa: </a:t>
            </a:r>
            <a:r>
              <a:rPr lang="pt-BR" sz="22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MacGraw</a:t>
            </a: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– Hill de Portugal, 1998, p. 183-208 (cap.8 – Individualismo e Individualidade – compreender a cultura dos professores).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pt-BR" sz="22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Bridge – disponível em:  </a:t>
            </a: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  <a:hlinkClick r:id="rId3"/>
              </a:rPr>
              <a:t>https://youtu.be/6eYnGKdJ1aA</a:t>
            </a: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pt-BR"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u="sng" dirty="0">
              <a:solidFill>
                <a:schemeClr val="hlink"/>
              </a:solidFill>
              <a:latin typeface="Constantia"/>
              <a:ea typeface="Constantia"/>
              <a:cs typeface="Constantia"/>
              <a:sym typeface="Constantia"/>
              <a:hlinkClick r:id="rId4"/>
            </a:endParaRPr>
          </a:p>
          <a:p>
            <a:pPr marR="0" lvl="0" algn="l" rtl="0">
              <a:spcBef>
                <a:spcPts val="0"/>
              </a:spcBef>
              <a:buNone/>
            </a:pPr>
            <a:br>
              <a:rPr lang="pt-BR" sz="1800" u="sng" dirty="0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</a:br>
            <a:endParaRPr lang="pt-BR" sz="1800" u="sng" dirty="0">
              <a:solidFill>
                <a:schemeClr val="hlink"/>
              </a:solidFill>
              <a:latin typeface="Constantia"/>
              <a:ea typeface="Constantia"/>
              <a:cs typeface="Constantia"/>
              <a:sym typeface="Constantia"/>
              <a:hlinkClick r:id="rId4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09836" y="692696"/>
            <a:ext cx="103691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SOCIEDADE DOS POETAS Mortos. Direção: Peter Weir, Produção: Paul </a:t>
            </a:r>
            <a:r>
              <a:rPr lang="pt-BR" sz="22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Junger</a:t>
            </a: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Witt. EUA: Silver </a:t>
            </a:r>
            <a:r>
              <a:rPr lang="pt-BR" sz="22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Screen</a:t>
            </a: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pt-BR" sz="22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Partners</a:t>
            </a: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IV, 1989, 1 DVD.</a:t>
            </a:r>
          </a:p>
          <a:p>
            <a:pPr marL="285750" lvl="0" indent="-285750">
              <a:buClr>
                <a:schemeClr val="dk1"/>
              </a:buClr>
              <a:buSzPct val="100000"/>
              <a:buFont typeface="Arial"/>
              <a:buChar char="•"/>
            </a:pPr>
            <a:endParaRPr lang="pt-BR" sz="22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ONDA Contaminação Fascista. Direção: Dennis </a:t>
            </a:r>
            <a:r>
              <a:rPr lang="pt-BR" sz="22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Gansel</a:t>
            </a: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Produção: Christian Becker. Alemanha: </a:t>
            </a:r>
            <a:r>
              <a:rPr lang="pt-BR" sz="22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Constantin</a:t>
            </a: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pt-BR" sz="22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Film</a:t>
            </a: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pt-BR" sz="22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Produktion</a:t>
            </a: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2008, 1 DVD.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197867" y="620687"/>
            <a:ext cx="9751060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pt-BR" sz="2400" b="1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pt-BR" b="1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Grupo:</a:t>
            </a:r>
          </a:p>
          <a:p>
            <a:pPr marL="246888" marR="0" lvl="0" indent="-246888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Carolina </a:t>
            </a:r>
            <a:r>
              <a:rPr lang="pt-BR" sz="24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Raspanti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– Nº USP: 9403691</a:t>
            </a:r>
          </a:p>
          <a:p>
            <a:pPr marL="246888" marR="0" lvl="0" indent="-246888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dirty="0"/>
              <a:t>Priscila Aguiar - N° USP: 10096195</a:t>
            </a:r>
          </a:p>
          <a:p>
            <a:pPr marL="246888" marR="0" lvl="0" indent="-246888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dirty="0"/>
              <a:t>Gabriela Costa - Nº USP 8938824</a:t>
            </a:r>
          </a:p>
          <a:p>
            <a:pPr marL="246888" marR="0" lvl="0" indent="-246888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dirty="0"/>
              <a:t>José Guilherme Mansberger Ferreira - Nº USP: 3500959</a:t>
            </a:r>
          </a:p>
          <a:p>
            <a:pPr marL="246888" marR="0" lvl="0" indent="-246888" algn="ctr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dirty="0"/>
              <a:t>Bruno Miguel da Silva Cardoso - Nº USP 5158270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422029" y="990599"/>
            <a:ext cx="9344764" cy="22352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nstantia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Introdução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422029" y="3733800"/>
            <a:ext cx="9344764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COLABORAÇÃO E COLEGIALIDADE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529400" y="380150"/>
            <a:ext cx="11283600" cy="619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31115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 desenvolvimento profissional do educador pode ser beneficiado com práticas adequadas de formação conjunta, nas quais um professor ajuda o outro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22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“ (...) propostas como estratégias particularmente frutuosas de fomento do desenvolvimento profissional dos professores. Defende-se que conduzem este desenvolvimento para além da reflexão pessoal e idiossincrática, OU DE DEPENDÊNCIA EM RELAÇÃO A PERITOS EXTERNOS, fazendo com que os professores aprendam uns com os outros, partilhando e desenvolvendo em conjuntos suas competências”. (p.209)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22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85750" marR="0" lvl="0" indent="-31115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Diferenças de crenças e valores podem dificultar práticas conjuntas dentro da sala de aula.</a:t>
            </a:r>
          </a:p>
          <a:p>
            <a:pPr marL="285750" marR="0" lvl="0" indent="-285750" algn="just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2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pt-BR" sz="2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“(...) coloca em dúvida, por exemplo, as virtudes amplamente apregoadas do ensino em equipe e da colegialidade ao nível da sala de aula, nas situações em que existem diferenças substanciais de valores e crenças entre os professores envolvidos”. (p.214)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422029" y="990599"/>
            <a:ext cx="9344764" cy="22352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nstantia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Críticas à Colegialidade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422029" y="3733800"/>
            <a:ext cx="9344764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COLABORAÇÃO E COLEGIALIDADE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765820" y="404664"/>
            <a:ext cx="11243400" cy="47525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algn="just" rtl="0">
              <a:spcBef>
                <a:spcPts val="0"/>
              </a:spcBef>
              <a:buSzPct val="100000"/>
              <a:buFont typeface="Constantia"/>
              <a:buChar char="●"/>
            </a:pPr>
            <a:endParaRPr lang="pt-BR" sz="2200" dirty="0">
              <a:solidFill>
                <a:schemeClr val="accent6">
                  <a:lumMod val="75000"/>
                </a:schemeClr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 lvl="0" indent="-368300" algn="just" rtl="0">
              <a:spcBef>
                <a:spcPts val="0"/>
              </a:spcBef>
              <a:buSzPct val="100000"/>
              <a:buFont typeface="Constantia"/>
              <a:buChar char="●"/>
            </a:pPr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Constantia"/>
                <a:ea typeface="Constantia"/>
                <a:cs typeface="Constantia"/>
                <a:sym typeface="Constantia"/>
              </a:rPr>
              <a:t>Perspectiva Cultural.</a:t>
            </a:r>
          </a:p>
          <a:p>
            <a:pPr lvl="0" algn="just" rtl="0">
              <a:spcBef>
                <a:spcPts val="0"/>
              </a:spcBef>
              <a:buNone/>
            </a:pPr>
            <a:endParaRPr sz="2200" dirty="0">
              <a:solidFill>
                <a:schemeClr val="accent6">
                  <a:lumMod val="75000"/>
                </a:schemeClr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 lvl="0" indent="-368300" algn="just" rtl="0">
              <a:spcBef>
                <a:spcPts val="0"/>
              </a:spcBef>
              <a:buSzPct val="100000"/>
              <a:buFont typeface="Constantia"/>
              <a:buChar char="●"/>
            </a:pPr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Constantia"/>
                <a:ea typeface="Constantia"/>
                <a:cs typeface="Constantia"/>
                <a:sym typeface="Constantia"/>
              </a:rPr>
              <a:t>Perspectiva micropolítica.</a:t>
            </a:r>
          </a:p>
          <a:p>
            <a:pPr lvl="0" algn="just" rtl="0">
              <a:spcBef>
                <a:spcPts val="0"/>
              </a:spcBef>
              <a:buNone/>
            </a:pPr>
            <a:endParaRPr sz="2200" dirty="0">
              <a:solidFill>
                <a:schemeClr val="accent6">
                  <a:lumMod val="75000"/>
                </a:schemeClr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 lvl="0" indent="-368300" algn="just" rtl="0">
              <a:spcBef>
                <a:spcPts val="0"/>
              </a:spcBef>
              <a:buSzPct val="100000"/>
              <a:buFont typeface="Constantia"/>
              <a:buChar char="●"/>
            </a:pPr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Constantia"/>
                <a:ea typeface="Constantia"/>
                <a:cs typeface="Constantia"/>
                <a:sym typeface="Constantia"/>
              </a:rPr>
              <a:t>Perspectiva cultural e micropolítica </a:t>
            </a:r>
            <a:r>
              <a:rPr lang="pt-BR" sz="2200" dirty="0" err="1">
                <a:solidFill>
                  <a:schemeClr val="accent6">
                    <a:lumMod val="75000"/>
                  </a:schemeClr>
                </a:solidFill>
                <a:latin typeface="Constantia"/>
                <a:ea typeface="Constantia"/>
                <a:cs typeface="Constantia"/>
                <a:sym typeface="Constantia"/>
              </a:rPr>
              <a:t>vs</a:t>
            </a:r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Constantia"/>
                <a:ea typeface="Constantia"/>
                <a:cs typeface="Constantia"/>
                <a:sym typeface="Constantia"/>
              </a:rPr>
              <a:t> colaboração e colegialidade</a:t>
            </a:r>
            <a:r>
              <a:rPr lang="pt-BR" sz="2200" dirty="0">
                <a:latin typeface="Constantia"/>
                <a:ea typeface="Constantia"/>
                <a:cs typeface="Constantia"/>
                <a:sym typeface="Constantia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 sz="1800" dirty="0"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422029" y="990599"/>
            <a:ext cx="9344764" cy="22352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nstantia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As Culturas de Colaboração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1422029" y="3733800"/>
            <a:ext cx="9344764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COLABORAÇÃO E COLEGIALIDADE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1222945" y="1803400"/>
            <a:ext cx="4769700" cy="71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lvl="0" indent="-6985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55000"/>
              <a:buFont typeface="Arial"/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/>
              <a:t>                                               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28050" y="431800"/>
            <a:ext cx="11598900" cy="77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pt-BR" sz="2200" b="1" dirty="0"/>
              <a:t>Nas culturas de colaboração, as relações de trabalho em colaboração dos professores com os seus colegas tendem a ser: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2"/>
          </p:nvPr>
        </p:nvSpPr>
        <p:spPr>
          <a:xfrm>
            <a:off x="484350" y="1281125"/>
            <a:ext cx="3592200" cy="530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200" dirty="0"/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sz="2200" b="1" dirty="0"/>
              <a:t>Espontâneas</a:t>
            </a:r>
            <a:r>
              <a:rPr lang="pt-BR" sz="2200" dirty="0"/>
              <a:t> - Partem dos professores, mas não é absoluta. Não estão livres de artifícios administrativos de natureza facilitadora.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200" dirty="0"/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sz="2200" b="1" dirty="0"/>
              <a:t>Voluntária </a:t>
            </a:r>
            <a:r>
              <a:rPr lang="pt-BR" sz="2200" dirty="0"/>
              <a:t>- Percepção que os docentes têm o seu valor, derivada da experiência. Trabalhar em conjunto é agradável.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2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2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200" dirty="0"/>
          </a:p>
          <a:p>
            <a:pPr lvl="0" rtl="0">
              <a:spcBef>
                <a:spcPts val="0"/>
              </a:spcBef>
              <a:buNone/>
            </a:pPr>
            <a:endParaRPr sz="2200" dirty="0"/>
          </a:p>
        </p:txBody>
      </p:sp>
      <p:sp>
        <p:nvSpPr>
          <p:cNvPr id="185" name="Shape 185"/>
          <p:cNvSpPr txBox="1">
            <a:spLocks noGrp="1"/>
          </p:cNvSpPr>
          <p:nvPr>
            <p:ph type="body" idx="4"/>
          </p:nvPr>
        </p:nvSpPr>
        <p:spPr>
          <a:xfrm>
            <a:off x="3970925" y="1540575"/>
            <a:ext cx="4051800" cy="506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sz="2200" b="1"/>
              <a:t>Orientadas 	para o desenvolvimento</a:t>
            </a:r>
            <a:r>
              <a:rPr lang="pt-BR" sz="2200"/>
              <a:t> - Professores em conjunto são iniciadores de mudança.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2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200"/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sz="2200" b="1"/>
              <a:t>Difundidas no tempo e no espaço </a:t>
            </a:r>
            <a:r>
              <a:rPr lang="pt-BR" sz="2200"/>
              <a:t>- Decorrem de encontros informais, conversas de corredor, elogios e agradecimentos.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/>
              <a:t>	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4"/>
          </p:nvPr>
        </p:nvSpPr>
        <p:spPr>
          <a:xfrm>
            <a:off x="8281650" y="882700"/>
            <a:ext cx="3115500" cy="530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2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200"/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sz="2200" b="1"/>
              <a:t>Imprevisíveis</a:t>
            </a:r>
            <a:r>
              <a:rPr lang="pt-BR" sz="2200"/>
              <a:t> - os resultados da colaboração são incerto.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2725" y="3356992"/>
            <a:ext cx="3592200" cy="256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422029" y="990599"/>
            <a:ext cx="9344764" cy="22352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nstantia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Colegialidade Artificial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422029" y="3733800"/>
            <a:ext cx="9344764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COLABORAÇÃO E COLEGIALIDADE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Livros Clássicos 16X9">
  <a:themeElements>
    <a:clrScheme name="BooksClassic_16x9">
      <a:dk1>
        <a:srgbClr val="6A3A20"/>
      </a:dk1>
      <a:lt1>
        <a:srgbClr val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vros Clássicos 16X9">
  <a:themeElements>
    <a:clrScheme name="BooksClassic_16x9">
      <a:dk1>
        <a:srgbClr val="6A3A20"/>
      </a:dk1>
      <a:lt1>
        <a:srgbClr val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851</Words>
  <Application>Microsoft Office PowerPoint</Application>
  <PresentationFormat>Personalizar</PresentationFormat>
  <Paragraphs>111</Paragraphs>
  <Slides>16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Constantia</vt:lpstr>
      <vt:lpstr>Livros Clássicos 16X9</vt:lpstr>
      <vt:lpstr>Livros Clássicos 16X9</vt:lpstr>
      <vt:lpstr>Os professores em tempos de mudança</vt:lpstr>
      <vt:lpstr>Apresentação do PowerPoint</vt:lpstr>
      <vt:lpstr>Introdução</vt:lpstr>
      <vt:lpstr>Apresentação do PowerPoint</vt:lpstr>
      <vt:lpstr>Críticas à Colegialidade</vt:lpstr>
      <vt:lpstr>Apresentação do PowerPoint</vt:lpstr>
      <vt:lpstr>As Culturas de Colaboração</vt:lpstr>
      <vt:lpstr>Nas culturas de colaboração, as relações de trabalho em colaboração dos professores com os seus colegas tendem a ser:</vt:lpstr>
      <vt:lpstr>A Colegialidade Artificial</vt:lpstr>
      <vt:lpstr>Apresentação do PowerPoint</vt:lpstr>
      <vt:lpstr>Apresentação do PowerPoint</vt:lpstr>
      <vt:lpstr>Conclusão e Implicações</vt:lpstr>
      <vt:lpstr>Apresentação do PowerPoint</vt:lpstr>
      <vt:lpstr>Apresentação do PowerPoint</vt:lpstr>
      <vt:lpstr>Referências Bibliográficas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professores em tempos de mudança</dc:title>
  <dc:creator>JosÚ Guilherme Mansberger Ferreira</dc:creator>
  <cp:lastModifiedBy>Guilherme Mansberger</cp:lastModifiedBy>
  <cp:revision>5</cp:revision>
  <dcterms:modified xsi:type="dcterms:W3CDTF">2017-06-13T18:35:22Z</dcterms:modified>
</cp:coreProperties>
</file>