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3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6.png"/><Relationship Id="rId5" Type="http://schemas.openxmlformats.org/officeDocument/2006/relationships/image" Target="../media/image29.png"/><Relationship Id="rId10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Estimativa do coeficiente de impacto em pontes ferroviárias devido ao </a:t>
            </a:r>
            <a:r>
              <a:rPr lang="pt-BR" dirty="0" smtClean="0"/>
              <a:t>desnivelamento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5"/>
            <a:ext cx="7315200" cy="1162995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Arthur Hortêncio Manieri</a:t>
            </a:r>
          </a:p>
          <a:p>
            <a:r>
              <a:rPr lang="pt-BR" dirty="0" smtClean="0"/>
              <a:t>Caio Vinícius Schlögel</a:t>
            </a:r>
          </a:p>
          <a:p>
            <a:r>
              <a:rPr lang="pt-BR" dirty="0" smtClean="0"/>
              <a:t>Pedro Machado Virgolino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257" y="1018453"/>
            <a:ext cx="1412591" cy="151349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6146949"/>
            <a:ext cx="12192000" cy="7110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146949"/>
            <a:ext cx="12192000" cy="7110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solidFill>
                  <a:schemeClr val="tx1"/>
                </a:solidFill>
              </a:rPr>
              <a:t>Seminário da disciplina PEF 5916 – Dinâmica e Estabilidade das Estruturas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17/05/2017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191615" y="2570554"/>
            <a:ext cx="2851874" cy="711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solidFill>
                  <a:schemeClr val="tx1"/>
                </a:solidFill>
              </a:rPr>
              <a:t>Escola Politécnica da USP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72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Análise com um grau de liberdade</a:t>
            </a:r>
            <a:endParaRPr lang="pt-BR" dirty="0"/>
          </a:p>
        </p:txBody>
      </p:sp>
      <p:pic>
        <p:nvPicPr>
          <p:cNvPr id="6" name="Imagem 8"/>
          <p:cNvPicPr/>
          <p:nvPr/>
        </p:nvPicPr>
        <p:blipFill>
          <a:blip r:embed="rId2"/>
          <a:stretch>
            <a:fillRect/>
          </a:stretch>
        </p:blipFill>
        <p:spPr>
          <a:xfrm>
            <a:off x="3778633" y="763412"/>
            <a:ext cx="4277546" cy="21059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16472" y="2869324"/>
            <a:ext cx="4812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Modelagem do problema para estimar impacto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914988" y="3482318"/>
                <a:ext cx="1015599" cy="497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pt-BR" dirty="0" smtClean="0"/>
                  <a:t>𝜑</a:t>
                </a:r>
                <a14:m>
                  <m:oMath xmlns:m="http://schemas.openxmlformats.org/officeDocument/2006/math"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988" y="3482318"/>
                <a:ext cx="1015599" cy="497187"/>
              </a:xfrm>
              <a:prstGeom prst="rect">
                <a:avLst/>
              </a:prstGeom>
              <a:blipFill rotWithShape="1">
                <a:blip r:embed="rId3"/>
                <a:stretch>
                  <a:fillRect l="-4790" t="-12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28687" y="678337"/>
            <a:ext cx="3240980" cy="2190988"/>
          </a:xfrm>
        </p:spPr>
        <p:txBody>
          <a:bodyPr anchor="t"/>
          <a:lstStyle/>
          <a:p>
            <a:r>
              <a:rPr lang="pt-BR" smtClean="0"/>
              <a:t>Sistema com um grau de liberdade que auxilie a estimar o coeficiente de impacto;</a:t>
            </a:r>
          </a:p>
          <a:p>
            <a:r>
              <a:rPr lang="pt-BR" smtClean="0"/>
              <a:t>A altura h representa o desnivelamento de cabeceira.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68881" y="4327679"/>
                <a:ext cx="3791325" cy="539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BR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𝑒𝑠𝑡𝑟</m:t>
                            </m:r>
                          </m:sub>
                        </m:sSub>
                      </m:den>
                    </m:f>
                    <m:r>
                      <a:rPr lang="pt-BR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sty m:val="p"/>
                      </m:rPr>
                      <a:rPr lang="pt-BR" i="0">
                        <a:latin typeface="Cambria Math" panose="02040503050406030204" pitchFamily="18" charset="0"/>
                      </a:rPr>
                      <m:t>co</m:t>
                    </m:r>
                    <m:func>
                      <m:funcPr>
                        <m:ctrlPr>
                          <a:rPr lang="pt-BR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s</m:t>
                        </m:r>
                      </m:fName>
                      <m:e>
                        <m:r>
                          <a:rPr lang="pt-BR" i="0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pt-B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dirty="0" smtClean="0"/>
                  <a:t>)</a:t>
                </a:r>
                <a:endParaRPr lang="pt-BR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881" y="4327679"/>
                <a:ext cx="3791325" cy="539187"/>
              </a:xfrm>
              <a:prstGeom prst="rect">
                <a:avLst/>
              </a:prstGeom>
              <a:blipFill rotWithShape="0">
                <a:blip r:embed="rId4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96607" y="3482318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=2.000 </m:t>
                      </m:r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𝑘𝑔</m:t>
                      </m:r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=30.000 </m:t>
                      </m:r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𝑘𝑔</m:t>
                      </m:r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𝐸𝐼</m:t>
                      </m:r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=2</m:t>
                      </m:r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pt-BR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pt-BR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𝑒𝑠𝑡𝑟</m:t>
                          </m:r>
                        </m:sub>
                      </m:sSub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</m:t>
                      </m:r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pt-BR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pt-BR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;</m:t>
                      </m:r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𝑣</m:t>
                      </m:r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=5 </m:t>
                      </m:r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/</m:t>
                      </m:r>
                      <m:r>
                        <a:rPr lang="pt-B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607" y="3482318"/>
                <a:ext cx="6096000" cy="646331"/>
              </a:xfrm>
              <a:prstGeom prst="rect">
                <a:avLst/>
              </a:prstGeom>
              <a:blipFill rotWithShape="0">
                <a:blip r:embed="rId5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778633" y="4983753"/>
                <a:ext cx="3329438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𝑒𝑠𝑡𝑟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5+2</m:t>
                                      </m:r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𝑔h</m:t>
                                      </m:r>
                                    </m:e>
                                  </m:d>
                                </m:e>
                                <m:sup/>
                              </m:sSup>
                            </m:num>
                            <m:den>
                              <m:d>
                                <m:dPr>
                                  <m:endChr m:val=""/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𝑒𝑠𝑡𝑟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633" y="4983753"/>
                <a:ext cx="3329438" cy="9106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996519" y="4367815"/>
                <a:ext cx="2635850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𝑒𝑠𝑡𝑟</m:t>
                              </m:r>
                            </m:sub>
                          </m:sSub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519" y="4367815"/>
                <a:ext cx="2635850" cy="6766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323852" y="5283641"/>
                <a:ext cx="1981183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𝑒𝑠𝑡𝑟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852" y="5283641"/>
                <a:ext cx="1981183" cy="67666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8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Análise com um grau de liberdade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pt-BR" dirty="0" smtClean="0"/>
                  <a:t>Considerando </a:t>
                </a:r>
                <a:r>
                  <a:rPr lang="pt-BR" dirty="0" smtClean="0"/>
                  <a:t>h=0, </a:t>
                </a:r>
                <a:r>
                  <a:rPr lang="pt-BR" dirty="0" smtClean="0"/>
                  <a:t>chegam-se nos seguintes resultados: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𝜌</m:t>
                    </m:r>
                    <m:r>
                      <a:rPr lang="pt-BR" i="1">
                        <a:latin typeface="Cambria Math"/>
                      </a:rPr>
                      <m:t>=6,125</m:t>
                    </m:r>
                  </m:oMath>
                </a14:m>
                <a:endParaRPr lang="pt-BR" b="0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𝑚</m:t>
                        </m:r>
                        <m:r>
                          <a:rPr lang="pt-BR" i="1">
                            <a:latin typeface="Cambria Math"/>
                          </a:rPr>
                          <m:t>á</m:t>
                        </m:r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12,66</m:t>
                    </m:r>
                  </m:oMath>
                </a14:m>
                <a:endParaRPr lang="pt-BR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6,53</m:t>
                    </m:r>
                  </m:oMath>
                </a14:m>
                <a:endParaRPr lang="pt-BR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dirty="0"/>
                      <m:t>𝜑</m:t>
                    </m:r>
                    <m:r>
                      <a:rPr lang="pt-BR" i="1">
                        <a:latin typeface="Cambria Math"/>
                      </a:rPr>
                      <m:t>=1,94</m:t>
                    </m:r>
                  </m:oMath>
                </a14:m>
                <a:endParaRPr lang="pt-BR" dirty="0"/>
              </a:p>
              <a:p>
                <a:r>
                  <a:rPr lang="pt-BR" dirty="0" smtClean="0"/>
                  <a:t>O coeficiente de impacto obtido pelo método acima, considerando carregamento dinâmico, é 35% maior que o apresentado por norma.</a:t>
                </a:r>
                <a:endParaRPr lang="pt-B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1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58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Análise com vários graus de liberdade</a:t>
            </a:r>
            <a:endParaRPr lang="pt-BR" dirty="0"/>
          </a:p>
        </p:txBody>
      </p:sp>
      <p:pic>
        <p:nvPicPr>
          <p:cNvPr id="4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83" y="418986"/>
            <a:ext cx="4698782" cy="19931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882798" y="2227457"/>
            <a:ext cx="522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Modelagem do problema para 5 graus de liberdade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902020" y="4510260"/>
                <a:ext cx="3009477" cy="5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𝑠𝑒𝑛</m:t>
                          </m:r>
                          <m:d>
                            <m:d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020" y="4510260"/>
                <a:ext cx="3009477" cy="5852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592850" y="5385215"/>
                <a:ext cx="1252715" cy="1332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850" y="5385215"/>
                <a:ext cx="1252715" cy="133222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3838706" y="2819635"/>
                <a:ext cx="7752122" cy="1391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/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/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r>
                                        <a:rPr lang="pt-BR"/>
                                        <m:t>6265550,2</m:t>
                                      </m:r>
                                    </m:e>
                                    <m:e>
                                      <m:r>
                                        <a:rPr lang="pt-BR" i="1"/>
                                        <m:t>−</m:t>
                                      </m:r>
                                      <m:r>
                                        <a:rPr lang="pt-BR"/>
                                        <m:t>3796650,7</m:t>
                                      </m:r>
                                    </m:e>
                                    <m:e>
                                      <m:r>
                                        <a:rPr lang="pt-BR"/>
                                        <m:t>1421052,6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r>
                                        <a:rPr lang="pt-BR" i="1"/>
                                        <m:t>−</m:t>
                                      </m:r>
                                      <m:r>
                                        <a:rPr lang="pt-BR"/>
                                        <m:t>387559,8</m:t>
                                      </m:r>
                                    </m:e>
                                    <m:e>
                                      <m:r>
                                        <a:rPr lang="pt-BR"/>
                                        <m:t>129186,6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i="1"/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BR" i="1"/>
                                              <m:t>−</m:t>
                                            </m:r>
                                            <m:r>
                                              <a:rPr lang="pt-BR"/>
                                              <m:t>3796650,7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/>
                                              <m:t>1421052,6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BR" i="1"/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pt-BR" i="1"/>
                                                    <m:t>−</m:t>
                                                  </m:r>
                                                  <m:r>
                                                    <a:rPr lang="pt-BR"/>
                                                    <m:t>387559,8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BR"/>
                                                    <m:t>129186,6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i="1"/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BR"/>
                                              <m:t>3889952,2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−</m:t>
                                            </m:r>
                                            <m:r>
                                              <a:rPr lang="pt-BR"/>
                                              <m:t>2763157,9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BR" i="1"/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pt-BR"/>
                                                    <m:t>1162679,4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BR" i="1"/>
                                                    <m:t>−</m:t>
                                                  </m:r>
                                                  <m:r>
                                                    <a:rPr lang="pt-BR"/>
                                                    <m:t>387559,8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i="1"/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BR" i="1"/>
                                              <m:t>−</m:t>
                                            </m:r>
                                            <m:r>
                                              <a:rPr lang="pt-BR"/>
                                              <m:t>2763157,9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/>
                                              <m:t>3631578,9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BR" i="1"/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pt-BR" i="1"/>
                                                    <m:t>−</m:t>
                                                  </m:r>
                                                  <m:r>
                                                    <a:rPr lang="pt-BR"/>
                                                    <m:t>2763157,9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BR"/>
                                                    <m:t>1421052,6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i="1"/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BR"/>
                                              <m:t>1162679,4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−</m:t>
                                            </m:r>
                                            <m:r>
                                              <a:rPr lang="pt-BR"/>
                                              <m:t>2763157,9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BR" i="1"/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pt-BR"/>
                                                    <m:t>3889952,2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BR" i="1"/>
                                                    <m:t>−</m:t>
                                                  </m:r>
                                                  <m:r>
                                                    <a:rPr lang="pt-BR"/>
                                                    <m:t>3796650,7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i="1"/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BR" i="1"/>
                                              <m:t>−</m:t>
                                            </m:r>
                                            <m:r>
                                              <a:rPr lang="pt-BR"/>
                                              <m:t>387559,8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BR" i="1"/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pt-BR"/>
                                                    <m:t>1421052,6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BR" i="1"/>
                                                    <m:t>−</m:t>
                                                  </m:r>
                                                  <m:r>
                                                    <a:rPr lang="pt-BR"/>
                                                    <m:t>3796650,7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/>
                                              <m:t>6265550,2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706" y="2819635"/>
                <a:ext cx="7752122" cy="139172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4027276" y="4446492"/>
                <a:ext cx="3821559" cy="1298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/>
                      <m:t>𝑀</m:t>
                    </m:r>
                    <m:r>
                      <a:rPr lang="pt-BR" i="1"/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pt-BR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BR" i="1"/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i="1"/>
                                  </m:ctrlPr>
                                </m:mPr>
                                <m:mr>
                                  <m:e>
                                    <m:r>
                                      <a:rPr lang="pt-BR"/>
                                      <m:t>30.4</m:t>
                                    </m:r>
                                  </m:e>
                                  <m:e>
                                    <m:r>
                                      <a:rPr lang="pt-BR"/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i="1"/>
                                  </m:ctrlPr>
                                </m:mPr>
                                <m:mr>
                                  <m:e>
                                    <m:r>
                                      <a:rPr lang="pt-BR"/>
                                      <m:t>0</m:t>
                                    </m:r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BR" i="1"/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BR"/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BR"/>
                                            <m:t> 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i="1"/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BR" i="1"/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BR"/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t-BR"/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pt-BR" i="1"/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a:rPr lang="pt-BR"/>
                                                  <m:t>0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pt-BR"/>
                                                  <m:t>0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BR" i="1"/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BR"/>
                                            <m:t>  0.4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t-BR"/>
                                            <m:t>  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pt-BR" i="1"/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a:rPr lang="pt-BR"/>
                                                  <m:t>  0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pt-BR"/>
                                                  <m:t>  0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i="1"/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BR" i="1"/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BR"/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t-BR"/>
                                            <m:t>0.4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pt-BR" i="1"/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a:rPr lang="pt-BR"/>
                                                  <m:t>0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pt-BR"/>
                                                  <m:t>0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BR" i="1"/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BR"/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t-BR"/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pt-BR" i="1"/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a:rPr lang="pt-BR"/>
                                                  <m:t>0.4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pt-BR"/>
                                                  <m:t>0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BR" i="1"/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BR"/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pt-BR"/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pt-BR" i="1"/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a:rPr lang="pt-BR"/>
                                                  <m:t>0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pt-BR"/>
                                                  <m:t>30.4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pt-BR" dirty="0" smtClean="0"/>
                  <a:t> </a:t>
                </a:r>
                <a:r>
                  <a:rPr lang="pt-BR" dirty="0"/>
                  <a:t>.10³</a:t>
                </a:r>
                <a:endParaRPr lang="pt-BR" dirty="0"/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276" y="4446492"/>
                <a:ext cx="3821559" cy="1298112"/>
              </a:xfrm>
              <a:prstGeom prst="rect">
                <a:avLst/>
              </a:prstGeom>
              <a:blipFill rotWithShape="1">
                <a:blip r:embed="rId8"/>
                <a:stretch>
                  <a:fillRect r="-4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1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Análise com vários graus de liberdade</a:t>
            </a:r>
          </a:p>
        </p:txBody>
      </p:sp>
      <p:pic>
        <p:nvPicPr>
          <p:cNvPr id="5" name="Imagem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/>
          <a:stretch/>
        </p:blipFill>
        <p:spPr bwMode="auto">
          <a:xfrm>
            <a:off x="3765726" y="1834237"/>
            <a:ext cx="3240000" cy="21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/>
          <a:stretch/>
        </p:blipFill>
        <p:spPr bwMode="auto">
          <a:xfrm>
            <a:off x="8082858" y="1834237"/>
            <a:ext cx="3240000" cy="21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t="3516" r="-1"/>
          <a:stretch/>
        </p:blipFill>
        <p:spPr bwMode="auto">
          <a:xfrm>
            <a:off x="3765726" y="4201641"/>
            <a:ext cx="3240000" cy="21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" t="2712"/>
          <a:stretch/>
        </p:blipFill>
        <p:spPr bwMode="auto">
          <a:xfrm>
            <a:off x="8082453" y="4221523"/>
            <a:ext cx="3240405" cy="21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5262672" y="272795"/>
                <a:ext cx="4706417" cy="1394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/>
                        <m:t>Φ</m:t>
                      </m:r>
                      <m:r>
                        <a:rPr lang="pt-BR"/>
                        <m:t>=</m:t>
                      </m:r>
                      <m:r>
                        <a:rPr lang="pt-BR" i="1"/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/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r>
                                        <a:rPr lang="pt-BR"/>
                                        <m:t>1,00</m:t>
                                      </m:r>
                                    </m:e>
                                    <m:e>
                                      <m:r>
                                        <a:rPr lang="pt-BR" i="1"/>
                                        <m:t>  </m:t>
                                      </m:r>
                                      <m:r>
                                        <a:rPr lang="pt-BR"/>
                                        <m:t>1,00</m:t>
                                      </m:r>
                                    </m:e>
                                    <m:e>
                                      <m:r>
                                        <a:rPr lang="pt-BR"/>
                                        <m:t>1,00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pt-BR"/>
                                  <m:t>1,00</m:t>
                                </m:r>
                              </m:e>
                              <m:e>
                                <m:r>
                                  <a:rPr lang="pt-BR"/>
                                  <m:t>1,00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r>
                                        <a:rPr lang="pt-BR"/>
                                        <m:t>2,48</m:t>
                                      </m:r>
                                    </m:e>
                                    <m:e>
                                      <m:r>
                                        <a:rPr lang="pt-BR"/>
                                        <m:t>1,30</m:t>
                                      </m:r>
                                    </m:e>
                                    <m:e>
                                      <m:r>
                                        <a:rPr lang="pt-BR" i="1"/>
                                        <m:t>−</m:t>
                                      </m:r>
                                      <m:r>
                                        <a:rPr lang="pt-BR"/>
                                        <m:t>2,79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pt-BR" i="1"/>
                                  <m:t>−</m:t>
                                </m:r>
                                <m:r>
                                  <a:rPr lang="pt-BR"/>
                                  <m:t>1,23</m:t>
                                </m:r>
                              </m:e>
                              <m:e>
                                <m:r>
                                  <a:rPr lang="pt-BR" i="1"/>
                                  <m:t>−</m:t>
                                </m:r>
                                <m:r>
                                  <a:rPr lang="pt-BR"/>
                                  <m:t>2,20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i="1"/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BR"/>
                                              <m:t>3,01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/>
                                              <m:t>2,48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/>
                                              <m:t>1,00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i="1"/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BR"/>
                                              <m:t>0,00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−</m:t>
                                            </m:r>
                                            <m:r>
                                              <a:rPr lang="pt-BR"/>
                                              <m:t>1,30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−</m:t>
                                            </m:r>
                                            <m:r>
                                              <a:rPr lang="pt-BR"/>
                                              <m:t>1,00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i="1"/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BR" i="1"/>
                                              <m:t>−</m:t>
                                            </m:r>
                                            <m:r>
                                              <a:rPr lang="pt-BR"/>
                                              <m:t>6,01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−</m:t>
                                            </m:r>
                                            <m:r>
                                              <a:rPr lang="pt-BR"/>
                                              <m:t>2,79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/>
                                              <m:t>1,00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r>
                                        <a:rPr lang="pt-BR"/>
                                        <m:t>0,00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/>
                                        <m:t>1,23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i="1"/>
                                        <m:t>−</m:t>
                                      </m:r>
                                      <m:r>
                                        <a:rPr lang="pt-BR"/>
                                        <m:t>1,00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r>
                                        <a:rPr lang="pt-BR"/>
                                        <m:t>2,58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i="1"/>
                                        <m:t>−</m:t>
                                      </m:r>
                                      <m:r>
                                        <a:rPr lang="pt-BR"/>
                                        <m:t>2,20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/>
                                        <m:t>1,00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672" y="272795"/>
                <a:ext cx="4706417" cy="13944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5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Análise com vários graus de liberdade</a:t>
            </a:r>
          </a:p>
        </p:txBody>
      </p:sp>
      <p:pic>
        <p:nvPicPr>
          <p:cNvPr id="4" name="Imagem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" t="2260"/>
          <a:stretch/>
        </p:blipFill>
        <p:spPr bwMode="auto">
          <a:xfrm>
            <a:off x="5518452" y="1790379"/>
            <a:ext cx="4320000" cy="2929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0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Análise com vários graus de liberdade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928537" y="754505"/>
                <a:ext cx="22602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pt-BR" i="0">
                          <a:latin typeface="Cambria Math" panose="02040503050406030204" pitchFamily="18" charset="0"/>
                        </a:rPr>
                        <m:t>. 0,312.</m:t>
                      </m:r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537" y="754505"/>
                <a:ext cx="226029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344067" y="1447030"/>
                <a:ext cx="1429237" cy="667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067" y="1447030"/>
                <a:ext cx="1429237" cy="6676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558003" y="2438321"/>
                <a:ext cx="1001364" cy="659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003" y="2438321"/>
                <a:ext cx="1001364" cy="6596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542468" y="3421533"/>
                <a:ext cx="3032433" cy="9573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468" y="3421533"/>
                <a:ext cx="3032433" cy="95731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9283646" y="4947002"/>
                <a:ext cx="1550075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/>
                          </m:ctrlPr>
                        </m:sSubPr>
                        <m:e>
                          <m:r>
                            <a:rPr lang="pt-BR" b="1" i="1"/>
                            <m:t>𝑫</m:t>
                          </m:r>
                        </m:e>
                        <m:sub>
                          <m:r>
                            <a:rPr lang="pt-BR" b="1" i="1"/>
                            <m:t>𝟏</m:t>
                          </m:r>
                        </m:sub>
                      </m:sSub>
                      <m:r>
                        <a:rPr lang="pt-BR" b="1" i="1"/>
                        <m:t>=</m:t>
                      </m:r>
                      <m:r>
                        <a:rPr lang="pt-BR" b="1" i="1"/>
                        <m:t>𝟎</m:t>
                      </m:r>
                      <m:r>
                        <a:rPr lang="pt-BR" b="1" i="1"/>
                        <m:t>,</m:t>
                      </m:r>
                      <m:r>
                        <a:rPr lang="pt-BR" b="1" i="1"/>
                        <m:t>𝟐𝟖</m:t>
                      </m:r>
                    </m:oMath>
                  </m:oMathPara>
                </a14:m>
                <a:endParaRPr lang="pt-B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/>
                          </m:ctrlPr>
                        </m:sSubPr>
                        <m:e>
                          <m:r>
                            <a:rPr lang="pt-BR" b="1" i="1"/>
                            <m:t>𝑫</m:t>
                          </m:r>
                        </m:e>
                        <m:sub>
                          <m:r>
                            <a:rPr lang="pt-BR" b="1" i="1"/>
                            <m:t>𝟐</m:t>
                          </m:r>
                        </m:sub>
                      </m:sSub>
                      <m:r>
                        <a:rPr lang="pt-BR" b="1" i="1"/>
                        <m:t>=</m:t>
                      </m:r>
                      <m:r>
                        <a:rPr lang="pt-BR" b="1" i="1"/>
                        <m:t>𝟑</m:t>
                      </m:r>
                      <m:r>
                        <a:rPr lang="pt-BR" b="1" i="1"/>
                        <m:t>,</m:t>
                      </m:r>
                      <m:r>
                        <a:rPr lang="pt-BR" b="1" i="1"/>
                        <m:t>𝟖𝟖</m:t>
                      </m:r>
                    </m:oMath>
                  </m:oMathPara>
                </a14:m>
                <a:endParaRPr lang="pt-B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/>
                          </m:ctrlPr>
                        </m:sSubPr>
                        <m:e>
                          <m:r>
                            <a:rPr lang="pt-BR" b="1" i="1"/>
                            <m:t>𝑫</m:t>
                          </m:r>
                        </m:e>
                        <m:sub>
                          <m:r>
                            <a:rPr lang="pt-BR" b="1" i="1"/>
                            <m:t>𝟑</m:t>
                          </m:r>
                        </m:sub>
                      </m:sSub>
                      <m:r>
                        <a:rPr lang="pt-BR" b="1" i="1"/>
                        <m:t>=</m:t>
                      </m:r>
                      <m:r>
                        <a:rPr lang="pt-BR" b="1" i="1"/>
                        <m:t>𝟏</m:t>
                      </m:r>
                      <m:r>
                        <a:rPr lang="pt-BR" b="1" i="1"/>
                        <m:t>,</m:t>
                      </m:r>
                      <m:r>
                        <a:rPr lang="pt-BR" b="1" i="1"/>
                        <m:t>𝟏𝟓</m:t>
                      </m:r>
                    </m:oMath>
                  </m:oMathPara>
                </a14:m>
                <a:endParaRPr lang="pt-B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/>
                          </m:ctrlPr>
                        </m:sSubPr>
                        <m:e>
                          <m:r>
                            <a:rPr lang="pt-BR" b="1" i="1"/>
                            <m:t>𝑫</m:t>
                          </m:r>
                        </m:e>
                        <m:sub>
                          <m:r>
                            <a:rPr lang="pt-BR" b="1" i="1"/>
                            <m:t>𝟒</m:t>
                          </m:r>
                        </m:sub>
                      </m:sSub>
                      <m:r>
                        <a:rPr lang="pt-BR" b="1" i="1"/>
                        <m:t>=</m:t>
                      </m:r>
                      <m:r>
                        <a:rPr lang="pt-BR" b="1" i="1"/>
                        <m:t>𝟏</m:t>
                      </m:r>
                      <m:r>
                        <a:rPr lang="pt-BR" b="1" i="1"/>
                        <m:t>,</m:t>
                      </m:r>
                      <m:r>
                        <a:rPr lang="pt-BR" b="1" i="1"/>
                        <m:t>𝟎𝟑</m:t>
                      </m:r>
                    </m:oMath>
                  </m:oMathPara>
                </a14:m>
                <a:endParaRPr lang="pt-B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/>
                          </m:ctrlPr>
                        </m:sSubPr>
                        <m:e>
                          <m:r>
                            <a:rPr lang="pt-BR" b="1" i="1"/>
                            <m:t>𝑫</m:t>
                          </m:r>
                        </m:e>
                        <m:sub>
                          <m:r>
                            <a:rPr lang="pt-BR" b="1" i="1"/>
                            <m:t>𝟓</m:t>
                          </m:r>
                        </m:sub>
                      </m:sSub>
                      <m:r>
                        <a:rPr lang="pt-BR" b="1" i="1"/>
                        <m:t>=</m:t>
                      </m:r>
                      <m:r>
                        <a:rPr lang="pt-BR" b="1" i="1"/>
                        <m:t>𝟏</m:t>
                      </m:r>
                      <m:r>
                        <a:rPr lang="pt-BR" b="1" i="1"/>
                        <m:t>,</m:t>
                      </m:r>
                      <m:r>
                        <a:rPr lang="pt-BR" b="1" i="1"/>
                        <m:t>𝟎𝟏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646" y="4947002"/>
                <a:ext cx="1550075" cy="147732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3860724" y="729462"/>
                <a:ext cx="4345613" cy="1385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/>
                          </m:ctrlPr>
                        </m:sSupPr>
                        <m:e>
                          <m:r>
                            <a:rPr lang="pt-BR" i="1"/>
                            <m:t>𝐾</m:t>
                          </m:r>
                        </m:e>
                        <m:sup>
                          <m:r>
                            <a:rPr lang="pt-BR" i="1"/>
                            <m:t>∗</m:t>
                          </m:r>
                        </m:sup>
                      </m:sSup>
                      <m:r>
                        <a:rPr lang="pt-BR" i="1"/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/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r>
                                        <a:rPr lang="pt-BR" i="1"/>
                                        <m:t>0,401</m:t>
                                      </m:r>
                                    </m:e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pt-BR" i="1"/>
                                  <m:t>0</m:t>
                                </m:r>
                              </m:e>
                              <m:e>
                                <m:r>
                                  <a:rPr lang="pt-BR" i="1"/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BR" i="1"/>
                                        <m:t>6,99</m:t>
                                      </m:r>
                                    </m:e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pt-BR" i="1"/>
                                  <m:t>0</m:t>
                                </m:r>
                              </m:e>
                              <m:e>
                                <m:r>
                                  <a:rPr lang="pt-BR" i="1"/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i="1"/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i="1"/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i="1"/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BR" i="1"/>
                                              <m:t>9,272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i="1"/>
                                        <m:t>33,00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i="1"/>
                                        <m:t>86,25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BR" i="1"/>
                        <m:t>.</m:t>
                      </m:r>
                      <m:sSup>
                        <m:sSupPr>
                          <m:ctrlPr>
                            <a:rPr lang="pt-BR" i="1"/>
                          </m:ctrlPr>
                        </m:sSupPr>
                        <m:e>
                          <m:r>
                            <a:rPr lang="pt-BR" i="1"/>
                            <m:t>10</m:t>
                          </m:r>
                        </m:e>
                        <m:sup>
                          <m:r>
                            <a:rPr lang="pt-BR" i="1"/>
                            <m:t>5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724" y="729462"/>
                <a:ext cx="4345613" cy="138525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11"/>
              <p:cNvSpPr/>
              <p:nvPr/>
            </p:nvSpPr>
            <p:spPr>
              <a:xfrm>
                <a:off x="3891101" y="2438321"/>
                <a:ext cx="4409797" cy="1388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/>
                          </m:ctrlPr>
                        </m:sSupPr>
                        <m:e>
                          <m:r>
                            <a:rPr lang="pt-BR" i="1"/>
                            <m:t>𝑀</m:t>
                          </m:r>
                        </m:e>
                        <m:sup>
                          <m:r>
                            <a:rPr lang="pt-BR" i="1"/>
                            <m:t>∗</m:t>
                          </m:r>
                        </m:sup>
                      </m:sSup>
                      <m:r>
                        <a:rPr lang="pt-BR" i="1"/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/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r>
                                        <a:rPr lang="pt-BR" i="1"/>
                                        <m:t>4563,1</m:t>
                                      </m:r>
                                    </m:e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pt-BR" i="1"/>
                                  <m:t>0</m:t>
                                </m:r>
                              </m:e>
                              <m:e>
                                <m:r>
                                  <a:rPr lang="pt-BR" i="1"/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BR" i="1"/>
                                        <m:t>13144,0</m:t>
                                      </m:r>
                                    </m:e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pt-BR" i="1"/>
                                  <m:t>0</m:t>
                                </m:r>
                              </m:e>
                              <m:e>
                                <m:r>
                                  <a:rPr lang="pt-BR" i="1"/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i="1"/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i="1"/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i="1"/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BR" i="1"/>
                                              <m:t>3114,7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i="1"/>
                                        <m:t>2197,0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i="1"/>
                                        <m:t>2036,5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101" y="2438321"/>
                <a:ext cx="4409797" cy="138807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4049044" y="4261718"/>
                <a:ext cx="3968971" cy="13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/>
                          </m:ctrlPr>
                        </m:sSupPr>
                        <m:e>
                          <m:r>
                            <a:rPr lang="pt-BR" i="1"/>
                            <m:t>𝑅</m:t>
                          </m:r>
                        </m:e>
                        <m:sup>
                          <m:r>
                            <a:rPr lang="pt-BR" i="1"/>
                            <m:t>∗</m:t>
                          </m:r>
                        </m:sup>
                      </m:sSup>
                      <m:r>
                        <a:rPr lang="pt-BR" i="1"/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/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r>
                                        <a:rPr lang="pt-BR" i="1"/>
                                        <m:t>9337,1</m:t>
                                      </m:r>
                                    </m:e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pt-BR" i="1"/>
                                  <m:t>0</m:t>
                                </m:r>
                              </m:e>
                              <m:e>
                                <m:r>
                                  <a:rPr lang="pt-BR" i="1"/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pt-BR" i="1"/>
                                  <m:t>0</m:t>
                                </m:r>
                              </m:e>
                              <m:e>
                                <m:r>
                                  <a:rPr lang="pt-BR" i="1"/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i="1"/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i="1"/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BR" i="1"/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BR" i="1"/>
                                              <m:t>−12306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BR" i="1"/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BR" i="1"/>
                                    </m:ctrlPr>
                                  </m:mPr>
                                  <m:mr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i="1"/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BR" i="1"/>
                                        <m:t>−9548,0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044" y="4261718"/>
                <a:ext cx="3968971" cy="1370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3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Amplificação da carga estática existe mesmo para desníveis nulos;</a:t>
            </a:r>
          </a:p>
          <a:p>
            <a:r>
              <a:rPr lang="pt-BR" dirty="0" smtClean="0"/>
              <a:t>Coeficiente de impacto depende principalmente da massa dos objetos que estão se chocando;</a:t>
            </a:r>
          </a:p>
          <a:p>
            <a:r>
              <a:rPr lang="pt-BR" dirty="0" smtClean="0"/>
              <a:t>Não se pode concluir que a norma esteja </a:t>
            </a:r>
            <a:r>
              <a:rPr lang="pt-BR" dirty="0" smtClean="0"/>
              <a:t>errada;</a:t>
            </a:r>
            <a:endParaRPr lang="pt-BR" dirty="0" smtClean="0"/>
          </a:p>
          <a:p>
            <a:r>
              <a:rPr lang="pt-BR" dirty="0" smtClean="0"/>
              <a:t>Futuros refinamentos das cargas das normas juntamente com os coeficientes de ponderação;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97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BR" dirty="0" smtClean="0"/>
              <a:t>Obrigado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5"/>
            <a:ext cx="7315200" cy="1162995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Arthur Hortêncio Manieri</a:t>
            </a:r>
          </a:p>
          <a:p>
            <a:r>
              <a:rPr lang="pt-BR" dirty="0" smtClean="0"/>
              <a:t>Caio Vinícius Schlögel</a:t>
            </a:r>
          </a:p>
          <a:p>
            <a:r>
              <a:rPr lang="pt-BR" dirty="0" smtClean="0"/>
              <a:t>Pedro Machado Virgolino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257" y="1018453"/>
            <a:ext cx="1412591" cy="151349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6146949"/>
            <a:ext cx="12192000" cy="7110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146949"/>
            <a:ext cx="12192000" cy="7110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solidFill>
                  <a:schemeClr val="tx1"/>
                </a:solidFill>
              </a:rPr>
              <a:t>Seminário da disciplina PEF 5916 – Dinâmica e Estabilidade das Estruturas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17/05/2017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191615" y="2570554"/>
            <a:ext cx="2851874" cy="711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solidFill>
                  <a:schemeClr val="tx1"/>
                </a:solidFill>
              </a:rPr>
              <a:t>Escola Politécnica da USP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5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RESUMO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 smtClean="0"/>
              <a:t>Desenvoltura da temática da ocorrência de vibrações em pontes ferroviárias;</a:t>
            </a:r>
          </a:p>
          <a:p>
            <a:r>
              <a:rPr lang="pt-BR" dirty="0" smtClean="0"/>
              <a:t>Análise do fenômeno do desnivelamaneto de cabeceira em pontes ferroviárias;</a:t>
            </a:r>
          </a:p>
          <a:p>
            <a:r>
              <a:rPr lang="pt-BR" dirty="0" smtClean="0"/>
              <a:t>Variação do coeficiente de impacto com os diferentes modos de vibração para sistemas com um grau de liberdade e vários graus de liberdade;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072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 smtClean="0"/>
              <a:t>A análise dinâmica, diferentemente da análise estática considera a presença de pertubações cinemáticas ou de ações variáveis no tempo (esforços inerciais);</a:t>
            </a:r>
          </a:p>
          <a:p>
            <a:r>
              <a:rPr lang="pt-BR" dirty="0" smtClean="0"/>
              <a:t>A dinâmica das estruturas tornou-se mais sofisticada a partir de 1970 com a utilização do Método dos Elementos Finitos;</a:t>
            </a:r>
          </a:p>
          <a:p>
            <a:r>
              <a:rPr lang="pt-BR" dirty="0" smtClean="0"/>
              <a:t>Apesar de sua grande importância, a análise dinâmica ainda é desconsiderada na norma de pontes rodoviárias (NBR 7187:2003) e na antiga norma de pontes ferroviárias (NBR 7189:1985);</a:t>
            </a:r>
          </a:p>
          <a:p>
            <a:r>
              <a:rPr lang="pt-BR" dirty="0" smtClean="0"/>
              <a:t>Uso de coeficientes de impacto ao invés da aplicação da análise dinâmica.</a:t>
            </a:r>
          </a:p>
        </p:txBody>
      </p:sp>
    </p:spTree>
    <p:extLst>
      <p:ext uri="{BB962C8B-B14F-4D97-AF65-F5344CB8AC3E}">
        <p14:creationId xmlns:p14="http://schemas.microsoft.com/office/powerpoint/2010/main" val="367326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NBR 7187:2003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r>
                  <a:rPr lang="pt-BR" dirty="0" smtClean="0"/>
                  <a:t>“Projeto de Pontes de Concreto Armado e de Concreto Protendido – Procedimento” considera o efeito dinâmico de cargas móveis para pontes ferroviárias através da seguinte formulação:</a:t>
                </a:r>
              </a:p>
              <a:p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𝜑</m:t>
                      </m:r>
                      <m:r>
                        <a:rPr lang="pt-BR" i="1">
                          <a:latin typeface="Cambria Math"/>
                        </a:rPr>
                        <m:t>=0,001 </m:t>
                      </m:r>
                      <m:r>
                        <a:rPr lang="pt-BR" i="1">
                          <a:latin typeface="Cambria Math"/>
                        </a:rPr>
                        <m:t>𝑥</m:t>
                      </m:r>
                      <m:r>
                        <a:rPr lang="pt-BR" i="1">
                          <a:latin typeface="Cambria Math"/>
                        </a:rPr>
                        <m:t> (1600−60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i="1">
                              <a:latin typeface="Cambria Math"/>
                            </a:rPr>
                            <m:t>𝑙</m:t>
                          </m:r>
                        </m:e>
                      </m:rad>
                      <m:r>
                        <a:rPr lang="pt-BR" i="1">
                          <a:latin typeface="Cambria Math"/>
                        </a:rPr>
                        <m:t>+2,25</m:t>
                      </m:r>
                      <m:r>
                        <a:rPr lang="pt-BR" i="1">
                          <a:latin typeface="Cambria Math"/>
                        </a:rPr>
                        <m:t>𝑙</m:t>
                      </m:r>
                      <m:r>
                        <a:rPr lang="pt-BR" i="1">
                          <a:latin typeface="Cambria Math"/>
                        </a:rPr>
                        <m:t>) ≥1,2</m:t>
                      </m:r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r>
                  <a:rPr lang="pt-BR" dirty="0" smtClean="0"/>
                  <a:t>Onde, </a:t>
                </a:r>
              </a:p>
              <a:p>
                <a:pPr marL="0" indent="0">
                  <a:buNone/>
                </a:pPr>
                <a:r>
                  <a:rPr lang="pt-BR" dirty="0"/>
                  <a:t>φ = coeficiente de impacto dinâmico;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𝑙</m:t>
                    </m:r>
                  </m:oMath>
                </a14:m>
                <a:r>
                  <a:rPr lang="pt-BR" dirty="0"/>
                  <a:t> = o comprimento do vão teórico em </a:t>
                </a:r>
                <a:r>
                  <a:rPr lang="pt-BR" dirty="0" smtClean="0"/>
                  <a:t>metros.</a:t>
                </a: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17" r="-1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86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NBR 7187:2003</a:t>
            </a:r>
          </a:p>
        </p:txBody>
      </p:sp>
      <p:pic>
        <p:nvPicPr>
          <p:cNvPr id="4" name="Imagem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99" y="1366327"/>
            <a:ext cx="6682794" cy="4116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89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Pontes ferroviárias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Segundo Correa (2008) a forte influência na resposta dinâmica da estrutura se dá por irregularidades nos trilhos e nos rodeiros;</a:t>
            </a:r>
          </a:p>
          <a:p>
            <a:r>
              <a:rPr lang="pt-BR" dirty="0" smtClean="0"/>
              <a:t>Outros elementos que podem gerar solicitações externas são as juntas nos trilhos e no pavimento de asfalto/concreto.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109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Pontes ferroviárias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pt-BR" dirty="0" smtClean="0"/>
              <a:t>Diferentemente das pontes rodoviárias, as pontes ferroviárias podem apresentar desnivelamento de cabeceira, que ocorre na medida que há compactação da plataforma ferroviária nas entradas das pontes.</a:t>
            </a:r>
            <a:endParaRPr lang="pt-BR" dirty="0"/>
          </a:p>
        </p:txBody>
      </p:sp>
      <p:pic>
        <p:nvPicPr>
          <p:cNvPr id="4" name="Imagem 3" descr="C:\Users\cs264914\Desktop\OAE's\2016\1.CONTROLES\6.OBRAS\15. BERTIOGA (10,800 SUB 95)\8. DESNIVELAMENTO CABECEIRA\DSCN0897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91" y="2042611"/>
            <a:ext cx="5244553" cy="368240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562226" y="5719652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Desnivelamento de cabeceira de ponte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676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Coeficiente de </a:t>
            </a:r>
            <a:r>
              <a:rPr lang="pt-BR" dirty="0" smtClean="0"/>
              <a:t>Amplificação Dinâmica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69268" y="864108"/>
                <a:ext cx="7576498" cy="5120640"/>
              </a:xfrm>
            </p:spPr>
            <p:txBody>
              <a:bodyPr/>
              <a:lstStyle/>
              <a:p>
                <a:r>
                  <a:rPr lang="pt-BR" dirty="0" smtClean="0"/>
                  <a:t>É um termo expresso em função da razão entre a frequência de excitação e a frequência própria do sistema;</a:t>
                </a:r>
              </a:p>
              <a:p>
                <a:r>
                  <a:rPr lang="pt-BR" dirty="0" smtClean="0"/>
                  <a:t>Indica quantas vezes a resposta estática deverá ser amplificada para que seja atingida a resposta dinâmica </a:t>
                </a:r>
                <a:r>
                  <a:rPr lang="pt-BR" dirty="0" smtClean="0"/>
                  <a:t>máxima, e é dado por:</a:t>
                </a:r>
                <a:endParaRPr lang="pt-BR" dirty="0"/>
              </a:p>
              <a:p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pt-BR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>
                                      <a:latin typeface="Cambria Math"/>
                                    </a:rPr>
                                    <m:t>(1</m:t>
                                  </m:r>
                                  <m:r>
                                    <a:rPr lang="pt-BR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pt-BR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BR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pt-BR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>
                                      <a:latin typeface="Cambria Math"/>
                                    </a:rPr>
                                    <m:t>(2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pt-BR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Onde, β é a relação </a:t>
                </a:r>
                <a:r>
                  <a:rPr lang="pt-BR" dirty="0" smtClean="0"/>
                  <a:t>entre </a:t>
                </a:r>
                <a:r>
                  <a:rPr lang="pt-BR" dirty="0"/>
                  <a:t>a frequência do carregamento e </a:t>
                </a:r>
                <a:r>
                  <a:rPr lang="pt-BR" dirty="0" smtClean="0"/>
                  <a:t>a frequência </a:t>
                </a:r>
                <a:r>
                  <a:rPr lang="pt-BR" dirty="0"/>
                  <a:t>do sistema não amortecido, e ξ é a taxa de amortecimento do sistema.</a:t>
                </a: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9268" y="864108"/>
                <a:ext cx="7576498" cy="5120640"/>
              </a:xfrm>
              <a:blipFill rotWithShape="1">
                <a:blip r:embed="rId2"/>
                <a:stretch>
                  <a:fillRect l="-885" r="-7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18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Coeficiente de Amplificação Dinâmica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pt-BR" dirty="0" smtClean="0"/>
              <a:t>O coeficiente pode ser expresso na forma gráfica:</a:t>
            </a:r>
            <a:endParaRPr lang="pt-BR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009" b="4827"/>
          <a:stretch/>
        </p:blipFill>
        <p:spPr bwMode="auto">
          <a:xfrm>
            <a:off x="4759304" y="1388180"/>
            <a:ext cx="5535127" cy="4072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78867" y="54018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Coeficiente de amplificação dinâmica em função das taxas de amortecimento do sistema (Clough, 1995)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296</TotalTime>
  <Words>1338</Words>
  <Application>Microsoft Office PowerPoint</Application>
  <PresentationFormat>Personalizar</PresentationFormat>
  <Paragraphs>91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Frame</vt:lpstr>
      <vt:lpstr>Estimativa do coeficiente de impacto em pontes ferroviárias devido ao desnivelamento</vt:lpstr>
      <vt:lpstr>RESUMO</vt:lpstr>
      <vt:lpstr>INTRODUÇÃO</vt:lpstr>
      <vt:lpstr>NBR 7187:2003</vt:lpstr>
      <vt:lpstr>NBR 7187:2003</vt:lpstr>
      <vt:lpstr>Pontes ferroviárias</vt:lpstr>
      <vt:lpstr>Pontes ferroviárias</vt:lpstr>
      <vt:lpstr>Coeficiente de Amplificação Dinâmica</vt:lpstr>
      <vt:lpstr>Coeficiente de Amplificação Dinâmica</vt:lpstr>
      <vt:lpstr>Análise com um grau de liberdade</vt:lpstr>
      <vt:lpstr>Análise com um grau de liberdade</vt:lpstr>
      <vt:lpstr>Análise com vários graus de liberdade</vt:lpstr>
      <vt:lpstr>Análise com vários graus de liberdade</vt:lpstr>
      <vt:lpstr>Análise com vários graus de liberdade</vt:lpstr>
      <vt:lpstr>Análise com vários graus de liberdade</vt:lpstr>
      <vt:lpstr>Conclusões</vt:lpstr>
      <vt:lpstr>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Estimativa do coeficiente de impacto em pontes ferroviárias devido ao desnivelamento de cabeceira</dc:title>
  <dc:creator>Augusto Manieri</dc:creator>
  <cp:lastModifiedBy>Caio Vinicius Schlogel</cp:lastModifiedBy>
  <cp:revision>18</cp:revision>
  <dcterms:created xsi:type="dcterms:W3CDTF">2017-05-16T19:30:44Z</dcterms:created>
  <dcterms:modified xsi:type="dcterms:W3CDTF">2017-05-20T11:27:37Z</dcterms:modified>
</cp:coreProperties>
</file>