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5" r:id="rId7"/>
    <p:sldId id="260" r:id="rId8"/>
    <p:sldId id="261" r:id="rId9"/>
    <p:sldId id="263" r:id="rId10"/>
    <p:sldId id="270" r:id="rId11"/>
    <p:sldId id="273" r:id="rId12"/>
    <p:sldId id="267" r:id="rId13"/>
    <p:sldId id="269" r:id="rId14"/>
    <p:sldId id="264" r:id="rId15"/>
    <p:sldId id="272" r:id="rId16"/>
    <p:sldId id="271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4E7"/>
    <a:srgbClr val="FCECE8"/>
    <a:srgbClr val="FFFFFF"/>
    <a:srgbClr val="F8CBAD"/>
    <a:srgbClr val="E1D5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Destaqu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édio 2 - Destaqu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Estilo Médio 4 - Destaqu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E171933-4619-4E11-9A3F-F7608DF75F80}" styleName="Estilo Médio 1 - Destaqu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06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5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E325-ECF9-44BE-9DC8-5E7C0EE636C1}" type="datetimeFigureOut">
              <a:rPr lang="pt-BR" smtClean="0"/>
              <a:t>17/05/2017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6B1D-2309-4A37-A6EE-11DB30A475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9686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E325-ECF9-44BE-9DC8-5E7C0EE636C1}" type="datetimeFigureOut">
              <a:rPr lang="pt-BR" smtClean="0"/>
              <a:t>17/05/2017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6B1D-2309-4A37-A6EE-11DB30A475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7723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E325-ECF9-44BE-9DC8-5E7C0EE636C1}" type="datetimeFigureOut">
              <a:rPr lang="pt-BR" smtClean="0"/>
              <a:t>17/05/2017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6B1D-2309-4A37-A6EE-11DB30A475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9825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E325-ECF9-44BE-9DC8-5E7C0EE636C1}" type="datetimeFigureOut">
              <a:rPr lang="pt-BR" smtClean="0"/>
              <a:t>17/05/2017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6B1D-2309-4A37-A6EE-11DB30A475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4856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E325-ECF9-44BE-9DC8-5E7C0EE636C1}" type="datetimeFigureOut">
              <a:rPr lang="pt-BR" smtClean="0"/>
              <a:t>17/05/2017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6B1D-2309-4A37-A6EE-11DB30A475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3941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E325-ECF9-44BE-9DC8-5E7C0EE636C1}" type="datetimeFigureOut">
              <a:rPr lang="pt-BR" smtClean="0"/>
              <a:t>17/05/2017</a:t>
            </a:fld>
            <a:endParaRPr lang="pt-BR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6B1D-2309-4A37-A6EE-11DB30A475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0497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E325-ECF9-44BE-9DC8-5E7C0EE636C1}" type="datetimeFigureOut">
              <a:rPr lang="pt-BR" smtClean="0"/>
              <a:t>17/05/2017</a:t>
            </a:fld>
            <a:endParaRPr lang="pt-BR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6B1D-2309-4A37-A6EE-11DB30A475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7691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E325-ECF9-44BE-9DC8-5E7C0EE636C1}" type="datetimeFigureOut">
              <a:rPr lang="pt-BR" smtClean="0"/>
              <a:t>17/05/2017</a:t>
            </a:fld>
            <a:endParaRPr lang="pt-BR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6B1D-2309-4A37-A6EE-11DB30A475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9803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E325-ECF9-44BE-9DC8-5E7C0EE636C1}" type="datetimeFigureOut">
              <a:rPr lang="pt-BR" smtClean="0"/>
              <a:t>17/05/2017</a:t>
            </a:fld>
            <a:endParaRPr lang="pt-BR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6B1D-2309-4A37-A6EE-11DB30A475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3579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E325-ECF9-44BE-9DC8-5E7C0EE636C1}" type="datetimeFigureOut">
              <a:rPr lang="pt-BR" smtClean="0"/>
              <a:t>17/05/2017</a:t>
            </a:fld>
            <a:endParaRPr lang="pt-BR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6B1D-2309-4A37-A6EE-11DB30A475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4581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E325-ECF9-44BE-9DC8-5E7C0EE636C1}" type="datetimeFigureOut">
              <a:rPr lang="pt-BR" smtClean="0"/>
              <a:t>17/05/2017</a:t>
            </a:fld>
            <a:endParaRPr lang="pt-BR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6B1D-2309-4A37-A6EE-11DB30A475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5906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7E325-ECF9-44BE-9DC8-5E7C0EE636C1}" type="datetimeFigureOut">
              <a:rPr lang="pt-BR" smtClean="0"/>
              <a:t>17/05/2017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06B1D-2309-4A37-A6EE-11DB30A475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7834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image" Target="../media/image1.png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29.png"/><Relationship Id="rId4" Type="http://schemas.microsoft.com/office/2007/relationships/hdphoto" Target="../media/hdphoto1.wdp"/><Relationship Id="rId9" Type="http://schemas.openxmlformats.org/officeDocument/2006/relationships/image" Target="../media/image28.wmf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1.png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32.wmf"/><Relationship Id="rId4" Type="http://schemas.microsoft.com/office/2007/relationships/hdphoto" Target="../media/hdphoto1.wdp"/><Relationship Id="rId9" Type="http://schemas.openxmlformats.org/officeDocument/2006/relationships/oleObject" Target="../embeddings/oleObject26.bin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1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wmf"/><Relationship Id="rId11" Type="http://schemas.openxmlformats.org/officeDocument/2006/relationships/image" Target="../media/image10.pn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9.wmf"/><Relationship Id="rId4" Type="http://schemas.microsoft.com/office/2007/relationships/hdphoto" Target="../media/hdphoto1.wdp"/><Relationship Id="rId9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1.pn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6.bin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12.bin"/><Relationship Id="rId3" Type="http://schemas.openxmlformats.org/officeDocument/2006/relationships/image" Target="../media/image1.png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4.wmf"/><Relationship Id="rId4" Type="http://schemas.microsoft.com/office/2007/relationships/hdphoto" Target="../media/hdphoto1.wdp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17.bin"/><Relationship Id="rId18" Type="http://schemas.openxmlformats.org/officeDocument/2006/relationships/image" Target="../media/image23.wmf"/><Relationship Id="rId3" Type="http://schemas.openxmlformats.org/officeDocument/2006/relationships/image" Target="../media/image1.png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20.wmf"/><Relationship Id="rId1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8.bin"/><Relationship Id="rId10" Type="http://schemas.openxmlformats.org/officeDocument/2006/relationships/image" Target="../media/image19.wmf"/><Relationship Id="rId4" Type="http://schemas.microsoft.com/office/2007/relationships/hdphoto" Target="../media/hdphoto1.wdp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2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1.png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6.png"/><Relationship Id="rId4" Type="http://schemas.microsoft.com/office/2007/relationships/hdphoto" Target="../media/hdphoto1.wdp"/><Relationship Id="rId9" Type="http://schemas.openxmlformats.org/officeDocument/2006/relationships/image" Target="../media/image2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t-BR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Estudo da dinâmica em um pórtico com auxílio do MATLAB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800158"/>
            <a:ext cx="9144000" cy="2402522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Integrantes:</a:t>
            </a:r>
          </a:p>
          <a:p>
            <a:r>
              <a:rPr lang="pt-BR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Juan Carlo Olmo Breda</a:t>
            </a:r>
          </a:p>
          <a:p>
            <a:r>
              <a:rPr lang="pt-BR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Karina Bradaschia Rocha</a:t>
            </a:r>
          </a:p>
          <a:p>
            <a:r>
              <a:rPr lang="pt-BR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Paula Meirelles Bolelli</a:t>
            </a:r>
          </a:p>
          <a:p>
            <a:endParaRPr lang="pt-BR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Professor: </a:t>
            </a:r>
            <a:r>
              <a:rPr lang="pt-BR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Carlos Eduardo Nigro Mazzilli</a:t>
            </a:r>
            <a:endParaRPr lang="pt-BR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60960" y="106680"/>
            <a:ext cx="6918960" cy="5029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PEF5916 – Dinâmica e Estabilidade das Estruturas</a:t>
            </a:r>
            <a:endParaRPr lang="pt-BR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17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9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71195"/>
          </a:xfrm>
          <a:solidFill>
            <a:schemeClr val="lt1">
              <a:alpha val="78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28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Resultados e Discussões</a:t>
            </a:r>
            <a:endParaRPr lang="pt-BR" sz="2800" b="1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arcador de Posição de Conteúdo 3"/>
          <p:cNvSpPr>
            <a:spLocks noGrp="1"/>
          </p:cNvSpPr>
          <p:nvPr>
            <p:ph idx="1"/>
          </p:nvPr>
        </p:nvSpPr>
        <p:spPr>
          <a:xfrm>
            <a:off x="516228" y="980516"/>
            <a:ext cx="10515600" cy="4351338"/>
          </a:xfrm>
        </p:spPr>
        <p:txBody>
          <a:bodyPr/>
          <a:lstStyle/>
          <a:p>
            <a:r>
              <a:rPr lang="pt-B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Modelo escolhido</a:t>
            </a:r>
            <a:endParaRPr lang="pt-BR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aphicFrame>
        <p:nvGraphicFramePr>
          <p:cNvPr id="5" name="Marcador de Posição de Conteúd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6906879"/>
              </p:ext>
            </p:extLst>
          </p:nvPr>
        </p:nvGraphicFramePr>
        <p:xfrm>
          <a:off x="6357419" y="2074691"/>
          <a:ext cx="4943792" cy="3845404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2492883"/>
                <a:gridCol w="2450909"/>
              </a:tblGrid>
              <a:tr h="26520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pt-BR" sz="1200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PARÂMETROS ADOTADOS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67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pt-BR" sz="1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Massa do 1ª pavimento + máquina </a:t>
                      </a:r>
                      <a:r>
                        <a:rPr lang="pt-BR" sz="110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rotativa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pt-BR" sz="110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(kg</a:t>
                      </a:r>
                      <a:r>
                        <a:rPr lang="pt-BR" sz="1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)</a:t>
                      </a:r>
                      <a:endParaRPr lang="pt-BR" sz="12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pt-BR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20600</a:t>
                      </a:r>
                      <a:endParaRPr lang="pt-BR" sz="12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2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pt-BR" sz="1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Massa dos demais </a:t>
                      </a:r>
                      <a:r>
                        <a:rPr lang="pt-BR" sz="110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pavimentos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pt-BR" sz="110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(kg</a:t>
                      </a:r>
                      <a:r>
                        <a:rPr lang="pt-BR" sz="1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)</a:t>
                      </a:r>
                      <a:endParaRPr lang="pt-BR" sz="12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pt-BR" sz="1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20000</a:t>
                      </a:r>
                      <a:endParaRPr lang="pt-BR" sz="12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2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pt-BR" sz="1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Massa do </a:t>
                      </a:r>
                      <a:r>
                        <a:rPr lang="pt-BR" sz="110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TMD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pt-BR" sz="110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(kg</a:t>
                      </a:r>
                      <a:r>
                        <a:rPr lang="pt-BR" sz="1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)</a:t>
                      </a:r>
                      <a:endParaRPr lang="pt-BR" sz="12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pt-BR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100</a:t>
                      </a:r>
                      <a:endParaRPr lang="pt-BR" sz="12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2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pt-BR" sz="1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Módulo de elasticidade </a:t>
                      </a:r>
                      <a:r>
                        <a:rPr lang="pt-BR" sz="1100" baseline="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do concreto dos pilares </a:t>
                      </a:r>
                      <a:r>
                        <a:rPr lang="pt-BR" sz="110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(GPa</a:t>
                      </a:r>
                      <a:r>
                        <a:rPr lang="pt-BR" sz="1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)</a:t>
                      </a:r>
                      <a:endParaRPr lang="pt-BR" sz="12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pt-BR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21</a:t>
                      </a:r>
                      <a:endParaRPr lang="pt-BR" sz="12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2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pt-BR" sz="1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Altura de cada pilar </a:t>
                      </a:r>
                      <a:endParaRPr lang="pt-BR" sz="1100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pt-BR" sz="110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(</a:t>
                      </a:r>
                      <a:r>
                        <a:rPr lang="pt-BR" sz="1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m)</a:t>
                      </a:r>
                      <a:endParaRPr lang="pt-BR" sz="12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pt-BR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3,0</a:t>
                      </a:r>
                      <a:endParaRPr lang="pt-BR" sz="12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2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pt-BR" sz="1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Dimensões dos </a:t>
                      </a:r>
                      <a:r>
                        <a:rPr lang="pt-BR" sz="110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pilares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pt-BR" sz="110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(m</a:t>
                      </a:r>
                      <a:r>
                        <a:rPr lang="pt-BR" sz="1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)</a:t>
                      </a:r>
                      <a:endParaRPr lang="pt-BR" sz="12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pt-BR" sz="1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0,15 x 0,5</a:t>
                      </a:r>
                      <a:endParaRPr lang="pt-BR" sz="12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2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pt-BR" sz="1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Rigidez por pavimento </a:t>
                      </a:r>
                      <a:endParaRPr lang="pt-BR" sz="1100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pt-BR" sz="110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(</a:t>
                      </a:r>
                      <a:r>
                        <a:rPr lang="pt-BR" sz="1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N/m)</a:t>
                      </a:r>
                      <a:endParaRPr lang="pt-BR" sz="12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pt-BR" sz="1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2,917.10</a:t>
                      </a:r>
                      <a:r>
                        <a:rPr lang="pt-BR" sz="1100" baseline="300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</a:t>
                      </a:r>
                      <a:endParaRPr lang="pt-BR" sz="12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5"/>
          <a:srcRect l="33140" t="14745" r="32414" b="13072"/>
          <a:stretch/>
        </p:blipFill>
        <p:spPr>
          <a:xfrm>
            <a:off x="1159099" y="1558344"/>
            <a:ext cx="4143927" cy="488221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7423111"/>
              </p:ext>
            </p:extLst>
          </p:nvPr>
        </p:nvGraphicFramePr>
        <p:xfrm>
          <a:off x="7284237" y="2578969"/>
          <a:ext cx="3078483" cy="1154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2" name="Equação" r:id="rId6" imgW="1905000" imgH="711200" progId="Equation.3">
                  <p:embed/>
                </p:oleObj>
              </mc:Choice>
              <mc:Fallback>
                <p:oleObj name="Equação" r:id="rId6" imgW="19050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4237" y="2578969"/>
                        <a:ext cx="3078483" cy="11544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453131"/>
              </p:ext>
            </p:extLst>
          </p:nvPr>
        </p:nvGraphicFramePr>
        <p:xfrm>
          <a:off x="6863951" y="4115549"/>
          <a:ext cx="3919054" cy="118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3" name="Equação" r:id="rId8" imgW="2374900" imgH="711200" progId="Equation.3">
                  <p:embed/>
                </p:oleObj>
              </mc:Choice>
              <mc:Fallback>
                <p:oleObj name="Equação" r:id="rId8" imgW="23749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3951" y="4115549"/>
                        <a:ext cx="3919054" cy="11804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108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71195"/>
          </a:xfrm>
          <a:solidFill>
            <a:schemeClr val="lt1">
              <a:alpha val="78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28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Resultados e Discussões</a:t>
            </a:r>
            <a:endParaRPr lang="pt-BR" sz="2800" b="1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arcador de Posição de Conteúdo 3"/>
          <p:cNvSpPr>
            <a:spLocks noGrp="1"/>
          </p:cNvSpPr>
          <p:nvPr>
            <p:ph idx="1"/>
          </p:nvPr>
        </p:nvSpPr>
        <p:spPr>
          <a:xfrm>
            <a:off x="838200" y="1485990"/>
            <a:ext cx="10515600" cy="4351338"/>
          </a:xfrm>
        </p:spPr>
        <p:txBody>
          <a:bodyPr>
            <a:normAutofit/>
          </a:bodyPr>
          <a:lstStyle/>
          <a:p>
            <a:r>
              <a:rPr lang="pt-BR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Frequências naturais: </a:t>
            </a:r>
          </a:p>
          <a:p>
            <a:pPr algn="ctr"/>
            <a:endParaRPr lang="pt-BR" sz="10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657600" lvl="8" indent="0">
              <a:buNone/>
            </a:pPr>
            <a:r>
              <a:rPr lang="el-GR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ω</a:t>
            </a:r>
            <a:r>
              <a:rPr lang="pt-BR" sz="1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  </a:t>
            </a:r>
            <a:r>
              <a:rPr lang="pt-BR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 </a:t>
            </a:r>
            <a:r>
              <a:rPr lang="pt-BR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13,25 </a:t>
            </a:r>
            <a:r>
              <a:rPr lang="pt-BR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rad</a:t>
            </a:r>
            <a:r>
              <a:rPr lang="pt-BR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/s</a:t>
            </a:r>
          </a:p>
          <a:p>
            <a:pPr marL="3657600" lvl="8" indent="0">
              <a:buNone/>
            </a:pPr>
            <a:r>
              <a:rPr lang="el-GR" sz="24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ω</a:t>
            </a:r>
            <a:r>
              <a:rPr lang="pt-BR" sz="12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  </a:t>
            </a:r>
            <a:r>
              <a:rPr lang="pt-BR" sz="16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</a:t>
            </a:r>
            <a:r>
              <a:rPr lang="pt-BR" sz="24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38,00 </a:t>
            </a:r>
            <a:r>
              <a:rPr lang="pt-BR" sz="2400" dirty="0" err="1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rad</a:t>
            </a:r>
            <a:r>
              <a:rPr lang="pt-BR" sz="24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/s</a:t>
            </a:r>
            <a:endParaRPr lang="pt-BR" sz="24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657600" lvl="8" indent="0">
              <a:buNone/>
            </a:pPr>
            <a:r>
              <a:rPr lang="el-GR" sz="24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ω</a:t>
            </a:r>
            <a:r>
              <a:rPr lang="pt-BR" sz="12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  </a:t>
            </a:r>
            <a:r>
              <a:rPr lang="pt-BR" sz="16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</a:t>
            </a:r>
            <a:r>
              <a:rPr lang="pt-BR" sz="24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58,14 </a:t>
            </a:r>
            <a:r>
              <a:rPr lang="pt-BR" sz="2400" dirty="0" err="1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rad</a:t>
            </a:r>
            <a:r>
              <a:rPr lang="pt-BR" sz="24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/s</a:t>
            </a:r>
            <a:endParaRPr lang="pt-BR" sz="24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657600" lvl="8" indent="0">
              <a:buNone/>
            </a:pPr>
            <a:r>
              <a:rPr lang="el-GR" sz="24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ω</a:t>
            </a:r>
            <a:r>
              <a:rPr lang="pt-BR" sz="12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  </a:t>
            </a:r>
            <a:r>
              <a:rPr lang="pt-BR" sz="16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</a:t>
            </a:r>
            <a:r>
              <a:rPr lang="pt-BR" sz="24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71,58 </a:t>
            </a:r>
            <a:r>
              <a:rPr lang="pt-BR" sz="2400" dirty="0" err="1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rad</a:t>
            </a:r>
            <a:r>
              <a:rPr lang="pt-BR" sz="24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/s</a:t>
            </a:r>
            <a:endParaRPr lang="pt-BR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r>
              <a:rPr lang="pt-BR" sz="34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  <a:p>
            <a:r>
              <a:rPr lang="pt-BR" sz="34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Amortecimento de Rayleigh: </a:t>
            </a:r>
          </a:p>
          <a:p>
            <a:pPr marL="3657600" lvl="8" indent="0">
              <a:buNone/>
            </a:pPr>
            <a:endParaRPr lang="pt-BR" sz="1000" dirty="0" smtClean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657600" lvl="8" indent="0">
              <a:buNone/>
            </a:pPr>
            <a:r>
              <a:rPr lang="pt-BR" sz="24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pt-BR" sz="12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  </a:t>
            </a:r>
            <a:r>
              <a:rPr lang="pt-BR" sz="16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</a:t>
            </a:r>
            <a:r>
              <a:rPr lang="pt-BR" sz="16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pt-BR" sz="24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0,0041 </a:t>
            </a:r>
            <a:r>
              <a:rPr lang="pt-BR" sz="24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pt-BR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 </a:t>
            </a:r>
            <a:endParaRPr lang="pt-BR" sz="24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pt-BR" sz="34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03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9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71195"/>
          </a:xfrm>
          <a:solidFill>
            <a:schemeClr val="lt1">
              <a:alpha val="78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28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Resultados e Discussões</a:t>
            </a:r>
            <a:endParaRPr lang="pt-BR" sz="2800" b="1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arcador de Posição de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Modelo com TMD:</a:t>
            </a:r>
          </a:p>
          <a:p>
            <a:pPr marL="0" indent="0">
              <a:buNone/>
            </a:pPr>
            <a:endParaRPr lang="pt-BR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pt-BR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5442216"/>
              </p:ext>
            </p:extLst>
          </p:nvPr>
        </p:nvGraphicFramePr>
        <p:xfrm>
          <a:off x="3702741" y="2653956"/>
          <a:ext cx="3810000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3" name="Equação" r:id="rId5" imgW="1168200" imgH="177480" progId="Equation.3">
                  <p:embed/>
                </p:oleObj>
              </mc:Choice>
              <mc:Fallback>
                <p:oleObj name="Equação" r:id="rId5" imgW="1168200" imgH="17748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2741" y="2653956"/>
                        <a:ext cx="3810000" cy="5572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4080779"/>
              </p:ext>
            </p:extLst>
          </p:nvPr>
        </p:nvGraphicFramePr>
        <p:xfrm>
          <a:off x="2935978" y="3211168"/>
          <a:ext cx="5343525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4" name="Equação" r:id="rId7" imgW="1638000" imgH="203040" progId="Equation.3">
                  <p:embed/>
                </p:oleObj>
              </mc:Choice>
              <mc:Fallback>
                <p:oleObj name="Equação" r:id="rId7" imgW="16380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5978" y="3211168"/>
                        <a:ext cx="5343525" cy="6365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9203490"/>
              </p:ext>
            </p:extLst>
          </p:nvPr>
        </p:nvGraphicFramePr>
        <p:xfrm>
          <a:off x="866775" y="4430161"/>
          <a:ext cx="4161182" cy="1566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5" name="Equação" r:id="rId9" imgW="2362200" imgH="889000" progId="Equation.3">
                  <p:embed/>
                </p:oleObj>
              </mc:Choice>
              <mc:Fallback>
                <p:oleObj name="Equação" r:id="rId9" imgW="2362200" imgH="88900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775" y="4430161"/>
                        <a:ext cx="4161182" cy="15667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0"/>
          <p:cNvSpPr>
            <a:spLocks noChangeArrowheads="1"/>
          </p:cNvSpPr>
          <p:nvPr/>
        </p:nvSpPr>
        <p:spPr bwMode="auto">
          <a:xfrm flipV="1">
            <a:off x="6480312" y="4790384"/>
            <a:ext cx="1626273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270514"/>
              </p:ext>
            </p:extLst>
          </p:nvPr>
        </p:nvGraphicFramePr>
        <p:xfrm>
          <a:off x="6047029" y="4430161"/>
          <a:ext cx="5306771" cy="1566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6" name="Equação" r:id="rId11" imgW="3009900" imgH="889000" progId="Equation.3">
                  <p:embed/>
                </p:oleObj>
              </mc:Choice>
              <mc:Fallback>
                <p:oleObj name="Equação" r:id="rId11" imgW="3009900" imgH="88900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7029" y="4430161"/>
                        <a:ext cx="5306771" cy="15667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520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71195"/>
          </a:xfrm>
          <a:solidFill>
            <a:schemeClr val="lt1">
              <a:alpha val="78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28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Resultados e Discussões</a:t>
            </a:r>
            <a:endParaRPr lang="pt-BR" sz="2800" b="1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arcador de Posição de Conteúdo 3"/>
          <p:cNvSpPr>
            <a:spLocks noGrp="1"/>
          </p:cNvSpPr>
          <p:nvPr>
            <p:ph sz="half" idx="4294967295"/>
          </p:nvPr>
        </p:nvSpPr>
        <p:spPr>
          <a:xfrm>
            <a:off x="550409" y="1019176"/>
            <a:ext cx="5784881" cy="98107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Resposta dinâmica: </a:t>
            </a:r>
            <a:r>
              <a:rPr lang="pt-BR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pt-BR" sz="2400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pt-BR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deslocamentos horizontais</a:t>
            </a:r>
            <a:br>
              <a:rPr lang="pt-BR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pt-BR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(sem TMD)</a:t>
            </a:r>
            <a:endParaRPr lang="pt-BR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294967295"/>
          </p:nvPr>
        </p:nvSpPr>
        <p:spPr>
          <a:xfrm>
            <a:off x="5859518" y="1019176"/>
            <a:ext cx="5813370" cy="116613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Resposta dinâmica:</a:t>
            </a:r>
            <a:br>
              <a:rPr lang="pt-BR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pt-BR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deslocamentos horizontais</a:t>
            </a:r>
            <a:br>
              <a:rPr lang="pt-BR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pt-BR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(com TMD)</a:t>
            </a:r>
            <a:endParaRPr lang="pt-BR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1" t="2894" r="8619" b="2635"/>
          <a:stretch/>
        </p:blipFill>
        <p:spPr>
          <a:xfrm>
            <a:off x="6096475" y="2533287"/>
            <a:ext cx="6085115" cy="329837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6" t="3267" r="8774" b="2464"/>
          <a:stretch/>
        </p:blipFill>
        <p:spPr>
          <a:xfrm>
            <a:off x="0" y="2533286"/>
            <a:ext cx="6092328" cy="329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27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71195"/>
          </a:xfrm>
          <a:solidFill>
            <a:schemeClr val="lt1">
              <a:alpha val="78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28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Resultados e Discussões</a:t>
            </a:r>
            <a:endParaRPr lang="pt-BR" sz="2800" b="1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838845"/>
              </p:ext>
            </p:extLst>
          </p:nvPr>
        </p:nvGraphicFramePr>
        <p:xfrm>
          <a:off x="2525641" y="2579204"/>
          <a:ext cx="6366568" cy="257589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476369"/>
                <a:gridCol w="1732343"/>
                <a:gridCol w="2157856"/>
              </a:tblGrid>
              <a:tr h="42931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Pavimento</a:t>
                      </a:r>
                      <a:r>
                        <a:rPr lang="pt-BR" sz="1400" b="1" u="none" strike="noStrike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/</a:t>
                      </a:r>
                    </a:p>
                    <a:p>
                      <a:pPr algn="ctr" fontAlgn="ctr"/>
                      <a:r>
                        <a:rPr lang="pt-BR" sz="1400" b="1" u="none" strike="noStrike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grau </a:t>
                      </a:r>
                      <a:r>
                        <a:rPr lang="pt-BR" sz="1400" b="1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de liberdade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U</a:t>
                      </a:r>
                      <a:r>
                        <a:rPr lang="pt-BR" sz="1400" b="1" u="none" strike="noStrike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pt-BR" sz="1400" b="1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(cm) -  deslocamento horizontal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2931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</a:t>
                      </a:r>
                      <a:r>
                        <a:rPr lang="pt-BR" sz="1400" b="1" u="none" strike="noStrike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em </a:t>
                      </a:r>
                      <a:r>
                        <a:rPr lang="pt-BR" sz="1400" b="1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TMD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C</a:t>
                      </a:r>
                      <a:r>
                        <a:rPr lang="pt-BR" sz="1400" b="1" u="none" strike="noStrike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om </a:t>
                      </a:r>
                      <a:r>
                        <a:rPr lang="pt-BR" sz="1400" b="1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TMD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42931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1,74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1,68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7"/>
                    </a:solidFill>
                  </a:tcPr>
                </a:tc>
              </a:tr>
              <a:tr h="42931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3,17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3,06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931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4,27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4,12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7"/>
                    </a:solidFill>
                  </a:tcPr>
                </a:tc>
              </a:tr>
              <a:tr h="42931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u="none" strike="noStrike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u="none" strike="noStrike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4,86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4,68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136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09687" y="2065338"/>
            <a:ext cx="9144000" cy="2387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pt-BR" sz="80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Obrigado!</a:t>
            </a:r>
            <a:br>
              <a:rPr lang="pt-BR" sz="80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</a:br>
            <a:r>
              <a:rPr lang="pt-BR" sz="80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Dúvidas?</a:t>
            </a:r>
            <a:endParaRPr lang="pt-BR" sz="8000" b="1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60960" y="106680"/>
            <a:ext cx="6918960" cy="5029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PEF5916 – Dinâmica e Estabilidade das Estruturas</a:t>
            </a:r>
            <a:endParaRPr lang="pt-BR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73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t-BR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Estudo da dinâmica em um pórtico com auxílio do MATLAB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800158"/>
            <a:ext cx="9144000" cy="2402522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Integrantes:</a:t>
            </a:r>
          </a:p>
          <a:p>
            <a:r>
              <a:rPr lang="pt-BR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Juan Carlo Olmo Breda</a:t>
            </a:r>
          </a:p>
          <a:p>
            <a:r>
              <a:rPr lang="pt-BR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Karina Bradaschia Rocha</a:t>
            </a:r>
          </a:p>
          <a:p>
            <a:r>
              <a:rPr lang="pt-BR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Paula Meirelles Bolelli</a:t>
            </a:r>
          </a:p>
          <a:p>
            <a:endParaRPr lang="pt-BR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Professor: </a:t>
            </a:r>
            <a:r>
              <a:rPr lang="pt-BR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Carlos Eduardo Nigro Mazzilli</a:t>
            </a:r>
            <a:endParaRPr lang="pt-BR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60960" y="106680"/>
            <a:ext cx="6918960" cy="5029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PEF5916 – Dinâmica e Estabilidade das Estruturas</a:t>
            </a:r>
            <a:endParaRPr lang="pt-BR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71195"/>
          </a:xfrm>
          <a:solidFill>
            <a:schemeClr val="lt1">
              <a:alpha val="78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28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Introdução</a:t>
            </a:r>
            <a:endParaRPr lang="pt-BR" sz="2800" b="1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Importância das análises dinâmicas</a:t>
            </a:r>
          </a:p>
          <a:p>
            <a:endParaRPr lang="pt-BR" dirty="0" smtClean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TMD: </a:t>
            </a:r>
            <a:r>
              <a:rPr lang="pt-BR" i="1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Tuned</a:t>
            </a:r>
            <a:r>
              <a:rPr lang="pt-BR" i="1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Mass </a:t>
            </a:r>
            <a:r>
              <a:rPr lang="pt-BR" i="1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Damper</a:t>
            </a:r>
            <a:endParaRPr lang="pt-BR" i="1" dirty="0" smtClean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endParaRPr lang="pt-BR" i="1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Edifício de quatro pavimentos</a:t>
            </a:r>
          </a:p>
          <a:p>
            <a:endParaRPr lang="pt-BR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Rotina no MATLAB</a:t>
            </a:r>
            <a:endParaRPr lang="pt-BR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42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9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71195"/>
          </a:xfrm>
          <a:solidFill>
            <a:schemeClr val="lt1">
              <a:alpha val="78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28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Modelo e Metodologia de Análise</a:t>
            </a:r>
            <a:endParaRPr lang="pt-BR" sz="2800" b="1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849086" y="1249603"/>
            <a:ext cx="10515600" cy="4891502"/>
          </a:xfrm>
        </p:spPr>
        <p:txBody>
          <a:bodyPr/>
          <a:lstStyle/>
          <a:p>
            <a:r>
              <a:rPr lang="pt-BR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Conceito: </a:t>
            </a:r>
            <a:r>
              <a:rPr lang="pt-BR" i="1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Shear</a:t>
            </a:r>
            <a:r>
              <a:rPr lang="pt-BR" i="1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pt-BR" i="1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Building</a:t>
            </a:r>
            <a:endParaRPr lang="pt-BR" i="1" dirty="0" smtClean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Sistema com 1 grau de liberdade:</a:t>
            </a:r>
            <a:endParaRPr lang="pt-BR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2518595"/>
              </p:ext>
            </p:extLst>
          </p:nvPr>
        </p:nvGraphicFramePr>
        <p:xfrm>
          <a:off x="4516384" y="3027242"/>
          <a:ext cx="3181004" cy="508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" name="Equação" r:id="rId5" imgW="1193800" imgH="190500" progId="Equation.3">
                  <p:embed/>
                </p:oleObj>
              </mc:Choice>
              <mc:Fallback>
                <p:oleObj name="Equação" r:id="rId5" imgW="1193800" imgH="1905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6384" y="3027242"/>
                        <a:ext cx="3181004" cy="5089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7"/>
          <a:srcRect l="57894" t="38565" r="9375" b="20396"/>
          <a:stretch/>
        </p:blipFill>
        <p:spPr>
          <a:xfrm>
            <a:off x="7332162" y="3825407"/>
            <a:ext cx="3387195" cy="2387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8"/>
          <a:srcRect l="42069" t="41632" r="29276" b="25264"/>
          <a:stretch/>
        </p:blipFill>
        <p:spPr>
          <a:xfrm>
            <a:off x="1491658" y="3897507"/>
            <a:ext cx="3452648" cy="224359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2354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9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71195"/>
          </a:xfrm>
          <a:solidFill>
            <a:schemeClr val="lt1">
              <a:alpha val="78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28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Modelo e Metodologia de Análise</a:t>
            </a:r>
            <a:endParaRPr lang="pt-BR" sz="2800" b="1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838200" y="1024569"/>
            <a:ext cx="10515600" cy="5152394"/>
          </a:xfrm>
        </p:spPr>
        <p:txBody>
          <a:bodyPr/>
          <a:lstStyle/>
          <a:p>
            <a:r>
              <a:rPr lang="pt-BR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Sistema com 4 graus de liberdade:</a:t>
            </a:r>
            <a:endParaRPr lang="pt-BR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73240" y="1935479"/>
            <a:ext cx="2013143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 flipV="1">
            <a:off x="6629399" y="4548202"/>
            <a:ext cx="17101399" cy="5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13706"/>
              </p:ext>
            </p:extLst>
          </p:nvPr>
        </p:nvGraphicFramePr>
        <p:xfrm>
          <a:off x="5904271" y="2734602"/>
          <a:ext cx="4323946" cy="494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3" name="Equação" r:id="rId5" imgW="1916868" imgH="215806" progId="Equation.3">
                  <p:embed/>
                </p:oleObj>
              </mc:Choice>
              <mc:Fallback>
                <p:oleObj name="Equação" r:id="rId5" imgW="1916868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4271" y="2734602"/>
                        <a:ext cx="4323946" cy="4947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7"/>
          <a:srcRect l="6814" t="44973" r="34519" b="26948"/>
          <a:stretch/>
        </p:blipFill>
        <p:spPr>
          <a:xfrm>
            <a:off x="5144627" y="3894163"/>
            <a:ext cx="6226691" cy="1675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8"/>
          <a:srcRect l="49281" t="14973" r="35380" b="34274"/>
          <a:stretch/>
        </p:blipFill>
        <p:spPr>
          <a:xfrm>
            <a:off x="1342105" y="1671085"/>
            <a:ext cx="2713703" cy="505010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9025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9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71195"/>
          </a:xfrm>
          <a:solidFill>
            <a:schemeClr val="lt1">
              <a:alpha val="78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28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Modelo e Metodologia de Análise</a:t>
            </a:r>
            <a:endParaRPr lang="pt-BR" sz="2800" b="1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 flipV="1">
            <a:off x="6629399" y="4548202"/>
            <a:ext cx="17101399" cy="5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3992292"/>
              </p:ext>
            </p:extLst>
          </p:nvPr>
        </p:nvGraphicFramePr>
        <p:xfrm>
          <a:off x="3337560" y="1188720"/>
          <a:ext cx="5061004" cy="579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" name="Equação" r:id="rId5" imgW="1916868" imgH="215806" progId="Equation.3">
                  <p:embed/>
                </p:oleObj>
              </mc:Choice>
              <mc:Fallback>
                <p:oleObj name="Equação" r:id="rId5" imgW="1916868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7560" y="1188720"/>
                        <a:ext cx="5061004" cy="5791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0928113"/>
              </p:ext>
            </p:extLst>
          </p:nvPr>
        </p:nvGraphicFramePr>
        <p:xfrm>
          <a:off x="6606291" y="2079672"/>
          <a:ext cx="3312774" cy="1996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" name="Equação" r:id="rId7" imgW="1435100" imgH="863600" progId="Equation.3">
                  <p:embed/>
                </p:oleObj>
              </mc:Choice>
              <mc:Fallback>
                <p:oleObj name="Equação" r:id="rId7" imgW="1435100" imgH="863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6291" y="2079672"/>
                        <a:ext cx="3312774" cy="19964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7126986"/>
              </p:ext>
            </p:extLst>
          </p:nvPr>
        </p:nvGraphicFramePr>
        <p:xfrm>
          <a:off x="5603895" y="4597577"/>
          <a:ext cx="5413149" cy="1978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8" name="Equação" r:id="rId9" imgW="2374900" imgH="863600" progId="Equation.3">
                  <p:embed/>
                </p:oleObj>
              </mc:Choice>
              <mc:Fallback>
                <p:oleObj name="Equação" r:id="rId9" imgW="2374900" imgH="863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95" y="4597577"/>
                        <a:ext cx="5413149" cy="19782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11"/>
          <a:srcRect l="17335" t="12576" r="53379" b="809"/>
          <a:stretch/>
        </p:blipFill>
        <p:spPr>
          <a:xfrm>
            <a:off x="592850" y="1845120"/>
            <a:ext cx="2940925" cy="489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47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9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71195"/>
          </a:xfrm>
          <a:solidFill>
            <a:schemeClr val="lt1">
              <a:alpha val="78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28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Modelo e Metodologia de Análise</a:t>
            </a:r>
            <a:endParaRPr lang="pt-BR" sz="2800" b="1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73240" y="1935479"/>
            <a:ext cx="2013143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937760" y="2133599"/>
            <a:ext cx="2389955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" name="Subtítulo 2"/>
          <p:cNvSpPr>
            <a:spLocks noGrp="1"/>
          </p:cNvSpPr>
          <p:nvPr>
            <p:ph idx="1"/>
          </p:nvPr>
        </p:nvSpPr>
        <p:spPr>
          <a:xfrm>
            <a:off x="1137748" y="1296762"/>
            <a:ext cx="10339552" cy="4351338"/>
          </a:xfrm>
        </p:spPr>
        <p:txBody>
          <a:bodyPr/>
          <a:lstStyle/>
          <a:p>
            <a:endParaRPr lang="pt-BR" dirty="0" smtClean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r>
              <a:rPr lang="pt-BR" sz="2700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Frequências naturais </a:t>
            </a:r>
            <a:r>
              <a:rPr lang="el-GR" sz="2700" dirty="0" smtClean="0">
                <a:latin typeface="Cambria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ω</a:t>
            </a:r>
            <a:r>
              <a:rPr lang="pt-BR" sz="2000" dirty="0" smtClean="0">
                <a:latin typeface="Cambria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</a:t>
            </a:r>
            <a:r>
              <a:rPr lang="pt-BR" sz="2700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e modos de vibração </a:t>
            </a:r>
            <a:r>
              <a:rPr lang="el-GR" sz="2700" dirty="0" smtClean="0">
                <a:latin typeface="Cambria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Φ</a:t>
            </a:r>
            <a:r>
              <a:rPr lang="pt-BR" sz="2000" dirty="0" smtClean="0">
                <a:latin typeface="Cambria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</a:t>
            </a:r>
            <a:r>
              <a:rPr lang="pt-BR" sz="2400" dirty="0" smtClean="0">
                <a:latin typeface="Cambria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pt-BR" sz="2700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: problema de autovalores  e </a:t>
            </a:r>
            <a:r>
              <a:rPr lang="pt-BR" sz="2700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autovetores</a:t>
            </a:r>
            <a:endParaRPr lang="pt-BR" sz="2700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7575758"/>
              </p:ext>
            </p:extLst>
          </p:nvPr>
        </p:nvGraphicFramePr>
        <p:xfrm>
          <a:off x="4755891" y="3338838"/>
          <a:ext cx="2680217" cy="566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1" name="Equação" r:id="rId5" imgW="990170" imgH="203112" progId="Equation.3">
                  <p:embed/>
                </p:oleObj>
              </mc:Choice>
              <mc:Fallback>
                <p:oleObj name="Equação" r:id="rId5" imgW="990170" imgH="203112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5891" y="3338838"/>
                        <a:ext cx="2680217" cy="5669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9430395"/>
              </p:ext>
            </p:extLst>
          </p:nvPr>
        </p:nvGraphicFramePr>
        <p:xfrm>
          <a:off x="2872842" y="4328953"/>
          <a:ext cx="6869364" cy="631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2" name="Equação" r:id="rId7" imgW="2489200" imgH="228600" progId="Equation.3">
                  <p:embed/>
                </p:oleObj>
              </mc:Choice>
              <mc:Fallback>
                <p:oleObj name="Equação" r:id="rId7" imgW="24892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2842" y="4328953"/>
                        <a:ext cx="6869364" cy="6316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912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9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71195"/>
          </a:xfrm>
          <a:solidFill>
            <a:schemeClr val="lt1">
              <a:alpha val="78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28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Modelo e Metodologia de Análise</a:t>
            </a:r>
            <a:endParaRPr lang="pt-BR" sz="2800" b="1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73240" y="1935479"/>
            <a:ext cx="2013143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937760" y="2133599"/>
            <a:ext cx="2389955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" name="Subtítulo 2"/>
          <p:cNvSpPr>
            <a:spLocks noGrp="1"/>
          </p:cNvSpPr>
          <p:nvPr>
            <p:ph idx="1"/>
          </p:nvPr>
        </p:nvSpPr>
        <p:spPr>
          <a:xfrm>
            <a:off x="838200" y="2116573"/>
            <a:ext cx="10515600" cy="4351338"/>
          </a:xfrm>
        </p:spPr>
        <p:txBody>
          <a:bodyPr/>
          <a:lstStyle/>
          <a:p>
            <a:endParaRPr lang="pt-BR" dirty="0" smtClean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Amortecimento de Rayleigh: </a:t>
            </a:r>
            <a:endParaRPr lang="pt-BR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Obje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013827"/>
              </p:ext>
            </p:extLst>
          </p:nvPr>
        </p:nvGraphicFramePr>
        <p:xfrm>
          <a:off x="3337560" y="1313412"/>
          <a:ext cx="5061004" cy="579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1" name="Equação" r:id="rId5" imgW="1916868" imgH="215806" progId="Equation.3">
                  <p:embed/>
                </p:oleObj>
              </mc:Choice>
              <mc:Fallback>
                <p:oleObj name="Equação" r:id="rId5" imgW="1916868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7560" y="1313412"/>
                        <a:ext cx="5061004" cy="5791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0952345"/>
              </p:ext>
            </p:extLst>
          </p:nvPr>
        </p:nvGraphicFramePr>
        <p:xfrm>
          <a:off x="4180523" y="3467015"/>
          <a:ext cx="3398199" cy="513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2" name="Equação" r:id="rId7" imgW="1269720" imgH="203040" progId="Equation.3">
                  <p:embed/>
                </p:oleObj>
              </mc:Choice>
              <mc:Fallback>
                <p:oleObj name="Equação" r:id="rId7" imgW="1269720" imgH="203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0523" y="3467015"/>
                        <a:ext cx="3398199" cy="5133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907280" y="4053839"/>
            <a:ext cx="263192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4" name="Obje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0637165"/>
              </p:ext>
            </p:extLst>
          </p:nvPr>
        </p:nvGraphicFramePr>
        <p:xfrm>
          <a:off x="5074920" y="4209012"/>
          <a:ext cx="1526345" cy="944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3" name="Equação" r:id="rId9" imgW="596900" imgH="368300" progId="Equation.3">
                  <p:embed/>
                </p:oleObj>
              </mc:Choice>
              <mc:Fallback>
                <p:oleObj name="Equação" r:id="rId9" imgW="596900" imgH="368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4920" y="4209012"/>
                        <a:ext cx="1526345" cy="9448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Conexão reta unidirecional 15"/>
          <p:cNvCxnSpPr/>
          <p:nvPr/>
        </p:nvCxnSpPr>
        <p:spPr>
          <a:xfrm flipV="1">
            <a:off x="5044440" y="3431772"/>
            <a:ext cx="518160" cy="5638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to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512896"/>
              </p:ext>
            </p:extLst>
          </p:nvPr>
        </p:nvGraphicFramePr>
        <p:xfrm>
          <a:off x="5513388" y="3057757"/>
          <a:ext cx="3048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4" name="Equação" r:id="rId11" imgW="114120" imgH="164880" progId="Equation.3">
                  <p:embed/>
                </p:oleObj>
              </mc:Choice>
              <mc:Fallback>
                <p:oleObj name="Equação" r:id="rId11" imgW="1141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3388" y="3057757"/>
                        <a:ext cx="304800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o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3340356"/>
              </p:ext>
            </p:extLst>
          </p:nvPr>
        </p:nvGraphicFramePr>
        <p:xfrm>
          <a:off x="4979411" y="3473306"/>
          <a:ext cx="19367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5" name="Equação" r:id="rId13" imgW="723600" imgH="203040" progId="Equation.3">
                  <p:embed/>
                </p:oleObj>
              </mc:Choice>
              <mc:Fallback>
                <p:oleObj name="Equação" r:id="rId13" imgW="723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9411" y="3473306"/>
                        <a:ext cx="193675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368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9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71195"/>
          </a:xfrm>
          <a:solidFill>
            <a:schemeClr val="lt1">
              <a:alpha val="78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28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Modelo e Metodologia de Análise</a:t>
            </a:r>
            <a:endParaRPr lang="pt-BR" sz="2800" b="1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937760" y="2133599"/>
            <a:ext cx="2389955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" name="Subtítulo 2"/>
          <p:cNvSpPr>
            <a:spLocks noGrp="1"/>
          </p:cNvSpPr>
          <p:nvPr>
            <p:ph idx="1"/>
          </p:nvPr>
        </p:nvSpPr>
        <p:spPr>
          <a:xfrm>
            <a:off x="838200" y="1350818"/>
            <a:ext cx="10515600" cy="4826145"/>
          </a:xfrm>
        </p:spPr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Método da Superposição Modal</a:t>
            </a:r>
          </a:p>
          <a:p>
            <a:pPr marL="0" indent="0">
              <a:buNone/>
            </a:pPr>
            <a:endPara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lvl="2">
              <a:buFont typeface="Symbol" panose="05050102010706020507" pitchFamily="18" charset="2"/>
              <a:buChar char="®"/>
            </a:pPr>
            <a:r>
              <a:rPr lang="pt-BR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Matrizes diagonais</a:t>
            </a:r>
            <a:br>
              <a:rPr lang="pt-BR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</a:br>
            <a:endParaRPr lang="pt-BR" sz="2400" dirty="0" smtClean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lvl="2">
              <a:buFont typeface="Symbol" panose="05050102010706020507" pitchFamily="18" charset="2"/>
              <a:buChar char="®"/>
            </a:pPr>
            <a:r>
              <a:rPr lang="pt-BR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Desacoplamento </a:t>
            </a:r>
            <a:r>
              <a:rPr lang="pt-BR" sz="2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de um sistema de quatro graus de liberdade para quatro sistemas de um grau de liberdade</a:t>
            </a:r>
          </a:p>
        </p:txBody>
      </p:sp>
      <p:graphicFrame>
        <p:nvGraphicFramePr>
          <p:cNvPr id="13" name="Obje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22450"/>
              </p:ext>
            </p:extLst>
          </p:nvPr>
        </p:nvGraphicFramePr>
        <p:xfrm>
          <a:off x="3430588" y="2378075"/>
          <a:ext cx="463232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6" name="Equação" r:id="rId5" imgW="1854000" imgH="215640" progId="Equation.3">
                  <p:embed/>
                </p:oleObj>
              </mc:Choice>
              <mc:Fallback>
                <p:oleObj name="Equação" r:id="rId5" imgW="18540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0588" y="2378075"/>
                        <a:ext cx="4632325" cy="549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907280" y="4053839"/>
            <a:ext cx="263192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364181" y="3262745"/>
            <a:ext cx="20877065" cy="5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6625328"/>
              </p:ext>
            </p:extLst>
          </p:nvPr>
        </p:nvGraphicFramePr>
        <p:xfrm>
          <a:off x="4592783" y="3117273"/>
          <a:ext cx="1954288" cy="54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7" name="Equação" r:id="rId7" imgW="710891" imgH="203112" progId="Equation.3">
                  <p:embed/>
                </p:oleObj>
              </mc:Choice>
              <mc:Fallback>
                <p:oleObj name="Equação" r:id="rId7" imgW="710891" imgH="203112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2783" y="3117273"/>
                        <a:ext cx="1954288" cy="54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2350714"/>
              </p:ext>
            </p:extLst>
          </p:nvPr>
        </p:nvGraphicFramePr>
        <p:xfrm>
          <a:off x="4239491" y="3744882"/>
          <a:ext cx="2648448" cy="54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8" name="Equação" r:id="rId9" imgW="1155700" imgH="241300" progId="Equation.3">
                  <p:embed/>
                </p:oleObj>
              </mc:Choice>
              <mc:Fallback>
                <p:oleObj name="Equação" r:id="rId9" imgW="1155700" imgH="241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9491" y="3744882"/>
                        <a:ext cx="2648448" cy="54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453454"/>
              </p:ext>
            </p:extLst>
          </p:nvPr>
        </p:nvGraphicFramePr>
        <p:xfrm>
          <a:off x="4307377" y="4408516"/>
          <a:ext cx="2539008" cy="54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9" name="Equação" r:id="rId11" imgW="1104900" imgH="241300" progId="Equation.3">
                  <p:embed/>
                </p:oleObj>
              </mc:Choice>
              <mc:Fallback>
                <p:oleObj name="Equação" r:id="rId11" imgW="1104900" imgH="241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7377" y="4408516"/>
                        <a:ext cx="2539008" cy="54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7369609"/>
              </p:ext>
            </p:extLst>
          </p:nvPr>
        </p:nvGraphicFramePr>
        <p:xfrm>
          <a:off x="3352800" y="5074920"/>
          <a:ext cx="4749696" cy="54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0" name="Equação" r:id="rId13" imgW="2070100" imgH="241300" progId="Equation.3">
                  <p:embed/>
                </p:oleObj>
              </mc:Choice>
              <mc:Fallback>
                <p:oleObj name="Equação" r:id="rId13" imgW="2070100" imgH="2413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074920"/>
                        <a:ext cx="4749696" cy="54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3961302"/>
              </p:ext>
            </p:extLst>
          </p:nvPr>
        </p:nvGraphicFramePr>
        <p:xfrm>
          <a:off x="4602479" y="5730239"/>
          <a:ext cx="2079360" cy="54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1" name="Equação" r:id="rId15" imgW="901309" imgH="241195" progId="Equation.3">
                  <p:embed/>
                </p:oleObj>
              </mc:Choice>
              <mc:Fallback>
                <p:oleObj name="Equação" r:id="rId15" imgW="901309" imgH="241195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2479" y="5730239"/>
                        <a:ext cx="2079360" cy="54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6568440" y="3352799"/>
            <a:ext cx="1547754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7" name="Objeto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3926049"/>
              </p:ext>
            </p:extLst>
          </p:nvPr>
        </p:nvGraphicFramePr>
        <p:xfrm>
          <a:off x="2789238" y="2121476"/>
          <a:ext cx="5929312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2" name="Equação" r:id="rId17" imgW="1968480" imgH="431640" progId="Equation.3">
                  <p:embed/>
                </p:oleObj>
              </mc:Choice>
              <mc:Fallback>
                <p:oleObj name="Equação" r:id="rId17" imgW="1968480" imgH="43164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9238" y="2121476"/>
                        <a:ext cx="5929312" cy="1323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612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9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71195"/>
          </a:xfrm>
          <a:solidFill>
            <a:schemeClr val="lt1">
              <a:alpha val="78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28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Modelo e Metodologia de Análise</a:t>
            </a:r>
            <a:endParaRPr lang="pt-BR" sz="2800" b="1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838200" y="1825625"/>
            <a:ext cx="5491163" cy="4351338"/>
          </a:xfrm>
        </p:spPr>
        <p:txBody>
          <a:bodyPr/>
          <a:lstStyle/>
          <a:p>
            <a:r>
              <a:rPr lang="pt-BR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Modelo com TMD (</a:t>
            </a:r>
            <a:r>
              <a:rPr lang="pt-BR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Tuned</a:t>
            </a:r>
            <a:r>
              <a:rPr lang="pt-BR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Mass </a:t>
            </a:r>
            <a:r>
              <a:rPr lang="pt-BR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Damper</a:t>
            </a:r>
            <a:r>
              <a:rPr lang="pt-BR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endParaRPr lang="pt-BR" dirty="0" smtClean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buFont typeface="Cambria Math" panose="02040503050406030204" pitchFamily="18" charset="0"/>
              <a:buChar char="→"/>
            </a:pPr>
            <a:r>
              <a:rPr lang="pt-BR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Diminuir os deslocamentos no topo do pórtico</a:t>
            </a:r>
          </a:p>
          <a:p>
            <a:pPr algn="just">
              <a:buFont typeface="Cambria Math" panose="02040503050406030204" pitchFamily="18" charset="0"/>
              <a:buChar char="→"/>
            </a:pPr>
            <a:r>
              <a:rPr lang="pt-BR" sz="2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Novo sistema com 5 graus de liberdade</a:t>
            </a:r>
            <a:endParaRPr lang="pt-BR" dirty="0" smtClean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buFont typeface="Cambria Math" panose="02040503050406030204" pitchFamily="18" charset="0"/>
              <a:buChar char="→"/>
            </a:pPr>
            <a:r>
              <a:rPr lang="pt-BR" sz="2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Repete-se o procedimento realizado anteriormente para o modelo sem TMD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5"/>
          <a:srcRect l="43000" t="17542" r="36103" b="17906"/>
          <a:stretch/>
        </p:blipFill>
        <p:spPr>
          <a:xfrm>
            <a:off x="7725103" y="930164"/>
            <a:ext cx="3184635" cy="5533697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391478" y="4684405"/>
            <a:ext cx="2142667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9347043"/>
              </p:ext>
            </p:extLst>
          </p:nvPr>
        </p:nvGraphicFramePr>
        <p:xfrm>
          <a:off x="1391479" y="4684405"/>
          <a:ext cx="2226365" cy="1573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1" name="Equação" r:id="rId6" imgW="1269449" imgH="901309" progId="Equation.3">
                  <p:embed/>
                </p:oleObj>
              </mc:Choice>
              <mc:Fallback>
                <p:oleObj name="Equação" r:id="rId6" imgW="1269449" imgH="901309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1479" y="4684405"/>
                        <a:ext cx="2226365" cy="15735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617844" y="4770605"/>
            <a:ext cx="174726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6655316"/>
              </p:ext>
            </p:extLst>
          </p:nvPr>
        </p:nvGraphicFramePr>
        <p:xfrm>
          <a:off x="3617844" y="4770605"/>
          <a:ext cx="3493962" cy="1446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2" name="Equação" r:id="rId8" imgW="2159000" imgH="901700" progId="Equation.3">
                  <p:embed/>
                </p:oleObj>
              </mc:Choice>
              <mc:Fallback>
                <p:oleObj name="Equação" r:id="rId8" imgW="2159000" imgH="9017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7844" y="4770605"/>
                        <a:ext cx="3493962" cy="14468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50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366</Words>
  <Application>Microsoft Office PowerPoint</Application>
  <PresentationFormat>Ecrã Panorâmico</PresentationFormat>
  <Paragraphs>111</Paragraphs>
  <Slides>16</Slides>
  <Notes>0</Notes>
  <HiddenSlides>0</HiddenSlides>
  <MMClips>0</MMClips>
  <ScaleCrop>false</ScaleCrop>
  <HeadingPairs>
    <vt:vector size="8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Cambria Math</vt:lpstr>
      <vt:lpstr>Symbol</vt:lpstr>
      <vt:lpstr>Times New Roman</vt:lpstr>
      <vt:lpstr>Tema do Office</vt:lpstr>
      <vt:lpstr>Equação</vt:lpstr>
      <vt:lpstr>Estudo da dinâmica em um pórtico com auxílio do MATLAB</vt:lpstr>
      <vt:lpstr>Introdução</vt:lpstr>
      <vt:lpstr>Modelo e Metodologia de Análise</vt:lpstr>
      <vt:lpstr>Modelo e Metodologia de Análise</vt:lpstr>
      <vt:lpstr>Modelo e Metodologia de Análise</vt:lpstr>
      <vt:lpstr>Modelo e Metodologia de Análise</vt:lpstr>
      <vt:lpstr>Modelo e Metodologia de Análise</vt:lpstr>
      <vt:lpstr>Modelo e Metodologia de Análise</vt:lpstr>
      <vt:lpstr>Modelo e Metodologia de Análise</vt:lpstr>
      <vt:lpstr>Resultados e Discussões</vt:lpstr>
      <vt:lpstr>Resultados e Discussões</vt:lpstr>
      <vt:lpstr>Resultados e Discussões</vt:lpstr>
      <vt:lpstr>Resultados e Discussões</vt:lpstr>
      <vt:lpstr>Resultados e Discussões</vt:lpstr>
      <vt:lpstr>Obrigado! Dúvidas?</vt:lpstr>
      <vt:lpstr>Estudo da dinâmica em um pórtico com auxílio do MATLAB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Estudo da dinâmica em um pórtico com auxílio do MATLAB</dc:title>
  <dc:creator>Paula</dc:creator>
  <cp:lastModifiedBy>Paula</cp:lastModifiedBy>
  <cp:revision>59</cp:revision>
  <dcterms:created xsi:type="dcterms:W3CDTF">2017-05-14T14:40:06Z</dcterms:created>
  <dcterms:modified xsi:type="dcterms:W3CDTF">2017-05-17T17:07:02Z</dcterms:modified>
</cp:coreProperties>
</file>