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3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5" r:id="rId4"/>
    <p:sldId id="269" r:id="rId5"/>
    <p:sldId id="271" r:id="rId6"/>
    <p:sldId id="270" r:id="rId7"/>
    <p:sldId id="267" r:id="rId8"/>
    <p:sldId id="268" r:id="rId9"/>
    <p:sldId id="273" r:id="rId10"/>
    <p:sldId id="278" r:id="rId11"/>
    <p:sldId id="274" r:id="rId12"/>
    <p:sldId id="275" r:id="rId13"/>
    <p:sldId id="276" r:id="rId14"/>
    <p:sldId id="280" r:id="rId15"/>
    <p:sldId id="279" r:id="rId16"/>
    <p:sldId id="284" r:id="rId17"/>
    <p:sldId id="282" r:id="rId18"/>
    <p:sldId id="283" r:id="rId19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52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1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7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582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2302"/>
            <a:ext cx="2628215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2302"/>
            <a:ext cx="7732286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66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6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7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2" y="1845734"/>
            <a:ext cx="4936474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483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1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883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571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3E0FA9E5-6744-4841-888F-9E7CC0C2B7EC}" type="datetimeFigureOut">
              <a:rPr lang="pt-BR" smtClean="0"/>
              <a:t>17/05/2017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3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5" y="5074920"/>
            <a:ext cx="10111011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4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10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0FA9E5-6744-4841-888F-9E7CC0C2B7EC}" type="datetimeFigureOut">
              <a:rPr lang="pt-BR" smtClean="0"/>
              <a:pPr/>
              <a:t>17/05/2017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17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png"/><Relationship Id="rId7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97868" y="1844824"/>
            <a:ext cx="9793088" cy="1311423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Análise das condições dinâmicas de passarelas de pedestre segundo as exigências normativas.</a:t>
            </a:r>
          </a:p>
        </p:txBody>
      </p:sp>
      <p:sp>
        <p:nvSpPr>
          <p:cNvPr id="3" name="Espaço Reservado para Conteúdo 13"/>
          <p:cNvSpPr txBox="1">
            <a:spLocks/>
          </p:cNvSpPr>
          <p:nvPr/>
        </p:nvSpPr>
        <p:spPr>
          <a:xfrm>
            <a:off x="5230316" y="3894674"/>
            <a:ext cx="6055664" cy="126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 defTabSz="914126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126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189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251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285314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742377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199440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656503" indent="0" algn="ctr" defTabSz="914126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algn="r"/>
            <a:r>
              <a:rPr lang="pt-BR" dirty="0"/>
              <a:t>André Gurgel</a:t>
            </a:r>
          </a:p>
          <a:p>
            <a:pPr algn="r"/>
            <a:r>
              <a:rPr lang="pt-BR" dirty="0"/>
              <a:t>Rafael Rodrigues</a:t>
            </a:r>
          </a:p>
        </p:txBody>
      </p:sp>
      <p:pic>
        <p:nvPicPr>
          <p:cNvPr id="9" name="Picture 2" descr="Resultado de imagem para Poli us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88640"/>
            <a:ext cx="2200275" cy="838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Ação de Correr e de Pular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Carregamentos dinâmicos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1269876" y="214609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43" y="1947590"/>
            <a:ext cx="4268489" cy="1869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558" y="4080098"/>
            <a:ext cx="1266825" cy="15811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597" y="1916832"/>
            <a:ext cx="5156764" cy="37806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500" y="4337273"/>
            <a:ext cx="1000125" cy="13239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Resultado de imagem para Poli usp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9780407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Método de Euler-Gauss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Método de Análise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1269876" y="214609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1932440"/>
            <a:ext cx="5866146" cy="3573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Espaço Reservado para Conteúdo 13"/>
          <p:cNvSpPr txBox="1">
            <a:spLocks/>
          </p:cNvSpPr>
          <p:nvPr/>
        </p:nvSpPr>
        <p:spPr>
          <a:xfrm>
            <a:off x="6958508" y="1996644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Simplificação para modelo de 1GL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Informações estruturais do modelo MEF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Utilização de coeficientes da literatura, com aplicação de alguns ajustes</a:t>
            </a:r>
          </a:p>
          <a:p>
            <a:pPr marL="6148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Taxa de amortecimento</a:t>
            </a:r>
          </a:p>
          <a:p>
            <a:pPr marL="6148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Peso humano</a:t>
            </a:r>
          </a:p>
          <a:p>
            <a:pPr marL="6148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Coeficiente de amplificação de impacto</a:t>
            </a:r>
          </a:p>
          <a:p>
            <a:pPr marL="614825"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Tempo de contato</a:t>
            </a:r>
          </a:p>
          <a:p>
            <a:pPr marL="249175" lvl="1" indent="0">
              <a:spcBef>
                <a:spcPts val="600"/>
              </a:spcBef>
              <a:spcAft>
                <a:spcPts val="600"/>
              </a:spcAft>
              <a:buNone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4822030"/>
            <a:ext cx="3240360" cy="6406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 descr="Resultado de imagem para Poli us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09848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Modelo MEF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Método de Análise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1269876" y="214609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39" y="1916832"/>
            <a:ext cx="6829857" cy="3847807"/>
          </a:xfrm>
          <a:prstGeom prst="rect">
            <a:avLst/>
          </a:prstGeom>
        </p:spPr>
      </p:pic>
      <p:sp>
        <p:nvSpPr>
          <p:cNvPr id="11" name="Espaço Reservado para Conteúdo 13"/>
          <p:cNvSpPr txBox="1">
            <a:spLocks/>
          </p:cNvSpPr>
          <p:nvPr/>
        </p:nvSpPr>
        <p:spPr>
          <a:xfrm>
            <a:off x="7724329" y="209822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Carregamentos simplificados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Cargas aplicadas no centro do vão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249175" lvl="1" indent="0">
              <a:spcBef>
                <a:spcPts val="600"/>
              </a:spcBef>
              <a:spcAft>
                <a:spcPts val="600"/>
              </a:spcAft>
              <a:buNone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15" name="Picture 2" descr="Resultado de imagem para Poli us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4178475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3,5Hz – 3 pessoas sincronizadas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Comparativo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16" name="Espaço Reservado para Conteúdo 13"/>
          <p:cNvSpPr txBox="1">
            <a:spLocks/>
          </p:cNvSpPr>
          <p:nvPr/>
        </p:nvSpPr>
        <p:spPr>
          <a:xfrm>
            <a:off x="760242" y="2642315"/>
            <a:ext cx="2093810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Caminhada</a:t>
            </a:r>
          </a:p>
        </p:txBody>
      </p:sp>
      <p:sp>
        <p:nvSpPr>
          <p:cNvPr id="18" name="Espaço Reservado para Conteúdo 13"/>
          <p:cNvSpPr txBox="1">
            <a:spLocks/>
          </p:cNvSpPr>
          <p:nvPr/>
        </p:nvSpPr>
        <p:spPr>
          <a:xfrm>
            <a:off x="693812" y="3549075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</a:t>
            </a:r>
          </a:p>
        </p:txBody>
      </p:sp>
      <p:sp>
        <p:nvSpPr>
          <p:cNvPr id="20" name="Espaço Reservado para Conteúdo 13"/>
          <p:cNvSpPr txBox="1">
            <a:spLocks/>
          </p:cNvSpPr>
          <p:nvPr/>
        </p:nvSpPr>
        <p:spPr>
          <a:xfrm>
            <a:off x="760242" y="5234603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</a:t>
            </a:r>
          </a:p>
        </p:txBody>
      </p:sp>
      <p:pic>
        <p:nvPicPr>
          <p:cNvPr id="19" name="Imagem 18"/>
          <p:cNvPicPr/>
          <p:nvPr/>
        </p:nvPicPr>
        <p:blipFill>
          <a:blip r:embed="rId2"/>
          <a:stretch>
            <a:fillRect/>
          </a:stretch>
        </p:blipFill>
        <p:spPr>
          <a:xfrm>
            <a:off x="5878388" y="627357"/>
            <a:ext cx="3528392" cy="968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7" name="Imagem 26"/>
          <p:cNvPicPr/>
          <p:nvPr/>
        </p:nvPicPr>
        <p:blipFill>
          <a:blip r:embed="rId3"/>
          <a:stretch>
            <a:fillRect/>
          </a:stretch>
        </p:blipFill>
        <p:spPr>
          <a:xfrm>
            <a:off x="5875226" y="2037748"/>
            <a:ext cx="3459546" cy="816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m 27"/>
          <p:cNvPicPr/>
          <p:nvPr/>
        </p:nvPicPr>
        <p:blipFill>
          <a:blip r:embed="rId4"/>
          <a:stretch>
            <a:fillRect/>
          </a:stretch>
        </p:blipFill>
        <p:spPr>
          <a:xfrm>
            <a:off x="5875035" y="3141890"/>
            <a:ext cx="3459737" cy="8181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Imagem 28"/>
          <p:cNvPicPr/>
          <p:nvPr/>
        </p:nvPicPr>
        <p:blipFill rotWithShape="1">
          <a:blip r:embed="rId5"/>
          <a:srcRect t="15974"/>
          <a:stretch/>
        </p:blipFill>
        <p:spPr>
          <a:xfrm>
            <a:off x="5875534" y="5338345"/>
            <a:ext cx="3459294" cy="8014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Espaço Reservado para Conteúdo 13"/>
          <p:cNvSpPr txBox="1">
            <a:spLocks/>
          </p:cNvSpPr>
          <p:nvPr/>
        </p:nvSpPr>
        <p:spPr>
          <a:xfrm>
            <a:off x="5846116" y="332656"/>
            <a:ext cx="1252656" cy="72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Base ELS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161" y="2924944"/>
            <a:ext cx="4772025" cy="5143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489" y="3831704"/>
            <a:ext cx="4810125" cy="53340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203" y="5510810"/>
            <a:ext cx="4752975" cy="542925"/>
          </a:xfrm>
          <a:prstGeom prst="rect">
            <a:avLst/>
          </a:prstGeom>
        </p:spPr>
      </p:pic>
      <p:sp>
        <p:nvSpPr>
          <p:cNvPr id="33" name="Espaço Reservado para Conteúdo 13"/>
          <p:cNvSpPr txBox="1">
            <a:spLocks/>
          </p:cNvSpPr>
          <p:nvPr/>
        </p:nvSpPr>
        <p:spPr>
          <a:xfrm>
            <a:off x="5801578" y="1745876"/>
            <a:ext cx="1949018" cy="6020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Caminhada</a:t>
            </a:r>
          </a:p>
          <a:p>
            <a:endParaRPr lang="pt-BR" dirty="0"/>
          </a:p>
        </p:txBody>
      </p:sp>
      <p:sp>
        <p:nvSpPr>
          <p:cNvPr id="34" name="Espaço Reservado para Conteúdo 13"/>
          <p:cNvSpPr txBox="1">
            <a:spLocks/>
          </p:cNvSpPr>
          <p:nvPr/>
        </p:nvSpPr>
        <p:spPr>
          <a:xfrm>
            <a:off x="5773124" y="2852936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</a:t>
            </a:r>
          </a:p>
        </p:txBody>
      </p:sp>
      <p:sp>
        <p:nvSpPr>
          <p:cNvPr id="35" name="Espaço Reservado para Conteúdo 13"/>
          <p:cNvSpPr txBox="1">
            <a:spLocks/>
          </p:cNvSpPr>
          <p:nvPr/>
        </p:nvSpPr>
        <p:spPr>
          <a:xfrm>
            <a:off x="5806380" y="5013176"/>
            <a:ext cx="1008112" cy="482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</a:t>
            </a:r>
          </a:p>
        </p:txBody>
      </p:sp>
      <p:pic>
        <p:nvPicPr>
          <p:cNvPr id="22" name="Picture 2" descr="Resultado de imagem para Poli us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/>
              <p:cNvSpPr/>
              <p:nvPr/>
            </p:nvSpPr>
            <p:spPr>
              <a:xfrm>
                <a:off x="1197868" y="1700808"/>
                <a:ext cx="4343924" cy="94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/>
                  <a:t>BS 5400/1978: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0,5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𝑓𝑛</m:t>
                        </m:r>
                      </m:e>
                    </m:rad>
                  </m:oMath>
                </a14:m>
                <a:r>
                  <a:rPr lang="pt-BR" sz="1600" dirty="0"/>
                  <a:t>  m/s² = </a:t>
                </a:r>
                <a:r>
                  <a:rPr lang="pt-BR" b="1" dirty="0"/>
                  <a:t>0,94m/s²</a:t>
                </a:r>
              </a:p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 err="1"/>
                  <a:t>EUROCODE</a:t>
                </a:r>
                <a:r>
                  <a:rPr lang="pt-BR" sz="1600" dirty="0"/>
                  <a:t> 5:  </a:t>
                </a:r>
                <a:r>
                  <a:rPr lang="pt-BR" b="1" dirty="0"/>
                  <a:t>0,7 m/s²</a:t>
                </a:r>
              </a:p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/>
                  <a:t>CEB 209/1991:  </a:t>
                </a:r>
                <a:r>
                  <a:rPr lang="pt-BR" b="1" dirty="0"/>
                  <a:t>0,55 m/s²</a:t>
                </a:r>
              </a:p>
            </p:txBody>
          </p:sp>
        </mc:Choice>
        <mc:Fallback xmlns="">
          <p:sp>
            <p:nvSpPr>
              <p:cNvPr id="24" name="Re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68" y="1700808"/>
                <a:ext cx="4343924" cy="944489"/>
              </a:xfrm>
              <a:prstGeom prst="rect">
                <a:avLst/>
              </a:prstGeom>
              <a:blipFill rotWithShape="1">
                <a:blip r:embed="rId11"/>
                <a:stretch>
                  <a:fillRect t="-1290" r="-1264"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Espaço Reservado para Conteúdo 13"/>
          <p:cNvSpPr txBox="1">
            <a:spLocks/>
          </p:cNvSpPr>
          <p:nvPr/>
        </p:nvSpPr>
        <p:spPr>
          <a:xfrm>
            <a:off x="693812" y="4396393"/>
            <a:ext cx="1944216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 rápida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1207" y="4690147"/>
            <a:ext cx="4827408" cy="580998"/>
          </a:xfrm>
          <a:prstGeom prst="rect">
            <a:avLst/>
          </a:prstGeom>
        </p:spPr>
      </p:pic>
      <p:sp>
        <p:nvSpPr>
          <p:cNvPr id="26" name="Espaço Reservado para Conteúdo 13"/>
          <p:cNvSpPr txBox="1">
            <a:spLocks/>
          </p:cNvSpPr>
          <p:nvPr/>
        </p:nvSpPr>
        <p:spPr>
          <a:xfrm>
            <a:off x="5767928" y="3968522"/>
            <a:ext cx="2342708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 rápida</a:t>
            </a:r>
          </a:p>
        </p:txBody>
      </p:sp>
      <p:pic>
        <p:nvPicPr>
          <p:cNvPr id="31" name="Imagem 30"/>
          <p:cNvPicPr/>
          <p:nvPr/>
        </p:nvPicPr>
        <p:blipFill>
          <a:blip r:embed="rId13"/>
          <a:stretch>
            <a:fillRect/>
          </a:stretch>
        </p:blipFill>
        <p:spPr>
          <a:xfrm>
            <a:off x="5875035" y="4265317"/>
            <a:ext cx="3459737" cy="805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85706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5,2Hz – 3 pessoas sincronizadas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Comparativo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42" y="2968751"/>
            <a:ext cx="4772025" cy="5334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09" y="3864511"/>
            <a:ext cx="4781550" cy="56197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42" y="5582161"/>
            <a:ext cx="4733925" cy="581025"/>
          </a:xfrm>
          <a:prstGeom prst="rect">
            <a:avLst/>
          </a:prstGeom>
        </p:spPr>
      </p:pic>
      <p:pic>
        <p:nvPicPr>
          <p:cNvPr id="23" name="Imagem 22"/>
          <p:cNvPicPr/>
          <p:nvPr/>
        </p:nvPicPr>
        <p:blipFill>
          <a:blip r:embed="rId5"/>
          <a:stretch>
            <a:fillRect/>
          </a:stretch>
        </p:blipFill>
        <p:spPr>
          <a:xfrm>
            <a:off x="5777859" y="623907"/>
            <a:ext cx="4349001" cy="763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Imagem 23"/>
          <p:cNvPicPr/>
          <p:nvPr/>
        </p:nvPicPr>
        <p:blipFill>
          <a:blip r:embed="rId6"/>
          <a:stretch>
            <a:fillRect/>
          </a:stretch>
        </p:blipFill>
        <p:spPr>
          <a:xfrm>
            <a:off x="5777861" y="2036555"/>
            <a:ext cx="4274052" cy="7957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Imagem 25"/>
          <p:cNvPicPr/>
          <p:nvPr/>
        </p:nvPicPr>
        <p:blipFill>
          <a:blip r:embed="rId7"/>
          <a:stretch>
            <a:fillRect/>
          </a:stretch>
        </p:blipFill>
        <p:spPr>
          <a:xfrm>
            <a:off x="5801578" y="5299299"/>
            <a:ext cx="4325282" cy="8862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Espaço Reservado para Conteúdo 13"/>
          <p:cNvSpPr txBox="1">
            <a:spLocks/>
          </p:cNvSpPr>
          <p:nvPr/>
        </p:nvSpPr>
        <p:spPr>
          <a:xfrm>
            <a:off x="5777860" y="260648"/>
            <a:ext cx="5832648" cy="72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Base ELS</a:t>
            </a:r>
          </a:p>
        </p:txBody>
      </p:sp>
      <p:pic>
        <p:nvPicPr>
          <p:cNvPr id="30" name="Picture 2" descr="Resultado de imagem para Poli us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1197868" y="1700808"/>
                <a:ext cx="4343924" cy="944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/>
                  <a:t>BS 5400/1978: 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0,5</m:t>
                    </m:r>
                    <m:r>
                      <a:rPr lang="pt-BR" sz="1600" i="1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t-BR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1600" i="1">
                            <a:latin typeface="Cambria Math"/>
                            <a:ea typeface="Cambria Math"/>
                          </a:rPr>
                          <m:t>𝑓𝑛</m:t>
                        </m:r>
                      </m:e>
                    </m:rad>
                  </m:oMath>
                </a14:m>
                <a:r>
                  <a:rPr lang="pt-BR" sz="1600" dirty="0"/>
                  <a:t>  m/s² = </a:t>
                </a:r>
                <a:r>
                  <a:rPr lang="pt-BR" b="1" dirty="0"/>
                  <a:t>1,14m/s²</a:t>
                </a:r>
              </a:p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 err="1"/>
                  <a:t>EUROCODE</a:t>
                </a:r>
                <a:r>
                  <a:rPr lang="pt-BR" sz="1600" dirty="0"/>
                  <a:t> 5:  </a:t>
                </a:r>
                <a:r>
                  <a:rPr lang="pt-BR" b="1" dirty="0"/>
                  <a:t>0,7 m/s²</a:t>
                </a:r>
              </a:p>
              <a:p>
                <a:pPr marL="360000" lvl="1">
                  <a:buFont typeface="Wingdings" panose="05000000000000000000" pitchFamily="2" charset="2"/>
                  <a:buChar char="§"/>
                </a:pPr>
                <a:r>
                  <a:rPr lang="pt-BR" sz="1600" dirty="0"/>
                  <a:t>CEB 209/1991:  </a:t>
                </a:r>
                <a:r>
                  <a:rPr lang="pt-BR" b="1" dirty="0"/>
                  <a:t>0,55 m/s²</a:t>
                </a: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868" y="1700808"/>
                <a:ext cx="4343924" cy="944489"/>
              </a:xfrm>
              <a:prstGeom prst="rect">
                <a:avLst/>
              </a:prstGeom>
              <a:blipFill rotWithShape="1">
                <a:blip r:embed="rId11"/>
                <a:stretch>
                  <a:fillRect t="-1290" r="-1264" b="-9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Espaço Reservado para Conteúdo 13"/>
          <p:cNvSpPr txBox="1">
            <a:spLocks/>
          </p:cNvSpPr>
          <p:nvPr/>
        </p:nvSpPr>
        <p:spPr>
          <a:xfrm>
            <a:off x="760242" y="2642315"/>
            <a:ext cx="2093810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Caminhada</a:t>
            </a:r>
          </a:p>
        </p:txBody>
      </p:sp>
      <p:sp>
        <p:nvSpPr>
          <p:cNvPr id="40" name="Espaço Reservado para Conteúdo 13"/>
          <p:cNvSpPr txBox="1">
            <a:spLocks/>
          </p:cNvSpPr>
          <p:nvPr/>
        </p:nvSpPr>
        <p:spPr>
          <a:xfrm>
            <a:off x="693812" y="3549075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</a:t>
            </a:r>
          </a:p>
        </p:txBody>
      </p:sp>
      <p:sp>
        <p:nvSpPr>
          <p:cNvPr id="41" name="Espaço Reservado para Conteúdo 13"/>
          <p:cNvSpPr txBox="1">
            <a:spLocks/>
          </p:cNvSpPr>
          <p:nvPr/>
        </p:nvSpPr>
        <p:spPr>
          <a:xfrm>
            <a:off x="760242" y="5234603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</a:t>
            </a:r>
          </a:p>
        </p:txBody>
      </p:sp>
      <p:sp>
        <p:nvSpPr>
          <p:cNvPr id="42" name="Espaço Reservado para Conteúdo 13"/>
          <p:cNvSpPr txBox="1">
            <a:spLocks/>
          </p:cNvSpPr>
          <p:nvPr/>
        </p:nvSpPr>
        <p:spPr>
          <a:xfrm>
            <a:off x="5801578" y="1745876"/>
            <a:ext cx="1949018" cy="6020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Caminhada</a:t>
            </a:r>
          </a:p>
          <a:p>
            <a:endParaRPr lang="pt-BR" dirty="0"/>
          </a:p>
        </p:txBody>
      </p:sp>
      <p:sp>
        <p:nvSpPr>
          <p:cNvPr id="43" name="Espaço Reservado para Conteúdo 13"/>
          <p:cNvSpPr txBox="1">
            <a:spLocks/>
          </p:cNvSpPr>
          <p:nvPr/>
        </p:nvSpPr>
        <p:spPr>
          <a:xfrm>
            <a:off x="5773124" y="2852936"/>
            <a:ext cx="1008112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</a:t>
            </a:r>
          </a:p>
        </p:txBody>
      </p:sp>
      <p:sp>
        <p:nvSpPr>
          <p:cNvPr id="44" name="Espaço Reservado para Conteúdo 13"/>
          <p:cNvSpPr txBox="1">
            <a:spLocks/>
          </p:cNvSpPr>
          <p:nvPr/>
        </p:nvSpPr>
        <p:spPr>
          <a:xfrm>
            <a:off x="5806380" y="5013176"/>
            <a:ext cx="1008112" cy="48232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</a:t>
            </a:r>
          </a:p>
        </p:txBody>
      </p:sp>
      <p:sp>
        <p:nvSpPr>
          <p:cNvPr id="45" name="Espaço Reservado para Conteúdo 13"/>
          <p:cNvSpPr txBox="1">
            <a:spLocks/>
          </p:cNvSpPr>
          <p:nvPr/>
        </p:nvSpPr>
        <p:spPr>
          <a:xfrm>
            <a:off x="693812" y="4396393"/>
            <a:ext cx="1944216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 rápida</a:t>
            </a:r>
          </a:p>
        </p:txBody>
      </p:sp>
      <p:sp>
        <p:nvSpPr>
          <p:cNvPr id="46" name="Espaço Reservado para Conteúdo 13"/>
          <p:cNvSpPr txBox="1">
            <a:spLocks/>
          </p:cNvSpPr>
          <p:nvPr/>
        </p:nvSpPr>
        <p:spPr>
          <a:xfrm>
            <a:off x="5767928" y="3968522"/>
            <a:ext cx="2342708" cy="35463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Corrida rápida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905" y="4236820"/>
            <a:ext cx="4277007" cy="831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905" y="3123010"/>
            <a:ext cx="4277007" cy="865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3101" y="4688578"/>
            <a:ext cx="47720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902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3,5Hz – 3 pessoas sincronizadas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Comparativo Ressonante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30" name="Espaço Reservado para Conteúdo 13"/>
          <p:cNvSpPr txBox="1">
            <a:spLocks/>
          </p:cNvSpPr>
          <p:nvPr/>
        </p:nvSpPr>
        <p:spPr>
          <a:xfrm>
            <a:off x="7174532" y="150188"/>
            <a:ext cx="4104456" cy="72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Base </a:t>
            </a:r>
            <a:r>
              <a:rPr lang="pt-BR" dirty="0" err="1"/>
              <a:t>ELU</a:t>
            </a:r>
            <a:endParaRPr lang="pt-BR" dirty="0"/>
          </a:p>
        </p:txBody>
      </p:sp>
      <p:pic>
        <p:nvPicPr>
          <p:cNvPr id="17" name="Imagem 16"/>
          <p:cNvPicPr/>
          <p:nvPr/>
        </p:nvPicPr>
        <p:blipFill>
          <a:blip r:embed="rId2"/>
          <a:stretch>
            <a:fillRect/>
          </a:stretch>
        </p:blipFill>
        <p:spPr>
          <a:xfrm>
            <a:off x="7236007" y="470966"/>
            <a:ext cx="3754949" cy="1164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Espaço Reservado para Conteúdo 13"/>
          <p:cNvSpPr txBox="1">
            <a:spLocks/>
          </p:cNvSpPr>
          <p:nvPr/>
        </p:nvSpPr>
        <p:spPr>
          <a:xfrm>
            <a:off x="760242" y="2132856"/>
            <a:ext cx="2525858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Correr ressonante (3,5 Hz)</a:t>
            </a:r>
          </a:p>
        </p:txBody>
      </p:sp>
      <p:sp>
        <p:nvSpPr>
          <p:cNvPr id="24" name="Espaço Reservado para Conteúdo 13"/>
          <p:cNvSpPr txBox="1">
            <a:spLocks/>
          </p:cNvSpPr>
          <p:nvPr/>
        </p:nvSpPr>
        <p:spPr>
          <a:xfrm>
            <a:off x="693812" y="3140968"/>
            <a:ext cx="4680520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 ressonante (1,75Hz – segundo harmônico)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142" y="3501008"/>
            <a:ext cx="4857750" cy="56197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42" y="2458258"/>
            <a:ext cx="4781550" cy="5524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19" y="4200425"/>
            <a:ext cx="4154557" cy="20368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Imagem 21"/>
          <p:cNvPicPr/>
          <p:nvPr/>
        </p:nvPicPr>
        <p:blipFill>
          <a:blip r:embed="rId6"/>
          <a:stretch>
            <a:fillRect/>
          </a:stretch>
        </p:blipFill>
        <p:spPr>
          <a:xfrm>
            <a:off x="6542550" y="2826080"/>
            <a:ext cx="5162550" cy="1374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Espaço Reservado para Conteúdo 13"/>
          <p:cNvSpPr txBox="1">
            <a:spLocks/>
          </p:cNvSpPr>
          <p:nvPr/>
        </p:nvSpPr>
        <p:spPr>
          <a:xfrm>
            <a:off x="6425352" y="4200855"/>
            <a:ext cx="5285684" cy="1045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tx1"/>
                </a:solidFill>
              </a:rPr>
              <a:t>Valores de deslocamentos superam os valores do ELU, portanto existe a possibilidade de serem gerados danos estruturais.</a:t>
            </a:r>
          </a:p>
        </p:txBody>
      </p:sp>
      <p:sp>
        <p:nvSpPr>
          <p:cNvPr id="38" name="Espaço Reservado para Conteúdo 13"/>
          <p:cNvSpPr txBox="1">
            <a:spLocks/>
          </p:cNvSpPr>
          <p:nvPr/>
        </p:nvSpPr>
        <p:spPr>
          <a:xfrm>
            <a:off x="6459529" y="2492896"/>
            <a:ext cx="4680520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 ressonante (1,75Hz – segundo harmônico)</a:t>
            </a:r>
          </a:p>
        </p:txBody>
      </p:sp>
      <p:pic>
        <p:nvPicPr>
          <p:cNvPr id="18" name="Picture 2" descr="Resultado de imagem para Poli usp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7554400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5,2Hz – 3 pessoas sincronizadas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Comparativo Ressonante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30" name="Espaço Reservado para Conteúdo 13"/>
          <p:cNvSpPr txBox="1">
            <a:spLocks/>
          </p:cNvSpPr>
          <p:nvPr/>
        </p:nvSpPr>
        <p:spPr>
          <a:xfrm>
            <a:off x="7174532" y="126307"/>
            <a:ext cx="3949798" cy="6889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Base </a:t>
            </a:r>
            <a:r>
              <a:rPr lang="pt-BR" dirty="0" err="1"/>
              <a:t>ELU</a:t>
            </a:r>
            <a:endParaRPr lang="pt-BR" dirty="0"/>
          </a:p>
        </p:txBody>
      </p:sp>
      <p:sp>
        <p:nvSpPr>
          <p:cNvPr id="23" name="Espaço Reservado para Conteúdo 13"/>
          <p:cNvSpPr txBox="1">
            <a:spLocks/>
          </p:cNvSpPr>
          <p:nvPr/>
        </p:nvSpPr>
        <p:spPr>
          <a:xfrm>
            <a:off x="760242" y="2132856"/>
            <a:ext cx="4614090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Correr ressonante (2,6 Hz – segundo harmônico)</a:t>
            </a:r>
          </a:p>
        </p:txBody>
      </p:sp>
      <p:sp>
        <p:nvSpPr>
          <p:cNvPr id="24" name="Espaço Reservado para Conteúdo 13"/>
          <p:cNvSpPr txBox="1">
            <a:spLocks/>
          </p:cNvSpPr>
          <p:nvPr/>
        </p:nvSpPr>
        <p:spPr>
          <a:xfrm>
            <a:off x="693812" y="3140968"/>
            <a:ext cx="4680520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 ressonante (2,6 Hz – segundo harmônico)</a:t>
            </a:r>
          </a:p>
        </p:txBody>
      </p:sp>
      <p:sp>
        <p:nvSpPr>
          <p:cNvPr id="34" name="Espaço Reservado para Conteúdo 13"/>
          <p:cNvSpPr txBox="1">
            <a:spLocks/>
          </p:cNvSpPr>
          <p:nvPr/>
        </p:nvSpPr>
        <p:spPr>
          <a:xfrm>
            <a:off x="6425352" y="4200855"/>
            <a:ext cx="5285684" cy="10458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tx1"/>
                </a:solidFill>
              </a:rPr>
              <a:t>Valores de deslocamentos ficam abaixo do ELU, portanto, danos estruturais são pouco prováveis.</a:t>
            </a:r>
          </a:p>
        </p:txBody>
      </p:sp>
      <p:sp>
        <p:nvSpPr>
          <p:cNvPr id="38" name="Espaço Reservado para Conteúdo 13"/>
          <p:cNvSpPr txBox="1">
            <a:spLocks/>
          </p:cNvSpPr>
          <p:nvPr/>
        </p:nvSpPr>
        <p:spPr>
          <a:xfrm>
            <a:off x="6459529" y="2204864"/>
            <a:ext cx="4680520" cy="354637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Pular ressonante (2,6 Hz – segundo harmônico)</a:t>
            </a:r>
          </a:p>
        </p:txBody>
      </p:sp>
      <p:pic>
        <p:nvPicPr>
          <p:cNvPr id="18" name="Picture 2" descr="Resultado de imagem para Poli u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42" y="3495605"/>
            <a:ext cx="47529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7" y="2476607"/>
            <a:ext cx="47434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0" y="4077072"/>
            <a:ext cx="4371628" cy="2100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540" y="2537993"/>
            <a:ext cx="4997176" cy="1652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936" y="443549"/>
            <a:ext cx="3678012" cy="1164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237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Conclusão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7" name="Picture 2" descr="Resultado de imagem para Poli u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1053852" y="1772816"/>
            <a:ext cx="10081120" cy="4320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A </a:t>
            </a:r>
            <a:r>
              <a:rPr lang="pt-BR" sz="2000" dirty="0" err="1"/>
              <a:t>NBR</a:t>
            </a:r>
            <a:r>
              <a:rPr lang="pt-BR" sz="2000" dirty="0"/>
              <a:t> 8800/2008 não explora a análise dinâmica. São feitas apenas algumas sugestões simplificadas que possibilitam uma interpretação de modo a originar soluções passiveis de apresentarem problemas estruturais.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As frequências naturais mínimas de 5 Hz sugeridas nas normas internacionais (ex. </a:t>
            </a:r>
            <a:r>
              <a:rPr lang="pt-BR" sz="2000" dirty="0" err="1"/>
              <a:t>Eurocode</a:t>
            </a:r>
            <a:r>
              <a:rPr lang="pt-BR" sz="2000" dirty="0"/>
              <a:t>), colaboram na redução das chances de um caso ressonante de carregamento de pedestres.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Uma análise dinâmica consideravelmente simplificada permite uma otimização do projeto e uma melhor garantia da solução a ser adotada.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991630198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Análise genérica do  comportamento estrutural de passarelas de pedestres.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Objetivo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1053852" y="1916832"/>
            <a:ext cx="10081120" cy="432048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Avaliação das premissas normativas (Normas)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Definição do sistema estrutural estático (Modelo MEF)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Obtenção das propriedades do sistema estrutural (Modelo MEF)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Determinação dos carregamentos dinâmicos (Literatura)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Definição do método de análise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Simplificação do sistema dinâmico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Análise comparativa dos resultados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6" name="Picture 2" descr="Resultado de imagem para Poli u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042951"/>
            <a:ext cx="10081120" cy="720080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/>
              <a:t>NBR 7188 – Carga móvel rodoviária e de pedestre em pontes, viadutos, passarelas e outras estruturas</a:t>
            </a:r>
          </a:p>
          <a:p>
            <a:r>
              <a:rPr lang="pt-BR" sz="1800" dirty="0"/>
              <a:t>NBR 8800 – Projeto de estruturas de aço de edifícios</a:t>
            </a:r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Normas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765820" y="1916832"/>
            <a:ext cx="10297144" cy="41044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Passarelas esbeltas e sensíveis devem ser verificadas quanto ao comportamento dinâmico.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Carga estática para passarela – 5,0 </a:t>
            </a:r>
            <a:r>
              <a:rPr lang="pt-BR" sz="2000" dirty="0" err="1"/>
              <a:t>kN</a:t>
            </a:r>
            <a:r>
              <a:rPr lang="pt-BR" sz="2000" dirty="0"/>
              <a:t>/m²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/>
              <a:t>Frequência Natural mínima pisos sem carregamento frequente – 3Hz</a:t>
            </a:r>
          </a:p>
          <a:p>
            <a:pPr marL="614825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1" dirty="0"/>
              <a:t>Frequência Natural mínima pisos com carregamento frequente – 4Hz</a:t>
            </a:r>
          </a:p>
          <a:p>
            <a:pPr marL="614825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1" dirty="0"/>
              <a:t>Frequência Natural mínima pisos com de danças ou saltos – 6Hz</a:t>
            </a:r>
          </a:p>
          <a:p>
            <a:pPr marL="614825" lvl="2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1601" dirty="0"/>
              <a:t>Frequência Natural mínima pisos com de danças ou saltos muito repetitivos – 8Hz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dirty="0" err="1"/>
              <a:t>NBR</a:t>
            </a:r>
            <a:r>
              <a:rPr lang="pt-BR" sz="2000" dirty="0"/>
              <a:t> 8800/2008 – Sugerida analise dinâmica segundo literatura internacional (CEB, </a:t>
            </a:r>
            <a:r>
              <a:rPr lang="pt-BR" sz="2000" dirty="0" err="1"/>
              <a:t>NBCC</a:t>
            </a:r>
            <a:r>
              <a:rPr lang="pt-BR" sz="2000" dirty="0"/>
              <a:t>) 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0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000" dirty="0"/>
          </a:p>
        </p:txBody>
      </p:sp>
      <p:pic>
        <p:nvPicPr>
          <p:cNvPr id="6" name="Picture 2" descr="Resultado de imagem para Poli u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7866977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042951"/>
            <a:ext cx="10081120" cy="720080"/>
          </a:xfrm>
        </p:spPr>
        <p:txBody>
          <a:bodyPr>
            <a:normAutofit fontScale="92500" lnSpcReduction="10000"/>
          </a:bodyPr>
          <a:lstStyle/>
          <a:p>
            <a:r>
              <a:rPr lang="pt-BR" sz="1800" dirty="0"/>
              <a:t>NBR 7188 – Carga móvel rodoviária e de pedestre em pontes, viadutos, passarelas e outras estruturas</a:t>
            </a:r>
          </a:p>
          <a:p>
            <a:r>
              <a:rPr lang="pt-BR" sz="1800" dirty="0"/>
              <a:t>NBR 8800 – Projeto de estruturas de aço de edifícios</a:t>
            </a:r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Normas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ço Reservado para Conteúdo 13"/>
              <p:cNvSpPr txBox="1">
                <a:spLocks/>
              </p:cNvSpPr>
              <p:nvPr/>
            </p:nvSpPr>
            <p:spPr>
              <a:xfrm>
                <a:off x="909836" y="2060848"/>
                <a:ext cx="10513168" cy="410445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13" indent="-91413" algn="l" defTabSz="914126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1999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3933" indent="-182825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799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758" indent="-182825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583" indent="-182825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408" indent="-182825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099670" indent="-228531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299610" indent="-228531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499550" indent="-228531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699490" indent="-228531" algn="l" defTabSz="914126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49175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800" b="1" dirty="0"/>
                  <a:t>Acelerações limites (conforto):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pt-BR" sz="2400" dirty="0" err="1"/>
                  <a:t>BS</a:t>
                </a:r>
                <a:r>
                  <a:rPr lang="pt-BR" sz="2400" dirty="0"/>
                  <a:t> 5400/1978: 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0,5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pt-BR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𝑓𝑛</m:t>
                        </m:r>
                      </m:e>
                    </m:rad>
                  </m:oMath>
                </a14:m>
                <a:r>
                  <a:rPr lang="pt-BR" sz="2400" dirty="0"/>
                  <a:t>  m/s²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pt-BR" sz="2400" dirty="0" err="1"/>
                  <a:t>EUROCODE</a:t>
                </a:r>
                <a:r>
                  <a:rPr lang="pt-BR" sz="2400" dirty="0"/>
                  <a:t> 5:  0,7 m/s²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pt-BR" sz="2400" dirty="0"/>
                  <a:t>CEB 209/1991:  0,55 m/s²</a:t>
                </a:r>
              </a:p>
              <a:p>
                <a:pPr marL="249175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2400" dirty="0"/>
              </a:p>
              <a:p>
                <a:pPr marL="249175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pt-BR" sz="2800" b="1" dirty="0"/>
                  <a:t>Deslocamentos Máximos estáticos (Viga </a:t>
                </a:r>
                <a:r>
                  <a:rPr lang="pt-BR" sz="2800" b="1" dirty="0" err="1"/>
                  <a:t>bi-apoiada</a:t>
                </a:r>
                <a:r>
                  <a:rPr lang="pt-BR" sz="2800" b="1" dirty="0"/>
                  <a:t>) NBR 8800/2008: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pt-BR" sz="2400" dirty="0"/>
                  <a:t>Pisos regulares: 20mm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pt-BR" sz="2400" dirty="0"/>
                  <a:t>Pisos de danças e acrobacias: 9mm/5mm</a:t>
                </a:r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pt-BR" sz="2400" dirty="0"/>
              </a:p>
              <a:p>
                <a:pPr marL="249175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endParaRPr lang="pt-BR" sz="2400" dirty="0"/>
              </a:p>
              <a:p>
                <a:pPr marL="432000" lvl="1">
                  <a:spcBef>
                    <a:spcPts val="60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endParaRPr lang="pt-BR" sz="2400" dirty="0"/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pt-BR" sz="2400" dirty="0"/>
              </a:p>
            </p:txBody>
          </p:sp>
        </mc:Choice>
        <mc:Fallback xmlns="">
          <p:sp>
            <p:nvSpPr>
              <p:cNvPr id="13" name="Espaço Reservado para Conteúd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36" y="2060848"/>
                <a:ext cx="10513168" cy="4104456"/>
              </a:xfrm>
              <a:prstGeom prst="rect">
                <a:avLst/>
              </a:prstGeom>
              <a:blipFill rotWithShape="1">
                <a:blip r:embed="rId2"/>
                <a:stretch>
                  <a:fillRect t="-2377" r="-812" b="-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8" name="Picture 14" descr="Resultado de imagem para viga biapoi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2060848"/>
            <a:ext cx="3364358" cy="18198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Poli us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8698808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metálica treliçada 1 – </a:t>
            </a:r>
            <a:r>
              <a:rPr lang="pt-BR" sz="2400" b="1" dirty="0"/>
              <a:t>frequência natural 3,5Hz</a:t>
            </a:r>
            <a:endParaRPr lang="pt-BR" b="1" dirty="0"/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Sistema estrutural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1844824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Banzos – W150x13.0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Diagonais – CH 127x64x15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Transversais – CH 76x35x7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Contraventamentos – Cantoneira 50x6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860" y="1916832"/>
            <a:ext cx="4824536" cy="394313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50800">
              <a:schemeClr val="bg2"/>
            </a:glow>
            <a:softEdge rad="0"/>
          </a:effectLst>
        </p:spPr>
      </p:pic>
      <p:pic>
        <p:nvPicPr>
          <p:cNvPr id="9" name="Picture 2" descr="Resultado de imagem para Poli us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573016"/>
            <a:ext cx="4134423" cy="2434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772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Passarela metálica treliçada 1 – </a:t>
            </a:r>
            <a:r>
              <a:rPr lang="pt-BR" sz="2400" b="1" dirty="0"/>
              <a:t>frequência natural 5,2Hz</a:t>
            </a:r>
            <a:endParaRPr lang="pt-BR" b="1" dirty="0"/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Sistema estrutural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1844824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Banzos – W200x15.0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Diagonais – CH 102x52x10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Transversais – CH 76x35x7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/>
              <a:t>Contraventamentos – Cantoneira 40x4</a:t>
            </a:r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8072" y="1916832"/>
            <a:ext cx="4686300" cy="3876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3573016"/>
            <a:ext cx="4134423" cy="2434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 descr="Resultado de imagem para Poli us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464687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93813" y="1340768"/>
            <a:ext cx="8496943" cy="720080"/>
          </a:xfrm>
        </p:spPr>
        <p:txBody>
          <a:bodyPr>
            <a:normAutofit/>
          </a:bodyPr>
          <a:lstStyle/>
          <a:p>
            <a:r>
              <a:rPr lang="pt-BR" sz="2400" b="1" dirty="0"/>
              <a:t>Passarela 5,2Hz					Passarela 3,5Hz</a:t>
            </a:r>
          </a:p>
          <a:p>
            <a:endParaRPr lang="pt-BR" dirty="0"/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Propriedades Estruturais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7" name="Espaço Reservado para Conteúdo 13"/>
          <p:cNvSpPr txBox="1">
            <a:spLocks/>
          </p:cNvSpPr>
          <p:nvPr/>
        </p:nvSpPr>
        <p:spPr>
          <a:xfrm>
            <a:off x="6382444" y="2060847"/>
            <a:ext cx="5616624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Frequência Natural: 3,44Hz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Massa: 27895 kg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Rigidez vertical: 13031757 N/m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Taxa de amortecimento: 0,4%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405780" y="2060847"/>
            <a:ext cx="5616624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Frequência Natural: 5,2Hz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Massa: 27927 kg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Rigidez vertical: 29811972 N/m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/>
              <a:t>Taxa de amortecimento: 0,4%</a:t>
            </a:r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432000"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sz="24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pic>
        <p:nvPicPr>
          <p:cNvPr id="11" name="Picture 2" descr="Resultado de imagem para Poli us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60430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Frequências naturais dos carregamentos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Carregamentos dinâmicos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932310" y="206084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019" y="1988840"/>
            <a:ext cx="6736601" cy="39126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Resultado de imagem para Poli usp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7603044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340768"/>
            <a:ext cx="10081120" cy="720080"/>
          </a:xfrm>
        </p:spPr>
        <p:txBody>
          <a:bodyPr/>
          <a:lstStyle/>
          <a:p>
            <a:r>
              <a:rPr lang="pt-BR" dirty="0"/>
              <a:t>Ação de caminhar</a:t>
            </a:r>
          </a:p>
        </p:txBody>
      </p:sp>
      <p:sp>
        <p:nvSpPr>
          <p:cNvPr id="10" name="Título 12"/>
          <p:cNvSpPr txBox="1">
            <a:spLocks/>
          </p:cNvSpPr>
          <p:nvPr/>
        </p:nvSpPr>
        <p:spPr>
          <a:xfrm>
            <a:off x="504055" y="0"/>
            <a:ext cx="9262765" cy="103646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4400" dirty="0">
                <a:solidFill>
                  <a:schemeClr val="accent1">
                    <a:lumMod val="50000"/>
                  </a:schemeClr>
                </a:solidFill>
              </a:rPr>
              <a:t>Carregamentos dinâmicos</a:t>
            </a:r>
          </a:p>
        </p:txBody>
      </p:sp>
      <p:sp>
        <p:nvSpPr>
          <p:cNvPr id="13" name="Espaço Reservado para Conteúdo 13"/>
          <p:cNvSpPr txBox="1">
            <a:spLocks/>
          </p:cNvSpPr>
          <p:nvPr/>
        </p:nvSpPr>
        <p:spPr>
          <a:xfrm>
            <a:off x="6310436" y="2060848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8" name="Espaço Reservado para Conteúdo 13"/>
          <p:cNvSpPr txBox="1">
            <a:spLocks/>
          </p:cNvSpPr>
          <p:nvPr/>
        </p:nvSpPr>
        <p:spPr>
          <a:xfrm>
            <a:off x="932310" y="2060847"/>
            <a:ext cx="4464496" cy="31457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marL="432000"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/>
          </a:p>
          <a:p>
            <a:pPr lvl="1">
              <a:buFont typeface="Wingdings" panose="05000000000000000000" pitchFamily="2" charset="2"/>
              <a:buChar char="§"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03" y="1880321"/>
            <a:ext cx="4953162" cy="41755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6" y="2141317"/>
            <a:ext cx="5040560" cy="447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682" y="2792084"/>
            <a:ext cx="1800225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2" descr="Resultado de imagem para Poli usp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-1000" contras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908" y="5705824"/>
            <a:ext cx="1584176" cy="6034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231626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Escritóri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critóri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706</Words>
  <Application>Microsoft Office PowerPoint</Application>
  <PresentationFormat>Personalizar</PresentationFormat>
  <Paragraphs>134</Paragraphs>
  <Slides>17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Calibri</vt:lpstr>
      <vt:lpstr>Calibri Light</vt:lpstr>
      <vt:lpstr>Cambria Math</vt:lpstr>
      <vt:lpstr>Franklin Gothic Medium</vt:lpstr>
      <vt:lpstr>Wingdings</vt:lpstr>
      <vt:lpstr>Retrospectiva</vt:lpstr>
      <vt:lpstr>Análise das condições dinâmicas de passarelas de pedestre segundo as exigências normativas.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2017-02-15T19:45:41Z</dcterms:created>
  <dcterms:modified xsi:type="dcterms:W3CDTF">2017-05-17T23:07:09Z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