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2" r:id="rId3"/>
    <p:sldId id="326" r:id="rId4"/>
    <p:sldId id="327" r:id="rId5"/>
    <p:sldId id="328" r:id="rId6"/>
    <p:sldId id="329" r:id="rId7"/>
    <p:sldId id="330" r:id="rId8"/>
    <p:sldId id="325" r:id="rId9"/>
    <p:sldId id="331" r:id="rId10"/>
    <p:sldId id="336" r:id="rId11"/>
    <p:sldId id="337" r:id="rId12"/>
    <p:sldId id="338" r:id="rId13"/>
    <p:sldId id="280" r:id="rId14"/>
    <p:sldId id="310" r:id="rId15"/>
    <p:sldId id="339" r:id="rId16"/>
    <p:sldId id="340" r:id="rId17"/>
    <p:sldId id="25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CC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9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6798C-2975-462B-8B21-04E66D60442F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07837-127F-458D-9F38-982B2E3B24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38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1BD0-33E1-4971-BE60-0C6093D02372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9E53-ED2F-48A2-B01F-FB45E382E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1BD0-33E1-4971-BE60-0C6093D02372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9E53-ED2F-48A2-B01F-FB45E382E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1BD0-33E1-4971-BE60-0C6093D02372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9E53-ED2F-48A2-B01F-FB45E382E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1BD0-33E1-4971-BE60-0C6093D02372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9E53-ED2F-48A2-B01F-FB45E382E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1BD0-33E1-4971-BE60-0C6093D02372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9E53-ED2F-48A2-B01F-FB45E382E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1BD0-33E1-4971-BE60-0C6093D02372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9E53-ED2F-48A2-B01F-FB45E382E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1BD0-33E1-4971-BE60-0C6093D02372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9E53-ED2F-48A2-B01F-FB45E382E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1BD0-33E1-4971-BE60-0C6093D02372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9E53-ED2F-48A2-B01F-FB45E382E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1BD0-33E1-4971-BE60-0C6093D02372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9E53-ED2F-48A2-B01F-FB45E382E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1BD0-33E1-4971-BE60-0C6093D02372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9E53-ED2F-48A2-B01F-FB45E382ECF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1BD0-33E1-4971-BE60-0C6093D02372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39E53-ED2F-48A2-B01F-FB45E382ECF2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6739E53-ED2F-48A2-B01F-FB45E382ECF2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C901BD0-33E1-4971-BE60-0C6093D02372}" type="datetimeFigureOut">
              <a:rPr lang="pt-BR" smtClean="0"/>
              <a:t>18/05/2017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7906072" cy="4536504"/>
          </a:xfrm>
        </p:spPr>
        <p:txBody>
          <a:bodyPr/>
          <a:lstStyle/>
          <a:p>
            <a:pPr algn="ctr"/>
            <a:r>
              <a:rPr lang="pt-BR" sz="2800" dirty="0"/>
              <a:t>PEF 5916 –Dinâmica e Estabilidade das Estruturas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2400" dirty="0"/>
              <a:t>Prof. Dr. Carlos Eduardo Nigro Mazzilli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Seminário</a:t>
            </a:r>
            <a:br>
              <a:rPr lang="pt-BR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pt-BR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Análise dinâmica de edifícios ensaiados em túnel de vento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2800" dirty="0"/>
              <a:t>Johnny César López </a:t>
            </a:r>
            <a:r>
              <a:rPr lang="pt-BR" sz="2800" dirty="0" err="1"/>
              <a:t>Solís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2800" dirty="0"/>
              <a:t>Odinir Klein Júnior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6084168"/>
            <a:ext cx="7342584" cy="441176"/>
          </a:xfrm>
        </p:spPr>
        <p:txBody>
          <a:bodyPr/>
          <a:lstStyle/>
          <a:p>
            <a:pPr algn="ctr"/>
            <a:r>
              <a:rPr lang="pt-BR" dirty="0"/>
              <a:t>São Paulo, 17 de maio de 2017</a:t>
            </a:r>
          </a:p>
        </p:txBody>
      </p:sp>
    </p:spTree>
    <p:extLst>
      <p:ext uri="{BB962C8B-B14F-4D97-AF65-F5344CB8AC3E}">
        <p14:creationId xmlns:p14="http://schemas.microsoft.com/office/powerpoint/2010/main" val="22277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Análise dinâmica</a:t>
            </a:r>
          </a:p>
        </p:txBody>
      </p:sp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457200" y="1115452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O sistema é resolvido mediante mudança de variáveis: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0"/>
              <p:cNvSpPr>
                <a:spLocks noChangeArrowheads="1"/>
              </p:cNvSpPr>
              <p:nvPr/>
            </p:nvSpPr>
            <p:spPr bwMode="auto">
              <a:xfrm>
                <a:off x="2453075" y="3276275"/>
                <a:ext cx="2737509" cy="7287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pt-PT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0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pt-BR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4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3075" y="3276275"/>
                <a:ext cx="2737509" cy="728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539552" y="2708920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Onde:</a:t>
            </a:r>
          </a:p>
        </p:txBody>
      </p:sp>
      <p:sp>
        <p:nvSpPr>
          <p:cNvPr id="21" name="Rectangle 60"/>
          <p:cNvSpPr>
            <a:spLocks noChangeArrowheads="1"/>
          </p:cNvSpPr>
          <p:nvPr/>
        </p:nvSpPr>
        <p:spPr bwMode="auto">
          <a:xfrm>
            <a:off x="644105" y="4448557"/>
            <a:ext cx="523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matriz do sistema</a:t>
            </a: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644105" y="5579948"/>
            <a:ext cx="523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vetor de localização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853284" y="1929471"/>
                <a:ext cx="2464714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pt-BR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𝑨𝒛</m:t>
                      </m:r>
                      <m:r>
                        <a:rPr lang="pt-BR" sz="24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284" y="1929471"/>
                <a:ext cx="2464714" cy="491417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60"/>
          <p:cNvSpPr>
            <a:spLocks noChangeArrowheads="1"/>
          </p:cNvSpPr>
          <p:nvPr/>
        </p:nvSpPr>
        <p:spPr bwMode="auto">
          <a:xfrm>
            <a:off x="637373" y="3483572"/>
            <a:ext cx="2771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vetor de estado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072720" y="4274449"/>
                <a:ext cx="2617832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pt-B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t-BR" b="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BR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t-BR" b="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pt-BR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pt-B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pt-BR" b="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BR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t-BR" b="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720" y="4274449"/>
                <a:ext cx="2617832" cy="810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203848" y="5424505"/>
                <a:ext cx="1558696" cy="786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BR" sz="2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0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2000" b="0" i="0">
                                  <a:latin typeface="Cambria Math" panose="02040503050406030204" pitchFamily="18" charset="0"/>
                                </a:rPr>
                                <m:t>&amp;0</m:t>
                              </m:r>
                            </m:e>
                            <m:e>
                              <m:r>
                                <a:rPr lang="pt-BR" sz="2000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type m:val="skw"/>
                                  <m:ctrlPr>
                                    <a:rPr lang="pt-BR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2000" b="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424505"/>
                <a:ext cx="1558696" cy="786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8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Análise dinâmica</a:t>
            </a:r>
          </a:p>
        </p:txBody>
      </p:sp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457200" y="1115452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A resposta modal de saída é dada por um “observador” </a:t>
            </a:r>
            <a:r>
              <a:rPr lang="pt-BR" sz="2400" b="1" dirty="0">
                <a:latin typeface="Calibri" pitchFamily="34" charset="0"/>
              </a:rPr>
              <a:t>Y</a:t>
            </a:r>
            <a:r>
              <a:rPr lang="pt-BR" sz="2400" dirty="0">
                <a:latin typeface="Calibri" pitchFamily="34" charset="0"/>
              </a:rPr>
              <a:t>:</a:t>
            </a:r>
          </a:p>
        </p:txBody>
      </p:sp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539552" y="2060848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Onde: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013203" y="1628800"/>
                <a:ext cx="2507994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pt-BR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𝑬𝒛</m:t>
                      </m:r>
                      <m:r>
                        <a:rPr lang="pt-BR" sz="24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𝑫</m:t>
                      </m:r>
                      <m:sSub>
                        <m:sSub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203" y="1628800"/>
                <a:ext cx="2507994" cy="491417"/>
              </a:xfrm>
              <a:prstGeom prst="rect">
                <a:avLst/>
              </a:prstGeom>
              <a:blipFill>
                <a:blip r:embed="rId2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3710988"/>
                  </p:ext>
                </p:extLst>
              </p:nvPr>
            </p:nvGraphicFramePr>
            <p:xfrm>
              <a:off x="1907704" y="2497326"/>
              <a:ext cx="4798876" cy="19476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15278">
                      <a:extLst>
                        <a:ext uri="{9D8B030D-6E8A-4147-A177-3AD203B41FA5}">
                          <a16:colId xmlns="" xmlns:a16="http://schemas.microsoft.com/office/drawing/2014/main" val="2597272113"/>
                        </a:ext>
                      </a:extLst>
                    </a:gridCol>
                    <a:gridCol w="1169921">
                      <a:extLst>
                        <a:ext uri="{9D8B030D-6E8A-4147-A177-3AD203B41FA5}">
                          <a16:colId xmlns="" xmlns:a16="http://schemas.microsoft.com/office/drawing/2014/main" val="497119778"/>
                        </a:ext>
                      </a:extLst>
                    </a:gridCol>
                    <a:gridCol w="2121628">
                      <a:extLst>
                        <a:ext uri="{9D8B030D-6E8A-4147-A177-3AD203B41FA5}">
                          <a16:colId xmlns="" xmlns:a16="http://schemas.microsoft.com/office/drawing/2014/main" val="2354214689"/>
                        </a:ext>
                      </a:extLst>
                    </a:gridCol>
                    <a:gridCol w="992049">
                      <a:extLst>
                        <a:ext uri="{9D8B030D-6E8A-4147-A177-3AD203B41FA5}">
                          <a16:colId xmlns="" xmlns:a16="http://schemas.microsoft.com/office/drawing/2014/main" val="776460141"/>
                        </a:ext>
                      </a:extLst>
                    </a:gridCol>
                  </a:tblGrid>
                  <a:tr h="3198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 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Modal</a:t>
                          </a:r>
                          <a:endParaRPr lang="pt-B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E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D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4075184892"/>
                      </a:ext>
                    </a:extLst>
                  </a:tr>
                  <a:tr h="366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i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pt-B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[1 0]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0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551341336"/>
                      </a:ext>
                    </a:extLst>
                  </a:tr>
                  <a:tr h="3935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ii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[0 1]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0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59401959"/>
                      </a:ext>
                    </a:extLst>
                  </a:tr>
                  <a:tr h="86806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ii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pt-BR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BR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PT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PT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pt-BR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t-BR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PT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PT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t-BR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PT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PT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  <m:e>
                                          <m:r>
                                            <a:rPr lang="pt-PT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pt-BR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t-BR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PT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PT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t-BR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PT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PT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pt-B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BR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t-PT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pt-B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184240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3710988"/>
                  </p:ext>
                </p:extLst>
              </p:nvPr>
            </p:nvGraphicFramePr>
            <p:xfrm>
              <a:off x="1907704" y="2497326"/>
              <a:ext cx="4798876" cy="19476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15278">
                      <a:extLst>
                        <a:ext uri="{9D8B030D-6E8A-4147-A177-3AD203B41FA5}">
                          <a16:colId xmlns:a16="http://schemas.microsoft.com/office/drawing/2014/main" val="2597272113"/>
                        </a:ext>
                      </a:extLst>
                    </a:gridCol>
                    <a:gridCol w="1169921">
                      <a:extLst>
                        <a:ext uri="{9D8B030D-6E8A-4147-A177-3AD203B41FA5}">
                          <a16:colId xmlns:a16="http://schemas.microsoft.com/office/drawing/2014/main" val="497119778"/>
                        </a:ext>
                      </a:extLst>
                    </a:gridCol>
                    <a:gridCol w="2121628">
                      <a:extLst>
                        <a:ext uri="{9D8B030D-6E8A-4147-A177-3AD203B41FA5}">
                          <a16:colId xmlns:a16="http://schemas.microsoft.com/office/drawing/2014/main" val="2354214689"/>
                        </a:ext>
                      </a:extLst>
                    </a:gridCol>
                    <a:gridCol w="992049">
                      <a:extLst>
                        <a:ext uri="{9D8B030D-6E8A-4147-A177-3AD203B41FA5}">
                          <a16:colId xmlns:a16="http://schemas.microsoft.com/office/drawing/2014/main" val="776460141"/>
                        </a:ext>
                      </a:extLst>
                    </a:gridCol>
                  </a:tblGrid>
                  <a:tr h="3198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 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dirty="0">
                              <a:effectLst/>
                            </a:rPr>
                            <a:t>Modal</a:t>
                          </a:r>
                          <a:endParaRPr lang="pt-B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E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D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75184892"/>
                      </a:ext>
                    </a:extLst>
                  </a:tr>
                  <a:tr h="366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i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4792" t="-106667" r="-268750" b="-5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[1 0]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0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51341336"/>
                      </a:ext>
                    </a:extLst>
                  </a:tr>
                  <a:tr h="3935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ii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4792" t="-190769" r="-268750" b="-3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[0 1]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0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9401959"/>
                      </a:ext>
                    </a:extLst>
                  </a:tr>
                  <a:tr h="86806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effectLst/>
                            </a:rPr>
                            <a:t>ii</a:t>
                          </a:r>
                          <a:endParaRPr lang="pt-B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4792" t="-132168" r="-268750" b="-74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9656" t="-132168" r="-47851" b="-74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84663" t="-132168" r="-2454" b="-741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4240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900033" y="5157192"/>
                <a:ext cx="3671967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24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𝑗𝑥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𝑗𝑦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33" y="5157192"/>
                <a:ext cx="3671967" cy="1459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467544" y="4715852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As acelerações são calculadas por:</a:t>
            </a:r>
          </a:p>
        </p:txBody>
      </p:sp>
      <p:sp>
        <p:nvSpPr>
          <p:cNvPr id="19" name="Rectangle 60"/>
          <p:cNvSpPr>
            <a:spLocks noChangeArrowheads="1"/>
          </p:cNvSpPr>
          <p:nvPr/>
        </p:nvSpPr>
        <p:spPr bwMode="auto">
          <a:xfrm>
            <a:off x="5243264" y="5273332"/>
            <a:ext cx="27131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h = piso de referência (por exemplo, o piso habitável mais alto)</a:t>
            </a:r>
          </a:p>
        </p:txBody>
      </p:sp>
    </p:spTree>
    <p:extLst>
      <p:ext uri="{BB962C8B-B14F-4D97-AF65-F5344CB8AC3E}">
        <p14:creationId xmlns:p14="http://schemas.microsoft.com/office/powerpoint/2010/main" val="3169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Análise dinâmica</a:t>
            </a:r>
          </a:p>
        </p:txBody>
      </p:sp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457200" y="1115452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A aceleração resultante é uma combinação 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267744" y="1700808"/>
                <a:ext cx="3771097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̈"/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̈"/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pt-B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700808"/>
                <a:ext cx="3771097" cy="843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/>
          <p:cNvPicPr/>
          <p:nvPr/>
        </p:nvPicPr>
        <p:blipFill rotWithShape="1">
          <a:blip r:embed="rId3"/>
          <a:srcRect l="72790" t="53370" r="20051" b="29028"/>
          <a:stretch/>
        </p:blipFill>
        <p:spPr bwMode="auto">
          <a:xfrm>
            <a:off x="3131840" y="2636912"/>
            <a:ext cx="2394905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457200" y="4499828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A aceleração de pico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933294" y="5092500"/>
                <a:ext cx="2430794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̈"/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294" y="5092500"/>
                <a:ext cx="2430794" cy="4247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1691680" y="5589240"/>
                <a:ext cx="4968552" cy="9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3600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0,577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3600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589240"/>
                <a:ext cx="4968552" cy="9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Edifício exemplo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79512" y="269028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1º Modo - 0,216 Hz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r="18421"/>
          <a:stretch/>
        </p:blipFill>
        <p:spPr bwMode="auto">
          <a:xfrm>
            <a:off x="457200" y="1052736"/>
            <a:ext cx="1882552" cy="164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915816" y="269028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2º Modo - 0,244 Hz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r="17884"/>
          <a:stretch/>
        </p:blipFill>
        <p:spPr bwMode="auto">
          <a:xfrm>
            <a:off x="3275856" y="1052736"/>
            <a:ext cx="1872209" cy="164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580112" y="270040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3º Modo - 0,343 Hz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r="19756"/>
          <a:stretch/>
        </p:blipFill>
        <p:spPr bwMode="auto">
          <a:xfrm>
            <a:off x="5940152" y="1054366"/>
            <a:ext cx="1944215" cy="16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1872208" cy="348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08" y="3284984"/>
            <a:ext cx="1839252" cy="349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17" y="3284984"/>
            <a:ext cx="1941255" cy="3422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8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Time-</a:t>
            </a:r>
            <a:r>
              <a:rPr lang="pt-BR" sz="3200" dirty="0" err="1"/>
              <a:t>history</a:t>
            </a:r>
            <a:r>
              <a:rPr lang="pt-BR" sz="3200" dirty="0"/>
              <a:t> das forças do vento</a:t>
            </a:r>
          </a:p>
        </p:txBody>
      </p:sp>
      <p:sp>
        <p:nvSpPr>
          <p:cNvPr id="4" name="Rectangle 60"/>
          <p:cNvSpPr>
            <a:spLocks noChangeArrowheads="1"/>
          </p:cNvSpPr>
          <p:nvPr/>
        </p:nvSpPr>
        <p:spPr bwMode="auto">
          <a:xfrm>
            <a:off x="6660232" y="6433591"/>
            <a:ext cx="1584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pt-BR" sz="2000" b="1" dirty="0">
                <a:latin typeface="Calibri" pitchFamily="34" charset="0"/>
              </a:rPr>
              <a:t>RWDI</a:t>
            </a:r>
          </a:p>
        </p:txBody>
      </p:sp>
      <p:pic>
        <p:nvPicPr>
          <p:cNvPr id="5" name="Image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4164"/>
            <a:ext cx="7089411" cy="271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148B95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29" end="5990.3741"/>
                </p14:media>
              </p:ext>
            </p:extLst>
          </p:nvPr>
        </p:nvPicPr>
        <p:blipFill rotWithShape="1">
          <a:blip r:embed="rId5"/>
          <a:srcRect l="9018" t="20970" r="10997" b="11921"/>
          <a:stretch>
            <a:fillRect/>
          </a:stretch>
        </p:blipFill>
        <p:spPr>
          <a:xfrm>
            <a:off x="2123728" y="3284984"/>
            <a:ext cx="4104456" cy="3243844"/>
          </a:xfrm>
          <a:prstGeom prst="rect">
            <a:avLst/>
          </a:prstGeom>
        </p:spPr>
      </p:pic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2699792" y="806515"/>
            <a:ext cx="5328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pt-BR" sz="1600" i="1" dirty="0">
                <a:latin typeface="Calibri" pitchFamily="34" charset="0"/>
              </a:rPr>
              <a:t>Para </a:t>
            </a:r>
            <a:r>
              <a:rPr lang="pt-BR" sz="1600" i="1" dirty="0" smtClean="0">
                <a:latin typeface="Calibri" pitchFamily="34" charset="0"/>
              </a:rPr>
              <a:t>uma direção de incidência do vento</a:t>
            </a:r>
            <a:endParaRPr lang="pt-BR" sz="1600" i="1" dirty="0">
              <a:latin typeface="Calibri" pitchFamily="34" charset="0"/>
            </a:endParaRPr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1877507" y="3772673"/>
            <a:ext cx="246221" cy="221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0" tIns="0" rIns="0" bIns="0">
            <a:spAutoFit/>
          </a:bodyPr>
          <a:lstStyle/>
          <a:p>
            <a:pPr algn="ctr"/>
            <a:r>
              <a:rPr lang="pt-BR" sz="1600" dirty="0" smtClean="0">
                <a:latin typeface="Calibri" pitchFamily="34" charset="0"/>
              </a:rPr>
              <a:t>Altura </a:t>
            </a:r>
            <a:r>
              <a:rPr lang="pt-BR" sz="1600" dirty="0" err="1" smtClean="0">
                <a:latin typeface="Calibri" pitchFamily="34" charset="0"/>
              </a:rPr>
              <a:t>z</a:t>
            </a:r>
            <a:r>
              <a:rPr lang="pt-BR" sz="1600" baseline="-25000" dirty="0" err="1" smtClean="0">
                <a:latin typeface="Calibri" pitchFamily="34" charset="0"/>
              </a:rPr>
              <a:t>i</a:t>
            </a:r>
            <a:r>
              <a:rPr lang="pt-BR" sz="1600" dirty="0" smtClean="0">
                <a:latin typeface="Calibri" pitchFamily="34" charset="0"/>
              </a:rPr>
              <a:t> [m]</a:t>
            </a:r>
            <a:endParaRPr lang="pt-BR" sz="1600" dirty="0">
              <a:latin typeface="Calibri" pitchFamily="34" charset="0"/>
            </a:endParaRPr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2714882" y="6495147"/>
            <a:ext cx="32331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>
            <a:spAutoFit/>
          </a:bodyPr>
          <a:lstStyle/>
          <a:p>
            <a:pPr algn="ctr"/>
            <a:r>
              <a:rPr lang="pt-BR" sz="1600" dirty="0" smtClean="0">
                <a:latin typeface="Calibri" pitchFamily="34" charset="0"/>
              </a:rPr>
              <a:t>Forças por pavimento [tf]</a:t>
            </a:r>
            <a:endParaRPr lang="pt-BR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0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Critérios de conforto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6912768" cy="569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0"/>
          <p:cNvSpPr>
            <a:spLocks noChangeArrowheads="1"/>
          </p:cNvSpPr>
          <p:nvPr/>
        </p:nvSpPr>
        <p:spPr bwMode="auto">
          <a:xfrm>
            <a:off x="6660232" y="6433591"/>
            <a:ext cx="1584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pt-BR" sz="2000" b="1" dirty="0">
                <a:latin typeface="Calibri" pitchFamily="34" charset="0"/>
              </a:rPr>
              <a:t>RWDI</a:t>
            </a:r>
          </a:p>
        </p:txBody>
      </p:sp>
    </p:spTree>
    <p:extLst>
      <p:ext uri="{BB962C8B-B14F-4D97-AF65-F5344CB8AC3E}">
        <p14:creationId xmlns:p14="http://schemas.microsoft.com/office/powerpoint/2010/main" val="22706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Acelerações de pico, por direção do vento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5857226" cy="45316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438450" y="5589240"/>
            <a:ext cx="78488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400" dirty="0" smtClean="0">
                <a:latin typeface="Calibri" pitchFamily="34" charset="0"/>
              </a:rPr>
              <a:t>Cálculos para 600 </a:t>
            </a:r>
            <a:r>
              <a:rPr lang="pt-BR" sz="2400" dirty="0">
                <a:latin typeface="Calibri" pitchFamily="34" charset="0"/>
              </a:rPr>
              <a:t>medições por </a:t>
            </a:r>
            <a:r>
              <a:rPr lang="pt-BR" sz="2400" dirty="0" smtClean="0">
                <a:latin typeface="Calibri" pitchFamily="34" charset="0"/>
              </a:rPr>
              <a:t>direção</a:t>
            </a:r>
          </a:p>
          <a:p>
            <a:pPr marL="342900" indent="-342900" algn="just">
              <a:buFontTx/>
              <a:buChar char="-"/>
            </a:pPr>
            <a:r>
              <a:rPr lang="pt-BR" sz="2400" dirty="0" err="1" smtClean="0">
                <a:latin typeface="Calibri" pitchFamily="34" charset="0"/>
              </a:rPr>
              <a:t>g</a:t>
            </a:r>
            <a:r>
              <a:rPr lang="pt-BR" sz="2400" baseline="-25000" dirty="0" err="1" smtClean="0">
                <a:latin typeface="Calibri" pitchFamily="34" charset="0"/>
              </a:rPr>
              <a:t>f</a:t>
            </a:r>
            <a:r>
              <a:rPr lang="pt-BR" sz="2400" dirty="0" smtClean="0">
                <a:latin typeface="Calibri" pitchFamily="34" charset="0"/>
              </a:rPr>
              <a:t> = 4,26 (para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cs typeface="Times New Roman" panose="02020603050405020304" pitchFamily="18" charset="0"/>
              </a:rPr>
              <a:t>= 0,216 Hz)</a:t>
            </a:r>
            <a:endParaRPr lang="pt-BR" sz="2400" dirty="0"/>
          </a:p>
          <a:p>
            <a:pPr marL="342900" indent="-342900" algn="just">
              <a:buFontTx/>
              <a:buChar char="-"/>
            </a:pPr>
            <a:r>
              <a:rPr lang="pt-BR" sz="2400" dirty="0">
                <a:latin typeface="Calibri" pitchFamily="34" charset="0"/>
              </a:rPr>
              <a:t>Aceleração máxima: 6,7 </a:t>
            </a:r>
            <a:r>
              <a:rPr lang="pt-BR" sz="2400" dirty="0" err="1">
                <a:latin typeface="Calibri" pitchFamily="34" charset="0"/>
              </a:rPr>
              <a:t>mili</a:t>
            </a:r>
            <a:r>
              <a:rPr lang="pt-BR" sz="2400" dirty="0">
                <a:latin typeface="Calibri" pitchFamily="34" charset="0"/>
              </a:rPr>
              <a:t>-g (RWDI: 6,3 </a:t>
            </a:r>
            <a:r>
              <a:rPr lang="pt-BR" sz="2400" dirty="0" err="1">
                <a:latin typeface="Calibri" pitchFamily="34" charset="0"/>
              </a:rPr>
              <a:t>mili</a:t>
            </a:r>
            <a:r>
              <a:rPr lang="pt-BR" sz="2400" dirty="0">
                <a:latin typeface="Calibri" pitchFamily="34" charset="0"/>
              </a:rPr>
              <a:t>-g)</a:t>
            </a:r>
          </a:p>
        </p:txBody>
      </p:sp>
    </p:spTree>
    <p:extLst>
      <p:ext uri="{BB962C8B-B14F-4D97-AF65-F5344CB8AC3E}">
        <p14:creationId xmlns:p14="http://schemas.microsoft.com/office/powerpoint/2010/main" val="34793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Referências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55679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TSE, K.T., HITCHCOCK, P.A., KWOK, K.C.S. </a:t>
            </a:r>
            <a:r>
              <a:rPr lang="en-US" b="1" dirty="0"/>
              <a:t>A time domain analysis technique for aerodynamic wind tunnel model studies</a:t>
            </a:r>
            <a:r>
              <a:rPr lang="en-US" dirty="0"/>
              <a:t>, Journal of Wind Engineering and Industrial Aerodynamics, Vol. 5, No. 2, </a:t>
            </a:r>
            <a:r>
              <a:rPr lang="en-US" dirty="0" err="1"/>
              <a:t>julho</a:t>
            </a:r>
            <a:r>
              <a:rPr lang="en-US" dirty="0"/>
              <a:t> 2008, pp 1-16.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ASSOCIAÇÃO BRASILEIRA DE NORMAS TÉCNICAS (ABNT). </a:t>
            </a:r>
            <a:r>
              <a:rPr lang="pt-BR" b="1" dirty="0"/>
              <a:t>Forças devidas ao vento em edificações</a:t>
            </a:r>
            <a:r>
              <a:rPr lang="pt-BR" dirty="0"/>
              <a:t>. NBR 6123. Rio de Janeiro: ABNT, 1988.</a:t>
            </a:r>
          </a:p>
          <a:p>
            <a:pPr lvl="0"/>
            <a:endParaRPr lang="pt-BR" dirty="0"/>
          </a:p>
          <a:p>
            <a:pPr lvl="0"/>
            <a:r>
              <a:rPr lang="en-US" dirty="0"/>
              <a:t>RWDI - Rowan Williams Davies &amp; Irwin Inc. </a:t>
            </a:r>
            <a:r>
              <a:rPr lang="en-US" b="1" dirty="0" err="1"/>
              <a:t>Cyrela</a:t>
            </a:r>
            <a:r>
              <a:rPr lang="en-US" b="1" dirty="0"/>
              <a:t> Leopoldo - Final Report - Wind-induced structural responses</a:t>
            </a:r>
            <a:r>
              <a:rPr lang="en-US" dirty="0"/>
              <a:t>. </a:t>
            </a:r>
            <a:r>
              <a:rPr lang="pt-BR" dirty="0" err="1"/>
              <a:t>Guelph</a:t>
            </a:r>
            <a:r>
              <a:rPr lang="pt-BR" dirty="0"/>
              <a:t>, Ontario, Canadá, 2016.</a:t>
            </a:r>
          </a:p>
          <a:p>
            <a:pPr lvl="0"/>
            <a:endParaRPr lang="pt-BR" dirty="0"/>
          </a:p>
          <a:p>
            <a:pPr lvl="0"/>
            <a:r>
              <a:rPr lang="en-US" dirty="0"/>
              <a:t>SIMIU, E., SCANLAN, R. H. </a:t>
            </a:r>
            <a:r>
              <a:rPr lang="en-US" b="1" dirty="0"/>
              <a:t>Wind effects on structures: fundamentals and applications to design</a:t>
            </a:r>
            <a:r>
              <a:rPr lang="en-US" dirty="0"/>
              <a:t>. 3rd ed. John Wiley &amp; Sons: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Unidos</a:t>
            </a:r>
            <a:r>
              <a:rPr lang="en-US" dirty="0"/>
              <a:t>. 1996.</a:t>
            </a:r>
          </a:p>
          <a:p>
            <a:pPr lvl="0"/>
            <a:endParaRPr lang="pt-BR" dirty="0"/>
          </a:p>
          <a:p>
            <a:pPr lvl="0"/>
            <a:r>
              <a:rPr lang="en-US" dirty="0"/>
              <a:t>CLOUGH, R.W., PENZIEN, J. </a:t>
            </a:r>
            <a:r>
              <a:rPr lang="en-US" b="1" dirty="0"/>
              <a:t>Dynamics of structures</a:t>
            </a:r>
            <a:r>
              <a:rPr lang="en-US" dirty="0"/>
              <a:t>. </a:t>
            </a:r>
            <a:r>
              <a:rPr lang="pt-BR" dirty="0"/>
              <a:t>2nd ed., Rev. CSI: Berkeley, Califórnia, Estados Unidos. </a:t>
            </a:r>
            <a:r>
              <a:rPr lang="en-US" dirty="0"/>
              <a:t>2010.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64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Objetivos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544" y="1196752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Avaliar os procedimentos de cálculo dos efeitos dinâmicos em edifícios ensaiados em túnel de vento;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Comparar as acelerações previstas com seus limites, no piso mais alto ocupado.</a:t>
            </a:r>
          </a:p>
        </p:txBody>
      </p:sp>
    </p:spTree>
    <p:extLst>
      <p:ext uri="{BB962C8B-B14F-4D97-AF65-F5344CB8AC3E}">
        <p14:creationId xmlns:p14="http://schemas.microsoft.com/office/powerpoint/2010/main" val="39114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Túnel de vento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63" y="1484784"/>
            <a:ext cx="6205659" cy="4670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323528" y="3068960"/>
            <a:ext cx="15841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Rugosidade do</a:t>
            </a:r>
          </a:p>
          <a:p>
            <a:pPr algn="just"/>
            <a:r>
              <a:rPr lang="pt-BR" sz="2000" b="1" dirty="0">
                <a:latin typeface="Calibri" pitchFamily="34" charset="0"/>
              </a:rPr>
              <a:t>terreno</a:t>
            </a:r>
          </a:p>
        </p:txBody>
      </p:sp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314629" y="5445224"/>
            <a:ext cx="17370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Medições a cada 10 graus</a:t>
            </a:r>
          </a:p>
          <a:p>
            <a:pPr algn="just"/>
            <a:r>
              <a:rPr lang="pt-BR" sz="2000" b="1" dirty="0">
                <a:latin typeface="Calibri" pitchFamily="34" charset="0"/>
              </a:rPr>
              <a:t>(mesa giratória)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1763688" y="3501008"/>
            <a:ext cx="29887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1979712" y="587727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323528" y="1537047"/>
            <a:ext cx="1584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Anemômetro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907704" y="1700808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251520" y="4397623"/>
            <a:ext cx="15841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Vizinhança: raio de 460 m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1763688" y="472514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323528" y="2132856"/>
            <a:ext cx="15841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Gerador de vórtices</a:t>
            </a: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1619672" y="2296617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60"/>
          <p:cNvSpPr>
            <a:spLocks noChangeArrowheads="1"/>
          </p:cNvSpPr>
          <p:nvPr/>
        </p:nvSpPr>
        <p:spPr bwMode="auto">
          <a:xfrm>
            <a:off x="6744876" y="6368554"/>
            <a:ext cx="1584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pt-BR" sz="2000" b="1" dirty="0">
                <a:latin typeface="Calibri" pitchFamily="34" charset="0"/>
              </a:rPr>
              <a:t>RWDI</a:t>
            </a:r>
          </a:p>
        </p:txBody>
      </p:sp>
    </p:spTree>
    <p:extLst>
      <p:ext uri="{BB962C8B-B14F-4D97-AF65-F5344CB8AC3E}">
        <p14:creationId xmlns:p14="http://schemas.microsoft.com/office/powerpoint/2010/main" val="3772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Modelo </a:t>
            </a:r>
            <a:r>
              <a:rPr lang="pt-BR" sz="3200" dirty="0" smtClean="0"/>
              <a:t>físico – edifício Cyrela - Heritage</a:t>
            </a:r>
            <a:endParaRPr lang="pt-B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6912768" cy="5198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1043608" y="6433591"/>
            <a:ext cx="1584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Escala 1:400</a:t>
            </a:r>
          </a:p>
        </p:txBody>
      </p:sp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6228184" y="6395678"/>
            <a:ext cx="1584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pt-BR" sz="2000" b="1" dirty="0">
                <a:latin typeface="Calibri" pitchFamily="34" charset="0"/>
              </a:rPr>
              <a:t>RWDI</a:t>
            </a:r>
          </a:p>
        </p:txBody>
      </p:sp>
    </p:spTree>
    <p:extLst>
      <p:ext uri="{BB962C8B-B14F-4D97-AF65-F5344CB8AC3E}">
        <p14:creationId xmlns:p14="http://schemas.microsoft.com/office/powerpoint/2010/main" val="4156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HFFB – </a:t>
            </a:r>
            <a:r>
              <a:rPr lang="pt-BR" sz="3200" i="1" dirty="0"/>
              <a:t>High Frequency Force Balance</a:t>
            </a:r>
          </a:p>
        </p:txBody>
      </p:sp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395536" y="6022449"/>
            <a:ext cx="78488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itchFamily="34" charset="0"/>
              </a:rPr>
              <a:t>Medição de esforços globais na base do edifício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21772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5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HFFB – High Frequency Force Balance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3" y="1484784"/>
            <a:ext cx="693515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395536" y="5661248"/>
            <a:ext cx="78488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itchFamily="34" charset="0"/>
              </a:rPr>
              <a:t>Medição de esforços globais na base do edifício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err="1">
                <a:latin typeface="Calibri" pitchFamily="34" charset="0"/>
              </a:rPr>
              <a:t>Fx</a:t>
            </a:r>
            <a:r>
              <a:rPr lang="pt-BR" sz="2800" dirty="0">
                <a:latin typeface="Calibri" pitchFamily="34" charset="0"/>
              </a:rPr>
              <a:t>, </a:t>
            </a:r>
            <a:r>
              <a:rPr lang="pt-BR" sz="2800" dirty="0" err="1">
                <a:latin typeface="Calibri" pitchFamily="34" charset="0"/>
              </a:rPr>
              <a:t>Fy</a:t>
            </a:r>
            <a:r>
              <a:rPr lang="pt-BR" sz="2800" dirty="0">
                <a:latin typeface="Calibri" pitchFamily="34" charset="0"/>
              </a:rPr>
              <a:t>, </a:t>
            </a:r>
            <a:r>
              <a:rPr lang="pt-BR" sz="2800" dirty="0" err="1">
                <a:latin typeface="Calibri" pitchFamily="34" charset="0"/>
              </a:rPr>
              <a:t>Mx</a:t>
            </a:r>
            <a:r>
              <a:rPr lang="pt-BR" sz="2800" dirty="0">
                <a:latin typeface="Calibri" pitchFamily="34" charset="0"/>
              </a:rPr>
              <a:t>, </a:t>
            </a:r>
            <a:r>
              <a:rPr lang="pt-BR" sz="2800" dirty="0" err="1">
                <a:latin typeface="Calibri" pitchFamily="34" charset="0"/>
              </a:rPr>
              <a:t>My</a:t>
            </a:r>
            <a:r>
              <a:rPr lang="pt-BR" sz="2800" dirty="0">
                <a:latin typeface="Calibri" pitchFamily="34" charset="0"/>
              </a:rPr>
              <a:t>, </a:t>
            </a:r>
            <a:r>
              <a:rPr lang="pt-BR" sz="2800" dirty="0" err="1">
                <a:latin typeface="Calibri" pitchFamily="34" charset="0"/>
              </a:rPr>
              <a:t>Mz</a:t>
            </a:r>
            <a:endParaRPr lang="pt-BR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Análise dinâmica</a:t>
            </a: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395536" y="2204864"/>
            <a:ext cx="78488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800" dirty="0">
                <a:latin typeface="Calibri" pitchFamily="34" charset="0"/>
              </a:rPr>
              <a:t>Equações de movimento </a:t>
            </a:r>
          </a:p>
        </p:txBody>
      </p:sp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373105" y="4283804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W = </a:t>
            </a:r>
            <a:r>
              <a:rPr lang="pt-BR" sz="2400" i="1" dirty="0">
                <a:latin typeface="Calibri" pitchFamily="34" charset="0"/>
              </a:rPr>
              <a:t>time </a:t>
            </a:r>
            <a:r>
              <a:rPr lang="pt-BR" sz="2400" i="1" dirty="0" err="1">
                <a:latin typeface="Calibri" pitchFamily="34" charset="0"/>
              </a:rPr>
              <a:t>history</a:t>
            </a:r>
            <a:r>
              <a:rPr lang="pt-BR" sz="2400" i="1" dirty="0">
                <a:latin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</a:rPr>
              <a:t>das forças do vento</a:t>
            </a:r>
          </a:p>
        </p:txBody>
      </p:sp>
      <p:pic>
        <p:nvPicPr>
          <p:cNvPr id="9218" name="Picture 2" descr="J:\USP\PEF5723 - Análise Dinâmica Estocástica de Estruturas\Artigos\ABAAAfyFQAC-6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77" b="22520"/>
          <a:stretch/>
        </p:blipFill>
        <p:spPr bwMode="auto">
          <a:xfrm>
            <a:off x="5508104" y="1582847"/>
            <a:ext cx="1947550" cy="380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517864" y="3204265"/>
                <a:ext cx="405413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 panose="02040503050406030204" pitchFamily="18" charset="0"/>
                        </a:rPr>
                        <m:t>𝑴</m:t>
                      </m:r>
                      <m:acc>
                        <m:accPr>
                          <m:chr m:val="̈"/>
                          <m:ctrlPr>
                            <a:rPr lang="pt-BR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pt-BR" sz="32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b="1" i="1">
                          <a:latin typeface="Cambria Math" panose="02040503050406030204" pitchFamily="18" charset="0"/>
                        </a:rPr>
                        <m:t>𝑪</m:t>
                      </m:r>
                      <m:acc>
                        <m:accPr>
                          <m:chr m:val="̇"/>
                          <m:ctrlPr>
                            <a:rPr lang="pt-BR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pt-BR" sz="32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b="1" i="1">
                          <a:latin typeface="Cambria Math" panose="02040503050406030204" pitchFamily="18" charset="0"/>
                        </a:rPr>
                        <m:t>𝑲𝒙</m:t>
                      </m:r>
                      <m:r>
                        <a:rPr lang="pt-BR" sz="32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1" i="1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64" y="3204265"/>
                <a:ext cx="405413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6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Superposição modal</a:t>
            </a:r>
          </a:p>
        </p:txBody>
      </p:sp>
      <p:pic>
        <p:nvPicPr>
          <p:cNvPr id="7170" name="Picture 2" descr="http://www.svibs.com/resources/ARTeMIS_Modal_Help/images/ModalDecompo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8533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856446" y="5589572"/>
                <a:ext cx="686791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𝑗𝑥</m:t>
                          </m:r>
                        </m:sub>
                      </m:sSub>
                    </m:oMath>
                  </m:oMathPara>
                </a14:m>
                <a:endParaRPr lang="pt-BR" sz="2400" i="1" baseline="-250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6" y="5589572"/>
                <a:ext cx="686791" cy="491417"/>
              </a:xfrm>
              <a:prstGeom prst="rect">
                <a:avLst/>
              </a:prstGeom>
              <a:blipFill>
                <a:blip r:embed="rId3"/>
                <a:stretch>
                  <a:fillRect l="-3540" b="-98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1619672" y="5589572"/>
            <a:ext cx="45475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= forma modal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820912" y="6197242"/>
                <a:ext cx="7748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12" y="6197242"/>
                <a:ext cx="774827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1619672" y="6197242"/>
            <a:ext cx="6635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= coordenada generalizada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267744" y="4437112"/>
                <a:ext cx="3880486" cy="888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8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pt-BR" sz="28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2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sz="2800" b="0" i="1">
                                  <a:latin typeface="Cambria Math" panose="02040503050406030204" pitchFamily="18" charset="0"/>
                                </a:rPr>
                                <m:t>𝑗𝑥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BR" sz="28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2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pt-BR" sz="2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437112"/>
                <a:ext cx="3880486" cy="888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6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3200" dirty="0"/>
              <a:t>Análise dinâmica</a:t>
            </a:r>
          </a:p>
        </p:txBody>
      </p:sp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457200" y="836712"/>
            <a:ext cx="78488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Utilizando as duas equações anteriores e multiplicando pela transposta do modo de vibração            :</a:t>
            </a:r>
          </a:p>
        </p:txBody>
      </p: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570129" y="3848792"/>
            <a:ext cx="2737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massa generalizada</a:t>
            </a:r>
          </a:p>
        </p:txBody>
      </p:sp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539552" y="2708920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Onde:</a:t>
            </a:r>
          </a:p>
        </p:txBody>
      </p:sp>
      <p:sp>
        <p:nvSpPr>
          <p:cNvPr id="21" name="Rectangle 60"/>
          <p:cNvSpPr>
            <a:spLocks noChangeArrowheads="1"/>
          </p:cNvSpPr>
          <p:nvPr/>
        </p:nvSpPr>
        <p:spPr bwMode="auto">
          <a:xfrm>
            <a:off x="2699792" y="4462142"/>
            <a:ext cx="523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amortecimento generalizado</a:t>
            </a: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2699792" y="5062337"/>
            <a:ext cx="523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rigidez generalizada</a:t>
            </a: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611560" y="6372036"/>
            <a:ext cx="523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forças externas generalizadas</a:t>
            </a:r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5568563" y="2564904"/>
            <a:ext cx="2675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pt-BR" sz="2400" i="1" dirty="0">
                <a:latin typeface="Calibri" pitchFamily="34" charset="0"/>
              </a:rPr>
              <a:t>Para cada modo 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1671508" y="1822326"/>
                <a:ext cx="4988724" cy="526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BR" sz="2800" i="1" baseline="-25000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508" y="1822326"/>
                <a:ext cx="4988724" cy="526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67544" y="3093787"/>
                <a:ext cx="6408712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𝑗𝑥</m:t>
                                  </m:r>
                                </m:sub>
                                <m:sup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𝑗𝑦</m:t>
                                  </m:r>
                                </m:sub>
                                <m:sup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  <m:sup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93787"/>
                <a:ext cx="6408712" cy="8392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509454" y="4377743"/>
                <a:ext cx="1989455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4" y="4377743"/>
                <a:ext cx="1989455" cy="491417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92653" y="5010916"/>
                <a:ext cx="1651671" cy="523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53" y="5010916"/>
                <a:ext cx="1651671" cy="523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60715" y="5614067"/>
                <a:ext cx="7723653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𝑗𝑥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𝑗𝑦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15" y="5614067"/>
                <a:ext cx="7723653" cy="8392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391962" y="1177010"/>
                <a:ext cx="972126" cy="451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62" y="1177010"/>
                <a:ext cx="972126" cy="451790"/>
              </a:xfrm>
              <a:prstGeom prst="rect">
                <a:avLst/>
              </a:prstGeom>
              <a:blipFill>
                <a:blip r:embed="rId7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3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2518</TotalTime>
  <Words>522</Words>
  <Application>Microsoft Office PowerPoint</Application>
  <PresentationFormat>Apresentação na tela (4:3)</PresentationFormat>
  <Paragraphs>111</Paragraphs>
  <Slides>17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Times New Roman</vt:lpstr>
      <vt:lpstr>Adjacência</vt:lpstr>
      <vt:lpstr>PEF 5916 –Dinâmica e Estabilidade das Estruturas Prof. Dr. Carlos Eduardo Nigro Mazzilli  Seminário Análise dinâmica de edifícios ensaiados em túnel de vento  Johnny César López Solís Odinir Klein Júnior</vt:lpstr>
      <vt:lpstr>Objetivos</vt:lpstr>
      <vt:lpstr>Túnel de vento</vt:lpstr>
      <vt:lpstr>Modelo físico – edifício Cyrela - Heritage</vt:lpstr>
      <vt:lpstr>HFFB – High Frequency Force Balance</vt:lpstr>
      <vt:lpstr>HFFB – High Frequency Force Balance</vt:lpstr>
      <vt:lpstr>Análise dinâmica</vt:lpstr>
      <vt:lpstr>Superposição modal</vt:lpstr>
      <vt:lpstr>Análise dinâmica</vt:lpstr>
      <vt:lpstr>Análise dinâmica</vt:lpstr>
      <vt:lpstr>Análise dinâmica</vt:lpstr>
      <vt:lpstr>Análise dinâmica</vt:lpstr>
      <vt:lpstr>Edifício exemplo</vt:lpstr>
      <vt:lpstr>Time-history das forças do vento</vt:lpstr>
      <vt:lpstr>Critérios de conforto</vt:lpstr>
      <vt:lpstr>Acelerações de pico, por direção do vento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PEF 5738 – Ações e segurança das estruturas Prof. Dr. Fernando Rebouças Stucchi  Seminário Redução de cargas acidentais  Odinir Klein Júnior</dc:title>
  <dc:creator>Odinir Klein Júnior</dc:creator>
  <cp:lastModifiedBy>Odinir K. Junior</cp:lastModifiedBy>
  <cp:revision>125</cp:revision>
  <dcterms:created xsi:type="dcterms:W3CDTF">2016-05-27T13:23:34Z</dcterms:created>
  <dcterms:modified xsi:type="dcterms:W3CDTF">2017-05-18T12:00:00Z</dcterms:modified>
</cp:coreProperties>
</file>