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65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57" r:id="rId12"/>
    <p:sldId id="280" r:id="rId13"/>
    <p:sldId id="281" r:id="rId14"/>
    <p:sldId id="282" r:id="rId15"/>
    <p:sldId id="283" r:id="rId16"/>
    <p:sldId id="284" r:id="rId17"/>
    <p:sldId id="28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8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w\Google%20Drive\Educa&#231;&#227;o\USP\Ci&#234;ncias%20Econ&#244;micas\11&#186;%20Semestre\M&#233;todos%20Quantitativos\Crescer_Media\Crescer_Media_Fi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w\Google%20Drive\Educa&#231;&#227;o\USP\Ci&#234;ncias%20Econ&#244;micas\11&#186;%20Semestre\M&#233;todos%20Quantitativos\Crescer_Media\Crescer_Media_Fin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Y contra</a:t>
            </a:r>
            <a:r>
              <a:rPr lang="en-US" baseline="0"/>
              <a:t> Liq Cor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PLAN1!$S$1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PLAN1!$N$2:$N$59</c:f>
              <c:numCache>
                <c:formatCode>General</c:formatCode>
                <c:ptCount val="58"/>
                <c:pt idx="0">
                  <c:v>17.39</c:v>
                </c:pt>
                <c:pt idx="1">
                  <c:v>4.8499999999999996</c:v>
                </c:pt>
                <c:pt idx="2">
                  <c:v>1.45</c:v>
                </c:pt>
                <c:pt idx="3">
                  <c:v>1.45</c:v>
                </c:pt>
                <c:pt idx="4">
                  <c:v>1.45</c:v>
                </c:pt>
                <c:pt idx="5">
                  <c:v>0.81</c:v>
                </c:pt>
                <c:pt idx="6">
                  <c:v>1.1100000000000001</c:v>
                </c:pt>
                <c:pt idx="7">
                  <c:v>1.1100000000000001</c:v>
                </c:pt>
                <c:pt idx="8">
                  <c:v>1.1100000000000001</c:v>
                </c:pt>
                <c:pt idx="9">
                  <c:v>0.71</c:v>
                </c:pt>
                <c:pt idx="10">
                  <c:v>0.71</c:v>
                </c:pt>
                <c:pt idx="11">
                  <c:v>0.45</c:v>
                </c:pt>
                <c:pt idx="12">
                  <c:v>0.45</c:v>
                </c:pt>
                <c:pt idx="13">
                  <c:v>1.46</c:v>
                </c:pt>
                <c:pt idx="14">
                  <c:v>1.46</c:v>
                </c:pt>
                <c:pt idx="15">
                  <c:v>0.7</c:v>
                </c:pt>
                <c:pt idx="16">
                  <c:v>0.98</c:v>
                </c:pt>
                <c:pt idx="17">
                  <c:v>0.98</c:v>
                </c:pt>
                <c:pt idx="18">
                  <c:v>0.98</c:v>
                </c:pt>
                <c:pt idx="19">
                  <c:v>0.96</c:v>
                </c:pt>
                <c:pt idx="20">
                  <c:v>0.73</c:v>
                </c:pt>
                <c:pt idx="21">
                  <c:v>0.73</c:v>
                </c:pt>
                <c:pt idx="22">
                  <c:v>1.07</c:v>
                </c:pt>
                <c:pt idx="23">
                  <c:v>1.07</c:v>
                </c:pt>
                <c:pt idx="24">
                  <c:v>1.26</c:v>
                </c:pt>
                <c:pt idx="25">
                  <c:v>1.05</c:v>
                </c:pt>
                <c:pt idx="26">
                  <c:v>1.05</c:v>
                </c:pt>
                <c:pt idx="27">
                  <c:v>1.06</c:v>
                </c:pt>
                <c:pt idx="28">
                  <c:v>0.9</c:v>
                </c:pt>
                <c:pt idx="29">
                  <c:v>0.9</c:v>
                </c:pt>
                <c:pt idx="30">
                  <c:v>1.86</c:v>
                </c:pt>
                <c:pt idx="31">
                  <c:v>1.1499999999999999</c:v>
                </c:pt>
                <c:pt idx="32">
                  <c:v>0.96</c:v>
                </c:pt>
                <c:pt idx="33">
                  <c:v>0.96</c:v>
                </c:pt>
                <c:pt idx="34">
                  <c:v>2.35</c:v>
                </c:pt>
                <c:pt idx="35">
                  <c:v>1.17</c:v>
                </c:pt>
                <c:pt idx="36">
                  <c:v>0.74</c:v>
                </c:pt>
                <c:pt idx="37">
                  <c:v>1.27</c:v>
                </c:pt>
                <c:pt idx="38">
                  <c:v>1.27</c:v>
                </c:pt>
                <c:pt idx="39">
                  <c:v>1.27</c:v>
                </c:pt>
                <c:pt idx="40">
                  <c:v>1.0900000000000001</c:v>
                </c:pt>
                <c:pt idx="41">
                  <c:v>1.0900000000000001</c:v>
                </c:pt>
                <c:pt idx="42">
                  <c:v>1.74</c:v>
                </c:pt>
                <c:pt idx="43">
                  <c:v>0.99</c:v>
                </c:pt>
                <c:pt idx="44">
                  <c:v>0.99</c:v>
                </c:pt>
                <c:pt idx="45">
                  <c:v>0.74</c:v>
                </c:pt>
                <c:pt idx="46">
                  <c:v>1.1499999999999999</c:v>
                </c:pt>
                <c:pt idx="47">
                  <c:v>1.1499999999999999</c:v>
                </c:pt>
                <c:pt idx="48">
                  <c:v>0.04</c:v>
                </c:pt>
                <c:pt idx="49">
                  <c:v>1.82</c:v>
                </c:pt>
                <c:pt idx="50">
                  <c:v>0.94</c:v>
                </c:pt>
                <c:pt idx="51">
                  <c:v>0.94</c:v>
                </c:pt>
                <c:pt idx="52">
                  <c:v>0.94</c:v>
                </c:pt>
                <c:pt idx="53">
                  <c:v>0.94</c:v>
                </c:pt>
                <c:pt idx="54">
                  <c:v>0.94</c:v>
                </c:pt>
                <c:pt idx="55">
                  <c:v>0.94</c:v>
                </c:pt>
                <c:pt idx="56">
                  <c:v>2.81</c:v>
                </c:pt>
                <c:pt idx="57">
                  <c:v>2.81</c:v>
                </c:pt>
              </c:numCache>
            </c:numRef>
          </c:xVal>
          <c:yVal>
            <c:numRef>
              <c:f>PLAN1!$S$2:$S$59</c:f>
              <c:numCache>
                <c:formatCode>General</c:formatCode>
                <c:ptCount val="5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1</c:v>
                </c:pt>
                <c:pt idx="24">
                  <c:v>0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1</c:v>
                </c:pt>
                <c:pt idx="57">
                  <c:v>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A18-443F-B63B-70CAF1DAB3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959408"/>
        <c:axId val="87959968"/>
      </c:scatterChart>
      <c:valAx>
        <c:axId val="87959408"/>
        <c:scaling>
          <c:orientation val="minMax"/>
          <c:max val="5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7959968"/>
        <c:crosses val="autoZero"/>
        <c:crossBetween val="midCat"/>
      </c:valAx>
      <c:valAx>
        <c:axId val="87959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79594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Y contra</a:t>
            </a:r>
            <a:r>
              <a:rPr lang="en-US" baseline="0"/>
              <a:t> Liq Cor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PLAN1!$S$1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PLAN1!$N$2:$N$59</c:f>
              <c:numCache>
                <c:formatCode>General</c:formatCode>
                <c:ptCount val="58"/>
                <c:pt idx="0">
                  <c:v>17.39</c:v>
                </c:pt>
                <c:pt idx="1">
                  <c:v>4.8499999999999996</c:v>
                </c:pt>
                <c:pt idx="2">
                  <c:v>1.45</c:v>
                </c:pt>
                <c:pt idx="3">
                  <c:v>1.45</c:v>
                </c:pt>
                <c:pt idx="4">
                  <c:v>1.45</c:v>
                </c:pt>
                <c:pt idx="5">
                  <c:v>0.81</c:v>
                </c:pt>
                <c:pt idx="6">
                  <c:v>1.1100000000000001</c:v>
                </c:pt>
                <c:pt idx="7">
                  <c:v>1.1100000000000001</c:v>
                </c:pt>
                <c:pt idx="8">
                  <c:v>1.1100000000000001</c:v>
                </c:pt>
                <c:pt idx="9">
                  <c:v>0.71</c:v>
                </c:pt>
                <c:pt idx="10">
                  <c:v>0.71</c:v>
                </c:pt>
                <c:pt idx="11">
                  <c:v>0.45</c:v>
                </c:pt>
                <c:pt idx="12">
                  <c:v>0.45</c:v>
                </c:pt>
                <c:pt idx="13">
                  <c:v>1.46</c:v>
                </c:pt>
                <c:pt idx="14">
                  <c:v>1.46</c:v>
                </c:pt>
                <c:pt idx="15">
                  <c:v>0.7</c:v>
                </c:pt>
                <c:pt idx="16">
                  <c:v>0.98</c:v>
                </c:pt>
                <c:pt idx="17">
                  <c:v>0.98</c:v>
                </c:pt>
                <c:pt idx="18">
                  <c:v>0.98</c:v>
                </c:pt>
                <c:pt idx="19">
                  <c:v>0.96</c:v>
                </c:pt>
                <c:pt idx="20">
                  <c:v>0.73</c:v>
                </c:pt>
                <c:pt idx="21">
                  <c:v>0.73</c:v>
                </c:pt>
                <c:pt idx="22">
                  <c:v>1.07</c:v>
                </c:pt>
                <c:pt idx="23">
                  <c:v>1.07</c:v>
                </c:pt>
                <c:pt idx="24">
                  <c:v>1.26</c:v>
                </c:pt>
                <c:pt idx="25">
                  <c:v>1.05</c:v>
                </c:pt>
                <c:pt idx="26">
                  <c:v>1.05</c:v>
                </c:pt>
                <c:pt idx="27">
                  <c:v>1.06</c:v>
                </c:pt>
                <c:pt idx="28">
                  <c:v>0.9</c:v>
                </c:pt>
                <c:pt idx="29">
                  <c:v>0.9</c:v>
                </c:pt>
                <c:pt idx="30">
                  <c:v>1.86</c:v>
                </c:pt>
                <c:pt idx="31">
                  <c:v>1.1499999999999999</c:v>
                </c:pt>
                <c:pt idx="32">
                  <c:v>0.96</c:v>
                </c:pt>
                <c:pt idx="33">
                  <c:v>0.96</c:v>
                </c:pt>
                <c:pt idx="34">
                  <c:v>2.35</c:v>
                </c:pt>
                <c:pt idx="35">
                  <c:v>1.17</c:v>
                </c:pt>
                <c:pt idx="36">
                  <c:v>0.74</c:v>
                </c:pt>
                <c:pt idx="37">
                  <c:v>1.27</c:v>
                </c:pt>
                <c:pt idx="38">
                  <c:v>1.27</c:v>
                </c:pt>
                <c:pt idx="39">
                  <c:v>1.27</c:v>
                </c:pt>
                <c:pt idx="40">
                  <c:v>1.0900000000000001</c:v>
                </c:pt>
                <c:pt idx="41">
                  <c:v>1.0900000000000001</c:v>
                </c:pt>
                <c:pt idx="42">
                  <c:v>1.74</c:v>
                </c:pt>
                <c:pt idx="43">
                  <c:v>0.99</c:v>
                </c:pt>
                <c:pt idx="44">
                  <c:v>0.99</c:v>
                </c:pt>
                <c:pt idx="45">
                  <c:v>0.74</c:v>
                </c:pt>
                <c:pt idx="46">
                  <c:v>1.1499999999999999</c:v>
                </c:pt>
                <c:pt idx="47">
                  <c:v>1.1499999999999999</c:v>
                </c:pt>
                <c:pt idx="48">
                  <c:v>0.04</c:v>
                </c:pt>
                <c:pt idx="49">
                  <c:v>1.82</c:v>
                </c:pt>
                <c:pt idx="50">
                  <c:v>0.94</c:v>
                </c:pt>
                <c:pt idx="51">
                  <c:v>0.94</c:v>
                </c:pt>
                <c:pt idx="52">
                  <c:v>0.94</c:v>
                </c:pt>
                <c:pt idx="53">
                  <c:v>0.94</c:v>
                </c:pt>
                <c:pt idx="54">
                  <c:v>0.94</c:v>
                </c:pt>
                <c:pt idx="55">
                  <c:v>0.94</c:v>
                </c:pt>
                <c:pt idx="56">
                  <c:v>2.81</c:v>
                </c:pt>
                <c:pt idx="57">
                  <c:v>2.81</c:v>
                </c:pt>
              </c:numCache>
            </c:numRef>
          </c:xVal>
          <c:yVal>
            <c:numRef>
              <c:f>PLAN1!$S$2:$S$59</c:f>
              <c:numCache>
                <c:formatCode>General</c:formatCode>
                <c:ptCount val="5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1</c:v>
                </c:pt>
                <c:pt idx="24">
                  <c:v>0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1</c:v>
                </c:pt>
                <c:pt idx="57">
                  <c:v>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0B-4DDB-AA68-FB164F357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962208"/>
        <c:axId val="87962768"/>
      </c:scatterChart>
      <c:valAx>
        <c:axId val="87962208"/>
        <c:scaling>
          <c:orientation val="minMax"/>
          <c:max val="1.5"/>
          <c:min val="0.5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7962768"/>
        <c:crosses val="autoZero"/>
        <c:crossBetween val="midCat"/>
      </c:valAx>
      <c:valAx>
        <c:axId val="87962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79622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8A4C-DE40-4A05-A957-CDD65A0067A6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A1AC-6B4E-4696-9C7C-686C4888A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81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8A4C-DE40-4A05-A957-CDD65A0067A6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A1AC-6B4E-4696-9C7C-686C4888A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39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8A4C-DE40-4A05-A957-CDD65A0067A6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A1AC-6B4E-4696-9C7C-686C4888A4DE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40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8A4C-DE40-4A05-A957-CDD65A0067A6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A1AC-6B4E-4696-9C7C-686C4888A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5719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8A4C-DE40-4A05-A957-CDD65A0067A6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A1AC-6B4E-4696-9C7C-686C4888A4DE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2253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8A4C-DE40-4A05-A957-CDD65A0067A6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A1AC-6B4E-4696-9C7C-686C4888A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893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8A4C-DE40-4A05-A957-CDD65A0067A6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A1AC-6B4E-4696-9C7C-686C4888A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591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8A4C-DE40-4A05-A957-CDD65A0067A6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A1AC-6B4E-4696-9C7C-686C4888A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00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8A4C-DE40-4A05-A957-CDD65A0067A6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A1AC-6B4E-4696-9C7C-686C4888A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28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8A4C-DE40-4A05-A957-CDD65A0067A6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A1AC-6B4E-4696-9C7C-686C4888A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24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8A4C-DE40-4A05-A957-CDD65A0067A6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A1AC-6B4E-4696-9C7C-686C4888A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08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8A4C-DE40-4A05-A957-CDD65A0067A6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A1AC-6B4E-4696-9C7C-686C4888A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67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8A4C-DE40-4A05-A957-CDD65A0067A6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A1AC-6B4E-4696-9C7C-686C4888A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44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8A4C-DE40-4A05-A957-CDD65A0067A6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A1AC-6B4E-4696-9C7C-686C4888A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68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8A4C-DE40-4A05-A957-CDD65A0067A6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A1AC-6B4E-4696-9C7C-686C4888A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406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8A4C-DE40-4A05-A957-CDD65A0067A6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A1AC-6B4E-4696-9C7C-686C4888A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06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F8A4C-DE40-4A05-A957-CDD65A0067A6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0DA1AC-6B4E-4696-9C7C-686C4888A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830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Métodos quantitativos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Análise discriminante</a:t>
            </a:r>
          </a:p>
        </p:txBody>
      </p:sp>
    </p:spTree>
    <p:extLst>
      <p:ext uri="{BB962C8B-B14F-4D97-AF65-F5344CB8AC3E}">
        <p14:creationId xmlns:p14="http://schemas.microsoft.com/office/powerpoint/2010/main" val="79039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141" y="1240145"/>
            <a:ext cx="3392916" cy="192805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4369" y="1240144"/>
            <a:ext cx="7651468" cy="192805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141" y="3764739"/>
            <a:ext cx="11390696" cy="2661819"/>
          </a:xfrm>
          <a:prstGeom prst="rect">
            <a:avLst/>
          </a:prstGeom>
        </p:spPr>
      </p:pic>
      <p:sp>
        <p:nvSpPr>
          <p:cNvPr id="6" name="Título 8"/>
          <p:cNvSpPr txBox="1">
            <a:spLocks/>
          </p:cNvSpPr>
          <p:nvPr/>
        </p:nvSpPr>
        <p:spPr>
          <a:xfrm>
            <a:off x="0" y="103031"/>
            <a:ext cx="10515600" cy="8409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>
                <a:solidFill>
                  <a:schemeClr val="tx2"/>
                </a:solidFill>
              </a:rPr>
              <a:t>Exemplo – Contabilidade Financeira</a:t>
            </a:r>
          </a:p>
        </p:txBody>
      </p:sp>
    </p:spTree>
    <p:extLst>
      <p:ext uri="{BB962C8B-B14F-4D97-AF65-F5344CB8AC3E}">
        <p14:creationId xmlns:p14="http://schemas.microsoft.com/office/powerpoint/2010/main" val="245967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42" y="1400443"/>
            <a:ext cx="10394225" cy="5051872"/>
          </a:xfrm>
          <a:prstGeom prst="rect">
            <a:avLst/>
          </a:prstGeom>
        </p:spPr>
      </p:pic>
      <p:sp>
        <p:nvSpPr>
          <p:cNvPr id="6" name="Título 8"/>
          <p:cNvSpPr txBox="1">
            <a:spLocks/>
          </p:cNvSpPr>
          <p:nvPr/>
        </p:nvSpPr>
        <p:spPr>
          <a:xfrm>
            <a:off x="0" y="167425"/>
            <a:ext cx="10515600" cy="7765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>
                <a:solidFill>
                  <a:schemeClr val="tx2"/>
                </a:solidFill>
              </a:rPr>
              <a:t>Exemplo – Contabilidade Financeira</a:t>
            </a:r>
          </a:p>
        </p:txBody>
      </p:sp>
    </p:spTree>
    <p:extLst>
      <p:ext uri="{BB962C8B-B14F-4D97-AF65-F5344CB8AC3E}">
        <p14:creationId xmlns:p14="http://schemas.microsoft.com/office/powerpoint/2010/main" val="126429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discriminante na biologia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Fisher (1936) apresenta a primeira aplicação de análise discriminante</a:t>
            </a:r>
          </a:p>
          <a:p>
            <a:pPr lvl="1"/>
            <a:r>
              <a:rPr lang="pt-BR" dirty="0"/>
              <a:t>Classificar plantas em diferentes espécies (taxonomia)</a:t>
            </a:r>
          </a:p>
          <a:p>
            <a:endParaRPr lang="pt-BR" dirty="0"/>
          </a:p>
          <a:p>
            <a:r>
              <a:rPr lang="pt-BR" dirty="0"/>
              <a:t>Modelo foi, mais tarde, generalizado como LDA</a:t>
            </a:r>
          </a:p>
          <a:p>
            <a:endParaRPr lang="pt-BR" dirty="0"/>
          </a:p>
          <a:p>
            <a:r>
              <a:rPr lang="pt-BR" dirty="0"/>
              <a:t>Levemente diferente</a:t>
            </a:r>
          </a:p>
          <a:p>
            <a:pPr lvl="1"/>
            <a:r>
              <a:rPr lang="pt-BR" dirty="0"/>
              <a:t>Sem hipótese de normalidade</a:t>
            </a:r>
          </a:p>
          <a:p>
            <a:pPr lvl="1"/>
            <a:r>
              <a:rPr lang="pt-BR" dirty="0"/>
              <a:t>Sem hipótese de covariâncias de mesma classe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977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 de Fisher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Classificar flores de Iris baseado em medidas das pétalas e da sépala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pt-BR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pt-B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/>
                  <a:t> é comprimento da sépala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dirty="0"/>
                  <a:t> é largura da sépala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pt-BR" dirty="0"/>
                  <a:t> é comprimento das pétalas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pt-BR" dirty="0"/>
                  <a:t> é largura das pétalas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554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150 plantas</a:t>
            </a:r>
          </a:p>
          <a:p>
            <a:r>
              <a:rPr lang="pt-BR" dirty="0"/>
              <a:t>Três espécies :</a:t>
            </a:r>
          </a:p>
          <a:p>
            <a:pPr lvl="1"/>
            <a:r>
              <a:rPr lang="pt-BR" i="1" dirty="0"/>
              <a:t>Iris </a:t>
            </a:r>
            <a:r>
              <a:rPr lang="pt-BR" i="1" dirty="0" err="1"/>
              <a:t>Setosa</a:t>
            </a:r>
            <a:endParaRPr lang="pt-BR" i="1" dirty="0"/>
          </a:p>
          <a:p>
            <a:pPr lvl="1"/>
            <a:r>
              <a:rPr lang="pt-BR" i="1" dirty="0"/>
              <a:t>Iris Versicolor</a:t>
            </a:r>
          </a:p>
          <a:p>
            <a:pPr lvl="1"/>
            <a:r>
              <a:rPr lang="pt-BR" i="1" dirty="0"/>
              <a:t>Iris </a:t>
            </a:r>
            <a:r>
              <a:rPr lang="pt-BR" i="1" dirty="0" err="1"/>
              <a:t>Virginica</a:t>
            </a:r>
            <a:endParaRPr lang="pt-BR" i="1" dirty="0"/>
          </a:p>
          <a:p>
            <a:r>
              <a:rPr lang="pt-BR" i="1" dirty="0"/>
              <a:t>Disponível online: https://en.wikipedia.org/wiki/Iris_flower_data_set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Classificando flores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Copie os dados para Excel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697" y="2993103"/>
            <a:ext cx="4368958" cy="263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67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Estimações</a:t>
            </a:r>
          </a:p>
        </p:txBody>
      </p:sp>
      <p:pic>
        <p:nvPicPr>
          <p:cNvPr id="4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6774" y="2623162"/>
            <a:ext cx="7237530" cy="149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Discriminação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50302" y="2171431"/>
            <a:ext cx="2715063" cy="297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3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8"/>
          <p:cNvSpPr>
            <a:spLocks noGrp="1"/>
          </p:cNvSpPr>
          <p:nvPr>
            <p:ph type="title"/>
          </p:nvPr>
        </p:nvSpPr>
        <p:spPr>
          <a:xfrm>
            <a:off x="1248278" y="2524259"/>
            <a:ext cx="10515600" cy="1325563"/>
          </a:xfrm>
        </p:spPr>
        <p:txBody>
          <a:bodyPr/>
          <a:lstStyle/>
          <a:p>
            <a:r>
              <a:rPr lang="pt-BR" dirty="0"/>
              <a:t>Exemplo – Contabilidade Gerencial</a:t>
            </a:r>
          </a:p>
        </p:txBody>
      </p:sp>
    </p:spTree>
    <p:extLst>
      <p:ext uri="{BB962C8B-B14F-4D97-AF65-F5344CB8AC3E}">
        <p14:creationId xmlns:p14="http://schemas.microsoft.com/office/powerpoint/2010/main" val="67013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8"/>
          <p:cNvSpPr txBox="1">
            <a:spLocks/>
          </p:cNvSpPr>
          <p:nvPr/>
        </p:nvSpPr>
        <p:spPr>
          <a:xfrm>
            <a:off x="720243" y="-34299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Exemplo – Contabilidade Gerencial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319" y="1138310"/>
            <a:ext cx="4584589" cy="2237426"/>
          </a:xfrm>
          <a:prstGeom prst="rect">
            <a:avLst/>
          </a:prstGeom>
        </p:spPr>
      </p:pic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155969"/>
              </p:ext>
            </p:extLst>
          </p:nvPr>
        </p:nvGraphicFramePr>
        <p:xfrm>
          <a:off x="6265304" y="1138310"/>
          <a:ext cx="4838700" cy="2237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Image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319" y="3793428"/>
            <a:ext cx="4584589" cy="2182369"/>
          </a:xfrm>
          <a:prstGeom prst="rect">
            <a:avLst/>
          </a:prstGeom>
        </p:spPr>
      </p:pic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4632354"/>
              </p:ext>
            </p:extLst>
          </p:nvPr>
        </p:nvGraphicFramePr>
        <p:xfrm>
          <a:off x="6265304" y="3793428"/>
          <a:ext cx="4838700" cy="2182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72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8"/>
          <p:cNvSpPr>
            <a:spLocks noGrp="1"/>
          </p:cNvSpPr>
          <p:nvPr>
            <p:ph type="title"/>
          </p:nvPr>
        </p:nvSpPr>
        <p:spPr>
          <a:xfrm>
            <a:off x="1467219" y="3322749"/>
            <a:ext cx="10515600" cy="1325563"/>
          </a:xfrm>
        </p:spPr>
        <p:txBody>
          <a:bodyPr/>
          <a:lstStyle/>
          <a:p>
            <a:r>
              <a:rPr lang="pt-BR" dirty="0"/>
              <a:t>Exemplo – Contabilidade Gerencial</a:t>
            </a:r>
          </a:p>
        </p:txBody>
      </p:sp>
    </p:spTree>
    <p:extLst>
      <p:ext uri="{BB962C8B-B14F-4D97-AF65-F5344CB8AC3E}">
        <p14:creationId xmlns:p14="http://schemas.microsoft.com/office/powerpoint/2010/main" val="377977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43" y="2429712"/>
            <a:ext cx="3738717" cy="2863501"/>
          </a:xfrm>
          <a:prstGeom prst="rect">
            <a:avLst/>
          </a:prstGeom>
        </p:spPr>
      </p:pic>
      <p:sp>
        <p:nvSpPr>
          <p:cNvPr id="6" name="Seta para a direita 5"/>
          <p:cNvSpPr/>
          <p:nvPr/>
        </p:nvSpPr>
        <p:spPr>
          <a:xfrm>
            <a:off x="4979930" y="3468656"/>
            <a:ext cx="1996225" cy="7856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7337" y="2429715"/>
            <a:ext cx="3940501" cy="2863501"/>
          </a:xfrm>
          <a:prstGeom prst="rect">
            <a:avLst/>
          </a:prstGeom>
        </p:spPr>
      </p:pic>
      <p:sp>
        <p:nvSpPr>
          <p:cNvPr id="8" name="Título 8"/>
          <p:cNvSpPr txBox="1">
            <a:spLocks/>
          </p:cNvSpPr>
          <p:nvPr/>
        </p:nvSpPr>
        <p:spPr>
          <a:xfrm>
            <a:off x="0" y="-3816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>
                <a:solidFill>
                  <a:schemeClr val="tx2"/>
                </a:solidFill>
              </a:rPr>
              <a:t>Exemplo – Contabilidade </a:t>
            </a:r>
            <a:r>
              <a:rPr lang="pt-BR" sz="4400" dirty="0" smtClean="0">
                <a:solidFill>
                  <a:schemeClr val="tx2"/>
                </a:solidFill>
              </a:rPr>
              <a:t>Gerencial</a:t>
            </a:r>
            <a:endParaRPr lang="pt-BR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026" y="1240469"/>
            <a:ext cx="3610785" cy="156712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0778" y="1240469"/>
            <a:ext cx="6617482" cy="156712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026" y="3065496"/>
            <a:ext cx="10722234" cy="3657276"/>
          </a:xfrm>
          <a:prstGeom prst="rect">
            <a:avLst/>
          </a:prstGeom>
        </p:spPr>
      </p:pic>
      <p:sp>
        <p:nvSpPr>
          <p:cNvPr id="9" name="Título 8"/>
          <p:cNvSpPr txBox="1">
            <a:spLocks/>
          </p:cNvSpPr>
          <p:nvPr/>
        </p:nvSpPr>
        <p:spPr>
          <a:xfrm>
            <a:off x="0" y="-3816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>
                <a:solidFill>
                  <a:schemeClr val="tx2"/>
                </a:solidFill>
              </a:rPr>
              <a:t>Exemplo – Contabilidade </a:t>
            </a:r>
            <a:r>
              <a:rPr lang="pt-BR" sz="4400" dirty="0" smtClean="0">
                <a:solidFill>
                  <a:schemeClr val="tx2"/>
                </a:solidFill>
              </a:rPr>
              <a:t>Gerencial</a:t>
            </a:r>
            <a:endParaRPr lang="pt-BR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35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43" y="1154706"/>
            <a:ext cx="3940501" cy="2863501"/>
          </a:xfrm>
          <a:prstGeom prst="rect">
            <a:avLst/>
          </a:prstGeom>
        </p:spPr>
      </p:pic>
      <p:sp>
        <p:nvSpPr>
          <p:cNvPr id="6" name="Seta para a direita 5"/>
          <p:cNvSpPr/>
          <p:nvPr/>
        </p:nvSpPr>
        <p:spPr>
          <a:xfrm>
            <a:off x="5143918" y="2193649"/>
            <a:ext cx="1996225" cy="7856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3318" y="1154705"/>
            <a:ext cx="3940501" cy="286350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243" y="6091631"/>
            <a:ext cx="9801796" cy="75623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243" y="4404729"/>
            <a:ext cx="10999532" cy="824558"/>
          </a:xfrm>
          <a:prstGeom prst="rect">
            <a:avLst/>
          </a:prstGeom>
        </p:spPr>
      </p:pic>
      <p:sp>
        <p:nvSpPr>
          <p:cNvPr id="9" name="Seta para baixo 8"/>
          <p:cNvSpPr/>
          <p:nvPr/>
        </p:nvSpPr>
        <p:spPr>
          <a:xfrm>
            <a:off x="5383369" y="5229288"/>
            <a:ext cx="594674" cy="86234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8"/>
          <p:cNvSpPr txBox="1">
            <a:spLocks/>
          </p:cNvSpPr>
          <p:nvPr/>
        </p:nvSpPr>
        <p:spPr>
          <a:xfrm>
            <a:off x="0" y="115910"/>
            <a:ext cx="10515600" cy="8280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>
                <a:solidFill>
                  <a:schemeClr val="tx2"/>
                </a:solidFill>
              </a:rPr>
              <a:t>Exemplo – Contabilidade </a:t>
            </a:r>
            <a:r>
              <a:rPr lang="pt-BR" sz="4400" dirty="0" smtClean="0">
                <a:solidFill>
                  <a:schemeClr val="tx2"/>
                </a:solidFill>
              </a:rPr>
              <a:t>Gerencial</a:t>
            </a:r>
            <a:endParaRPr lang="pt-BR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33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43" y="1192116"/>
            <a:ext cx="2664641" cy="18238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9798" y="1192116"/>
            <a:ext cx="7602602" cy="18238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243" y="3225464"/>
            <a:ext cx="10862157" cy="3191378"/>
          </a:xfrm>
          <a:prstGeom prst="rect">
            <a:avLst/>
          </a:prstGeom>
        </p:spPr>
      </p:pic>
      <p:sp>
        <p:nvSpPr>
          <p:cNvPr id="6" name="Título 8"/>
          <p:cNvSpPr txBox="1">
            <a:spLocks/>
          </p:cNvSpPr>
          <p:nvPr/>
        </p:nvSpPr>
        <p:spPr>
          <a:xfrm>
            <a:off x="0" y="115910"/>
            <a:ext cx="10515600" cy="8280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>
                <a:solidFill>
                  <a:schemeClr val="tx2"/>
                </a:solidFill>
              </a:rPr>
              <a:t>Exemplo – Contabilidade </a:t>
            </a:r>
            <a:r>
              <a:rPr lang="pt-BR" sz="4400" dirty="0" smtClean="0">
                <a:solidFill>
                  <a:schemeClr val="tx2"/>
                </a:solidFill>
              </a:rPr>
              <a:t>Gerencial</a:t>
            </a:r>
            <a:endParaRPr lang="pt-BR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0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43" y="1105150"/>
            <a:ext cx="10637568" cy="5038976"/>
          </a:xfrm>
          <a:prstGeom prst="rect">
            <a:avLst/>
          </a:prstGeom>
        </p:spPr>
      </p:pic>
      <p:sp>
        <p:nvSpPr>
          <p:cNvPr id="5" name="Título 8"/>
          <p:cNvSpPr txBox="1">
            <a:spLocks/>
          </p:cNvSpPr>
          <p:nvPr/>
        </p:nvSpPr>
        <p:spPr>
          <a:xfrm>
            <a:off x="0" y="115910"/>
            <a:ext cx="10515600" cy="8280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>
                <a:solidFill>
                  <a:schemeClr val="tx2"/>
                </a:solidFill>
              </a:rPr>
              <a:t>Exemplo – Contabilidade </a:t>
            </a:r>
            <a:r>
              <a:rPr lang="pt-BR" sz="4400" dirty="0" smtClean="0">
                <a:solidFill>
                  <a:schemeClr val="tx2"/>
                </a:solidFill>
              </a:rPr>
              <a:t>Gerencial</a:t>
            </a:r>
            <a:endParaRPr lang="pt-BR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33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43" y="1210885"/>
            <a:ext cx="2744852" cy="153231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206" y="1210884"/>
            <a:ext cx="7629236" cy="153231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243" y="3145219"/>
            <a:ext cx="10878199" cy="3063075"/>
          </a:xfrm>
          <a:prstGeom prst="rect">
            <a:avLst/>
          </a:prstGeom>
        </p:spPr>
      </p:pic>
      <p:sp>
        <p:nvSpPr>
          <p:cNvPr id="6" name="Título 8"/>
          <p:cNvSpPr txBox="1">
            <a:spLocks/>
          </p:cNvSpPr>
          <p:nvPr/>
        </p:nvSpPr>
        <p:spPr>
          <a:xfrm>
            <a:off x="0" y="115910"/>
            <a:ext cx="10515600" cy="8280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>
                <a:solidFill>
                  <a:schemeClr val="tx2"/>
                </a:solidFill>
              </a:rPr>
              <a:t>Exemplo – Contabilidade </a:t>
            </a:r>
            <a:r>
              <a:rPr lang="pt-BR" sz="4400" dirty="0" smtClean="0">
                <a:solidFill>
                  <a:schemeClr val="tx2"/>
                </a:solidFill>
              </a:rPr>
              <a:t>Gerencial</a:t>
            </a:r>
            <a:endParaRPr lang="pt-BR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4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493" y="982568"/>
            <a:ext cx="5753100" cy="5810250"/>
          </a:xfrm>
          <a:prstGeom prst="rect">
            <a:avLst/>
          </a:prstGeom>
        </p:spPr>
      </p:pic>
      <p:sp>
        <p:nvSpPr>
          <p:cNvPr id="5" name="Título 8"/>
          <p:cNvSpPr txBox="1">
            <a:spLocks/>
          </p:cNvSpPr>
          <p:nvPr/>
        </p:nvSpPr>
        <p:spPr>
          <a:xfrm>
            <a:off x="0" y="115910"/>
            <a:ext cx="10515600" cy="8280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>
                <a:solidFill>
                  <a:schemeClr val="tx2"/>
                </a:solidFill>
              </a:rPr>
              <a:t>Exemplo – Contabilidade </a:t>
            </a:r>
            <a:r>
              <a:rPr lang="pt-BR" sz="4400" dirty="0" smtClean="0">
                <a:solidFill>
                  <a:schemeClr val="tx2"/>
                </a:solidFill>
              </a:rPr>
              <a:t>Gerencial</a:t>
            </a:r>
            <a:endParaRPr lang="pt-BR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68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8"/>
          <p:cNvSpPr txBox="1">
            <a:spLocks/>
          </p:cNvSpPr>
          <p:nvPr/>
        </p:nvSpPr>
        <p:spPr>
          <a:xfrm>
            <a:off x="720243" y="-34299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Exemplo – Contabilidade Gerencial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43" y="1775084"/>
            <a:ext cx="3940945" cy="3438599"/>
          </a:xfrm>
          <a:prstGeom prst="rect">
            <a:avLst/>
          </a:prstGeom>
        </p:spPr>
      </p:pic>
      <p:sp>
        <p:nvSpPr>
          <p:cNvPr id="3" name="Seta para a direita 2"/>
          <p:cNvSpPr/>
          <p:nvPr/>
        </p:nvSpPr>
        <p:spPr>
          <a:xfrm>
            <a:off x="5153178" y="3101351"/>
            <a:ext cx="1860884" cy="78606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727" y="1775083"/>
            <a:ext cx="3940945" cy="343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7783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43" y="1894140"/>
            <a:ext cx="10773005" cy="736766"/>
          </a:xfrm>
          <a:prstGeom prst="rect">
            <a:avLst/>
          </a:prstGeom>
        </p:spPr>
      </p:pic>
      <p:sp>
        <p:nvSpPr>
          <p:cNvPr id="2" name="Seta para baixo 1"/>
          <p:cNvSpPr/>
          <p:nvPr/>
        </p:nvSpPr>
        <p:spPr>
          <a:xfrm>
            <a:off x="5478967" y="3200400"/>
            <a:ext cx="636387" cy="96252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460" y="4732420"/>
            <a:ext cx="10755788" cy="705853"/>
          </a:xfrm>
          <a:prstGeom prst="rect">
            <a:avLst/>
          </a:prstGeom>
        </p:spPr>
      </p:pic>
      <p:sp>
        <p:nvSpPr>
          <p:cNvPr id="6" name="Título 8"/>
          <p:cNvSpPr txBox="1">
            <a:spLocks/>
          </p:cNvSpPr>
          <p:nvPr/>
        </p:nvSpPr>
        <p:spPr>
          <a:xfrm>
            <a:off x="0" y="115910"/>
            <a:ext cx="10515600" cy="8280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>
                <a:solidFill>
                  <a:schemeClr val="tx2"/>
                </a:solidFill>
              </a:rPr>
              <a:t>Exemplo – Contabilidade </a:t>
            </a:r>
            <a:r>
              <a:rPr lang="pt-BR" sz="4400" dirty="0" smtClean="0">
                <a:solidFill>
                  <a:schemeClr val="tx2"/>
                </a:solidFill>
              </a:rPr>
              <a:t>Gerencial</a:t>
            </a:r>
            <a:endParaRPr lang="pt-BR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593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Custo</a:t>
            </a:r>
            <a:r>
              <a:rPr lang="en-US" dirty="0" smtClean="0"/>
              <a:t> </a:t>
            </a:r>
            <a:r>
              <a:rPr lang="en-US" dirty="0" err="1" smtClean="0"/>
              <a:t>Direto</a:t>
            </a:r>
            <a:r>
              <a:rPr lang="en-US" dirty="0" smtClean="0"/>
              <a:t> x </a:t>
            </a:r>
            <a:r>
              <a:rPr lang="en-US" dirty="0" err="1" smtClean="0"/>
              <a:t>Indireto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err="1" smtClean="0"/>
              <a:t>Problemas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  <a:p>
            <a:pPr lvl="2"/>
            <a:r>
              <a:rPr lang="en-US" dirty="0" err="1" smtClean="0"/>
              <a:t>Acesso</a:t>
            </a:r>
            <a:r>
              <a:rPr lang="en-US" dirty="0" smtClean="0"/>
              <a:t> </a:t>
            </a:r>
            <a:r>
              <a:rPr lang="en-US" dirty="0"/>
              <a:t>à </a:t>
            </a:r>
            <a:r>
              <a:rPr lang="en-US" dirty="0" err="1" smtClean="0"/>
              <a:t>Informação</a:t>
            </a:r>
            <a:r>
              <a:rPr lang="en-US" dirty="0" smtClean="0"/>
              <a:t> </a:t>
            </a:r>
          </a:p>
          <a:p>
            <a:pPr lvl="2"/>
            <a:endParaRPr lang="en-US" dirty="0"/>
          </a:p>
          <a:p>
            <a:pPr lvl="3"/>
            <a:r>
              <a:rPr lang="en-US" dirty="0" smtClean="0"/>
              <a:t>Dados Gerenciais</a:t>
            </a:r>
          </a:p>
          <a:p>
            <a:pPr lvl="3"/>
            <a:r>
              <a:rPr lang="en-US" dirty="0" smtClean="0"/>
              <a:t>Politica Industrial</a:t>
            </a:r>
          </a:p>
          <a:p>
            <a:pPr lvl="3"/>
            <a:r>
              <a:rPr lang="en-US" dirty="0" smtClean="0"/>
              <a:t>Defesa contra concorrência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Contabilidade</a:t>
            </a:r>
            <a:r>
              <a:rPr lang="en-US" dirty="0" smtClean="0"/>
              <a:t> de </a:t>
            </a:r>
            <a:r>
              <a:rPr lang="en-US" dirty="0" err="1" smtClean="0"/>
              <a:t>Custos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61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01" y="1325563"/>
            <a:ext cx="5317696" cy="5283963"/>
          </a:xfrm>
          <a:prstGeom prst="rect">
            <a:avLst/>
          </a:prstGeom>
        </p:spPr>
      </p:pic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733123" y="301044"/>
            <a:ext cx="10515600" cy="1325563"/>
          </a:xfrm>
          <a:ln>
            <a:noFill/>
          </a:ln>
        </p:spPr>
        <p:txBody>
          <a:bodyPr/>
          <a:lstStyle/>
          <a:p>
            <a:r>
              <a:rPr lang="pt-BR" dirty="0"/>
              <a:t>Exemplo – Contabilidade Financeira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900771" y="1325563"/>
            <a:ext cx="59606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Obtivo:</a:t>
            </a:r>
            <a:r>
              <a:rPr lang="pt-BR" dirty="0"/>
              <a:t> Modelo </a:t>
            </a:r>
            <a:r>
              <a:rPr lang="pt-BR" dirty="0" err="1"/>
              <a:t>Crédit</a:t>
            </a:r>
            <a:r>
              <a:rPr lang="pt-BR" dirty="0"/>
              <a:t> Score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Dados/Coleta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/>
              <a:t>Fonte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720" y="3854880"/>
            <a:ext cx="2196560" cy="15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03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76" y="982568"/>
            <a:ext cx="3851869" cy="556256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2425" y="4176852"/>
            <a:ext cx="1759279" cy="148985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855335" y="1120462"/>
            <a:ext cx="309418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Problemas com as variáveis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/>
              <a:t>Dívida </a:t>
            </a:r>
            <a:r>
              <a:rPr lang="pt-BR" dirty="0" err="1"/>
              <a:t>Brut</a:t>
            </a:r>
            <a:r>
              <a:rPr lang="pt-BR" dirty="0"/>
              <a:t>/PL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/>
              <a:t>ROE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/>
              <a:t>Dívida </a:t>
            </a:r>
            <a:r>
              <a:rPr lang="pt-BR" dirty="0" err="1"/>
              <a:t>Brut</a:t>
            </a:r>
            <a:r>
              <a:rPr lang="pt-BR" dirty="0"/>
              <a:t>/</a:t>
            </a:r>
            <a:r>
              <a:rPr lang="pt-BR" dirty="0" err="1"/>
              <a:t>Ebita</a:t>
            </a:r>
            <a:endParaRPr lang="pt-BR" dirty="0"/>
          </a:p>
        </p:txBody>
      </p:sp>
      <p:sp>
        <p:nvSpPr>
          <p:cNvPr id="6" name="Título 8"/>
          <p:cNvSpPr txBox="1">
            <a:spLocks/>
          </p:cNvSpPr>
          <p:nvPr/>
        </p:nvSpPr>
        <p:spPr>
          <a:xfrm>
            <a:off x="383676" y="0"/>
            <a:ext cx="10515600" cy="8538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800" dirty="0" smtClean="0"/>
              <a:t>Exemplo – Contabilidade Financeira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11719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8"/>
          <p:cNvSpPr txBox="1">
            <a:spLocks/>
          </p:cNvSpPr>
          <p:nvPr/>
        </p:nvSpPr>
        <p:spPr>
          <a:xfrm>
            <a:off x="0" y="-3816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>
                <a:solidFill>
                  <a:schemeClr val="tx2"/>
                </a:solidFill>
              </a:rPr>
              <a:t>Exemplo – Contabilidade Financeira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991" y="1403606"/>
            <a:ext cx="2930479" cy="172596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9973" y="1403606"/>
            <a:ext cx="7277981" cy="172596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991" y="3859697"/>
            <a:ext cx="10617963" cy="278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40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8"/>
          <p:cNvSpPr txBox="1">
            <a:spLocks/>
          </p:cNvSpPr>
          <p:nvPr/>
        </p:nvSpPr>
        <p:spPr>
          <a:xfrm>
            <a:off x="720243" y="-34299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/>
              <a:t>Exemplo – Contabilidade Financeira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43" y="1072721"/>
            <a:ext cx="5146683" cy="556256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253" y="4331399"/>
            <a:ext cx="1759279" cy="148985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709893" y="1300766"/>
            <a:ext cx="321267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Ajustes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/>
              <a:t>Não perder informações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/>
              <a:t>Não diminuir a amostra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/>
              <a:t>Variáveis Relevantes</a:t>
            </a:r>
          </a:p>
        </p:txBody>
      </p:sp>
    </p:spTree>
    <p:extLst>
      <p:ext uri="{BB962C8B-B14F-4D97-AF65-F5344CB8AC3E}">
        <p14:creationId xmlns:p14="http://schemas.microsoft.com/office/powerpoint/2010/main" val="60335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43" y="1403797"/>
            <a:ext cx="3819765" cy="179016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8311" y="1403796"/>
            <a:ext cx="6724189" cy="179016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243" y="3615187"/>
            <a:ext cx="10922257" cy="2682582"/>
          </a:xfrm>
          <a:prstGeom prst="rect">
            <a:avLst/>
          </a:prstGeom>
        </p:spPr>
      </p:pic>
      <p:sp>
        <p:nvSpPr>
          <p:cNvPr id="6" name="Título 8"/>
          <p:cNvSpPr txBox="1">
            <a:spLocks/>
          </p:cNvSpPr>
          <p:nvPr/>
        </p:nvSpPr>
        <p:spPr>
          <a:xfrm>
            <a:off x="0" y="193183"/>
            <a:ext cx="10515600" cy="7507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>
                <a:solidFill>
                  <a:schemeClr val="tx2"/>
                </a:solidFill>
              </a:rPr>
              <a:t>Exemplo – Contabilidade Financeira</a:t>
            </a:r>
          </a:p>
        </p:txBody>
      </p:sp>
    </p:spTree>
    <p:extLst>
      <p:ext uri="{BB962C8B-B14F-4D97-AF65-F5344CB8AC3E}">
        <p14:creationId xmlns:p14="http://schemas.microsoft.com/office/powerpoint/2010/main" val="15753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1618" y="982568"/>
            <a:ext cx="7312850" cy="5562563"/>
          </a:xfrm>
          <a:prstGeom prst="rect">
            <a:avLst/>
          </a:prstGeom>
        </p:spPr>
      </p:pic>
      <p:sp>
        <p:nvSpPr>
          <p:cNvPr id="4" name="Título 8"/>
          <p:cNvSpPr txBox="1">
            <a:spLocks/>
          </p:cNvSpPr>
          <p:nvPr/>
        </p:nvSpPr>
        <p:spPr>
          <a:xfrm>
            <a:off x="0" y="244699"/>
            <a:ext cx="10515600" cy="6992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>
                <a:solidFill>
                  <a:schemeClr val="tx2"/>
                </a:solidFill>
              </a:rPr>
              <a:t>Exemplo – Contabilidade Financeira</a:t>
            </a:r>
          </a:p>
        </p:txBody>
      </p:sp>
    </p:spTree>
    <p:extLst>
      <p:ext uri="{BB962C8B-B14F-4D97-AF65-F5344CB8AC3E}">
        <p14:creationId xmlns:p14="http://schemas.microsoft.com/office/powerpoint/2010/main" val="416677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43" y="1256101"/>
            <a:ext cx="5680557" cy="468106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783" y="1256101"/>
            <a:ext cx="5134528" cy="4681060"/>
          </a:xfrm>
          <a:prstGeom prst="rect">
            <a:avLst/>
          </a:prstGeom>
        </p:spPr>
      </p:pic>
      <p:sp>
        <p:nvSpPr>
          <p:cNvPr id="7" name="Título 8"/>
          <p:cNvSpPr txBox="1">
            <a:spLocks/>
          </p:cNvSpPr>
          <p:nvPr/>
        </p:nvSpPr>
        <p:spPr>
          <a:xfrm>
            <a:off x="0" y="141668"/>
            <a:ext cx="10515600" cy="8022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>
                <a:solidFill>
                  <a:schemeClr val="tx2"/>
                </a:solidFill>
              </a:rPr>
              <a:t>Exemplo – Contabilidade Financeira</a:t>
            </a:r>
          </a:p>
        </p:txBody>
      </p:sp>
    </p:spTree>
    <p:extLst>
      <p:ext uri="{BB962C8B-B14F-4D97-AF65-F5344CB8AC3E}">
        <p14:creationId xmlns:p14="http://schemas.microsoft.com/office/powerpoint/2010/main" val="37587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Personalizada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2060"/>
      </a:accent1>
      <a:accent2>
        <a:srgbClr val="6E91A0"/>
      </a:accent2>
      <a:accent3>
        <a:srgbClr val="CEDAD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231</Words>
  <Application>Microsoft Office PowerPoint</Application>
  <PresentationFormat>Widescreen</PresentationFormat>
  <Paragraphs>80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4" baseType="lpstr">
      <vt:lpstr>Arial</vt:lpstr>
      <vt:lpstr>Cambria Math</vt:lpstr>
      <vt:lpstr>Trebuchet MS</vt:lpstr>
      <vt:lpstr>Wingdings 3</vt:lpstr>
      <vt:lpstr>Facetado</vt:lpstr>
      <vt:lpstr>Métodos quantitativos</vt:lpstr>
      <vt:lpstr>Exemplo – Contabilidade Gerencial</vt:lpstr>
      <vt:lpstr>Exemplo – Contabilidade Financeira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Análise discriminante na biologia</vt:lpstr>
      <vt:lpstr>Modelo de Fisher</vt:lpstr>
      <vt:lpstr>Dados</vt:lpstr>
      <vt:lpstr>Classificando flores</vt:lpstr>
      <vt:lpstr>Estimações</vt:lpstr>
      <vt:lpstr>Discriminação</vt:lpstr>
      <vt:lpstr>Exemplo – Contabilidade Gerencial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Contabilidade de Custos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Exemplo – Contabilidade Gerencial</dc:title>
  <dc:creator>Andrew Normanton</dc:creator>
  <cp:lastModifiedBy>LEIA</cp:lastModifiedBy>
  <cp:revision>14</cp:revision>
  <dcterms:created xsi:type="dcterms:W3CDTF">2017-03-28T16:24:33Z</dcterms:created>
  <dcterms:modified xsi:type="dcterms:W3CDTF">2017-03-28T22:23:51Z</dcterms:modified>
</cp:coreProperties>
</file>