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1A6B-85AD-4C17-A56E-79B97EBC77A0}" type="datetimeFigureOut">
              <a:rPr lang="pt-BR" smtClean="0"/>
              <a:t>20/08/2015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38-6300-41BD-8251-6C645C88AD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460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1A6B-85AD-4C17-A56E-79B97EBC77A0}" type="datetimeFigureOut">
              <a:rPr lang="pt-BR" smtClean="0"/>
              <a:t>20/08/2015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38-6300-41BD-8251-6C645C88AD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524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1A6B-85AD-4C17-A56E-79B97EBC77A0}" type="datetimeFigureOut">
              <a:rPr lang="pt-BR" smtClean="0"/>
              <a:t>20/08/2015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38-6300-41BD-8251-6C645C88AD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86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1A6B-85AD-4C17-A56E-79B97EBC77A0}" type="datetimeFigureOut">
              <a:rPr lang="pt-BR" smtClean="0"/>
              <a:t>20/08/2015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38-6300-41BD-8251-6C645C88AD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9593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1A6B-85AD-4C17-A56E-79B97EBC77A0}" type="datetimeFigureOut">
              <a:rPr lang="pt-BR" smtClean="0"/>
              <a:t>20/08/2015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38-6300-41BD-8251-6C645C88AD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729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1A6B-85AD-4C17-A56E-79B97EBC77A0}" type="datetimeFigureOut">
              <a:rPr lang="pt-BR" smtClean="0"/>
              <a:t>20/08/2015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38-6300-41BD-8251-6C645C88AD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312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1A6B-85AD-4C17-A56E-79B97EBC77A0}" type="datetimeFigureOut">
              <a:rPr lang="pt-BR" smtClean="0"/>
              <a:t>20/08/2015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38-6300-41BD-8251-6C645C88AD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509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1A6B-85AD-4C17-A56E-79B97EBC77A0}" type="datetimeFigureOut">
              <a:rPr lang="pt-BR" smtClean="0"/>
              <a:t>20/08/2015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38-6300-41BD-8251-6C645C88AD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995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1A6B-85AD-4C17-A56E-79B97EBC77A0}" type="datetimeFigureOut">
              <a:rPr lang="pt-BR" smtClean="0"/>
              <a:t>20/08/2015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38-6300-41BD-8251-6C645C88AD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428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1A6B-85AD-4C17-A56E-79B97EBC77A0}" type="datetimeFigureOut">
              <a:rPr lang="pt-BR" smtClean="0"/>
              <a:t>20/08/2015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38-6300-41BD-8251-6C645C88AD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6597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1A6B-85AD-4C17-A56E-79B97EBC77A0}" type="datetimeFigureOut">
              <a:rPr lang="pt-BR" smtClean="0"/>
              <a:t>20/08/2015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2538-6300-41BD-8251-6C645C88AD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739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21A6B-85AD-4C17-A56E-79B97EBC77A0}" type="datetimeFigureOut">
              <a:rPr lang="pt-BR" smtClean="0"/>
              <a:t>20/08/2015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92538-6300-41BD-8251-6C645C88AD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650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07042"/>
          </a:xfrm>
        </p:spPr>
        <p:txBody>
          <a:bodyPr>
            <a:normAutofit fontScale="90000"/>
          </a:bodyPr>
          <a:lstStyle/>
          <a:p>
            <a:r>
              <a:rPr lang="pt-BR" altLang="pt-BR" sz="4000" dirty="0" smtClean="0"/>
              <a:t>Classificar os eventos com as seguintes classificações</a:t>
            </a:r>
            <a:br>
              <a:rPr lang="pt-BR" altLang="pt-BR" sz="4000" dirty="0" smtClean="0"/>
            </a:br>
            <a:r>
              <a:rPr lang="pt-BR" altLang="pt-BR" sz="4000" dirty="0" smtClean="0"/>
              <a:t>Custo Fixo (CF), Custo Variável (CV)</a:t>
            </a:r>
            <a:br>
              <a:rPr lang="pt-BR" altLang="pt-BR" sz="4000" dirty="0" smtClean="0"/>
            </a:br>
            <a:r>
              <a:rPr lang="pt-BR" altLang="pt-BR" sz="4000" dirty="0" smtClean="0"/>
              <a:t>Despesa Fixa (DF), Despesa Variável (DV)</a:t>
            </a:r>
            <a:br>
              <a:rPr lang="pt-BR" altLang="pt-BR" sz="4000" dirty="0" smtClean="0"/>
            </a:br>
            <a:r>
              <a:rPr lang="pt-BR" altLang="pt-BR" sz="4000" dirty="0" smtClean="0"/>
              <a:t>Investimento ( I ) –&gt; C ou D</a:t>
            </a:r>
            <a:br>
              <a:rPr lang="pt-BR" altLang="pt-BR" sz="4000" dirty="0" smtClean="0"/>
            </a:br>
            <a:r>
              <a:rPr lang="pt-BR" altLang="pt-BR" sz="4000" dirty="0" smtClean="0"/>
              <a:t>Perdas ( P ) –&gt; C ou D</a:t>
            </a:r>
            <a:br>
              <a:rPr lang="pt-BR" altLang="pt-BR" sz="4000" dirty="0" smtClean="0"/>
            </a:br>
            <a:endParaRPr lang="pt-BR" sz="4000" dirty="0"/>
          </a:p>
        </p:txBody>
      </p:sp>
      <p:graphicFrame>
        <p:nvGraphicFramePr>
          <p:cNvPr id="4" name="Group 12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5823966"/>
              </p:ext>
            </p:extLst>
          </p:nvPr>
        </p:nvGraphicFramePr>
        <p:xfrm>
          <a:off x="1026368" y="4272000"/>
          <a:ext cx="10450287" cy="1097280"/>
        </p:xfrm>
        <a:graphic>
          <a:graphicData uri="http://schemas.openxmlformats.org/drawingml/2006/table">
            <a:tbl>
              <a:tblPr/>
              <a:tblGrid>
                <a:gridCol w="5614483"/>
                <a:gridCol w="776775"/>
                <a:gridCol w="864352"/>
                <a:gridCol w="776775"/>
                <a:gridCol w="862448"/>
                <a:gridCol w="778679"/>
                <a:gridCol w="776775"/>
              </a:tblGrid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ELEMENTOS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NÚMERO DA CONTA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47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Classificar os eventos descritos a seguir, relativos a um </a:t>
            </a:r>
            <a:r>
              <a:rPr lang="pt-BR" altLang="pt-BR" b="1" dirty="0" smtClean="0"/>
              <a:t>banco comercial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Tx/>
              <a:buAutoNum type="arabicPeriod"/>
            </a:pPr>
            <a:r>
              <a:rPr lang="pt-BR" altLang="pt-BR" sz="3900" dirty="0" smtClean="0"/>
              <a:t>Manutenção do sistema de processamento de dados – CF ou DF</a:t>
            </a:r>
          </a:p>
          <a:p>
            <a:pPr marL="609600" indent="-609600">
              <a:buFontTx/>
              <a:buAutoNum type="arabicPeriod"/>
            </a:pPr>
            <a:r>
              <a:rPr lang="pt-BR" altLang="pt-BR" sz="3900" dirty="0" smtClean="0"/>
              <a:t>Gastos com salário de pessoal operacional da agência </a:t>
            </a:r>
            <a:r>
              <a:rPr lang="pt-BR" altLang="pt-BR" sz="3900" dirty="0" smtClean="0"/>
              <a:t> - CF</a:t>
            </a:r>
            <a:endParaRPr lang="pt-BR" altLang="pt-BR" sz="3900" dirty="0" smtClean="0"/>
          </a:p>
          <a:p>
            <a:pPr marL="609600" indent="-609600">
              <a:buFontTx/>
              <a:buAutoNum type="arabicPeriod"/>
            </a:pPr>
            <a:r>
              <a:rPr lang="pt-BR" altLang="pt-BR" sz="3900" dirty="0" smtClean="0"/>
              <a:t>Gastos com transporte de numerário (caixa Forte) </a:t>
            </a:r>
            <a:r>
              <a:rPr lang="pt-BR" altLang="pt-BR" sz="3900" dirty="0" smtClean="0"/>
              <a:t> - CF</a:t>
            </a:r>
            <a:endParaRPr lang="pt-BR" altLang="pt-BR" sz="3900" dirty="0" smtClean="0"/>
          </a:p>
          <a:p>
            <a:pPr marL="609600" indent="-609600">
              <a:buFontTx/>
              <a:buAutoNum type="arabicPeriod"/>
            </a:pPr>
            <a:r>
              <a:rPr lang="pt-BR" altLang="pt-BR" sz="3900" dirty="0" smtClean="0"/>
              <a:t>Aquisição e instalação de ATM (caixa eletrônico) – </a:t>
            </a:r>
            <a:r>
              <a:rPr lang="pt-BR" altLang="pt-BR" sz="3900" dirty="0" err="1" smtClean="0"/>
              <a:t>Inv</a:t>
            </a:r>
            <a:r>
              <a:rPr lang="pt-BR" altLang="pt-BR" sz="3900" dirty="0" smtClean="0"/>
              <a:t> - &gt; CF  </a:t>
            </a:r>
          </a:p>
        </p:txBody>
      </p:sp>
    </p:spTree>
    <p:extLst>
      <p:ext uri="{BB962C8B-B14F-4D97-AF65-F5344CB8AC3E}">
        <p14:creationId xmlns:p14="http://schemas.microsoft.com/office/powerpoint/2010/main" val="195480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Classificar os eventos descritos a seguir, relativos a um </a:t>
            </a:r>
            <a:r>
              <a:rPr lang="pt-BR" altLang="pt-BR" b="1" dirty="0" smtClean="0"/>
              <a:t>banco comercial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8580" y="1825625"/>
            <a:ext cx="11551298" cy="4780448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AutoNum type="arabicPeriod" startAt="5"/>
            </a:pPr>
            <a:r>
              <a:rPr lang="pt-BR" altLang="pt-BR" sz="3800" dirty="0" smtClean="0"/>
              <a:t>Reconhecimento de crédito como não recebível - </a:t>
            </a:r>
            <a:r>
              <a:rPr lang="pt-BR" altLang="pt-BR" sz="3800" u="sng" dirty="0" smtClean="0"/>
              <a:t>nada</a:t>
            </a:r>
            <a:r>
              <a:rPr lang="pt-BR" altLang="pt-BR" sz="3800" dirty="0" smtClean="0"/>
              <a:t> 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5"/>
            </a:pPr>
            <a:r>
              <a:rPr lang="pt-BR" altLang="pt-BR" sz="3800" dirty="0" smtClean="0"/>
              <a:t>Gastos com envio de talões de cheques aos clientes – CF ou CV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5"/>
            </a:pPr>
            <a:r>
              <a:rPr lang="pt-BR" altLang="pt-BR" sz="3800" dirty="0" smtClean="0"/>
              <a:t>Depreciação de prédios da agência  - CF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5"/>
            </a:pPr>
            <a:r>
              <a:rPr lang="pt-BR" altLang="pt-BR" sz="3800" dirty="0" smtClean="0"/>
              <a:t>Desfalque de valores por fraude – P - &gt; DF 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5"/>
            </a:pPr>
            <a:r>
              <a:rPr lang="pt-BR" altLang="pt-BR" sz="3800" dirty="0" smtClean="0"/>
              <a:t>Remuneração de tempo ocioso – P - &gt; CF ou DF 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5"/>
            </a:pPr>
            <a:r>
              <a:rPr lang="pt-BR" altLang="pt-BR" sz="3800" dirty="0" smtClean="0"/>
              <a:t>Consumo de material de escritório na administração - DF </a:t>
            </a:r>
            <a:endParaRPr lang="pt-BR" altLang="pt-BR" sz="3800" dirty="0"/>
          </a:p>
        </p:txBody>
      </p:sp>
    </p:spTree>
    <p:extLst>
      <p:ext uri="{BB962C8B-B14F-4D97-AF65-F5344CB8AC3E}">
        <p14:creationId xmlns:p14="http://schemas.microsoft.com/office/powerpoint/2010/main" val="404436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Classificar os eventos descritos a seguir, relativos a um </a:t>
            </a:r>
            <a:r>
              <a:rPr lang="pt-BR" altLang="pt-BR" b="1" dirty="0" smtClean="0"/>
              <a:t>indústria de manufatura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8580" y="1825625"/>
            <a:ext cx="11551298" cy="4780448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FontTx/>
              <a:buAutoNum type="arabicPeriod" startAt="11"/>
            </a:pPr>
            <a:r>
              <a:rPr lang="pt-BR" altLang="pt-BR" sz="4000" dirty="0" smtClean="0"/>
              <a:t>compra de matéria prima </a:t>
            </a:r>
            <a:r>
              <a:rPr lang="pt-BR" altLang="pt-BR" sz="4000" dirty="0" err="1" smtClean="0"/>
              <a:t>Inv</a:t>
            </a:r>
            <a:r>
              <a:rPr lang="pt-BR" altLang="pt-BR" sz="4000" dirty="0" smtClean="0"/>
              <a:t> -&gt; CV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1"/>
            </a:pPr>
            <a:r>
              <a:rPr lang="pt-BR" altLang="pt-BR" sz="4000" dirty="0" smtClean="0"/>
              <a:t>Remuneração do tempo do pessoal em greve  - </a:t>
            </a:r>
            <a:r>
              <a:rPr lang="pt-BR" altLang="pt-BR" sz="4000" dirty="0" smtClean="0"/>
              <a:t>P </a:t>
            </a:r>
            <a:r>
              <a:rPr lang="pt-BR" altLang="pt-BR" sz="4000" dirty="0" smtClean="0"/>
              <a:t>- &gt; DF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1"/>
            </a:pPr>
            <a:r>
              <a:rPr lang="pt-BR" altLang="pt-BR" sz="4000" dirty="0" smtClean="0"/>
              <a:t>Gastos com desenvolvimento de novos produtos e processos – </a:t>
            </a:r>
            <a:r>
              <a:rPr lang="pt-BR" altLang="pt-BR" sz="4000" dirty="0" err="1" smtClean="0"/>
              <a:t>Inv</a:t>
            </a:r>
            <a:r>
              <a:rPr lang="pt-BR" altLang="pt-BR" sz="4000" dirty="0" smtClean="0"/>
              <a:t> - &gt; CF ou DF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1"/>
            </a:pPr>
            <a:r>
              <a:rPr lang="pt-BR" altLang="pt-BR" sz="4000" dirty="0" smtClean="0"/>
              <a:t>Consumo de embalagens  - CV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1"/>
            </a:pPr>
            <a:r>
              <a:rPr lang="pt-BR" altLang="pt-BR" sz="4000" dirty="0" smtClean="0"/>
              <a:t>Consumo de energia elétrica não mensurada  - CF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1"/>
            </a:pPr>
            <a:r>
              <a:rPr lang="pt-BR" altLang="pt-BR" sz="4000" dirty="0" smtClean="0"/>
              <a:t>Depreciação de máquinas - CF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1"/>
            </a:pPr>
            <a:r>
              <a:rPr lang="pt-BR" altLang="pt-BR" sz="4000" dirty="0" smtClean="0"/>
              <a:t>Consumo de matéria prima - CV</a:t>
            </a:r>
            <a:endParaRPr lang="pt-BR" altLang="pt-BR" sz="4000" dirty="0"/>
          </a:p>
        </p:txBody>
      </p:sp>
    </p:spTree>
    <p:extLst>
      <p:ext uri="{BB962C8B-B14F-4D97-AF65-F5344CB8AC3E}">
        <p14:creationId xmlns:p14="http://schemas.microsoft.com/office/powerpoint/2010/main" val="390304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Classificar os eventos descritos a seguir, relativos a uma </a:t>
            </a:r>
            <a:r>
              <a:rPr lang="pt-BR" altLang="pt-BR" b="1" dirty="0" smtClean="0"/>
              <a:t>Lanchonete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8580" y="1825625"/>
            <a:ext cx="11551298" cy="478044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pt-BR" altLang="pt-BR" sz="4000" dirty="0" smtClean="0"/>
              <a:t>18 - Maionese em pote consumida pelos clientes. - CF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t-BR" altLang="pt-BR" sz="4000" dirty="0" smtClean="0"/>
              <a:t>19 - Salário do </a:t>
            </a:r>
            <a:r>
              <a:rPr lang="pt-BR" altLang="pt-BR" sz="4000" dirty="0" err="1" smtClean="0"/>
              <a:t>chapeiro</a:t>
            </a:r>
            <a:r>
              <a:rPr lang="pt-BR" altLang="pt-BR" sz="4000" dirty="0" smtClean="0"/>
              <a:t>. - CF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t-BR" altLang="pt-BR" sz="4000" dirty="0" smtClean="0"/>
              <a:t>20 - Ketchup consumido em sache, sendo entregue dois por lanche. CV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t-BR" altLang="pt-BR" sz="4000" dirty="0" smtClean="0"/>
              <a:t>21 – Propaganda de divulgação da Lanchonete. DF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t-BR" altLang="pt-BR" sz="4000" dirty="0" smtClean="0"/>
              <a:t>22 – Carne que caiu no chão. </a:t>
            </a:r>
            <a:r>
              <a:rPr lang="pt-BR" altLang="pt-BR" sz="4000" smtClean="0"/>
              <a:t>P- &gt; </a:t>
            </a:r>
            <a:r>
              <a:rPr lang="pt-BR" altLang="pt-BR" sz="4000" smtClean="0"/>
              <a:t>CDF</a:t>
            </a:r>
            <a:endParaRPr lang="pt-BR" altLang="pt-BR" sz="40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pt-BR" altLang="pt-BR" sz="4000" dirty="0" smtClean="0"/>
              <a:t> </a:t>
            </a:r>
            <a:endParaRPr lang="pt-BR" altLang="pt-BR" sz="4000" dirty="0"/>
          </a:p>
        </p:txBody>
      </p:sp>
    </p:spTree>
    <p:extLst>
      <p:ext uri="{BB962C8B-B14F-4D97-AF65-F5344CB8AC3E}">
        <p14:creationId xmlns:p14="http://schemas.microsoft.com/office/powerpoint/2010/main" val="491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281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Classificar os eventos com as seguintes classificações Custo Fixo (CF), Custo Variável (CV) Despesa Fixa (DF), Despesa Variável (DV) Investimento ( I ) –&gt; C ou D Perdas ( P ) –&gt; C ou D </vt:lpstr>
      <vt:lpstr>Classificar os eventos descritos a seguir, relativos a um banco comercial</vt:lpstr>
      <vt:lpstr>Classificar os eventos descritos a seguir, relativos a um banco comercial</vt:lpstr>
      <vt:lpstr>Classificar os eventos descritos a seguir, relativos a um indústria de manufatura</vt:lpstr>
      <vt:lpstr>Classificar os eventos descritos a seguir, relativos a uma Lanchonete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Classificar os eventos com as seguintes classificações Custo Fixo (CF), Custo Variável (CV) Despesa Fixa (DF), Despesa Variável (DV) Investimento ( I ) –&gt; C ou D Perdas ( P ) –&gt; C ou D</dc:title>
  <dc:creator>c</dc:creator>
  <cp:lastModifiedBy>c</cp:lastModifiedBy>
  <cp:revision>7</cp:revision>
  <dcterms:created xsi:type="dcterms:W3CDTF">2015-08-13T12:39:50Z</dcterms:created>
  <dcterms:modified xsi:type="dcterms:W3CDTF">2015-08-20T11:10:59Z</dcterms:modified>
</cp:coreProperties>
</file>