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png" ContentType="image/pn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36"/>
  </p:notesMasterIdLst>
  <p:sldIdLst>
    <p:sldId id="256" r:id="rId2"/>
    <p:sldId id="293" r:id="rId3"/>
    <p:sldId id="299" r:id="rId4"/>
    <p:sldId id="325" r:id="rId5"/>
    <p:sldId id="292" r:id="rId6"/>
    <p:sldId id="287" r:id="rId7"/>
    <p:sldId id="290" r:id="rId8"/>
    <p:sldId id="314" r:id="rId9"/>
    <p:sldId id="328" r:id="rId10"/>
    <p:sldId id="337" r:id="rId11"/>
    <p:sldId id="300" r:id="rId12"/>
    <p:sldId id="335" r:id="rId13"/>
    <p:sldId id="336" r:id="rId14"/>
    <p:sldId id="319" r:id="rId15"/>
    <p:sldId id="334" r:id="rId16"/>
    <p:sldId id="316" r:id="rId17"/>
    <p:sldId id="326" r:id="rId18"/>
    <p:sldId id="330" r:id="rId19"/>
    <p:sldId id="331" r:id="rId20"/>
    <p:sldId id="341" r:id="rId21"/>
    <p:sldId id="332" r:id="rId22"/>
    <p:sldId id="333" r:id="rId23"/>
    <p:sldId id="343" r:id="rId24"/>
    <p:sldId id="320" r:id="rId25"/>
    <p:sldId id="301" r:id="rId26"/>
    <p:sldId id="302" r:id="rId27"/>
    <p:sldId id="303" r:id="rId28"/>
    <p:sldId id="304" r:id="rId29"/>
    <p:sldId id="322" r:id="rId30"/>
    <p:sldId id="321" r:id="rId31"/>
    <p:sldId id="305" r:id="rId32"/>
    <p:sldId id="340" r:id="rId33"/>
    <p:sldId id="338" r:id="rId34"/>
    <p:sldId id="339" r:id="rId3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1A90"/>
    <a:srgbClr val="0227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90"/>
  </p:normalViewPr>
  <p:slideViewPr>
    <p:cSldViewPr>
      <p:cViewPr>
        <p:scale>
          <a:sx n="80" d="100"/>
          <a:sy n="80" d="100"/>
        </p:scale>
        <p:origin x="1936" y="103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9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699388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47BBD9C4-1A89-407D-B361-0C4AA5B24587}" type="slidenum">
              <a:rPr lang="pt-BR"/>
              <a:pPr/>
              <a:t>4</a:t>
            </a:fld>
            <a:endParaRPr lang="pt-BR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ln/>
        </p:spPr>
        <p:txBody>
          <a:bodyPr/>
          <a:lstStyle/>
          <a:p>
            <a:fld id="{76A6D0F3-5BA0-44AD-A39A-100320E81242}" type="slidenum">
              <a:rPr lang="pt-BR"/>
              <a:pPr/>
              <a:t>11</a:t>
            </a:fld>
            <a:endParaRPr lang="pt-BR"/>
          </a:p>
        </p:txBody>
      </p:sp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3C6507A-09E1-46FF-A2E8-8BAEA89C713F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indent="457200">
              <a:buSzPct val="100000"/>
              <a:defRPr sz="7200"/>
            </a:lvl1pPr>
            <a:lvl2pPr indent="457200">
              <a:buSzPct val="100000"/>
              <a:defRPr sz="7200"/>
            </a:lvl2pPr>
            <a:lvl3pPr indent="457200">
              <a:buSzPct val="100000"/>
              <a:defRPr sz="7200"/>
            </a:lvl3pPr>
            <a:lvl4pPr indent="457200">
              <a:buSzPct val="100000"/>
              <a:defRPr sz="7200"/>
            </a:lvl4pPr>
            <a:lvl5pPr indent="457200">
              <a:buSzPct val="100000"/>
              <a:defRPr sz="7200"/>
            </a:lvl5pPr>
            <a:lvl6pPr indent="457200">
              <a:buSzPct val="100000"/>
              <a:defRPr sz="7200"/>
            </a:lvl6pPr>
            <a:lvl7pPr indent="457200">
              <a:buSzPct val="100000"/>
              <a:defRPr sz="7200"/>
            </a:lvl7pPr>
            <a:lvl8pPr indent="457200">
              <a:buSzPct val="100000"/>
              <a:defRPr sz="7200"/>
            </a:lvl8pPr>
            <a:lvl9pPr indent="457200">
              <a:buSzPct val="100000"/>
              <a:defRPr sz="7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 marL="0" indent="304800"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>
                <a:solidFill>
                  <a:srgbClr val="DA0002"/>
                </a:solidFill>
              </a:defRPr>
            </a:lvl1pPr>
            <a:lvl2pPr>
              <a:defRPr>
                <a:solidFill>
                  <a:srgbClr val="DA0002"/>
                </a:solidFill>
              </a:defRPr>
            </a:lvl2pPr>
            <a:lvl3pPr>
              <a:defRPr>
                <a:solidFill>
                  <a:srgbClr val="DA0002"/>
                </a:solidFill>
              </a:defRPr>
            </a:lvl3pPr>
            <a:lvl4pPr>
              <a:defRPr>
                <a:solidFill>
                  <a:srgbClr val="DA0002"/>
                </a:solidFill>
              </a:defRPr>
            </a:lvl4pPr>
            <a:lvl5pPr>
              <a:defRPr>
                <a:solidFill>
                  <a:srgbClr val="DA0002"/>
                </a:solidFill>
              </a:defRPr>
            </a:lvl5pPr>
            <a:lvl6pPr>
              <a:defRPr>
                <a:solidFill>
                  <a:srgbClr val="DA0002"/>
                </a:solidFill>
              </a:defRPr>
            </a:lvl6pPr>
            <a:lvl7pPr>
              <a:defRPr>
                <a:solidFill>
                  <a:srgbClr val="DA0002"/>
                </a:solidFill>
              </a:defRPr>
            </a:lvl7pPr>
            <a:lvl8pPr>
              <a:defRPr>
                <a:solidFill>
                  <a:srgbClr val="DA0002"/>
                </a:solidFill>
              </a:defRPr>
            </a:lvl8pPr>
            <a:lvl9pPr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686300"/>
            <a:ext cx="2133600" cy="342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94AB2D7-C64C-4CAF-B103-547869A9B341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757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 marL="0" indent="228600"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5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emf"/><Relationship Id="rId3" Type="http://schemas.openxmlformats.org/officeDocument/2006/relationships/hyperlink" Target="https://www.youtube.com/watch?v=xxBW4mPzv6E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6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abecalho ir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703365"/>
            <a:ext cx="7344816" cy="110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pt-BR" sz="4000" dirty="0"/>
              <a:t>Aula 4</a:t>
            </a:r>
            <a:r>
              <a:rPr lang="pt-BR" sz="4000" dirty="0" smtClean="0"/>
              <a:t>: </a:t>
            </a:r>
            <a:br>
              <a:rPr lang="pt-BR" sz="4000" dirty="0" smtClean="0"/>
            </a:br>
            <a:r>
              <a:rPr lang="pt-BR" sz="4000" dirty="0" smtClean="0"/>
              <a:t>A </a:t>
            </a:r>
            <a:r>
              <a:rPr lang="pt-BR" sz="4000" dirty="0"/>
              <a:t>democracia contemporânea: </a:t>
            </a:r>
            <a:r>
              <a:rPr lang="pt-BR" sz="4000" dirty="0" smtClean="0"/>
              <a:t>Sistemas Eleitorais </a:t>
            </a:r>
            <a:r>
              <a:rPr lang="pt-BR" sz="4000" dirty="0"/>
              <a:t>e </a:t>
            </a:r>
            <a:r>
              <a:rPr lang="pt-BR" sz="4000" dirty="0" smtClean="0"/>
              <a:t>Partidários</a:t>
            </a:r>
            <a:endParaRPr lang="pt-BR" sz="2400" dirty="0"/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None/>
            </a:pPr>
            <a:r>
              <a:rPr lang="en" sz="2400" dirty="0"/>
              <a:t>Leandro Piquet Carneiro</a:t>
            </a:r>
          </a:p>
          <a:p>
            <a:pPr lvl="0" algn="ctr" rtl="0">
              <a:buNone/>
            </a:pPr>
            <a:r>
              <a:rPr lang="en" sz="1800" dirty="0" smtClean="0"/>
              <a:t>Instituto de Rela</a:t>
            </a:r>
            <a:r>
              <a:rPr lang="pt-BR" sz="1800" dirty="0" err="1" smtClean="0"/>
              <a:t>ções</a:t>
            </a:r>
            <a:r>
              <a:rPr lang="pt-BR" sz="1800" dirty="0" smtClean="0"/>
              <a:t> Internacionais</a:t>
            </a:r>
            <a:endParaRPr lang="en" sz="1800" dirty="0"/>
          </a:p>
          <a:p>
            <a:pPr algn="ctr">
              <a:buNone/>
            </a:pPr>
            <a:r>
              <a:rPr lang="en" sz="1800" dirty="0" smtClean="0"/>
              <a:t>Universidade de São </a:t>
            </a:r>
            <a:r>
              <a:rPr lang="en" sz="1800" dirty="0"/>
              <a:t>Paulo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Sistemas</a:t>
            </a:r>
            <a:r>
              <a:rPr lang="en-US" sz="3600" dirty="0" smtClean="0"/>
              <a:t> </a:t>
            </a:r>
            <a:r>
              <a:rPr lang="en-US" sz="3600" dirty="0" err="1" smtClean="0"/>
              <a:t>Partidários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4567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O sistema partidário</a:t>
            </a:r>
            <a:endParaRPr lang="pt-BR" sz="3200" dirty="0">
              <a:cs typeface="Times New Roman" pitchFamily="18" charset="0"/>
            </a:endParaRPr>
          </a:p>
        </p:txBody>
      </p:sp>
      <p:sp>
        <p:nvSpPr>
          <p:cNvPr id="6" name="Espaço Reservado para Conteúd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Resultado </a:t>
            </a:r>
            <a:r>
              <a:rPr lang="pt-BR" dirty="0"/>
              <a:t>de numerosos e complexos fatores, </a:t>
            </a:r>
            <a:r>
              <a:rPr lang="pt-BR" dirty="0" smtClean="0"/>
              <a:t>alguns próprios </a:t>
            </a:r>
            <a:r>
              <a:rPr lang="pt-BR" dirty="0"/>
              <a:t>de cada país, outros </a:t>
            </a:r>
            <a:r>
              <a:rPr lang="pt-BR" dirty="0" smtClean="0"/>
              <a:t>gerais.</a:t>
            </a:r>
          </a:p>
          <a:p>
            <a:r>
              <a:rPr lang="pt-BR" dirty="0" smtClean="0"/>
              <a:t>Os fatores gerais:   </a:t>
            </a:r>
          </a:p>
          <a:p>
            <a:r>
              <a:rPr lang="pt-BR" dirty="0" smtClean="0"/>
              <a:t>	Características sócio econômicas</a:t>
            </a:r>
          </a:p>
          <a:p>
            <a:r>
              <a:rPr lang="pt-BR" dirty="0" smtClean="0"/>
              <a:t>	Ideologias</a:t>
            </a:r>
          </a:p>
          <a:p>
            <a:r>
              <a:rPr lang="pt-BR" dirty="0" smtClean="0"/>
              <a:t>	"Técnicos"  : sistema eleitoral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451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190"/>
            <a:ext cx="8229600" cy="857400"/>
          </a:xfrm>
        </p:spPr>
        <p:txBody>
          <a:bodyPr/>
          <a:lstStyle/>
          <a:p>
            <a:r>
              <a:rPr lang="en-US" dirty="0" err="1" smtClean="0"/>
              <a:t>Regras</a:t>
            </a:r>
            <a:r>
              <a:rPr lang="en-US" dirty="0" smtClean="0"/>
              <a:t> de </a:t>
            </a:r>
            <a:r>
              <a:rPr lang="en-US" dirty="0" err="1" smtClean="0"/>
              <a:t>contagem</a:t>
            </a:r>
            <a:r>
              <a:rPr lang="en-US" dirty="0" smtClean="0"/>
              <a:t> de </a:t>
            </a:r>
            <a:r>
              <a:rPr lang="en-US" dirty="0" err="1" smtClean="0"/>
              <a:t>partidos</a:t>
            </a:r>
            <a:r>
              <a:rPr lang="en-US" dirty="0" smtClean="0"/>
              <a:t> (</a:t>
            </a:r>
            <a:r>
              <a:rPr lang="en-US" dirty="0" err="1" smtClean="0"/>
              <a:t>Sartori</a:t>
            </a:r>
            <a:r>
              <a:rPr lang="en-US" dirty="0" smtClean="0"/>
              <a:t>, 1976)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47700" indent="-457200">
              <a:buFontTx/>
              <a:buChar char="-"/>
            </a:pPr>
            <a:r>
              <a:rPr lang="pt-BR" sz="2700" b="1" dirty="0" smtClean="0"/>
              <a:t>Potencial de coalizão </a:t>
            </a:r>
            <a:r>
              <a:rPr lang="pt-BR" sz="2700" dirty="0" smtClean="0"/>
              <a:t>– já participou de gabinetes ou é visto pelos demos partidos como um partido que pode participar de um gabinete. </a:t>
            </a:r>
          </a:p>
          <a:p>
            <a:pPr marL="647700" indent="-457200">
              <a:buFontTx/>
              <a:buChar char="-"/>
            </a:pPr>
            <a:r>
              <a:rPr lang="pt-BR" sz="2700" b="1" dirty="0" smtClean="0"/>
              <a:t>Poder de chantagem </a:t>
            </a:r>
            <a:r>
              <a:rPr lang="pt-BR" sz="2700" dirty="0" smtClean="0"/>
              <a:t>– chantagem sem tamanho não é nada; mas partidos pequenos podem ter fatias maiores no gabinete se estiverem condições ideológica de exercer o poder.</a:t>
            </a:r>
          </a:p>
          <a:p>
            <a:pPr marL="647700" indent="-457200">
              <a:buFontTx/>
              <a:buChar char="-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13200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Tipologia dos sistemas partidários</a:t>
            </a: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7614"/>
            <a:ext cx="5992704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7236296" y="321982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Partido Dominante</a:t>
            </a:r>
            <a:endParaRPr lang="es-MX" dirty="0"/>
          </a:p>
        </p:txBody>
      </p:sp>
      <p:cxnSp>
        <p:nvCxnSpPr>
          <p:cNvPr id="6" name="Conector em curva 5"/>
          <p:cNvCxnSpPr/>
          <p:nvPr/>
        </p:nvCxnSpPr>
        <p:spPr>
          <a:xfrm>
            <a:off x="4139952" y="3481432"/>
            <a:ext cx="2952328" cy="12700"/>
          </a:xfrm>
          <a:prstGeom prst="curvedConnector3">
            <a:avLst>
              <a:gd name="adj1" fmla="val 5482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3535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Eleições sem vencedor...</a:t>
            </a:r>
            <a:endParaRPr lang="es-MX" dirty="0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75605"/>
            <a:ext cx="6336704" cy="3679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52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190"/>
            <a:ext cx="8229600" cy="857400"/>
          </a:xfrm>
        </p:spPr>
        <p:txBody>
          <a:bodyPr/>
          <a:lstStyle/>
          <a:p>
            <a:r>
              <a:rPr lang="pt-BR" dirty="0"/>
              <a:t>Indicadores básicos para o estudo dos Sistemas Partidários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2000" b="1" dirty="0">
                <a:latin typeface="Calibri" panose="020F0502020204030204" pitchFamily="34" charset="0"/>
              </a:rPr>
              <a:t>Número Efetivo de Partidos (N)</a:t>
            </a:r>
          </a:p>
          <a:p>
            <a:pPr lvl="1"/>
            <a:r>
              <a:rPr lang="pt-BR" sz="2000" b="1" dirty="0">
                <a:latin typeface="Calibri" panose="020F0502020204030204" pitchFamily="34" charset="0"/>
              </a:rPr>
              <a:t>Definição</a:t>
            </a:r>
            <a:r>
              <a:rPr lang="pt-BR" sz="2000" dirty="0">
                <a:latin typeface="Calibri" panose="020F0502020204030204" pitchFamily="34" charset="0"/>
              </a:rPr>
              <a:t> O índice N revela o número de partidos em uma situação hipotética em que todos eles receberiam a mesma votação.</a:t>
            </a:r>
          </a:p>
          <a:p>
            <a:r>
              <a:rPr lang="pt-BR" sz="2000" b="1" dirty="0">
                <a:latin typeface="Calibri" panose="020F0502020204030204" pitchFamily="34" charset="0"/>
              </a:rPr>
              <a:t>Volatilidade Eleitoral (V)</a:t>
            </a:r>
          </a:p>
          <a:p>
            <a:pPr lvl="1"/>
            <a:r>
              <a:rPr lang="pt-BR" sz="2000" b="1" dirty="0">
                <a:latin typeface="Calibri" panose="020F0502020204030204" pitchFamily="34" charset="0"/>
              </a:rPr>
              <a:t>Definição</a:t>
            </a:r>
            <a:r>
              <a:rPr lang="pt-BR" sz="2000" dirty="0">
                <a:latin typeface="Calibri" panose="020F0502020204030204" pitchFamily="34" charset="0"/>
              </a:rPr>
              <a:t> O índice V mede o grau de mudança eleitoral entre duas eleições.</a:t>
            </a:r>
          </a:p>
          <a:p>
            <a:r>
              <a:rPr lang="pt-BR" sz="2000" b="1" dirty="0">
                <a:latin typeface="Calibri" panose="020F0502020204030204" pitchFamily="34" charset="0"/>
              </a:rPr>
              <a:t>Desproporcionalidade (D)</a:t>
            </a:r>
            <a:endParaRPr lang="pt-BR" sz="2000" dirty="0">
              <a:latin typeface="Calibri" panose="020F0502020204030204" pitchFamily="34" charset="0"/>
            </a:endParaRPr>
          </a:p>
          <a:p>
            <a:pPr lvl="1"/>
            <a:r>
              <a:rPr lang="pt-BR" sz="2000" b="1" dirty="0">
                <a:latin typeface="Calibri" panose="020F0502020204030204" pitchFamily="34" charset="0"/>
              </a:rPr>
              <a:t>Definição</a:t>
            </a:r>
            <a:r>
              <a:rPr lang="pt-BR" sz="2000" dirty="0">
                <a:latin typeface="Calibri" panose="020F0502020204030204" pitchFamily="34" charset="0"/>
              </a:rPr>
              <a:t> O índice D mede a diferença entre o percentual de votos e cadeiras em uma determinada eleição.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29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9502"/>
            <a:ext cx="8229600" cy="857400"/>
          </a:xfrm>
        </p:spPr>
        <p:txBody>
          <a:bodyPr/>
          <a:lstStyle/>
          <a:p>
            <a:r>
              <a:rPr lang="pt-BR" dirty="0" smtClean="0"/>
              <a:t>Como classificar o sistema de partidos</a:t>
            </a:r>
            <a:r>
              <a:rPr lang="en-US" dirty="0" smtClean="0"/>
              <a:t>?</a:t>
            </a:r>
            <a:endParaRPr lang="es-MX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 fórmula do Número efetivo de partidos N: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Onde: s = número de cadeira obtidas pelo partido i na eleição em t</a:t>
            </a:r>
            <a:r>
              <a:rPr lang="pt-BR" sz="2800" baseline="-25000" dirty="0" smtClean="0"/>
              <a:t>i</a:t>
            </a:r>
            <a:endParaRPr lang="pt-BR" baseline="-25000" dirty="0"/>
          </a:p>
          <a:p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3" y="2184400"/>
            <a:ext cx="185737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3543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 smtClean="0"/>
              <a:t>Indicadores básicos para o estudo dos Sistemas Partidários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pt-BR" b="1" dirty="0" smtClean="0"/>
          </a:p>
          <a:p>
            <a:pPr>
              <a:buNone/>
            </a:pPr>
            <a:r>
              <a:rPr lang="pt-BR" b="1" dirty="0" smtClean="0"/>
              <a:t>Volatilidade Eleitoral (V)</a:t>
            </a:r>
          </a:p>
          <a:p>
            <a:pPr lvl="1">
              <a:buNone/>
            </a:pPr>
            <a:r>
              <a:rPr lang="pt-BR" b="1" dirty="0" smtClean="0"/>
              <a:t>Definição</a:t>
            </a:r>
            <a:r>
              <a:rPr lang="pt-BR" dirty="0" smtClean="0"/>
              <a:t> O índice V mede o grau de mudança eleitoral entre duas eleições.</a:t>
            </a:r>
          </a:p>
          <a:p>
            <a:pPr lvl="1">
              <a:buNone/>
            </a:pPr>
            <a:endParaRPr lang="pt-BR" dirty="0"/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1" y="2751534"/>
            <a:ext cx="5717131" cy="897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732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275606"/>
            <a:ext cx="833976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Número Efetivo de Partidos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44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 smtClean="0"/>
              <a:t>Exemplo com sistema eleitoral Brasileiro</a:t>
            </a:r>
            <a:endParaRPr lang="en-US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900886"/>
              </p:ext>
            </p:extLst>
          </p:nvPr>
        </p:nvGraphicFramePr>
        <p:xfrm>
          <a:off x="1109466" y="915566"/>
          <a:ext cx="6486870" cy="3888431"/>
        </p:xfrm>
        <a:graphic>
          <a:graphicData uri="http://schemas.openxmlformats.org/drawingml/2006/table">
            <a:tbl>
              <a:tblPr/>
              <a:tblGrid>
                <a:gridCol w="1663919"/>
                <a:gridCol w="771672"/>
                <a:gridCol w="771672"/>
                <a:gridCol w="771672"/>
                <a:gridCol w="192919"/>
                <a:gridCol w="771672"/>
                <a:gridCol w="771672"/>
                <a:gridCol w="771672"/>
              </a:tblGrid>
              <a:tr h="675359">
                <a:tc gridSpan="8"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 dirty="0">
                          <a:latin typeface="Times New Roman"/>
                        </a:rPr>
                        <a:t>Numero efetivo de partidos em eleições para a Câmara de Vereadores por tamanho do município   (1996-2000)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7912"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Times New Roman"/>
                        </a:rPr>
                        <a:t>Cadeiras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Times New Roman"/>
                        </a:rPr>
                        <a:t>Votos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91170">
                <a:tc>
                  <a:txBody>
                    <a:bodyPr/>
                    <a:lstStyle/>
                    <a:p>
                      <a:pPr algn="l" fontAlgn="t"/>
                      <a:r>
                        <a:rPr lang="pt-BR" sz="1000" b="0" i="0" u="none" strike="noStrike">
                          <a:latin typeface="Times New Roman"/>
                        </a:rPr>
                        <a:t>Tamanho do Município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Times New Roman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Média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std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0" i="0" u="none" strike="noStrike">
                          <a:latin typeface="Times New Roman"/>
                        </a:rPr>
                        <a:t>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Média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std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24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Times New Roman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9309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Times New Roman"/>
                        </a:rPr>
                        <a:t>menos de 10 mil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2601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3,46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1,08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2601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4,11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1,41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912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Times New Roman"/>
                        </a:rPr>
                        <a:t>10 mil a 50 mil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2261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4,37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1,36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2261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5,49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1,93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912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Times New Roman"/>
                        </a:rPr>
                        <a:t>50 mil a 200 mil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411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6,11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1,73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411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8,04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2,40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47912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Times New Roman"/>
                        </a:rPr>
                        <a:t> mais de 200 mil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7,47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2,02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9,70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2,48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70705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0" i="0" u="none" strike="noStrike">
                          <a:latin typeface="Times New Roman"/>
                        </a:rPr>
                        <a:t>Total</a:t>
                      </a:r>
                    </a:p>
                  </a:txBody>
                  <a:tcPr marL="11430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5379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4,12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1,55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5379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>
                          <a:latin typeface="Times New Roman"/>
                        </a:rPr>
                        <a:t>5,10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0" i="0" u="none" strike="noStrike" dirty="0">
                          <a:latin typeface="Times New Roman"/>
                        </a:rPr>
                        <a:t>2,17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99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Elementos</a:t>
            </a:r>
            <a:r>
              <a:rPr lang="en-US" sz="3600" dirty="0" smtClean="0"/>
              <a:t> </a:t>
            </a:r>
            <a:r>
              <a:rPr lang="en-US" sz="3600" dirty="0" err="1" smtClean="0"/>
              <a:t>técnicos</a:t>
            </a:r>
            <a:r>
              <a:rPr lang="en-US" sz="3600" dirty="0" smtClean="0"/>
              <a:t>: o </a:t>
            </a:r>
            <a:r>
              <a:rPr lang="en-US" sz="3600" dirty="0" err="1" smtClean="0"/>
              <a:t>sistema</a:t>
            </a:r>
            <a:r>
              <a:rPr lang="en-US" sz="3600" dirty="0" smtClean="0"/>
              <a:t> </a:t>
            </a:r>
            <a:r>
              <a:rPr lang="en-US" sz="3600" dirty="0" err="1" smtClean="0"/>
              <a:t>eleitoral</a:t>
            </a:r>
            <a:r>
              <a:rPr lang="en-US" sz="3600" dirty="0" smtClean="0"/>
              <a:t> e o </a:t>
            </a:r>
            <a:r>
              <a:rPr lang="en-US" sz="3600" dirty="0" err="1" smtClean="0"/>
              <a:t>sistema</a:t>
            </a:r>
            <a:r>
              <a:rPr lang="en-US" sz="3600" dirty="0" smtClean="0"/>
              <a:t> de </a:t>
            </a:r>
            <a:r>
              <a:rPr lang="en-US" sz="3600" dirty="0" err="1" smtClean="0"/>
              <a:t>partidos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03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Exemplos</a:t>
            </a:r>
            <a:r>
              <a:rPr lang="en-US" sz="3600" dirty="0" smtClean="0"/>
              <a:t> de </a:t>
            </a:r>
            <a:r>
              <a:rPr lang="en-US" sz="3600" dirty="0" err="1" smtClean="0"/>
              <a:t>Eleições</a:t>
            </a:r>
            <a:r>
              <a:rPr lang="en-US" sz="3600" dirty="0" smtClean="0"/>
              <a:t> com </a:t>
            </a:r>
            <a:r>
              <a:rPr lang="en-US" sz="3600" dirty="0" err="1" smtClean="0"/>
              <a:t>alta</a:t>
            </a:r>
            <a:r>
              <a:rPr lang="en-US" sz="3600" dirty="0" smtClean="0"/>
              <a:t> </a:t>
            </a:r>
            <a:r>
              <a:rPr lang="en-US" sz="3600" dirty="0" err="1" smtClean="0"/>
              <a:t>Volatilidade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837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Volatilidade Eleitoral</a:t>
            </a:r>
            <a:endParaRPr lang="en-US" dirty="0"/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5053376"/>
              </p:ext>
            </p:extLst>
          </p:nvPr>
        </p:nvGraphicFramePr>
        <p:xfrm>
          <a:off x="796395" y="1053227"/>
          <a:ext cx="7551210" cy="3756660"/>
        </p:xfrm>
        <a:graphic>
          <a:graphicData uri="http://schemas.openxmlformats.org/drawingml/2006/table">
            <a:tbl>
              <a:tblPr/>
              <a:tblGrid>
                <a:gridCol w="1258535"/>
                <a:gridCol w="1258535"/>
                <a:gridCol w="1258535"/>
                <a:gridCol w="1258535"/>
                <a:gridCol w="1258535"/>
                <a:gridCol w="1258535"/>
              </a:tblGrid>
              <a:tr h="194310"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 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1950s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1960s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1970s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1980s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1990s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Austria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3.3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2.7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Belgium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7.6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Denmark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15.5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12.4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Finland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7.0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7.9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11.0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France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22.3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11.5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13.4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15.4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Germany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15.2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6.3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Iceland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12.2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11.6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13.7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Ireland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7.0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11.7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Italy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9.9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effectLst/>
                        </a:rPr>
                        <a:t>22.9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Luxembourg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12.5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14.8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6.2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Malta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14.4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3.6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 b="0">
                          <a:effectLst/>
                        </a:rPr>
                        <a:t>Netherlands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>
                          <a:effectLst/>
                        </a:rPr>
                        <a:t>5.1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>
                          <a:effectLst/>
                        </a:rPr>
                        <a:t>7.9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>
                          <a:effectLst/>
                        </a:rPr>
                        <a:t>12.3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0">
                          <a:effectLst/>
                        </a:rPr>
                        <a:t>8.3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b="1" dirty="0">
                          <a:effectLst/>
                        </a:rPr>
                        <a:t>19.1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Norway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3.4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15.3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10.7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15.9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Sweden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6.3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7.6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13.8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Switzerland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2.5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3.5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6.0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6.4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4310"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U.K.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4.3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5.2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8.3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3.3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>
                          <a:effectLst/>
                        </a:rPr>
                        <a:t>9.3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6F6"/>
                    </a:solidFill>
                  </a:tcPr>
                </a:tc>
              </a:tr>
              <a:tr h="388620">
                <a:tc>
                  <a:txBody>
                    <a:bodyPr/>
                    <a:lstStyle/>
                    <a:p>
                      <a:r>
                        <a:rPr lang="en-US" sz="1300" i="1" dirty="0">
                          <a:effectLst/>
                        </a:rPr>
                        <a:t>Mean (N=16)</a:t>
                      </a:r>
                      <a:endParaRPr lang="en-US" sz="1300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8.0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7.4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8.6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>
                          <a:effectLst/>
                        </a:rPr>
                        <a:t>8.4</a:t>
                      </a:r>
                      <a:endParaRPr lang="en-US" sz="130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i="1" dirty="0">
                          <a:effectLst/>
                        </a:rPr>
                        <a:t>12.0</a:t>
                      </a:r>
                      <a:endParaRPr lang="en-US" sz="1300" dirty="0"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796925" y="730539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0344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077200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252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5566"/>
            <a:ext cx="6629400" cy="3768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400"/>
          </a:xfrm>
        </p:spPr>
        <p:txBody>
          <a:bodyPr/>
          <a:lstStyle/>
          <a:p>
            <a:r>
              <a:rPr lang="pt-BR" dirty="0" smtClean="0"/>
              <a:t>Quando tudo dá errado....</a:t>
            </a:r>
            <a:endParaRPr lang="es-MX" dirty="0"/>
          </a:p>
        </p:txBody>
      </p:sp>
      <p:sp>
        <p:nvSpPr>
          <p:cNvPr id="4" name="CaixaDeTexto 3"/>
          <p:cNvSpPr txBox="1"/>
          <p:nvPr/>
        </p:nvSpPr>
        <p:spPr>
          <a:xfrm>
            <a:off x="3094630" y="4659982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hlinkClick r:id="rId3"/>
              </a:rPr>
              <a:t>https://</a:t>
            </a:r>
            <a:r>
              <a:rPr lang="es-MX" dirty="0" smtClean="0">
                <a:hlinkClick r:id="rId3"/>
              </a:rPr>
              <a:t>www.youtube.com/watch?v=xxBW4mPzv6E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2725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Exemplos</a:t>
            </a:r>
            <a:r>
              <a:rPr lang="en-US" sz="3600" dirty="0" smtClean="0"/>
              <a:t> de </a:t>
            </a:r>
            <a:r>
              <a:rPr lang="en-US" sz="3600" dirty="0" err="1" smtClean="0"/>
              <a:t>Sistemas</a:t>
            </a:r>
            <a:r>
              <a:rPr lang="en-US" sz="3600" dirty="0" smtClean="0"/>
              <a:t> </a:t>
            </a:r>
            <a:r>
              <a:rPr lang="en-US" sz="3600" dirty="0" err="1" smtClean="0"/>
              <a:t>Eleitorais</a:t>
            </a:r>
            <a:r>
              <a:rPr lang="en-US" sz="3600" dirty="0" smtClean="0"/>
              <a:t> </a:t>
            </a:r>
            <a:r>
              <a:rPr lang="en-US" sz="3600" dirty="0" err="1" smtClean="0"/>
              <a:t>Majoritários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15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 smtClean="0"/>
              <a:t>Exemplo de eleição distrital majoritária</a:t>
            </a:r>
            <a:endParaRPr lang="en-US" dirty="0"/>
          </a:p>
        </p:txBody>
      </p:sp>
      <p:pic>
        <p:nvPicPr>
          <p:cNvPr id="4" name="Picture 1" descr="Ca49 10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6707" y="1314550"/>
            <a:ext cx="5713565" cy="35614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7438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Califórnia, EUA, Distrito 49</a:t>
            </a: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288323"/>
            <a:ext cx="5112568" cy="367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75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RU,  Resultados em Dois Distritos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275605"/>
            <a:ext cx="4248472" cy="371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712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Distrito Eleitoral na França com 2º T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10" y="1203598"/>
            <a:ext cx="6855026" cy="3805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02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Exemplos</a:t>
            </a:r>
            <a:r>
              <a:rPr lang="en-US" sz="3600" dirty="0" smtClean="0"/>
              <a:t> de </a:t>
            </a:r>
            <a:r>
              <a:rPr lang="en-US" sz="3600" dirty="0" err="1" smtClean="0"/>
              <a:t>Sistemas</a:t>
            </a:r>
            <a:r>
              <a:rPr lang="en-US" sz="3600" dirty="0" smtClean="0"/>
              <a:t> </a:t>
            </a:r>
            <a:r>
              <a:rPr lang="en-US" sz="3600" dirty="0" err="1" smtClean="0"/>
              <a:t>Eleitorais</a:t>
            </a:r>
            <a:r>
              <a:rPr lang="en-US" sz="3600" dirty="0" smtClean="0"/>
              <a:t> </a:t>
            </a:r>
            <a:r>
              <a:rPr lang="en-US" sz="3600" dirty="0" err="1" smtClean="0"/>
              <a:t>Proporcionais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208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Eleitorais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sz="2400" b="1" dirty="0" smtClean="0">
                <a:latin typeface="Calibri" panose="020F0502020204030204" pitchFamily="34" charset="0"/>
              </a:rPr>
              <a:t>Sistemas Eleitorais</a:t>
            </a:r>
            <a:r>
              <a:rPr lang="pt-BR" sz="2400" dirty="0" smtClean="0">
                <a:latin typeface="Calibri" panose="020F0502020204030204" pitchFamily="34" charset="0"/>
              </a:rPr>
              <a:t> determinam as regras segundo as quais os eleitores podem expressar suas preferências políticas e segundo as quais é possível converter votos em  cadeiras parlamentares. (</a:t>
            </a:r>
            <a:r>
              <a:rPr lang="pt-BR" sz="2400" dirty="0" err="1" smtClean="0">
                <a:latin typeface="Calibri" panose="020F0502020204030204" pitchFamily="34" charset="0"/>
              </a:rPr>
              <a:t>Nohlen</a:t>
            </a:r>
            <a:r>
              <a:rPr lang="pt-BR" sz="2400" dirty="0" smtClean="0">
                <a:latin typeface="Calibri" panose="020F0502020204030204" pitchFamily="34" charset="0"/>
              </a:rPr>
              <a:t>, 1995)  </a:t>
            </a:r>
          </a:p>
          <a:p>
            <a:endParaRPr lang="pt-BR" sz="2400" dirty="0" smtClean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pt-BR" sz="2400" b="1" dirty="0" smtClean="0">
                <a:latin typeface="Calibri" panose="020F0502020204030204" pitchFamily="34" charset="0"/>
              </a:rPr>
              <a:t>S</a:t>
            </a:r>
            <a:r>
              <a:rPr lang="pt-BR" sz="2400" dirty="0" smtClean="0">
                <a:latin typeface="Calibri" panose="020F0502020204030204" pitchFamily="34" charset="0"/>
              </a:rPr>
              <a:t>ão construções institucionais política e estrategicamente concebidas, e tecnicamente realizadas, para viabilizar e sancionar a representação política. (Tavares, 1994)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447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Fórmula D’</a:t>
            </a:r>
            <a:r>
              <a:rPr lang="pt-BR" dirty="0" err="1" smtClean="0"/>
              <a:t>Hont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275606"/>
            <a:ext cx="8810625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79299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6660232" y="4227935"/>
            <a:ext cx="1944216" cy="1080119"/>
          </a:xfrm>
        </p:spPr>
        <p:txBody>
          <a:bodyPr/>
          <a:lstStyle/>
          <a:p>
            <a:pPr algn="r"/>
            <a:r>
              <a:rPr lang="pt-BR" sz="1600" dirty="0" smtClean="0">
                <a:solidFill>
                  <a:srgbClr val="FF0000"/>
                </a:solidFill>
              </a:rPr>
              <a:t>Sistema Proporcional Brasileiro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706652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225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Sistema </a:t>
            </a:r>
            <a:r>
              <a:rPr lang="en-US" sz="3600" dirty="0" err="1" smtClean="0"/>
              <a:t>Misto</a:t>
            </a:r>
            <a:r>
              <a:rPr lang="en-US" sz="3600" dirty="0" smtClean="0"/>
              <a:t> </a:t>
            </a:r>
            <a:r>
              <a:rPr lang="en-US" sz="3600" dirty="0" err="1" smtClean="0"/>
              <a:t>Alemão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3139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c/c5/Bundestagswahl2005_stimmzettel_small.jpg/300px-Bundestagswahl2005_stimmzettel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43000"/>
            <a:ext cx="3581400" cy="3858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Cédula Eleitoral na Alemanha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1365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4856"/>
            <a:ext cx="9269025" cy="3491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593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Tipos de Sistemas eleitorais</a:t>
            </a:r>
            <a:endParaRPr lang="pt-BR" dirty="0"/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pt-BR" sz="2400" dirty="0" smtClean="0"/>
              <a:t>1. Majoritários </a:t>
            </a:r>
          </a:p>
          <a:p>
            <a:pPr lvl="1">
              <a:buNone/>
            </a:pPr>
            <a:r>
              <a:rPr lang="pt-BR" sz="1900" dirty="0" smtClean="0"/>
              <a:t>1.1.Pluralidade</a:t>
            </a:r>
          </a:p>
          <a:p>
            <a:pPr lvl="1">
              <a:buNone/>
            </a:pPr>
            <a:r>
              <a:rPr lang="pt-BR" sz="1900" dirty="0" smtClean="0"/>
              <a:t>1.2. Dois turnos</a:t>
            </a:r>
          </a:p>
          <a:p>
            <a:pPr>
              <a:buNone/>
            </a:pPr>
            <a:r>
              <a:rPr lang="pt-BR" sz="2400" dirty="0" smtClean="0"/>
              <a:t>2. Proporcionais </a:t>
            </a:r>
          </a:p>
          <a:p>
            <a:pPr lvl="1">
              <a:buNone/>
            </a:pPr>
            <a:r>
              <a:rPr lang="pt-BR" sz="1900" dirty="0" smtClean="0"/>
              <a:t>2.1. Lista aberta</a:t>
            </a:r>
          </a:p>
          <a:p>
            <a:pPr lvl="1">
              <a:buNone/>
            </a:pPr>
            <a:r>
              <a:rPr lang="pt-BR" sz="1900" dirty="0" smtClean="0"/>
              <a:t>2.2. Lista fechada</a:t>
            </a:r>
          </a:p>
          <a:p>
            <a:pPr>
              <a:buNone/>
            </a:pPr>
            <a:r>
              <a:rPr lang="pt-BR" sz="2400" dirty="0" smtClean="0"/>
              <a:t>3. Mistos</a:t>
            </a:r>
          </a:p>
          <a:p>
            <a:pPr lvl="1">
              <a:buNone/>
            </a:pPr>
            <a:r>
              <a:rPr lang="pt-BR" sz="1900" dirty="0" smtClean="0"/>
              <a:t>3.1Paralelo (eleições separadas)</a:t>
            </a:r>
          </a:p>
          <a:p>
            <a:pPr lvl="1">
              <a:buNone/>
            </a:pPr>
            <a:r>
              <a:rPr lang="pt-BR" sz="1900" dirty="0" smtClean="0"/>
              <a:t>3.2. Misto (com componente majoritário, sendo que a alocação de cadeiras é proporcional no nível nacional)</a:t>
            </a:r>
          </a:p>
          <a:p>
            <a:pPr lvl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4355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46198"/>
            <a:ext cx="8229600" cy="857400"/>
          </a:xfrm>
        </p:spPr>
        <p:txBody>
          <a:bodyPr/>
          <a:lstStyle/>
          <a:p>
            <a:r>
              <a:rPr lang="pt-BR" dirty="0" smtClean="0"/>
              <a:t>Variáveis </a:t>
            </a:r>
            <a:r>
              <a:rPr lang="pt-BR" dirty="0"/>
              <a:t>básicas que caracterizam um sistema </a:t>
            </a:r>
            <a:r>
              <a:rPr lang="pt-BR" dirty="0" smtClean="0"/>
              <a:t>eleitoral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t-BR" dirty="0" smtClean="0">
                <a:latin typeface="Calibri" panose="020F0502020204030204" pitchFamily="34" charset="0"/>
              </a:rPr>
              <a:t>Fórmula </a:t>
            </a:r>
            <a:r>
              <a:rPr lang="pt-BR" dirty="0">
                <a:latin typeface="Calibri" panose="020F0502020204030204" pitchFamily="34" charset="0"/>
              </a:rPr>
              <a:t>eleitoral: majoritária, proporcional ou mista (majoritária e proporcional), além de outras medidas menos usadas.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Formato do voto (se vota para candidatos ou partidos e se o voto consiste em escolha única ou expressa uma série de preferências).</a:t>
            </a:r>
          </a:p>
          <a:p>
            <a:pPr marL="514350" indent="-514350">
              <a:buFont typeface="+mj-lt"/>
              <a:buAutoNum type="arabicPeriod"/>
            </a:pPr>
            <a:r>
              <a:rPr lang="pt-BR" dirty="0">
                <a:latin typeface="Calibri" panose="020F0502020204030204" pitchFamily="34" charset="0"/>
              </a:rPr>
              <a:t>Magnitude do distrito eleitoral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69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Famílias de Sistemas Eleitorais</a:t>
            </a:r>
            <a:endParaRPr lang="en-US" dirty="0"/>
          </a:p>
        </p:txBody>
      </p:sp>
      <p:pic>
        <p:nvPicPr>
          <p:cNvPr id="3" name="Picture 3" descr="C:\Users\Leandro\Dropbox\IRI\Política I\Mapa de sistema eleitor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03597"/>
            <a:ext cx="5760640" cy="345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574255" y="4716563"/>
            <a:ext cx="277331" cy="20264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ixaDeTexto 4"/>
          <p:cNvSpPr txBox="1"/>
          <p:nvPr/>
        </p:nvSpPr>
        <p:spPr>
          <a:xfrm>
            <a:off x="982449" y="4654047"/>
            <a:ext cx="1525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Majoritário</a:t>
            </a:r>
            <a:endParaRPr lang="en-US" dirty="0"/>
          </a:p>
        </p:txBody>
      </p:sp>
      <p:sp>
        <p:nvSpPr>
          <p:cNvPr id="6" name="Retângulo 5"/>
          <p:cNvSpPr/>
          <p:nvPr/>
        </p:nvSpPr>
        <p:spPr>
          <a:xfrm>
            <a:off x="5436096" y="4716563"/>
            <a:ext cx="277331" cy="2026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xaDeTexto 6"/>
          <p:cNvSpPr txBox="1"/>
          <p:nvPr/>
        </p:nvSpPr>
        <p:spPr>
          <a:xfrm>
            <a:off x="2710641" y="4654047"/>
            <a:ext cx="1525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Proporcional</a:t>
            </a:r>
            <a:endParaRPr lang="en-US" dirty="0"/>
          </a:p>
        </p:txBody>
      </p:sp>
      <p:sp>
        <p:nvSpPr>
          <p:cNvPr id="8" name="Retângulo 7"/>
          <p:cNvSpPr/>
          <p:nvPr/>
        </p:nvSpPr>
        <p:spPr>
          <a:xfrm>
            <a:off x="4102647" y="4716563"/>
            <a:ext cx="277331" cy="20264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xaDeTexto 8"/>
          <p:cNvSpPr txBox="1"/>
          <p:nvPr/>
        </p:nvSpPr>
        <p:spPr>
          <a:xfrm>
            <a:off x="4525290" y="4644755"/>
            <a:ext cx="14952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Misto</a:t>
            </a:r>
            <a:endParaRPr lang="en-US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782558"/>
              </p:ext>
            </p:extLst>
          </p:nvPr>
        </p:nvGraphicFramePr>
        <p:xfrm>
          <a:off x="6444208" y="1491630"/>
          <a:ext cx="2565400" cy="1524000"/>
        </p:xfrm>
        <a:graphic>
          <a:graphicData uri="http://schemas.openxmlformats.org/drawingml/2006/table">
            <a:tbl>
              <a:tblPr/>
              <a:tblGrid>
                <a:gridCol w="1132074"/>
                <a:gridCol w="710321"/>
                <a:gridCol w="723005"/>
              </a:tblGrid>
              <a:tr h="3810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5C5C5C"/>
                          </a:solidFill>
                          <a:effectLst/>
                          <a:latin typeface="Calibri"/>
                        </a:rPr>
                        <a:t>Sistema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5C5C5C"/>
                          </a:solidFill>
                          <a:effectLst/>
                          <a:latin typeface="Calibri"/>
                        </a:rPr>
                        <a:t>Número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5C5C5C"/>
                          </a:solidFill>
                          <a:effectLst/>
                          <a:latin typeface="Calibri"/>
                        </a:rPr>
                        <a:t>Percentual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Majoritário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40.10%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Proporcional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38.20%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Misto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Não se aplica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Outros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(validos):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12700" cap="flat" cmpd="sng" algn="ctr">
                      <a:solidFill>
                        <a:srgbClr val="C2C2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DDDDD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4F4F4"/>
                    </a:solidFill>
                  </a:tcPr>
                </a:tc>
              </a:tr>
            </a:tbl>
          </a:graphicData>
        </a:graphic>
      </p:graphicFrame>
      <p:sp>
        <p:nvSpPr>
          <p:cNvPr id="11" name="Retângulo 10"/>
          <p:cNvSpPr/>
          <p:nvPr/>
        </p:nvSpPr>
        <p:spPr>
          <a:xfrm>
            <a:off x="2355466" y="4716563"/>
            <a:ext cx="277331" cy="202648"/>
          </a:xfrm>
          <a:prstGeom prst="rect">
            <a:avLst/>
          </a:prstGeom>
          <a:solidFill>
            <a:srgbClr val="021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aixaDeTexto 12"/>
          <p:cNvSpPr txBox="1"/>
          <p:nvPr/>
        </p:nvSpPr>
        <p:spPr>
          <a:xfrm>
            <a:off x="5710975" y="4659982"/>
            <a:ext cx="15253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Outros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17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argumento tradicional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35646"/>
            <a:ext cx="8487104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74566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190"/>
            <a:ext cx="8229600" cy="857400"/>
          </a:xfrm>
        </p:spPr>
        <p:txBody>
          <a:bodyPr/>
          <a:lstStyle/>
          <a:p>
            <a:r>
              <a:rPr lang="pt-BR" sz="3600" b="1" dirty="0" smtClean="0"/>
              <a:t>Argumentos sobre as vantagens do sistema bipartidário: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pt-BR" sz="2300" dirty="0" smtClean="0">
                <a:latin typeface="Calibri" panose="020F0502020204030204" pitchFamily="34" charset="0"/>
              </a:rPr>
              <a:t>Ação moderadora: ambos os partidos terão que adotar programas moderados para atrair os eleitores independentes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300" dirty="0" smtClean="0">
                <a:latin typeface="Calibri" panose="020F0502020204030204" pitchFamily="34" charset="0"/>
              </a:rPr>
              <a:t>Torna o executivo mais estável e robusto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300" dirty="0" smtClean="0">
                <a:latin typeface="Calibri" panose="020F0502020204030204" pitchFamily="34" charset="0"/>
              </a:rPr>
              <a:t>O eleitorado poderá operar uma escolha mais nítida entre as duas formas alternativas de política a seguir, tornando-se o programa do partido vencedor o programa do governo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300" dirty="0" smtClean="0">
                <a:latin typeface="Calibri" panose="020F0502020204030204" pitchFamily="34" charset="0"/>
              </a:rPr>
              <a:t>Aumenta a responsabilidade da maioria pelo exercício do governo (“Não temos duvida de quem deverá ser castigado”)</a:t>
            </a:r>
            <a:endParaRPr lang="pt-BR" sz="23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89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defesa do multipartidarismo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pt-BR" sz="2400" dirty="0" smtClean="0"/>
              <a:t>Evidências empíricas: Países com sólida tradição democrática apresentam sistemas multipartidários. Exemplos: </a:t>
            </a:r>
            <a:r>
              <a:rPr lang="pt-BR" sz="2400" dirty="0" err="1" smtClean="0"/>
              <a:t>Suiça</a:t>
            </a:r>
            <a:r>
              <a:rPr lang="pt-BR" sz="2400" dirty="0" smtClean="0"/>
              <a:t>, Bélgica, países escandinavos e Holanda.</a:t>
            </a:r>
          </a:p>
          <a:p>
            <a:pPr marL="514350" lvl="0" indent="-514350">
              <a:buFont typeface="+mj-lt"/>
              <a:buAutoNum type="arabicPeriod"/>
            </a:pPr>
            <a:r>
              <a:rPr lang="pt-BR" sz="2400" dirty="0" smtClean="0"/>
              <a:t>Curta duração dos gabinetes não significa instabilidade fundamental do regime. </a:t>
            </a:r>
            <a:r>
              <a:rPr lang="pt-BR" sz="2400" b="1" dirty="0" smtClean="0"/>
              <a:t>Duração do gabinete é indicador do predomínio do gabinete perante a legislatura</a:t>
            </a:r>
            <a:r>
              <a:rPr lang="pt-BR" sz="2400" dirty="0" smtClean="0"/>
              <a:t>. Exemplo: gabinete unionista da Irlanda entre 1921 e 1971 foi longo e instável. 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1166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5887</TotalTime>
  <Words>853</Words>
  <Application>Microsoft Macintosh PowerPoint</Application>
  <PresentationFormat>On-screen Show (16:9)</PresentationFormat>
  <Paragraphs>268</Paragraphs>
  <Slides>34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swiss</vt:lpstr>
      <vt:lpstr>Aula 4:  A democracia contemporânea: Sistemas Eleitorais e Partidários</vt:lpstr>
      <vt:lpstr>  Elementos técnicos: o sistema eleitoral e o sistema de partidos</vt:lpstr>
      <vt:lpstr>Sistemas Eleitorais</vt:lpstr>
      <vt:lpstr>Tipos de Sistemas eleitorais</vt:lpstr>
      <vt:lpstr>Variáveis básicas que caracterizam um sistema eleitoral</vt:lpstr>
      <vt:lpstr>Famílias de Sistemas Eleitorais</vt:lpstr>
      <vt:lpstr>O argumento tradicional</vt:lpstr>
      <vt:lpstr>Argumentos sobre as vantagens do sistema bipartidário:</vt:lpstr>
      <vt:lpstr>A defesa do multipartidarismo</vt:lpstr>
      <vt:lpstr>  Sistemas Partidários</vt:lpstr>
      <vt:lpstr>O sistema partidário</vt:lpstr>
      <vt:lpstr>Regras de contagem de partidos (Sartori, 1976)</vt:lpstr>
      <vt:lpstr>Tipologia dos sistemas partidários</vt:lpstr>
      <vt:lpstr>Eleições sem vencedor...</vt:lpstr>
      <vt:lpstr>Indicadores básicos para o estudo dos Sistemas Partidários</vt:lpstr>
      <vt:lpstr>Como classificar o sistema de partidos?</vt:lpstr>
      <vt:lpstr>Indicadores básicos para o estudo dos Sistemas Partidários</vt:lpstr>
      <vt:lpstr>Número Efetivo de Partidos</vt:lpstr>
      <vt:lpstr>Exemplo com sistema eleitoral Brasileiro</vt:lpstr>
      <vt:lpstr>  Exemplos de Eleições com alta Volatilidade </vt:lpstr>
      <vt:lpstr>Volatilidade Eleitoral</vt:lpstr>
      <vt:lpstr>PowerPoint Presentation</vt:lpstr>
      <vt:lpstr>Quando tudo dá errado....</vt:lpstr>
      <vt:lpstr>  Exemplos de Sistemas Eleitorais Majoritários </vt:lpstr>
      <vt:lpstr>Exemplo de eleição distrital majoritária</vt:lpstr>
      <vt:lpstr>Califórnia, EUA, Distrito 49</vt:lpstr>
      <vt:lpstr>RU,  Resultados em Dois Distritos</vt:lpstr>
      <vt:lpstr>Distrito Eleitoral na França com 2º T</vt:lpstr>
      <vt:lpstr>  Exemplos de Sistemas Eleitorais Proporcionais </vt:lpstr>
      <vt:lpstr>A Fórmula D’Hont</vt:lpstr>
      <vt:lpstr>PowerPoint Presentation</vt:lpstr>
      <vt:lpstr>  Sistema Misto Alemão </vt:lpstr>
      <vt:lpstr>Cédula Eleitoral na Alemanha</vt:lpstr>
      <vt:lpstr>PowerPoint Presentation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the Olympic Games help to forge a more effective homeland security system</dc:title>
  <dc:creator>Leandro</dc:creator>
  <cp:lastModifiedBy>Cristiane</cp:lastModifiedBy>
  <cp:revision>75</cp:revision>
  <dcterms:modified xsi:type="dcterms:W3CDTF">2017-05-15T08:26:55Z</dcterms:modified>
</cp:coreProperties>
</file>