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2"/>
  </p:notesMasterIdLst>
  <p:sldIdLst>
    <p:sldId id="315" r:id="rId2"/>
    <p:sldId id="368" r:id="rId3"/>
    <p:sldId id="369" r:id="rId4"/>
    <p:sldId id="370"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6" r:id="rId19"/>
    <p:sldId id="384" r:id="rId20"/>
    <p:sldId id="385" r:id="rId2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90"/>
  </p:normalViewPr>
  <p:slideViewPr>
    <p:cSldViewPr>
      <p:cViewPr>
        <p:scale>
          <a:sx n="60" d="100"/>
          <a:sy n="60" d="100"/>
        </p:scale>
        <p:origin x="2496" y="134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8869938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76A6D0F3-5BA0-44AD-A39A-100320E81242}" type="slidenum">
              <a:rPr lang="pt-BR"/>
              <a:pPr/>
              <a:t>2</a:t>
            </a:fld>
            <a:endParaRPr lang="pt-BR" dirty="0"/>
          </a:p>
        </p:txBody>
      </p:sp>
      <p:sp>
        <p:nvSpPr>
          <p:cNvPr id="221186" name="Rectangle 2"/>
          <p:cNvSpPr>
            <a:spLocks noGrp="1" noRot="1" noChangeAspect="1" noChangeArrowheads="1" noTextEdit="1"/>
          </p:cNvSpPr>
          <p:nvPr>
            <p:ph type="sldImg"/>
          </p:nvPr>
        </p:nvSpPr>
        <p:spPr>
          <a:xfrm>
            <a:off x="381000" y="685800"/>
            <a:ext cx="6096000" cy="3429000"/>
          </a:xfrm>
          <a:ln/>
        </p:spPr>
      </p:sp>
      <p:sp>
        <p:nvSpPr>
          <p:cNvPr id="2211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73C6507A-09E1-46FF-A2E8-8BAEA89C713F}" type="slidenum">
              <a:rPr lang="pt-BR" smtClean="0"/>
              <a:pPr/>
              <a:t>16</a:t>
            </a:fld>
            <a:endParaRPr lang="pt-B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17</a:t>
            </a:fld>
            <a:endParaRPr lang="pt-BR"/>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18</a:t>
            </a:fld>
            <a:endParaRPr lang="pt-BR"/>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19</a:t>
            </a:fld>
            <a:endParaRPr lang="pt-BR"/>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20</a:t>
            </a:fld>
            <a:endParaRPr lang="pt-BR"/>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5</a:t>
            </a:fld>
            <a:endParaRPr lang="pt-BR"/>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C4535663-88C9-4559-8FC6-B6492BC03CD5}" type="slidenum">
              <a:rPr lang="pt-BR"/>
              <a:pPr/>
              <a:t>6</a:t>
            </a:fld>
            <a:endParaRPr lang="pt-BR" dirty="0"/>
          </a:p>
        </p:txBody>
      </p:sp>
      <p:sp>
        <p:nvSpPr>
          <p:cNvPr id="184322" name="Rectangle 2"/>
          <p:cNvSpPr>
            <a:spLocks noGrp="1" noRot="1" noChangeAspect="1" noChangeArrowheads="1" noTextEdit="1"/>
          </p:cNvSpPr>
          <p:nvPr>
            <p:ph type="sldImg"/>
          </p:nvPr>
        </p:nvSpPr>
        <p:spPr>
          <a:xfrm>
            <a:off x="381000" y="685800"/>
            <a:ext cx="6096000" cy="3429000"/>
          </a:xfrm>
          <a:ln/>
        </p:spPr>
      </p:sp>
      <p:sp>
        <p:nvSpPr>
          <p:cNvPr id="1843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7</a:t>
            </a:fld>
            <a:endParaRPr lang="pt-BR"/>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8</a:t>
            </a:fld>
            <a:endParaRPr lang="pt-BR" dirty="0"/>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10</a:t>
            </a:fld>
            <a:endParaRPr lang="pt-BR" dirty="0"/>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11</a:t>
            </a:fld>
            <a:endParaRPr lang="pt-BR" dirty="0"/>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12</a:t>
            </a:fld>
            <a:endParaRPr lang="pt-BR" dirty="0"/>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BBD9C4-1A89-407D-B361-0C4AA5B24587}" type="slidenum">
              <a:rPr lang="pt-BR"/>
              <a:pPr/>
              <a:t>15</a:t>
            </a:fld>
            <a:endParaRPr lang="pt-BR" dirty="0"/>
          </a:p>
        </p:txBody>
      </p:sp>
      <p:sp>
        <p:nvSpPr>
          <p:cNvPr id="223234" name="Rectangle 2"/>
          <p:cNvSpPr>
            <a:spLocks noGrp="1" noRot="1" noChangeAspect="1" noChangeArrowheads="1" noTextEdit="1"/>
          </p:cNvSpPr>
          <p:nvPr>
            <p:ph type="sldImg"/>
          </p:nvPr>
        </p:nvSpPr>
        <p:spPr>
          <a:xfrm>
            <a:off x="381000" y="685800"/>
            <a:ext cx="6096000" cy="3429000"/>
          </a:xfrm>
          <a:ln/>
        </p:spPr>
      </p:sp>
      <p:sp>
        <p:nvSpPr>
          <p:cNvPr id="22323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563759"/>
            <a:ext cx="8229600" cy="3009600"/>
          </a:xfrm>
          <a:prstGeom prst="rect">
            <a:avLst/>
          </a:prstGeom>
        </p:spPr>
        <p:txBody>
          <a:bodyPr lIns="91425" tIns="91425" rIns="91425" bIns="91425" anchor="t"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
        <p:nvSpPr>
          <p:cNvPr id="10" name="Shape 10"/>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marL="0" indent="304800">
              <a:spcBef>
                <a:spcPts val="0"/>
              </a:spcBef>
              <a:buClr>
                <a:schemeClr val="dk2"/>
              </a:buClr>
              <a:buSzPct val="100000"/>
              <a:buNone/>
              <a:defRPr sz="4800">
                <a:solidFill>
                  <a:schemeClr val="dk2"/>
                </a:solidFill>
              </a:defRPr>
            </a:lvl1pPr>
            <a:lvl2pPr marL="0" indent="304800">
              <a:spcBef>
                <a:spcPts val="0"/>
              </a:spcBef>
              <a:buClr>
                <a:schemeClr val="dk2"/>
              </a:buClr>
              <a:buSzPct val="100000"/>
              <a:buNone/>
              <a:defRPr sz="4800">
                <a:solidFill>
                  <a:schemeClr val="dk2"/>
                </a:solidFill>
              </a:defRPr>
            </a:lvl2pPr>
            <a:lvl3pPr marL="0" indent="304800">
              <a:spcBef>
                <a:spcPts val="0"/>
              </a:spcBef>
              <a:buClr>
                <a:schemeClr val="dk2"/>
              </a:buClr>
              <a:buSzPct val="100000"/>
              <a:buNone/>
              <a:defRPr sz="4800">
                <a:solidFill>
                  <a:schemeClr val="dk2"/>
                </a:solidFill>
              </a:defRPr>
            </a:lvl3pPr>
            <a:lvl4pPr marL="0" indent="304800">
              <a:spcBef>
                <a:spcPts val="0"/>
              </a:spcBef>
              <a:buClr>
                <a:schemeClr val="dk2"/>
              </a:buClr>
              <a:buSzPct val="100000"/>
              <a:buNone/>
              <a:defRPr sz="4800">
                <a:solidFill>
                  <a:schemeClr val="dk2"/>
                </a:solidFill>
              </a:defRPr>
            </a:lvl4pPr>
            <a:lvl5pPr marL="0" indent="304800">
              <a:spcBef>
                <a:spcPts val="0"/>
              </a:spcBef>
              <a:buClr>
                <a:schemeClr val="dk2"/>
              </a:buClr>
              <a:buSzPct val="100000"/>
              <a:buNone/>
              <a:defRPr sz="4800">
                <a:solidFill>
                  <a:schemeClr val="dk2"/>
                </a:solidFill>
              </a:defRPr>
            </a:lvl5pPr>
            <a:lvl6pPr marL="0" indent="304800">
              <a:spcBef>
                <a:spcPts val="0"/>
              </a:spcBef>
              <a:buClr>
                <a:schemeClr val="dk2"/>
              </a:buClr>
              <a:buSzPct val="100000"/>
              <a:buNone/>
              <a:defRPr sz="4800">
                <a:solidFill>
                  <a:schemeClr val="dk2"/>
                </a:solidFill>
              </a:defRPr>
            </a:lvl6pPr>
            <a:lvl7pPr marL="0" indent="304800">
              <a:spcBef>
                <a:spcPts val="0"/>
              </a:spcBef>
              <a:buClr>
                <a:schemeClr val="dk2"/>
              </a:buClr>
              <a:buSzPct val="100000"/>
              <a:buNone/>
              <a:defRPr sz="4800">
                <a:solidFill>
                  <a:schemeClr val="dk2"/>
                </a:solidFill>
              </a:defRPr>
            </a:lvl7pPr>
            <a:lvl8pPr marL="0" indent="304800">
              <a:spcBef>
                <a:spcPts val="0"/>
              </a:spcBef>
              <a:buClr>
                <a:schemeClr val="dk2"/>
              </a:buClr>
              <a:buSzPct val="100000"/>
              <a:buNone/>
              <a:defRPr sz="4800">
                <a:solidFill>
                  <a:schemeClr val="dk2"/>
                </a:solidFill>
              </a:defRPr>
            </a:lvl8pPr>
            <a:lvl9pPr marL="0" indent="304800">
              <a:spcBef>
                <a:spcPts val="0"/>
              </a:spcBef>
              <a:buClr>
                <a:schemeClr val="dk2"/>
              </a:buClr>
              <a:buSzPct val="100000"/>
              <a:buNone/>
              <a:defRPr sz="4800">
                <a:solidFill>
                  <a:schemeClr val="dk2"/>
                </a:solidFill>
              </a:defRPr>
            </a:lvl9pPr>
          </a:lstStyle>
          <a:p>
            <a:endParaRPr/>
          </a:p>
        </p:txBody>
      </p:sp>
      <p:cxnSp>
        <p:nvCxnSpPr>
          <p:cNvPr id="11" name="Shape 11"/>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16" name="Shape 16"/>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4686300"/>
            <a:ext cx="2133600" cy="342900"/>
          </a:xfrm>
          <a:prstGeom prst="rect">
            <a:avLst/>
          </a:prstGeom>
        </p:spPr>
        <p:txBody>
          <a:bodyPr/>
          <a:lstStyle>
            <a:lvl1pPr>
              <a:defRPr/>
            </a:lvl1pPr>
          </a:lstStyle>
          <a:p>
            <a:endParaRPr lang="pt-BR"/>
          </a:p>
        </p:txBody>
      </p:sp>
      <p:sp>
        <p:nvSpPr>
          <p:cNvPr id="5" name="Espaço Reservado para Rodapé 4"/>
          <p:cNvSpPr>
            <a:spLocks noGrp="1"/>
          </p:cNvSpPr>
          <p:nvPr>
            <p:ph type="ftr" sz="quarter" idx="11"/>
          </p:nvPr>
        </p:nvSpPr>
        <p:spPr>
          <a:xfrm>
            <a:off x="3124200" y="4686300"/>
            <a:ext cx="2895600" cy="342900"/>
          </a:xfrm>
          <a:prstGeom prst="rect">
            <a:avLst/>
          </a:prstGeom>
        </p:spPr>
        <p:txBody>
          <a:bodyPr/>
          <a:lstStyle>
            <a:lvl1pPr>
              <a:defRPr/>
            </a:lvl1pPr>
          </a:lstStyle>
          <a:p>
            <a:endParaRPr lang="pt-BR"/>
          </a:p>
        </p:txBody>
      </p:sp>
      <p:sp>
        <p:nvSpPr>
          <p:cNvPr id="6" name="Espaço Reservado para Número de Slide 5"/>
          <p:cNvSpPr>
            <a:spLocks noGrp="1"/>
          </p:cNvSpPr>
          <p:nvPr>
            <p:ph type="sldNum" sz="quarter" idx="12"/>
          </p:nvPr>
        </p:nvSpPr>
        <p:spPr>
          <a:xfrm>
            <a:off x="6553200" y="4686300"/>
            <a:ext cx="2133600" cy="342900"/>
          </a:xfrm>
          <a:prstGeom prst="rect">
            <a:avLst/>
          </a:prstGeom>
        </p:spPr>
        <p:txBody>
          <a:bodyPr/>
          <a:lstStyle>
            <a:lvl1pPr>
              <a:defRPr/>
            </a:lvl1pPr>
          </a:lstStyle>
          <a:p>
            <a:fld id="{394AB2D7-C64C-4CAF-B103-547869A9B341}" type="slidenum">
              <a:rPr lang="pt-BR"/>
              <a:pPr/>
              <a:t>‹#›</a:t>
            </a:fld>
            <a:endParaRPr lang="pt-BR"/>
          </a:p>
        </p:txBody>
      </p:sp>
    </p:spTree>
    <p:extLst>
      <p:ext uri="{BB962C8B-B14F-4D97-AF65-F5344CB8AC3E}">
        <p14:creationId xmlns:p14="http://schemas.microsoft.com/office/powerpoint/2010/main" val="273198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457200" y="4686300"/>
            <a:ext cx="2133600" cy="342900"/>
          </a:xfrm>
          <a:prstGeom prst="rect">
            <a:avLst/>
          </a:prstGeom>
        </p:spPr>
        <p:txBody>
          <a:bodyPr/>
          <a:lstStyle>
            <a:lvl1pPr>
              <a:defRPr/>
            </a:lvl1pPr>
          </a:lstStyle>
          <a:p>
            <a:endParaRPr lang="pt-BR"/>
          </a:p>
        </p:txBody>
      </p:sp>
      <p:sp>
        <p:nvSpPr>
          <p:cNvPr id="8" name="Espaço Reservado para Rodapé 7"/>
          <p:cNvSpPr>
            <a:spLocks noGrp="1"/>
          </p:cNvSpPr>
          <p:nvPr>
            <p:ph type="ftr" sz="quarter" idx="11"/>
          </p:nvPr>
        </p:nvSpPr>
        <p:spPr>
          <a:xfrm>
            <a:off x="3124200" y="4686300"/>
            <a:ext cx="2895600" cy="342900"/>
          </a:xfrm>
          <a:prstGeom prst="rect">
            <a:avLst/>
          </a:prstGeom>
        </p:spPr>
        <p:txBody>
          <a:bodyPr/>
          <a:lstStyle>
            <a:lvl1pPr>
              <a:defRPr/>
            </a:lvl1pPr>
          </a:lstStyle>
          <a:p>
            <a:endParaRPr lang="pt-BR"/>
          </a:p>
        </p:txBody>
      </p:sp>
      <p:sp>
        <p:nvSpPr>
          <p:cNvPr id="9" name="Espaço Reservado para Número de Slide 8"/>
          <p:cNvSpPr>
            <a:spLocks noGrp="1"/>
          </p:cNvSpPr>
          <p:nvPr>
            <p:ph type="sldNum" sz="quarter" idx="12"/>
          </p:nvPr>
        </p:nvSpPr>
        <p:spPr>
          <a:xfrm>
            <a:off x="6553200" y="4686300"/>
            <a:ext cx="2133600" cy="342900"/>
          </a:xfrm>
          <a:prstGeom prst="rect">
            <a:avLst/>
          </a:prstGeom>
        </p:spPr>
        <p:txBody>
          <a:bodyPr/>
          <a:lstStyle>
            <a:lvl1pPr>
              <a:defRPr/>
            </a:lvl1pPr>
          </a:lstStyle>
          <a:p>
            <a:fld id="{F5AE5194-B3AC-4A47-99C4-BB7618A228CF}" type="slidenum">
              <a:rPr lang="pt-BR"/>
              <a:pPr/>
              <a:t>‹#›</a:t>
            </a:fld>
            <a:endParaRPr lang="pt-BR"/>
          </a:p>
        </p:txBody>
      </p:sp>
    </p:spTree>
    <p:extLst>
      <p:ext uri="{BB962C8B-B14F-4D97-AF65-F5344CB8AC3E}">
        <p14:creationId xmlns:p14="http://schemas.microsoft.com/office/powerpoint/2010/main" val="345501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4686300"/>
            <a:ext cx="2133600" cy="342900"/>
          </a:xfrm>
          <a:prstGeom prst="rect">
            <a:avLst/>
          </a:prstGeom>
        </p:spPr>
        <p:txBody>
          <a:bodyPr/>
          <a:lstStyle>
            <a:lvl1pPr>
              <a:defRPr/>
            </a:lvl1pPr>
          </a:lstStyle>
          <a:p>
            <a:endParaRPr lang="pt-BR"/>
          </a:p>
        </p:txBody>
      </p:sp>
      <p:sp>
        <p:nvSpPr>
          <p:cNvPr id="3" name="Espaço Reservado para Rodapé 2"/>
          <p:cNvSpPr>
            <a:spLocks noGrp="1"/>
          </p:cNvSpPr>
          <p:nvPr>
            <p:ph type="ftr" sz="quarter" idx="11"/>
          </p:nvPr>
        </p:nvSpPr>
        <p:spPr>
          <a:xfrm>
            <a:off x="3124200" y="4686300"/>
            <a:ext cx="2895600" cy="342900"/>
          </a:xfrm>
          <a:prstGeom prst="rect">
            <a:avLst/>
          </a:prstGeom>
        </p:spPr>
        <p:txBody>
          <a:bodyPr/>
          <a:lstStyle>
            <a:lvl1pPr>
              <a:defRPr/>
            </a:lvl1pPr>
          </a:lstStyle>
          <a:p>
            <a:endParaRPr lang="pt-BR"/>
          </a:p>
        </p:txBody>
      </p:sp>
      <p:sp>
        <p:nvSpPr>
          <p:cNvPr id="4" name="Espaço Reservado para Número de Slide 3"/>
          <p:cNvSpPr>
            <a:spLocks noGrp="1"/>
          </p:cNvSpPr>
          <p:nvPr>
            <p:ph type="sldNum" sz="quarter" idx="12"/>
          </p:nvPr>
        </p:nvSpPr>
        <p:spPr>
          <a:xfrm>
            <a:off x="6553200" y="4686300"/>
            <a:ext cx="2133600" cy="342900"/>
          </a:xfrm>
          <a:prstGeom prst="rect">
            <a:avLst/>
          </a:prstGeom>
        </p:spPr>
        <p:txBody>
          <a:bodyPr/>
          <a:lstStyle>
            <a:lvl1pPr>
              <a:defRPr/>
            </a:lvl1pPr>
          </a:lstStyle>
          <a:p>
            <a:fld id="{F2D2BFAB-98BA-4DAD-975F-61DC443B9FEF}" type="slidenum">
              <a:rPr lang="pt-BR"/>
              <a:pPr/>
              <a:t>‹#›</a:t>
            </a:fld>
            <a:endParaRPr lang="pt-BR"/>
          </a:p>
        </p:txBody>
      </p:sp>
    </p:spTree>
    <p:extLst>
      <p:ext uri="{BB962C8B-B14F-4D97-AF65-F5344CB8AC3E}">
        <p14:creationId xmlns:p14="http://schemas.microsoft.com/office/powerpoint/2010/main" val="374024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accent1"/>
              </a:buClr>
              <a:buSzPct val="100000"/>
              <a:buNone/>
              <a:defRPr sz="3600" b="1">
                <a:solidFill>
                  <a:schemeClr val="accent1"/>
                </a:solidFill>
              </a:defRPr>
            </a:lvl1pPr>
            <a:lvl2pPr marL="0" indent="228600">
              <a:buClr>
                <a:schemeClr val="accent1"/>
              </a:buClr>
              <a:buSzPct val="100000"/>
              <a:buNone/>
              <a:defRPr sz="3600" b="1">
                <a:solidFill>
                  <a:schemeClr val="accent1"/>
                </a:solidFill>
              </a:defRPr>
            </a:lvl2pPr>
            <a:lvl3pPr marL="0" indent="228600">
              <a:buClr>
                <a:schemeClr val="accent1"/>
              </a:buClr>
              <a:buSzPct val="100000"/>
              <a:buNone/>
              <a:defRPr sz="3600" b="1">
                <a:solidFill>
                  <a:schemeClr val="accent1"/>
                </a:solidFill>
              </a:defRPr>
            </a:lvl3pPr>
            <a:lvl4pPr marL="0" indent="228600">
              <a:buClr>
                <a:schemeClr val="accent1"/>
              </a:buClr>
              <a:buSzPct val="100000"/>
              <a:buNone/>
              <a:defRPr sz="3600" b="1">
                <a:solidFill>
                  <a:schemeClr val="accent1"/>
                </a:solidFill>
              </a:defRPr>
            </a:lvl4pPr>
            <a:lvl5pPr marL="0" indent="228600">
              <a:buClr>
                <a:schemeClr val="accent1"/>
              </a:buClr>
              <a:buSzPct val="100000"/>
              <a:buNone/>
              <a:defRPr sz="3600" b="1">
                <a:solidFill>
                  <a:schemeClr val="accent1"/>
                </a:solidFill>
              </a:defRPr>
            </a:lvl5pPr>
            <a:lvl6pPr marL="0" indent="228600">
              <a:buClr>
                <a:schemeClr val="accent1"/>
              </a:buClr>
              <a:buSzPct val="100000"/>
              <a:buNone/>
              <a:defRPr sz="3600" b="1">
                <a:solidFill>
                  <a:schemeClr val="accent1"/>
                </a:solidFill>
              </a:defRPr>
            </a:lvl6pPr>
            <a:lvl7pPr marL="0" indent="228600">
              <a:buClr>
                <a:schemeClr val="accent1"/>
              </a:buClr>
              <a:buSzPct val="100000"/>
              <a:buNone/>
              <a:defRPr sz="3600" b="1">
                <a:solidFill>
                  <a:schemeClr val="accent1"/>
                </a:solidFill>
              </a:defRPr>
            </a:lvl7pPr>
            <a:lvl8pPr marL="0" indent="228600">
              <a:buClr>
                <a:schemeClr val="accent1"/>
              </a:buClr>
              <a:buSzPct val="100000"/>
              <a:buNone/>
              <a:defRPr sz="3600" b="1">
                <a:solidFill>
                  <a:schemeClr val="accent1"/>
                </a:solidFill>
              </a:defRPr>
            </a:lvl8pPr>
            <a:lvl9pPr marL="0" indent="228600">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5" r:id="rId3"/>
    <p:sldLayoutId id="2147483656" r:id="rId4"/>
    <p:sldLayoutId id="2147483657"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jpeg"/><Relationship Id="rId7" Type="http://schemas.openxmlformats.org/officeDocument/2006/relationships/image" Target="../media/image10.jpeg"/><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pPr algn="ctr"/>
            <a:r>
              <a:rPr lang="en-US" sz="3600" dirty="0" smtClean="0"/>
              <a:t/>
            </a:r>
            <a:br>
              <a:rPr lang="en-US" sz="3600" dirty="0" smtClean="0"/>
            </a:br>
            <a:r>
              <a:rPr lang="pt-BR" sz="3600" dirty="0"/>
              <a:t>Regimes políticos no mundo contemporâneo: Autocracias</a:t>
            </a:r>
            <a:r>
              <a:rPr lang="pt-BR" sz="3600" dirty="0" smtClean="0"/>
              <a:t/>
            </a:r>
            <a:br>
              <a:rPr lang="pt-BR" sz="3600" dirty="0" smtClean="0"/>
            </a:br>
            <a:r>
              <a:rPr lang="pt-BR" sz="3600" dirty="0" smtClean="0"/>
              <a:t/>
            </a:r>
            <a:br>
              <a:rPr lang="pt-BR" sz="3600" dirty="0" smtClean="0"/>
            </a:br>
            <a:r>
              <a:rPr lang="en-US" sz="3600" smtClean="0"/>
              <a:t>Aula 6</a:t>
            </a:r>
            <a:endParaRPr lang="en-US" sz="3600" dirty="0"/>
          </a:p>
        </p:txBody>
      </p:sp>
      <p:pic>
        <p:nvPicPr>
          <p:cNvPr id="4" name="Picture 3" descr="cabecalho i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775373"/>
            <a:ext cx="7344816" cy="110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ângulo 1"/>
          <p:cNvSpPr/>
          <p:nvPr/>
        </p:nvSpPr>
        <p:spPr>
          <a:xfrm>
            <a:off x="2195736" y="3925579"/>
            <a:ext cx="4572000" cy="800219"/>
          </a:xfrm>
          <a:prstGeom prst="rect">
            <a:avLst/>
          </a:prstGeom>
        </p:spPr>
        <p:txBody>
          <a:bodyPr>
            <a:spAutoFit/>
          </a:bodyPr>
          <a:lstStyle/>
          <a:p>
            <a:pPr lvl="0" algn="ctr"/>
            <a:r>
              <a:rPr lang="en" sz="1800" dirty="0"/>
              <a:t>Leandro Piquet Carneiro</a:t>
            </a:r>
          </a:p>
          <a:p>
            <a:pPr lvl="0" algn="ctr"/>
            <a:r>
              <a:rPr lang="en" dirty="0"/>
              <a:t>Instituto de Rela</a:t>
            </a:r>
            <a:r>
              <a:rPr lang="pt-BR" dirty="0" err="1"/>
              <a:t>ções</a:t>
            </a:r>
            <a:r>
              <a:rPr lang="pt-BR" dirty="0"/>
              <a:t> Internacionais</a:t>
            </a:r>
            <a:endParaRPr lang="en" dirty="0"/>
          </a:p>
          <a:p>
            <a:pPr algn="ctr"/>
            <a:r>
              <a:rPr lang="en" dirty="0"/>
              <a:t>Universidade de São Paulo</a:t>
            </a:r>
          </a:p>
        </p:txBody>
      </p:sp>
    </p:spTree>
    <p:extLst>
      <p:ext uri="{BB962C8B-B14F-4D97-AF65-F5344CB8AC3E}">
        <p14:creationId xmlns:p14="http://schemas.microsoft.com/office/powerpoint/2010/main" val="3044588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O Papel da Mobilização:</a:t>
            </a:r>
            <a:endParaRPr lang="pt-BR" dirty="0"/>
          </a:p>
        </p:txBody>
      </p:sp>
      <p:sp>
        <p:nvSpPr>
          <p:cNvPr id="222211" name="Rectangle 3"/>
          <p:cNvSpPr>
            <a:spLocks noGrp="1" noChangeArrowheads="1"/>
          </p:cNvSpPr>
          <p:nvPr>
            <p:ph type="body" idx="1"/>
          </p:nvPr>
        </p:nvSpPr>
        <p:spPr/>
        <p:txBody>
          <a:bodyPr/>
          <a:lstStyle/>
          <a:p>
            <a:pPr>
              <a:lnSpc>
                <a:spcPct val="90000"/>
              </a:lnSpc>
              <a:buFont typeface="Wingdings" pitchFamily="2" charset="2"/>
              <a:buNone/>
            </a:pPr>
            <a:r>
              <a:rPr lang="pt-BR" sz="2400" dirty="0" smtClean="0"/>
              <a:t> </a:t>
            </a:r>
            <a:r>
              <a:rPr lang="pt-BR" sz="2800" dirty="0" smtClean="0"/>
              <a:t>Mobilização ampla: fase inicial do franquismo espanhol, fascismo italiano</a:t>
            </a:r>
          </a:p>
          <a:p>
            <a:pPr>
              <a:lnSpc>
                <a:spcPct val="90000"/>
              </a:lnSpc>
              <a:buFont typeface="Wingdings" pitchFamily="2" charset="2"/>
              <a:buNone/>
            </a:pPr>
            <a:r>
              <a:rPr lang="pt-BR" sz="2800" dirty="0" smtClean="0"/>
              <a:t>Regimes totalitários tendem a ser altamente mobilizadores</a:t>
            </a:r>
            <a:endParaRPr lang="el-GR" sz="2800" dirty="0"/>
          </a:p>
        </p:txBody>
      </p:sp>
      <p:sp>
        <p:nvSpPr>
          <p:cNvPr id="8" name="Rectangle 2"/>
          <p:cNvSpPr txBox="1">
            <a:spLocks noChangeArrowheads="1"/>
          </p:cNvSpPr>
          <p:nvPr/>
        </p:nvSpPr>
        <p:spPr bwMode="auto">
          <a:xfrm>
            <a:off x="533400" y="2057400"/>
            <a:ext cx="8229600" cy="857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3800" b="0" i="0" u="none" strike="noStrike" kern="0" cap="none" spc="0" normalizeH="0" baseline="0" noProof="0" dirty="0" smtClean="0">
              <a:ln>
                <a:noFill/>
              </a:ln>
              <a:solidFill>
                <a:schemeClr val="tx2"/>
              </a:solidFill>
              <a:effectLst/>
              <a:uLnTx/>
              <a:uFillTx/>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pt-BR" sz="3800" dirty="0">
              <a:solidFill>
                <a:schemeClr val="tx2"/>
              </a:solidFill>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3800" b="0" i="0" u="none" strike="noStrike" kern="0" cap="none" spc="0" normalizeH="0" baseline="0" noProof="0" dirty="0" smtClean="0">
              <a:ln>
                <a:noFill/>
              </a:ln>
              <a:solidFill>
                <a:schemeClr val="tx1">
                  <a:lumMod val="50000"/>
                  <a:lumOff val="50000"/>
                </a:schemeClr>
              </a:solidFill>
              <a:effectLst/>
              <a:uLnTx/>
              <a:uFillTx/>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800" b="0" i="0" u="none" strike="noStrike" kern="0" cap="none" spc="0" normalizeH="0" baseline="0" noProof="0" dirty="0" smtClean="0">
                <a:ln>
                  <a:noFill/>
                </a:ln>
                <a:solidFill>
                  <a:schemeClr val="tx1">
                    <a:lumMod val="50000"/>
                    <a:lumOff val="50000"/>
                  </a:schemeClr>
                </a:solidFill>
                <a:effectLst/>
                <a:uLnTx/>
                <a:uFillTx/>
                <a:latin typeface="+mj-lt"/>
                <a:ea typeface="+mj-ea"/>
                <a:cs typeface="+mj-cs"/>
              </a:rPr>
              <a:t>Partido Único:</a:t>
            </a:r>
          </a:p>
        </p:txBody>
      </p:sp>
      <p:sp>
        <p:nvSpPr>
          <p:cNvPr id="9" name="Rectangle 3"/>
          <p:cNvSpPr txBox="1">
            <a:spLocks noChangeArrowheads="1"/>
          </p:cNvSpPr>
          <p:nvPr/>
        </p:nvSpPr>
        <p:spPr bwMode="auto">
          <a:xfrm>
            <a:off x="609600" y="3139802"/>
            <a:ext cx="8229600" cy="800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800" b="0" i="0" u="none" strike="noStrike" kern="0" cap="none" spc="0" normalizeH="0" baseline="0" noProof="0" dirty="0" smtClean="0">
                <a:ln>
                  <a:noFill/>
                </a:ln>
                <a:solidFill>
                  <a:schemeClr val="tx1"/>
                </a:solidFill>
                <a:effectLst/>
                <a:uLnTx/>
                <a:uFillTx/>
                <a:latin typeface="+mn-lt"/>
                <a:ea typeface="+mn-ea"/>
                <a:cs typeface="+mn-cs"/>
              </a:rPr>
              <a:t>Nos regimes totalitários,</a:t>
            </a:r>
            <a:r>
              <a:rPr kumimoji="0" lang="pt-BR" sz="2800" b="0" i="0" u="none" strike="noStrike" kern="0" cap="none" spc="0" normalizeH="0" noProof="0" dirty="0" smtClean="0">
                <a:ln>
                  <a:noFill/>
                </a:ln>
                <a:solidFill>
                  <a:schemeClr val="tx1"/>
                </a:solidFill>
                <a:effectLst/>
                <a:uLnTx/>
                <a:uFillTx/>
                <a:latin typeface="+mn-lt"/>
                <a:ea typeface="+mn-ea"/>
                <a:cs typeface="+mn-cs"/>
              </a:rPr>
              <a:t> o partido único é o instrumento principal para aquisição e exercício do poder</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endParaRPr kumimoji="0" lang="el-GR" sz="2400" b="0" i="1" u="none" strike="noStrike" kern="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3397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A Repressão política:</a:t>
            </a:r>
            <a:endParaRPr lang="pt-BR" dirty="0"/>
          </a:p>
        </p:txBody>
      </p:sp>
      <p:sp>
        <p:nvSpPr>
          <p:cNvPr id="222211" name="Rectangle 3"/>
          <p:cNvSpPr>
            <a:spLocks noGrp="1" noChangeArrowheads="1"/>
          </p:cNvSpPr>
          <p:nvPr>
            <p:ph type="body" idx="1"/>
          </p:nvPr>
        </p:nvSpPr>
        <p:spPr/>
        <p:txBody>
          <a:bodyPr/>
          <a:lstStyle/>
          <a:p>
            <a:pPr>
              <a:lnSpc>
                <a:spcPct val="90000"/>
              </a:lnSpc>
              <a:buFont typeface="Wingdings" pitchFamily="2" charset="2"/>
              <a:buNone/>
            </a:pPr>
            <a:r>
              <a:rPr lang="pt-BR" sz="2400" dirty="0" smtClean="0"/>
              <a:t> </a:t>
            </a:r>
          </a:p>
          <a:p>
            <a:pPr>
              <a:lnSpc>
                <a:spcPct val="90000"/>
              </a:lnSpc>
              <a:buFont typeface="Wingdings" pitchFamily="2" charset="2"/>
              <a:buNone/>
            </a:pPr>
            <a:r>
              <a:rPr lang="pt-BR" sz="2400" dirty="0" smtClean="0"/>
              <a:t>‘O terror constitui a essência do poder totalitário’</a:t>
            </a:r>
          </a:p>
          <a:p>
            <a:pPr>
              <a:lnSpc>
                <a:spcPct val="90000"/>
              </a:lnSpc>
              <a:buFont typeface="Wingdings" pitchFamily="2" charset="2"/>
              <a:buNone/>
            </a:pPr>
            <a:r>
              <a:rPr lang="pt-BR" sz="2400" dirty="0" smtClean="0"/>
              <a:t>(Hannah Arendt, 1967)</a:t>
            </a:r>
            <a:endParaRPr lang="el-GR" sz="2400" dirty="0"/>
          </a:p>
        </p:txBody>
      </p:sp>
      <p:sp>
        <p:nvSpPr>
          <p:cNvPr id="8" name="Rectangle 2"/>
          <p:cNvSpPr txBox="1">
            <a:spLocks noChangeArrowheads="1"/>
          </p:cNvSpPr>
          <p:nvPr/>
        </p:nvSpPr>
        <p:spPr bwMode="auto">
          <a:xfrm>
            <a:off x="533400" y="2057400"/>
            <a:ext cx="8229600" cy="857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3800" b="0" i="0" u="none" strike="noStrike" kern="0" cap="none" spc="0" normalizeH="0" baseline="0" noProof="0" dirty="0" smtClean="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2825502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274190"/>
            <a:ext cx="8229600" cy="857400"/>
          </a:xfrm>
        </p:spPr>
        <p:txBody>
          <a:bodyPr/>
          <a:lstStyle/>
          <a:p>
            <a:r>
              <a:rPr lang="pt-BR" dirty="0" smtClean="0"/>
              <a:t>Características dos Regimes Totalitários:</a:t>
            </a:r>
            <a:endParaRPr lang="pt-BR" dirty="0"/>
          </a:p>
        </p:txBody>
      </p:sp>
      <p:sp>
        <p:nvSpPr>
          <p:cNvPr id="222211" name="Rectangle 3"/>
          <p:cNvSpPr>
            <a:spLocks noGrp="1" noChangeArrowheads="1"/>
          </p:cNvSpPr>
          <p:nvPr>
            <p:ph type="body" idx="1"/>
          </p:nvPr>
        </p:nvSpPr>
        <p:spPr/>
        <p:txBody>
          <a:bodyPr/>
          <a:lstStyle/>
          <a:p>
            <a:pPr>
              <a:lnSpc>
                <a:spcPct val="90000"/>
              </a:lnSpc>
              <a:buFont typeface="Arial" pitchFamily="34" charset="0"/>
              <a:buChar char="•"/>
            </a:pPr>
            <a:r>
              <a:rPr lang="pt-BR" sz="2800" dirty="0" smtClean="0"/>
              <a:t>Presença de partido único</a:t>
            </a:r>
          </a:p>
          <a:p>
            <a:pPr>
              <a:lnSpc>
                <a:spcPct val="90000"/>
              </a:lnSpc>
              <a:buFont typeface="Arial" pitchFamily="34" charset="0"/>
              <a:buChar char="•"/>
            </a:pPr>
            <a:r>
              <a:rPr lang="pt-BR" sz="2800" dirty="0" smtClean="0"/>
              <a:t>Repressão violenta da oposição</a:t>
            </a:r>
          </a:p>
          <a:p>
            <a:pPr>
              <a:lnSpc>
                <a:spcPct val="90000"/>
              </a:lnSpc>
              <a:buFont typeface="Arial" pitchFamily="34" charset="0"/>
              <a:buChar char="•"/>
            </a:pPr>
            <a:r>
              <a:rPr lang="pt-BR" sz="2800" dirty="0" smtClean="0"/>
              <a:t>Monopólio estatal dos meios de comunicação</a:t>
            </a:r>
          </a:p>
          <a:p>
            <a:pPr>
              <a:lnSpc>
                <a:spcPct val="90000"/>
              </a:lnSpc>
              <a:buFont typeface="Arial" pitchFamily="34" charset="0"/>
              <a:buChar char="•"/>
            </a:pPr>
            <a:r>
              <a:rPr lang="pt-BR" sz="2800" dirty="0" smtClean="0"/>
              <a:t>Controle centralizado das organizações políticas</a:t>
            </a:r>
          </a:p>
          <a:p>
            <a:pPr>
              <a:lnSpc>
                <a:spcPct val="90000"/>
              </a:lnSpc>
              <a:buFont typeface="Arial" pitchFamily="34" charset="0"/>
              <a:buChar char="•"/>
            </a:pPr>
            <a:r>
              <a:rPr lang="pt-BR" sz="2800" dirty="0" smtClean="0"/>
              <a:t>Subordinação das Forças Armadas ao Poder Político</a:t>
            </a:r>
            <a:endParaRPr lang="el-GR" sz="2800" dirty="0"/>
          </a:p>
        </p:txBody>
      </p:sp>
    </p:spTree>
    <p:extLst>
      <p:ext uri="{BB962C8B-B14F-4D97-AF65-F5344CB8AC3E}">
        <p14:creationId xmlns:p14="http://schemas.microsoft.com/office/powerpoint/2010/main" val="2500616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AutoShape 2" descr="data:image/jpeg;base64,/9j/4AAQSkZJRgABAQAAAQABAAD/2wCEAAkGBhQSERUUEhQUFRQVFRUVGBcXFBcUFxcUFhUVFBQXFBQXHCYeFxkjGRUYIC8gIycpLCwsFR4xNTAqNSYrLCkBCQoKDgwOGg8PGikfHyQsKSwsLCwsKSwpLCksKSkpLCwsLCwsKSksLCwpKSksLCwsKSwpLCwsLCkpLCkpKSwsLP/AABEIAPgAywMBIgACEQEDEQH/xAAbAAACAgMBAAAAAAAAAAAAAAAEBQMGAAIHAf/EAEEQAAEDAgMFBgUCAwcCBwAAAAEAAhEDIQQFMRJBUWFxBhMigZGhMrHB0fBC4QdSchQjYoKSovEVMyQ0Q1NjwtL/xAAaAQACAwEBAAAAAAAAAAAAAAACAwABBAUG/8QAJhEAAgICAgEEAgMBAAAAAAAAAAECEQMhBDESEzJBUSJhBSOxUv/aAAwDAQACEQMRAD8A56zCKOrhyE5ZSsoK9JZvI2OIrw+IIKsmW4tVx9G6bZcEEzZxpNMuWX1lbsqdoqNlz7hXfJ9Apj7NXMl/WW3AmyOCBwOiNC3x6PIz9xuvHFAZlnLKLSXESItN78khqdpX1JgCLceO/wBdOSui1sZ5k0kKkZqySrRh8xkEuMSY1kAQfqtq7mE2Y0m82E7p+Y/AsuXjOfydXi8lYXdWUHujw0WAXjgrrUFNpAbTYI4AGBaN3KUTh6VJwlzAY38I4dFkfAl9nWX8vH/koYWwV0xfZulUuw7J9RPIeyreY5K+ifEJbucCCD1jRZcvGnj21o3YOdjzaTp/QCFsF4FsFmNpi8K2haqENSvFtC8hWQ8XqyF7ChRi9WALaFZRSqTbLH4eURSYi6NCV1DzKiJXZajsFgoTpmXyFuzCQhbH44UyHDU4IV1yPQKrNp3TzDZmKTf8XDSOd03ErZfMmo47ZdaOKaweJwCWZt2qERRPLaI9wqviM0gl23MkCDBEfQ2SDG9op0sTboTxC6FUjzTpux/j8zmdqHER12uvTetaGKLRI5k9AIEnzVYp5mNloB1JJPUQJ8j7IhuYeF/OPIbJ/wDyEVpIii2yw1MYYAnQyfUz7BE4fGRJdaZPpGnoR5HgqrRzIkSdQ6fLxQOinq4p20QTYbM8zY25TP4UtzNMYlpq4yzS4zoCdCNQJPVq9pZvstIkSYHrtEmOgVd75zxtHdEN56kny+aJYHwHkaac+d0PmNWNlnwOb7Wtmg6bzff5n1PozoZg142YBnWYiOBBC5uzMi1wkwAR7XkjeZmysOWZ4LFvhE209yeH5xR9oX7Wb9ocnbSO3TPhOrYPhcbwDw5bkmBV7/tDKjdh5a5rrHr956KoZnge6qFoMt1aeLfyy43L4/g/OPR6X+P5fqL05va/wFXi9WFYTqmsLIXqxQh5CxerFZRi9WL1QhWKKYYYJPRqJnhXLpM4KQ6otEKGq5Rd/AQdXF3QDFoObjGsu64kACYk7vIJdjsZ4tbxYE6jpol+cPuyINjrPtz+yVVq5PFdLAlGNnD5uR5MrV6QXiczLraC1iNI4EWKjp0HOE+/v80Pg6bqjogczH5H7q00MDDYvzRykKxwFFPDH83I6lTPQzv32gj0JTWjltrhTnBEbvshGqAvwuXGdLHceF/unIyuYJEyBuiSCNyNyzBcfzzBTilhYF+qW2aceIVYTKt0ECHbuMH6Jo3LAW3aCd023yEfQpiLi54mfdENbB996A0qKRz7tBkhYdptxpI/TugcBuQOXVmTDiRzkmeZ0C6bjsGyq2HCx8rrn+d5IaL5FhxEjf8A4UyMqdGTNiTXkhnhHw8FzpFoG1PsmXaPDk0C9rfEPHuE2JdBnhKR4eo4MBY8WjUieRO8dU4wFR7xD4O0NmDJEG1yTqNdyY0pJpiMc3BprspmCz1lTembXyuaYw9zXeGO2mhxEggjyI1HO3MA2TfL+0xEArm5eIu4na4/8k+shdl4hsHjQ9shErntOLpnbjJSVoxYsXqosxbLxeqyFLoOTXCvUBwEKejThdBnATN8RVQDnXRzmSoXYZChsVbA8abNltoI4b5ulf8AZZO6Op+6Z5vRIa13CQT7j85JZhqhJm/K3lK6eOX4o4PKg45pL9j3KcLYGNdOnRWPB0ZItYJVgWjZaPKfzmnGGfB6fhSXPZrhFKNDVlEC+vQcTyRTMMJ/D0Q9CqYupe8uicglENo0QEU9waNCZIFr/gQdDEcUSX2S3I1RWghjbooBCUn2RLH9FVoqRKwgGDvQGcYAPYbab0btn/lbCoHDURp56KeQk5rXollQixFzqBHHWx9N+5PMmvUbMDqPLdYD77l5nWBDXzOzexA8wD9PRTYVjWlpsdLSd8Xub2HstEHZinGpHJe3VAtxtW8lzi7WdT/SLeW5V9r4ROe441MVWe4yXVH3nattGBO+BA8kBtKmwSxZJnJYQDorxhMSHtBC5dhnwrd2bzCDslYuTiUla7OtwOS4S8JdMtSwuhRvqwlWOzMDeufGLZ35SUVbGVTGAIc5kFVcbnsb0tOfc1qjx20c7JzoxdHUcRgAl1TCwn5dIQdekmM5kbE7KV1P3IGqlc0C6r2fZ4GggFSMbNHqqCthOaPY9pbadR1Cr+DoeOTxAA5T+yTf9Yc54gxca6a71YaVQd7yBMc7kj2W6K8YnIz5PUy+RYqJiPL6IwV4NjvS5htI6ff5+ync2YgxGoiZsR+6zM1xHVHG+/FEtxZtO8xolGGZIEg/nSya0qBi0e6mxqoMbVhTNeYMA7r/AC1QbnxrZEYfEHTZPnYKhqDaGIO8fI/IqapUfA2S0XEyDdu8DmhaUnU7PS59SiAwR+o89ogedwFVBUHUnzpqvW2nQCxsdTvkbkOGRB8QHIh4894U1N1pMeSsW0Ke0TTsF0TEEDp+yS0syaWESWuaDsyQLxLQQdbwL8QrXjaIewttp8lSqmW/3hIu0iQJ0drHrInkONnQlSMuWFyX7Krg/wCH1LuTWx1epTe+7RTY0w517gjxcTGyOap2c5U7DVnU3EOiCHDR7HCWuHIg6brjcuq5vSNTDknVriPLkuf9tH/+Xn4hScD/AEio7Z+bkuGVylRoz8WEMXku0Iqb0xwWMIIg3CTGqpMK4zKc0YIui9nOZZfWFWM1zi+qhxWM2RqkNSqXFJhiV2bc3Lk4JBFTFEnVad4vaGDc7cUaMpf/AClaejnWdmweKlS1igsPThEudZc9HUaEmf47YYYXNMxzAvcbq1dtMZqFRw2SteKOrMGeVuh1kOQit431W0xtQ0Fu2XkQTDdptt2qcOw3c1gJ2o4AibcJMcNSgKNPZo0xw2h6uLvqiGuJLCSTsmPKZCvzttFywpY1kQ/NbTmJ5A8Pf2RdKbASfzeUBVNweGvAj8uoK3aYM8LdeYt5Rr1sgUbG+Sj2WqhiW7N3weAEAmNJlH4LHgkRJ849gFzevn/Ek3G6PPRGZf2o2XA3G/8A44q3FpDIZYM6FWxw2NoROptu3rwZs3eYn81SHA5q2uDBEu2pb66DohsTl9XZLYPAOFx+yU5UaP2ix1+0NNjtSYjd80mzb+IFRrf7poaJ1INt1jp7+SRvobIIq1Phsbnf0vPRJ6+IZTBf3TtiY5k8508kSkvgRklP5dIs2WdtMSPHtuN98kHlHRX3Js+Fdo0Do2nAaTvA9vLouZZJi6FYEtpVmERLmEubMTBbHXiLb91oyjBOpvbdzgSLhoG7fG/2+SGUt0wsa1d2XGni3ONxH7pbj5DKhaPFBcBvkD9h+WRW0Y6oFzz3jbgwLji289YHtPJFB/DGZlpNFdwuaGqKjXH4mOMR+oAunlcLnXbisTjHN/8AbbTYP9Acfd5XSzlkOqPaANp7qbBxlxYfTW65Z2mq7eLxDhf++qDya4tHsEGBU2XzJf1pL7E5cp8E+6he2V7SatZyg/EYN1RwDdFYsi7Cl0EhO+yOSB9NriF0PLsE1gCZCOjDlzNypFeyrsK0AWT5nYxkfCE5p1wFOMcmeKJGRSjShe08KSmGHoSmtDLraLHjw2dnNm8TinbjDkO81XcuwkuC6R/EbJTG0AqdleHhNcfHRzpT8mPKeCa6nsnyPApUaRZLTqD1sYgj09k3pVIXuLpTDhrEEcRNvRI+bNcH+DiQ06h2efA8UjrYRo2nVDMG1tTruMJzT8Lr6H3tKlr4BhhzmyPy6t6L9yTK++j4NunSD+RJEDmG/dC0MVUIJLABaAGkdY3q2UxHw8NR9YQuMp6k25cVbaKUZX2Q9mGk1wCXC02MFdYpYaKXHdMyT52hc87NYcNqBx1hdNy1wNO19LdUmas24bXZz7McmDHNeBLiTM3G0LnXiPqpMDgqbmOZ3ZLXXIcGn0Mgq84vKWVG7Lm21kah3EKvVez9eiYEVG87EDgNxQRbiFOCemT5RQp0G7NNjKYMmBckmxk9LXJsmWHpN1gamyU06e8wIsRvnmN351UbMy8Rg7z8wqcm9skYapFgxDp0FlDSwsknfsuPGSIjr+blEysHN8Wm+b/PoswuK/vDeB7Rf5XTMe2Fl1EhymDQO1+h3eNJ1Lrz0F0FQyzDUmFxpbc6mJudSpMwxopA7QJO0NATtB0kHSP3RuW4inVpEM4aKnaGqpbOXfxAyKmwtr0BssdqN0neqthKUkc1ff4geDDbB1Lreqp/ZyhtVAnY23HZzOXGMMjo6j2bIp0WjkndPMRxVKrY8tgDcspZmeK0eolo4ywym7L/AEscDvRAxIVIw2ZlMG48qesjZHiyosOXPBKtWDo2VTyWkrjhBATsaqNjOTP8qKx24ynbpOtuXG8IyHEcCQu89pcQ3uyDwXDcXau6NCUObpMxQuwh5gSgnYp5dbRMmeJDYqgW3Ausht3WibFU4ho5k9I06gqWhjwWgaj5oWm4uAm0W/2kX5S72QzaUaTEz63JHJSSGYZfDGBoRdjgORUFLL3OdLztdNFph6M/qKaVC1jJ4CyA1qJ5l9Ml52NW2PzXQMgJ0d7Kgdm8YKfiOryXH1gD0AVzyvNG7QmwMfYq2lQyH6HGcYk0W7TGbZiSJiQNeqEyvP6eIZIMcQbb1mO7QUWQKhaJs0Ei8cBqqjRo91VdUpzsOe4xuALiW26Jbf0PpfI6zTDg1WgEjbOzOu4n6JXm2S1MO9pkupv+F3Bw1a7nv5ieCOxuYjvKBNw4vaTpctkedj6K1OY3E0e6cLGDtCLHcY6x6KKCaYGSbjNfRW8sfLIuTHkeK8wYh/E7hIi8zA8h6qGke7nagEOLT1BAN/VF0mgPB3Agk/0Xnh6c1eKIrNP4J62Xl/gG4RJFzuv/AMfVD5TlYwxeXWTI5oxhhzgCSAJ37R8MOnW8QeSp3b/tQWtLGWOhRzW6Lw5IxjZSf4h553+I2W/Cw+627KYP9RVap0y9/Ekq+4Kn3dEDenRVI5XIyuTb+yDGOuo6blHVfJUlJiTLsZiVIZ4Kom7TZJMKITVlSyWzoQZecmpRCtNF8BVjLSnbatl14q4nCzP8imfxDxj2tOyYXNabpMldW7Y4QPYei5UMMWujmsuf3GjDTgGUzCYUA1yUOdCKwbiTA1/JJ4Dms5ohVbDsXhBFuelp3anfb2KVOMOg6zEct339E4xWJ8MNvESftO7780mr04e06bRJM8ALe5TqtGVZF5aJI2XW0WmOryIF9FpTxEuDZ1jy01jqtKxG2Rw0tr6wkVujo+olGzMWYAi0fkInCZvVADotprfXn9kCa7TIm5bFhO+THHgiKdIO2mkiba75vcmN3orYuOSV6DAXVHCo+5MjSSODdk6RbhMpxh84YWwbtj3FjG/y1SGqGRLnEPA47tYLvz3suxOYNaZa5xH8sF0CLjaFrGYPA+g0g/Oa2PO0edAMYRcse145tEh3sSFeOyebCqxrg6RA4/PguRY/ECoyG6CTwiet4/bgrB/D/ONmGE2BjyJlp9bKKNE9RzL32qwD6dTvGXpVfij9Lw28xxgHncblDgcRI6CDvg3Ontbin2DxDK1Msd4gZkGRo7wwYsbAykmOwpwzoddp0cfCHCwnrEA8wmRp9C8lrbIcyy/vAW3B2mOFxq0gtJ3wYi+4iCYVO/ibg6bH06lTvAKrPibsuG2yA4Fpi8Fp13ldEo4tpo7RPwDa2iAYB+Q0Ou5c97T44YuKJgt7xr2xq0MkOkbtppI6kcEySRinOnor9Ps07DVWF52mPaHsfES3eCNzgbEX3cU0xNeQrHm+C73AEj46BFQf0GG1B0gh3+RVOlUsqTAlumQF8LT+3gb1HiigXUCUukaI2NG5uBvRLc8sq4/DFabBUcUNjOSO+4bFQjBj1yLD9uMfXH9xhWgfzEO2f9b3BqJGKzI/93F0KI4NY15Ho2PdaFNozZHFs6VmNfbaVz/MsPDjC8wrnvMOzHEuP/x02sHpdGDJKm0P/H4mNT4mgnzA+iCcvICOWMRIcI86NdHGCAOp0A5oHMs3bSbsMMk/E7SeQ4N/5PAMe1HaOG91Te9zBqXPc4uPElxJhUerWk348yfJAkF5ua+kXfKsZtNiLw2584kdL/5jwUOMsZMnf+c9/ml+S1HNpklsbgRaTF7E30AnqNykxWNG3Gp3EaX0An1npzTb0J+dEQqNbV1gT9Db3UdbGjxOJu4Ftotppw0CjPiJgefEcuH7IOoCDc+HeLxOh13JbNkZWqCqGGc4DxO2eAsY+qbYXJ6ZF3v3/qO75JFRok3BPGByFhYqR1J8Xe4AkCJuZ89EKHqaiWVuEoNu8F5G97rAbtShsfm1KNlgBm0gb7QGpE1zQ4kna6yed5Vn7HGl3rjE7OzyAcZuPRC42M9WysYrLa1M7TqVVjDeXMc0epEBTdn64p1WFxhpMEngfDPr9V2eg5pHhOvRK8z7EYXEkuDe5q/zMAE/1N0d1seaIXV7RvlOPcxwD/it4p1HHgTz3q216TcRS2H2m4cBdros4cenAqp5f2arMDWOcx7WjUEzY7gbidYnWVasJTLQBvCpaG1emc4znNXYV76VTd4SNZ8Q2erSw/7gVXsipy4vOrvlwXS/4h9lBjqIfTE4miJbH/qsGtM8XC5bztvXPsmboibOXkxuEqZZcNW2PiEtILXA6Oa4Q4HqCq3nXZs0HjuntfSeJZtPY1/9DgSNp3MaxxsrJWpSz5Kl9tME6pSYB+gkg8AdQqRE/gEdSMw4EGYMggzwM70wwmBBVUwPazEYfwP2arB+iq0PEcnfE3/KQnuC7XYd50NA/wApl7J5PHiA5EHqo4s0wkl2M8RlzQEpfgrppiMZLdpsOb/M0hzfMt084Sw4tCO76G1fHPdvJXtDJHvMvlo4au9N3nfkVNTzylT+ChUJ4lzGn1DnGOSBzDty9g8FOm3qTUP/ANR7FMOTTLPg8qDAdkQBqeX+Jx1HoOSr3aftQykA2hUpvNw8ayLRsvHCD6qk5t2mxGItUquLdzR4Wj/KIHmlBaSrobHD8stDMXRqu8Zew8LEeu4I2p3dNnhY02s7UHfBdqOkqn06u50aWN5HSLevsicNjXsu0kcRuPUKUG4fQ3r5n3ggQDHwjT7Qo6FSX+InZufiGpGojQa+3BDMpMrkbJFKqLjXYceX8p9uW9Q19pri142Xt9DaxH5vVgqKWiy4es3xC8ARA1HAkxE8l5VwoBgAQbmQPqY8uSgwGPAaAbcJ+IAQJ6mB+1kVXJMS6ANNDvseBk/RESwJ9iNk8DrbUX/dCYuqdqbwSTvNtxt+WTB1ODcgiNDMm5N/T2Sitck/P7fmiqg1I8L5Gs3gX6ptkGM2G1CZM7BgTP6holrBLRHPrAvP1V+7KZaxtBjmgbbhJdAm+jQdwAt1koZdDcbfkD5NmlefBTrEa7LqboP9L4t52V7yirUqNBc1zeThBHXghsDhnOMAz5p9g6HdjZ43nn1Svbs1r8nRvTokEmYOqK/tBMA87qNla2mhIKifW2bb58Ol+QKU5Wxy0iZ9Q/pMEA+q53mVHYxNWREvLtI+KHTHOVecK0d49wdINyJBGl44ITtPk3e0xVZAfTaZG9zBf1FyOp5K4diOTDyha+Cs0sRIhLcxbr0MrcGFBinynHKKn2hy9rXsfFnNM9Wn7OCPyPJcPWb/AHlIdRb5I7G4TvKdO8BriCRrBaNP9CmpsDWw2wCKyWyJ3YKlM4bEPpP3Q6f3UD+y2OBjbw7v8TqLCTzJLCT6rariCHWTClnTwAJVF+bKni8SUmrtLk/q4aUK/CIilJIT0sCSUUcCAEfToQpTSsoW8hWcTRQ7Xwm2YUISlzFaHxdoJww2nCPyE3rMNVkn/uUx/qZ9x9+SCyTD+Jx4CPX/AITRrC1wcNRdUxc3sTse4GRB66QnGGzeWy75xrYCI5ILMsLsultmuG0Bw4jyP0QgEfbzRJk0xzUrl0mY2r36GDHSbc0M8EtGzp0iTvngtWM8O1Us20AC5PLgPzehcTjCbDwt4C3qVLLQUa8DZJEkwGg8ePUldHyjLBh2imHF0WPiIbJkmGjdPGSuOF8GZ3yujZf2sY8NfcG08nW2hKCVmjHpnTuzmyaZ2fiGo0jhZMKVTaJabHUfnFUjKs0JM03bPtP3Csgx5eASNmq28bnBZ230a1XaG1DeLz7+6gqO8TdDcjdaNx6LVry5veNvqCJ2fLkRxUz2guB/V8ha3BV0X2jylTLTImSbm3CJui9qxnSb2mx6eSGDDB0BPGbiN4Om+yIwxkfyxqNZHL83qJDLXRR+0eS9w8bMljxLeRHxNJ5SCDwISOq0q6/xIpPfgHPonYqUntqaA+Gdh4g8nA/5VxipmGLOtUj+kBvyWg5OXH4youGEwpIqNgzG0LWN519R5qB77JBltJ20HPJc7iSSfKU4ebKhNUCVHXW7XqCsbrUORAHoqyvTBQ4ZC1NWFCqCDSWvdwhXYwheU81vBConiyHMKMhIHU7q2u2agskGLwxa9WmNg/gOyajDSeJ+iPqU1BgRssC3qYsDcYmJ3TwlRgPbI8XSmkeLCHeRsR8ihsLhhG24WFgP5j9kxpeMxuc0g8hEE/L2Q+NPAQBYDgB9VVloW46oXOJOpS2q1Mq1I7wgqreCJDoghap8FjTTJ3tOo+o5rV1NaFiIOzpnZrHsxLA221TaBOhgWb5/bmrdl+NJGw/4hofquJZJmLsPWbUbNjcDe06j83hdfw+MbVY2o3WAQ4JM4joz2WLB4+HFpEWvwITR7iD4W2Ina+/sq9QxO229nDf902yrHX2DwtM2KUOtDHbkSbFYwwZmevBakC4lQiof+PdDY1EuYYXvab2ah7Ht4/E0j6g+S4gacGDqLHrvXbaRIjVci7dUe5x1QaB8VB/n+L/cHJkWZeVG0pA9CEZV0SKni0fh8x3FMOeR1FqFmJ1kaFRF6KyiGo/i8DoJ+cLQVGH+d3T9gjWYVo0A9FIGKFWLnRupHzn6lRYv4WSwMl2tpPhNidU1c1KO0A8TG8AT62HyUCi7ZpTqliND2VRDrEb0luNVvTqwqoNxG9Sg4DkhK2LO0YDyTTFIN/QBABdM6yC+IHidM2vNhsfxutyWvcAJBJj7+ytOgYtxDcNQ2ae6Ty14ff0UJOoO5HOcJ3gD8Hsh8Rhdq4QXYAqxLgUtdSTivhI3IelSjqiQxOgFuDcdylGXAapk9sBePZaOMD1V2TyYrrUYsE17M9oHUHbBPhcbToD+6GxuD8RS+tRhTsZFnXcDjw6Dp00TzDvGu/iuP9n+0hpkMqHw7ncP6vuuh5djtqOCBqjSnZeMPiQ8c/ReVSDuuleArCx4fl0ZiMwptbLnAAa3A80lo0RlS2b09qCDvVL/AIkZA6u2m5gHeteWRMbbHSRE7w4f7ijq/avaJNFjnBtu8edhgOlp8RHkkWM7SVKjxJEjf11DZ0HufZMUHGnLQjLng04rZzrbIWzMWQrN2iytrv75g1+McHH9XmdearlbCcEZitMnp40lEMkhKqZgpg19kLKaG22tO9KwOXk8PujFGF90tzUTVP8AS0fVM20zImwkfkBA4lodUJBBEi/Rrfuogog4oqCrhOCZ7Kje1WWpUKWuITTJmy4uv4RA6n9p9UJiaUplgqGxSbMgu8U7vFp7Qql0E3aJnYki+q1biwSpO6OhUVXCDdqlgG76sa3CBrYsA2bf29F68n6LynhvVEkXo0pS4yVNQO1VaNzZcfLT3ha1qgaIGqjyzGsYXmoHXAAIvF5Mjhp6IydjCpSklA4igmDHgiQQ4cWmfUblBWhCirEWJwysnY7OoaaTtWXb/Tw8j8+SUYgKDDYgtNokGQS0EiRBuegRD4yaOg1u1GxobIKvm/fO2qm0WCBrBN/FHExYcJnhNfwdV1Sdp5ER4R4dqZ3tiB91v3v/AAg9rsvJlcl4ocVcaXncAAAAABpYWAA9AoX8kJTrQiGv2ggdt2zOtBeFxMgtdcEQRxBSXGYTYeRu1B4g6fnJHNMFa4+iXs8N3NuOY3gc94RIIS18LNxqoH1CD6fJbVmlw2mnyQFbFwY6fJEkEh5UzKm2wl54C4+3zXjcTWf8LWsHO59NFixFQMl4mf8ATHO+Oo53nA9AiWYYNgDh8z+yxYoBbZ5UEKFz14sVkRH3e04NG8geqY1XtJi4HP0ELFiCQRHUeRZt1AWPNySvFiAhNTpbzrxWVawAgLFiIpbAnUS5Q18Jb86fT3XqxEWmCAuYZaSDy+qKp5sHWqCD/MPqPt6LFitbG15GVjadRxCCc6HD09VixWVEMwVaHjnb1/eEwruh35v/AHWLED7KZH3xJgFvrf7e6Lwsg6rxYgBkFVbheUsRCxYoikL89pbI22gAOIkjjz+/JVlzCTPG6xYmxGxP/9k="/>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UEhQUFRQVFRUVGBcXFBcUFxcUFhUVFBQXFBQXHCYeFxkjGRUYIC8gIycpLCwsFR4xNTAqNSYrLCkBCQoKDgwOGg8PGikfHyQsKSwsLCwsKSwpLCksKSkpLCwsLCwsKSksLCwpKSksLCwsKSwpLCwsLCkpLCkpKSwsLP/AABEIAPgAywMBIgACEQEDEQH/xAAbAAACAgMBAAAAAAAAAAAAAAAEBQMGAAIHAf/EAEEQAAEDAgMFBgUCAwcCBwAAAAEAAhEDIQQFMRJBUWFxBhMigZGhMrHB0fBC4QdSchQjYoKSovEVMyQ0Q1NjwtL/xAAaAQACAwEBAAAAAAAAAAAAAAACAwABBAUG/8QAJhEAAgICAgEEAgMBAAAAAAAAAAECEQMhBDESEzJBUSJhBSOxUv/aAAwDAQACEQMRAD8A56zCKOrhyE5ZSsoK9JZvI2OIrw+IIKsmW4tVx9G6bZcEEzZxpNMuWX1lbsqdoqNlz7hXfJ9Apj7NXMl/WW3AmyOCBwOiNC3x6PIz9xuvHFAZlnLKLSXESItN78khqdpX1JgCLceO/wBdOSui1sZ5k0kKkZqySrRh8xkEuMSY1kAQfqtq7mE2Y0m82E7p+Y/AsuXjOfydXi8lYXdWUHujw0WAXjgrrUFNpAbTYI4AGBaN3KUTh6VJwlzAY38I4dFkfAl9nWX8vH/koYWwV0xfZulUuw7J9RPIeyreY5K+ifEJbucCCD1jRZcvGnj21o3YOdjzaTp/QCFsF4FsFmNpi8K2haqENSvFtC8hWQ8XqyF7ChRi9WALaFZRSqTbLH4eURSYi6NCV1DzKiJXZajsFgoTpmXyFuzCQhbH44UyHDU4IV1yPQKrNp3TzDZmKTf8XDSOd03ErZfMmo47ZdaOKaweJwCWZt2qERRPLaI9wqviM0gl23MkCDBEfQ2SDG9op0sTboTxC6FUjzTpux/j8zmdqHER12uvTetaGKLRI5k9AIEnzVYp5mNloB1JJPUQJ8j7IhuYeF/OPIbJ/wDyEVpIii2yw1MYYAnQyfUz7BE4fGRJdaZPpGnoR5HgqrRzIkSdQ6fLxQOinq4p20QTYbM8zY25TP4UtzNMYlpq4yzS4zoCdCNQJPVq9pZvstIkSYHrtEmOgVd75zxtHdEN56kny+aJYHwHkaac+d0PmNWNlnwOb7Wtmg6bzff5n1PozoZg142YBnWYiOBBC5uzMi1wkwAR7XkjeZmysOWZ4LFvhE209yeH5xR9oX7Wb9ocnbSO3TPhOrYPhcbwDw5bkmBV7/tDKjdh5a5rrHr956KoZnge6qFoMt1aeLfyy43L4/g/OPR6X+P5fqL05va/wFXi9WFYTqmsLIXqxQh5CxerFZRi9WL1QhWKKYYYJPRqJnhXLpM4KQ6otEKGq5Rd/AQdXF3QDFoObjGsu64kACYk7vIJdjsZ4tbxYE6jpol+cPuyINjrPtz+yVVq5PFdLAlGNnD5uR5MrV6QXiczLraC1iNI4EWKjp0HOE+/v80Pg6bqjogczH5H7q00MDDYvzRykKxwFFPDH83I6lTPQzv32gj0JTWjltrhTnBEbvshGqAvwuXGdLHceF/unIyuYJEyBuiSCNyNyzBcfzzBTilhYF+qW2aceIVYTKt0ECHbuMH6Jo3LAW3aCd023yEfQpiLi54mfdENbB996A0qKRz7tBkhYdptxpI/TugcBuQOXVmTDiRzkmeZ0C6bjsGyq2HCx8rrn+d5IaL5FhxEjf8A4UyMqdGTNiTXkhnhHw8FzpFoG1PsmXaPDk0C9rfEPHuE2JdBnhKR4eo4MBY8WjUieRO8dU4wFR7xD4O0NmDJEG1yTqNdyY0pJpiMc3BprspmCz1lTembXyuaYw9zXeGO2mhxEggjyI1HO3MA2TfL+0xEArm5eIu4na4/8k+shdl4hsHjQ9shErntOLpnbjJSVoxYsXqosxbLxeqyFLoOTXCvUBwEKejThdBnATN8RVQDnXRzmSoXYZChsVbA8abNltoI4b5ulf8AZZO6Op+6Z5vRIa13CQT7j85JZhqhJm/K3lK6eOX4o4PKg45pL9j3KcLYGNdOnRWPB0ZItYJVgWjZaPKfzmnGGfB6fhSXPZrhFKNDVlEC+vQcTyRTMMJ/D0Q9CqYupe8uicglENo0QEU9waNCZIFr/gQdDEcUSX2S3I1RWghjbooBCUn2RLH9FVoqRKwgGDvQGcYAPYbab0btn/lbCoHDURp56KeQk5rXollQixFzqBHHWx9N+5PMmvUbMDqPLdYD77l5nWBDXzOzexA8wD9PRTYVjWlpsdLSd8Xub2HstEHZinGpHJe3VAtxtW8lzi7WdT/SLeW5V9r4ROe441MVWe4yXVH3nattGBO+BA8kBtKmwSxZJnJYQDorxhMSHtBC5dhnwrd2bzCDslYuTiUla7OtwOS4S8JdMtSwuhRvqwlWOzMDeufGLZ35SUVbGVTGAIc5kFVcbnsb0tOfc1qjx20c7JzoxdHUcRgAl1TCwn5dIQdekmM5kbE7KV1P3IGqlc0C6r2fZ4GggFSMbNHqqCthOaPY9pbadR1Cr+DoeOTxAA5T+yTf9Yc54gxca6a71YaVQd7yBMc7kj2W6K8YnIz5PUy+RYqJiPL6IwV4NjvS5htI6ff5+ync2YgxGoiZsR+6zM1xHVHG+/FEtxZtO8xolGGZIEg/nSya0qBi0e6mxqoMbVhTNeYMA7r/AC1QbnxrZEYfEHTZPnYKhqDaGIO8fI/IqapUfA2S0XEyDdu8DmhaUnU7PS59SiAwR+o89ogedwFVBUHUnzpqvW2nQCxsdTvkbkOGRB8QHIh4894U1N1pMeSsW0Ke0TTsF0TEEDp+yS0syaWESWuaDsyQLxLQQdbwL8QrXjaIewttp8lSqmW/3hIu0iQJ0drHrInkONnQlSMuWFyX7Krg/wCH1LuTWx1epTe+7RTY0w517gjxcTGyOap2c5U7DVnU3EOiCHDR7HCWuHIg6brjcuq5vSNTDknVriPLkuf9tH/+Xn4hScD/AEio7Z+bkuGVylRoz8WEMXku0Iqb0xwWMIIg3CTGqpMK4zKc0YIui9nOZZfWFWM1zi+qhxWM2RqkNSqXFJhiV2bc3Lk4JBFTFEnVad4vaGDc7cUaMpf/AClaejnWdmweKlS1igsPThEudZc9HUaEmf47YYYXNMxzAvcbq1dtMZqFRw2SteKOrMGeVuh1kOQit431W0xtQ0Fu2XkQTDdptt2qcOw3c1gJ2o4AibcJMcNSgKNPZo0xw2h6uLvqiGuJLCSTsmPKZCvzttFywpY1kQ/NbTmJ5A8Pf2RdKbASfzeUBVNweGvAj8uoK3aYM8LdeYt5Rr1sgUbG+Sj2WqhiW7N3weAEAmNJlH4LHgkRJ849gFzevn/Ek3G6PPRGZf2o2XA3G/8A44q3FpDIZYM6FWxw2NoROptu3rwZs3eYn81SHA5q2uDBEu2pb66DohsTl9XZLYPAOFx+yU5UaP2ix1+0NNjtSYjd80mzb+IFRrf7poaJ1INt1jp7+SRvobIIq1Phsbnf0vPRJ6+IZTBf3TtiY5k8508kSkvgRklP5dIs2WdtMSPHtuN98kHlHRX3Js+Fdo0Do2nAaTvA9vLouZZJi6FYEtpVmERLmEubMTBbHXiLb91oyjBOpvbdzgSLhoG7fG/2+SGUt0wsa1d2XGni3ONxH7pbj5DKhaPFBcBvkD9h+WRW0Y6oFzz3jbgwLji289YHtPJFB/DGZlpNFdwuaGqKjXH4mOMR+oAunlcLnXbisTjHN/8AbbTYP9Acfd5XSzlkOqPaANp7qbBxlxYfTW65Z2mq7eLxDhf++qDya4tHsEGBU2XzJf1pL7E5cp8E+6he2V7SatZyg/EYN1RwDdFYsi7Cl0EhO+yOSB9NriF0PLsE1gCZCOjDlzNypFeyrsK0AWT5nYxkfCE5p1wFOMcmeKJGRSjShe08KSmGHoSmtDLraLHjw2dnNm8TinbjDkO81XcuwkuC6R/EbJTG0AqdleHhNcfHRzpT8mPKeCa6nsnyPApUaRZLTqD1sYgj09k3pVIXuLpTDhrEEcRNvRI+bNcH+DiQ06h2efA8UjrYRo2nVDMG1tTruMJzT8Lr6H3tKlr4BhhzmyPy6t6L9yTK++j4NunSD+RJEDmG/dC0MVUIJLABaAGkdY3q2UxHw8NR9YQuMp6k25cVbaKUZX2Q9mGk1wCXC02MFdYpYaKXHdMyT52hc87NYcNqBx1hdNy1wNO19LdUmas24bXZz7McmDHNeBLiTM3G0LnXiPqpMDgqbmOZ3ZLXXIcGn0Mgq84vKWVG7Lm21kah3EKvVez9eiYEVG87EDgNxQRbiFOCemT5RQp0G7NNjKYMmBckmxk9LXJsmWHpN1gamyU06e8wIsRvnmN351UbMy8Rg7z8wqcm9skYapFgxDp0FlDSwsknfsuPGSIjr+blEysHN8Wm+b/PoswuK/vDeB7Rf5XTMe2Fl1EhymDQO1+h3eNJ1Lrz0F0FQyzDUmFxpbc6mJudSpMwxopA7QJO0NATtB0kHSP3RuW4inVpEM4aKnaGqpbOXfxAyKmwtr0BssdqN0neqthKUkc1ff4geDDbB1Lreqp/ZyhtVAnY23HZzOXGMMjo6j2bIp0WjkndPMRxVKrY8tgDcspZmeK0eolo4ywym7L/AEscDvRAxIVIw2ZlMG48qesjZHiyosOXPBKtWDo2VTyWkrjhBATsaqNjOTP8qKx24ynbpOtuXG8IyHEcCQu89pcQ3uyDwXDcXau6NCUObpMxQuwh5gSgnYp5dbRMmeJDYqgW3Ausht3WibFU4ho5k9I06gqWhjwWgaj5oWm4uAm0W/2kX5S72QzaUaTEz63JHJSSGYZfDGBoRdjgORUFLL3OdLztdNFph6M/qKaVC1jJ4CyA1qJ5l9Ml52NW2PzXQMgJ0d7Kgdm8YKfiOryXH1gD0AVzyvNG7QmwMfYq2lQyH6HGcYk0W7TGbZiSJiQNeqEyvP6eIZIMcQbb1mO7QUWQKhaJs0Ei8cBqqjRo91VdUpzsOe4xuALiW26Jbf0PpfI6zTDg1WgEjbOzOu4n6JXm2S1MO9pkupv+F3Bw1a7nv5ieCOxuYjvKBNw4vaTpctkedj6K1OY3E0e6cLGDtCLHcY6x6KKCaYGSbjNfRW8sfLIuTHkeK8wYh/E7hIi8zA8h6qGke7nagEOLT1BAN/VF0mgPB3Agk/0Xnh6c1eKIrNP4J62Xl/gG4RJFzuv/AMfVD5TlYwxeXWTI5oxhhzgCSAJ37R8MOnW8QeSp3b/tQWtLGWOhRzW6Lw5IxjZSf4h553+I2W/Cw+627KYP9RVap0y9/Ekq+4Kn3dEDenRVI5XIyuTb+yDGOuo6blHVfJUlJiTLsZiVIZ4Kom7TZJMKITVlSyWzoQZecmpRCtNF8BVjLSnbatl14q4nCzP8imfxDxj2tOyYXNabpMldW7Y4QPYei5UMMWujmsuf3GjDTgGUzCYUA1yUOdCKwbiTA1/JJ4Dms5ohVbDsXhBFuelp3anfb2KVOMOg6zEct339E4xWJ8MNvESftO7780mr04e06bRJM8ALe5TqtGVZF5aJI2XW0WmOryIF9FpTxEuDZ1jy01jqtKxG2Rw0tr6wkVujo+olGzMWYAi0fkInCZvVADotprfXn9kCa7TIm5bFhO+THHgiKdIO2mkiba75vcmN3orYuOSV6DAXVHCo+5MjSSODdk6RbhMpxh84YWwbtj3FjG/y1SGqGRLnEPA47tYLvz3suxOYNaZa5xH8sF0CLjaFrGYPA+g0g/Oa2PO0edAMYRcse145tEh3sSFeOyebCqxrg6RA4/PguRY/ECoyG6CTwiet4/bgrB/D/ONmGE2BjyJlp9bKKNE9RzL32qwD6dTvGXpVfij9Lw28xxgHncblDgcRI6CDvg3Ontbin2DxDK1Msd4gZkGRo7wwYsbAykmOwpwzoddp0cfCHCwnrEA8wmRp9C8lrbIcyy/vAW3B2mOFxq0gtJ3wYi+4iCYVO/ibg6bH06lTvAKrPibsuG2yA4Fpi8Fp13ldEo4tpo7RPwDa2iAYB+Q0Ou5c97T44YuKJgt7xr2xq0MkOkbtppI6kcEySRinOnor9Ps07DVWF52mPaHsfES3eCNzgbEX3cU0xNeQrHm+C73AEj46BFQf0GG1B0gh3+RVOlUsqTAlumQF8LT+3gb1HiigXUCUukaI2NG5uBvRLc8sq4/DFabBUcUNjOSO+4bFQjBj1yLD9uMfXH9xhWgfzEO2f9b3BqJGKzI/93F0KI4NY15Ho2PdaFNozZHFs6VmNfbaVz/MsPDjC8wrnvMOzHEuP/x02sHpdGDJKm0P/H4mNT4mgnzA+iCcvICOWMRIcI86NdHGCAOp0A5oHMs3bSbsMMk/E7SeQ4N/5PAMe1HaOG91Te9zBqXPc4uPElxJhUerWk348yfJAkF5ua+kXfKsZtNiLw2584kdL/5jwUOMsZMnf+c9/ml+S1HNpklsbgRaTF7E30AnqNykxWNG3Gp3EaX0An1npzTb0J+dEQqNbV1gT9Db3UdbGjxOJu4Ftotppw0CjPiJgefEcuH7IOoCDc+HeLxOh13JbNkZWqCqGGc4DxO2eAsY+qbYXJ6ZF3v3/qO75JFRok3BPGByFhYqR1J8Xe4AkCJuZ89EKHqaiWVuEoNu8F5G97rAbtShsfm1KNlgBm0gb7QGpE1zQ4kna6yed5Vn7HGl3rjE7OzyAcZuPRC42M9WysYrLa1M7TqVVjDeXMc0epEBTdn64p1WFxhpMEngfDPr9V2eg5pHhOvRK8z7EYXEkuDe5q/zMAE/1N0d1seaIXV7RvlOPcxwD/it4p1HHgTz3q216TcRS2H2m4cBdros4cenAqp5f2arMDWOcx7WjUEzY7gbidYnWVasJTLQBvCpaG1emc4znNXYV76VTd4SNZ8Q2erSw/7gVXsipy4vOrvlwXS/4h9lBjqIfTE4miJbH/qsGtM8XC5bztvXPsmboibOXkxuEqZZcNW2PiEtILXA6Oa4Q4HqCq3nXZs0HjuntfSeJZtPY1/9DgSNp3MaxxsrJWpSz5Kl9tME6pSYB+gkg8AdQqRE/gEdSMw4EGYMggzwM70wwmBBVUwPazEYfwP2arB+iq0PEcnfE3/KQnuC7XYd50NA/wApl7J5PHiA5EHqo4s0wkl2M8RlzQEpfgrppiMZLdpsOb/M0hzfMt084Sw4tCO76G1fHPdvJXtDJHvMvlo4au9N3nfkVNTzylT+ChUJ4lzGn1DnGOSBzDty9g8FOm3qTUP/ANR7FMOTTLPg8qDAdkQBqeX+Jx1HoOSr3aftQykA2hUpvNw8ayLRsvHCD6qk5t2mxGItUquLdzR4Wj/KIHmlBaSrobHD8stDMXRqu8Zew8LEeu4I2p3dNnhY02s7UHfBdqOkqn06u50aWN5HSLevsicNjXsu0kcRuPUKUG4fQ3r5n3ggQDHwjT7Qo6FSX+InZufiGpGojQa+3BDMpMrkbJFKqLjXYceX8p9uW9Q19pri142Xt9DaxH5vVgqKWiy4es3xC8ARA1HAkxE8l5VwoBgAQbmQPqY8uSgwGPAaAbcJ+IAQJ6mB+1kVXJMS6ANNDvseBk/RESwJ9iNk8DrbUX/dCYuqdqbwSTvNtxt+WTB1ODcgiNDMm5N/T2Sitck/P7fmiqg1I8L5Gs3gX6ptkGM2G1CZM7BgTP6holrBLRHPrAvP1V+7KZaxtBjmgbbhJdAm+jQdwAt1koZdDcbfkD5NmlefBTrEa7LqboP9L4t52V7yirUqNBc1zeThBHXghsDhnOMAz5p9g6HdjZ43nn1Svbs1r8nRvTokEmYOqK/tBMA87qNla2mhIKifW2bb58Ol+QKU5Wxy0iZ9Q/pMEA+q53mVHYxNWREvLtI+KHTHOVecK0d49wdINyJBGl44ITtPk3e0xVZAfTaZG9zBf1FyOp5K4diOTDyha+Cs0sRIhLcxbr0MrcGFBinynHKKn2hy9rXsfFnNM9Wn7OCPyPJcPWb/AHlIdRb5I7G4TvKdO8BriCRrBaNP9CmpsDWw2wCKyWyJ3YKlM4bEPpP3Q6f3UD+y2OBjbw7v8TqLCTzJLCT6rariCHWTClnTwAJVF+bKni8SUmrtLk/q4aUK/CIilJIT0sCSUUcCAEfToQpTSsoW8hWcTRQ7Xwm2YUISlzFaHxdoJww2nCPyE3rMNVkn/uUx/qZ9x9+SCyTD+Jx4CPX/AITRrC1wcNRdUxc3sTse4GRB66QnGGzeWy75xrYCI5ILMsLsultmuG0Bw4jyP0QgEfbzRJk0xzUrl0mY2r36GDHSbc0M8EtGzp0iTvngtWM8O1Us20AC5PLgPzehcTjCbDwt4C3qVLLQUa8DZJEkwGg8ePUldHyjLBh2imHF0WPiIbJkmGjdPGSuOF8GZ3yujZf2sY8NfcG08nW2hKCVmjHpnTuzmyaZ2fiGo0jhZMKVTaJabHUfnFUjKs0JM03bPtP3Csgx5eASNmq28bnBZ230a1XaG1DeLz7+6gqO8TdDcjdaNx6LVry5veNvqCJ2fLkRxUz2guB/V8ha3BV0X2jylTLTImSbm3CJui9qxnSb2mx6eSGDDB0BPGbiN4Om+yIwxkfyxqNZHL83qJDLXRR+0eS9w8bMljxLeRHxNJ5SCDwISOq0q6/xIpPfgHPonYqUntqaA+Gdh4g8nA/5VxipmGLOtUj+kBvyWg5OXH4youGEwpIqNgzG0LWN519R5qB77JBltJ20HPJc7iSSfKU4ebKhNUCVHXW7XqCsbrUORAHoqyvTBQ4ZC1NWFCqCDSWvdwhXYwheU81vBConiyHMKMhIHU7q2u2agskGLwxa9WmNg/gOyajDSeJ+iPqU1BgRssC3qYsDcYmJ3TwlRgPbI8XSmkeLCHeRsR8ihsLhhG24WFgP5j9kxpeMxuc0g8hEE/L2Q+NPAQBYDgB9VVloW46oXOJOpS2q1Mq1I7wgqreCJDoghap8FjTTJ3tOo+o5rV1NaFiIOzpnZrHsxLA221TaBOhgWb5/bmrdl+NJGw/4hofquJZJmLsPWbUbNjcDe06j83hdfw+MbVY2o3WAQ4JM4joz2WLB4+HFpEWvwITR7iD4W2Ina+/sq9QxO229nDf902yrHX2DwtM2KUOtDHbkSbFYwwZmevBakC4lQiof+PdDY1EuYYXvab2ah7Ht4/E0j6g+S4gacGDqLHrvXbaRIjVci7dUe5x1QaB8VB/n+L/cHJkWZeVG0pA9CEZV0SKni0fh8x3FMOeR1FqFmJ1kaFRF6KyiGo/i8DoJ+cLQVGH+d3T9gjWYVo0A9FIGKFWLnRupHzn6lRYv4WSwMl2tpPhNidU1c1KO0A8TG8AT62HyUCi7ZpTqliND2VRDrEb0luNVvTqwqoNxG9Sg4DkhK2LO0YDyTTFIN/QBABdM6yC+IHidM2vNhsfxutyWvcAJBJj7+ytOgYtxDcNQ2ae6Ty14ff0UJOoO5HOcJ3gD8Hsh8Rhdq4QXYAqxLgUtdSTivhI3IelSjqiQxOgFuDcdylGXAapk9sBePZaOMD1V2TyYrrUYsE17M9oHUHbBPhcbToD+6GxuD8RS+tRhTsZFnXcDjw6Dp00TzDvGu/iuP9n+0hpkMqHw7ncP6vuuh5djtqOCBqjSnZeMPiQ8c/ReVSDuuleArCx4fl0ZiMwptbLnAAa3A80lo0RlS2b09qCDvVL/AIkZA6u2m5gHeteWRMbbHSRE7w4f7ijq/avaJNFjnBtu8edhgOlp8RHkkWM7SVKjxJEjf11DZ0HufZMUHGnLQjLng04rZzrbIWzMWQrN2iytrv75g1+McHH9XmdearlbCcEZitMnp40lEMkhKqZgpg19kLKaG22tO9KwOXk8PujFGF90tzUTVP8AS0fVM20zImwkfkBA4lodUJBBEi/Rrfuogog4oqCrhOCZ7Kje1WWpUKWuITTJmy4uv4RA6n9p9UJiaUplgqGxSbMgu8U7vFp7Qql0E3aJnYki+q1biwSpO6OhUVXCDdqlgG76sa3CBrYsA2bf29F68n6LynhvVEkXo0pS4yVNQO1VaNzZcfLT3ha1qgaIGqjyzGsYXmoHXAAIvF5Mjhp6IydjCpSklA4igmDHgiQQ4cWmfUblBWhCirEWJwysnY7OoaaTtWXb/Tw8j8+SUYgKDDYgtNokGQS0EiRBuegRD4yaOg1u1GxobIKvm/fO2qm0WCBrBN/FHExYcJnhNfwdV1Sdp5ER4R4dqZ3tiB91v3v/AAg9rsvJlcl4ocVcaXncAAAAABpYWAA9AoX8kJTrQiGv2ggdt2zOtBeFxMgtdcEQRxBSXGYTYeRu1B4g6fnJHNMFa4+iXs8N3NuOY3gc94RIIS18LNxqoH1CD6fJbVmlw2mnyQFbFwY6fJEkEh5UzKm2wl54C4+3zXjcTWf8LWsHO59NFixFQMl4mf8ATHO+Oo53nA9AiWYYNgDh8z+yxYoBbZ5UEKFz14sVkRH3e04NG8geqY1XtJi4HP0ELFiCQRHUeRZt1AWPNySvFiAhNTpbzrxWVawAgLFiIpbAnUS5Q18Jb86fT3XqxEWmCAuYZaSDy+qKp5sHWqCD/MPqPt6LFitbG15GVjadRxCCc6HD09VixWVEMwVaHjnb1/eEwruh35v/AHWLED7KZH3xJgFvrf7e6Lwsg6rxYgBkFVbheUsRCxYoikL89pbI22gAOIkjjz+/JVlzCTPG6xYmxGxP/9k="/>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descr="C:\Users\Leandro\IRI\Política I\Fotos e videos\Cast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175376"/>
            <a:ext cx="3429000" cy="3141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0882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0026" y="214312"/>
            <a:ext cx="2447925" cy="1393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768078"/>
            <a:ext cx="2419350" cy="1385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028950"/>
            <a:ext cx="2438400" cy="1378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1" y="3257551"/>
            <a:ext cx="2066925" cy="1593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descr="C:\Users\Leandro\IRI\Política I\Fotos e videos\Pero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1" y="235637"/>
            <a:ext cx="2390775"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Leandro\IRI\Política I\Fotos e videos\Velasco Ibarra.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6290" y="1768078"/>
            <a:ext cx="3028950" cy="1135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355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274190"/>
            <a:ext cx="8229600" cy="857400"/>
          </a:xfrm>
        </p:spPr>
        <p:txBody>
          <a:bodyPr/>
          <a:lstStyle/>
          <a:p>
            <a:r>
              <a:rPr lang="pt-BR" dirty="0" smtClean="0"/>
              <a:t>Características dos Regimes Sultânicos:</a:t>
            </a:r>
            <a:endParaRPr lang="pt-BR" dirty="0"/>
          </a:p>
        </p:txBody>
      </p:sp>
      <p:sp>
        <p:nvSpPr>
          <p:cNvPr id="222211" name="Rectangle 3"/>
          <p:cNvSpPr>
            <a:spLocks noGrp="1" noChangeArrowheads="1"/>
          </p:cNvSpPr>
          <p:nvPr>
            <p:ph type="body" idx="1"/>
          </p:nvPr>
        </p:nvSpPr>
        <p:spPr/>
        <p:txBody>
          <a:bodyPr/>
          <a:lstStyle/>
          <a:p>
            <a:pPr>
              <a:lnSpc>
                <a:spcPct val="90000"/>
              </a:lnSpc>
              <a:buFont typeface="Arial" pitchFamily="34" charset="0"/>
              <a:buChar char="•"/>
            </a:pPr>
            <a:endParaRPr lang="pt-BR" sz="2400" dirty="0" smtClean="0"/>
          </a:p>
          <a:p>
            <a:pPr>
              <a:lnSpc>
                <a:spcPct val="90000"/>
              </a:lnSpc>
              <a:buFont typeface="Arial" pitchFamily="34" charset="0"/>
              <a:buChar char="•"/>
            </a:pPr>
            <a:r>
              <a:rPr lang="pt-BR" sz="2800" dirty="0" smtClean="0"/>
              <a:t>Anulam a diferença entre o público e o privado no que respeita a atividade patrimonial do líder</a:t>
            </a:r>
            <a:endParaRPr lang="el-GR" sz="2800" dirty="0"/>
          </a:p>
        </p:txBody>
      </p:sp>
    </p:spTree>
    <p:extLst>
      <p:ext uri="{BB962C8B-B14F-4D97-AF65-F5344CB8AC3E}">
        <p14:creationId xmlns:p14="http://schemas.microsoft.com/office/powerpoint/2010/main" val="3919673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46198"/>
            <a:ext cx="8229600" cy="857400"/>
          </a:xfrm>
        </p:spPr>
        <p:txBody>
          <a:bodyPr/>
          <a:lstStyle/>
          <a:p>
            <a:r>
              <a:rPr lang="pt-BR" dirty="0" smtClean="0"/>
              <a:t>Resumo das Características dos Regimes Não Democráticos</a:t>
            </a:r>
            <a:endParaRPr lang="pt-BR" dirty="0"/>
          </a:p>
        </p:txBody>
      </p:sp>
      <p:graphicFrame>
        <p:nvGraphicFramePr>
          <p:cNvPr id="4" name="Espaço Reservado para Conteúdo 3"/>
          <p:cNvGraphicFramePr>
            <a:graphicFrameLocks noGrp="1"/>
          </p:cNvGraphicFramePr>
          <p:nvPr>
            <p:ph idx="4294967295"/>
            <p:extLst>
              <p:ext uri="{D42A27DB-BD31-4B8C-83A1-F6EECF244321}">
                <p14:modId xmlns:p14="http://schemas.microsoft.com/office/powerpoint/2010/main" val="1449761341"/>
              </p:ext>
            </p:extLst>
          </p:nvPr>
        </p:nvGraphicFramePr>
        <p:xfrm>
          <a:off x="446856" y="2016616"/>
          <a:ext cx="8517630" cy="2263140"/>
        </p:xfrm>
        <a:graphic>
          <a:graphicData uri="http://schemas.openxmlformats.org/drawingml/2006/table">
            <a:tbl>
              <a:tblPr firstRow="1" bandRow="1">
                <a:tableStyleId>{5C22544A-7EE6-4342-B048-85BDC9FD1C3A}</a:tableStyleId>
              </a:tblPr>
              <a:tblGrid>
                <a:gridCol w="1703526"/>
                <a:gridCol w="1703526"/>
                <a:gridCol w="1703526"/>
                <a:gridCol w="1703526"/>
                <a:gridCol w="1703526"/>
              </a:tblGrid>
              <a:tr h="323154">
                <a:tc>
                  <a:txBody>
                    <a:bodyPr/>
                    <a:lstStyle/>
                    <a:p>
                      <a:r>
                        <a:rPr lang="pt-BR" sz="1800" dirty="0" smtClean="0"/>
                        <a:t>Dimensão Política</a:t>
                      </a:r>
                      <a:endParaRPr lang="pt-BR" sz="1800" dirty="0"/>
                    </a:p>
                  </a:txBody>
                  <a:tcPr marT="34290" marB="34290"/>
                </a:tc>
                <a:tc>
                  <a:txBody>
                    <a:bodyPr/>
                    <a:lstStyle/>
                    <a:p>
                      <a:r>
                        <a:rPr lang="pt-BR" sz="1800" dirty="0" smtClean="0"/>
                        <a:t>Autoritários</a:t>
                      </a:r>
                      <a:endParaRPr lang="pt-BR" sz="1800" dirty="0"/>
                    </a:p>
                  </a:txBody>
                  <a:tcPr marT="34290" marB="34290"/>
                </a:tc>
                <a:tc>
                  <a:txBody>
                    <a:bodyPr/>
                    <a:lstStyle/>
                    <a:p>
                      <a:r>
                        <a:rPr lang="pt-BR" sz="1800" dirty="0" smtClean="0"/>
                        <a:t>Totalitários</a:t>
                      </a:r>
                      <a:endParaRPr lang="pt-BR" sz="1800" dirty="0"/>
                    </a:p>
                  </a:txBody>
                  <a:tcPr marT="34290" marB="34290"/>
                </a:tc>
                <a:tc>
                  <a:txBody>
                    <a:bodyPr/>
                    <a:lstStyle/>
                    <a:p>
                      <a:r>
                        <a:rPr lang="pt-BR" sz="1800" dirty="0" smtClean="0"/>
                        <a:t>Pós-Total.</a:t>
                      </a:r>
                      <a:endParaRPr lang="pt-BR" sz="1800" dirty="0"/>
                    </a:p>
                  </a:txBody>
                  <a:tcPr marT="34290" marB="34290"/>
                </a:tc>
                <a:tc>
                  <a:txBody>
                    <a:bodyPr/>
                    <a:lstStyle/>
                    <a:p>
                      <a:r>
                        <a:rPr lang="pt-BR" sz="1800" dirty="0" smtClean="0"/>
                        <a:t>Sultânicos</a:t>
                      </a:r>
                      <a:endParaRPr lang="pt-BR" sz="1800" dirty="0"/>
                    </a:p>
                  </a:txBody>
                  <a:tcPr marT="34290" marB="34290"/>
                </a:tc>
              </a:tr>
              <a:tr h="323154">
                <a:tc>
                  <a:txBody>
                    <a:bodyPr/>
                    <a:lstStyle/>
                    <a:p>
                      <a:r>
                        <a:rPr lang="pt-BR" sz="1800" dirty="0" smtClean="0"/>
                        <a:t>Pluralismo</a:t>
                      </a:r>
                      <a:endParaRPr lang="pt-BR" sz="1800" dirty="0"/>
                    </a:p>
                  </a:txBody>
                  <a:tcPr marT="34290" marB="34290"/>
                </a:tc>
                <a:tc>
                  <a:txBody>
                    <a:bodyPr/>
                    <a:lstStyle/>
                    <a:p>
                      <a:r>
                        <a:rPr lang="pt-BR" sz="1800" dirty="0" smtClean="0"/>
                        <a:t>limitado</a:t>
                      </a:r>
                      <a:endParaRPr lang="pt-BR" sz="1800" dirty="0"/>
                    </a:p>
                  </a:txBody>
                  <a:tcPr marT="34290" marB="34290"/>
                </a:tc>
                <a:tc>
                  <a:txBody>
                    <a:bodyPr/>
                    <a:lstStyle/>
                    <a:p>
                      <a:r>
                        <a:rPr lang="pt-BR" sz="1800" dirty="0" smtClean="0"/>
                        <a:t>inexistente</a:t>
                      </a:r>
                      <a:endParaRPr lang="pt-BR" sz="1800" dirty="0"/>
                    </a:p>
                  </a:txBody>
                  <a:tcPr marT="34290" marB="34290"/>
                </a:tc>
                <a:tc>
                  <a:txBody>
                    <a:bodyPr/>
                    <a:lstStyle/>
                    <a:p>
                      <a:r>
                        <a:rPr lang="pt-BR" sz="1800" dirty="0" smtClean="0"/>
                        <a:t>emergente</a:t>
                      </a:r>
                      <a:endParaRPr lang="pt-BR" sz="1800" dirty="0"/>
                    </a:p>
                  </a:txBody>
                  <a:tcPr marT="34290" marB="34290"/>
                </a:tc>
                <a:tc>
                  <a:txBody>
                    <a:bodyPr/>
                    <a:lstStyle/>
                    <a:p>
                      <a:r>
                        <a:rPr lang="pt-BR" sz="1800" dirty="0" smtClean="0"/>
                        <a:t>disperso</a:t>
                      </a:r>
                      <a:endParaRPr lang="pt-BR" sz="1800" dirty="0"/>
                    </a:p>
                  </a:txBody>
                  <a:tcPr marT="34290" marB="34290"/>
                </a:tc>
              </a:tr>
              <a:tr h="323154">
                <a:tc>
                  <a:txBody>
                    <a:bodyPr/>
                    <a:lstStyle/>
                    <a:p>
                      <a:r>
                        <a:rPr lang="pt-BR" sz="1800" dirty="0" smtClean="0"/>
                        <a:t>Ideologia</a:t>
                      </a:r>
                      <a:endParaRPr lang="pt-BR" sz="1800" dirty="0"/>
                    </a:p>
                  </a:txBody>
                  <a:tcPr marT="34290" marB="34290"/>
                </a:tc>
                <a:tc>
                  <a:txBody>
                    <a:bodyPr/>
                    <a:lstStyle/>
                    <a:p>
                      <a:r>
                        <a:rPr lang="pt-BR" sz="1800" dirty="0" smtClean="0"/>
                        <a:t>mentalidades</a:t>
                      </a:r>
                      <a:endParaRPr lang="pt-BR" sz="1800" dirty="0"/>
                    </a:p>
                  </a:txBody>
                  <a:tcPr marT="34290" marB="34290"/>
                </a:tc>
                <a:tc>
                  <a:txBody>
                    <a:bodyPr/>
                    <a:lstStyle/>
                    <a:p>
                      <a:r>
                        <a:rPr lang="pt-BR" sz="1800" dirty="0" smtClean="0"/>
                        <a:t>Rígida, forte</a:t>
                      </a:r>
                      <a:endParaRPr lang="pt-BR" sz="1800" dirty="0"/>
                    </a:p>
                  </a:txBody>
                  <a:tcPr marT="34290" marB="34290"/>
                </a:tc>
                <a:tc>
                  <a:txBody>
                    <a:bodyPr/>
                    <a:lstStyle/>
                    <a:p>
                      <a:r>
                        <a:rPr lang="pt-BR" sz="1800" dirty="0" smtClean="0"/>
                        <a:t>desgastada</a:t>
                      </a:r>
                      <a:endParaRPr lang="pt-BR" sz="1800" dirty="0"/>
                    </a:p>
                  </a:txBody>
                  <a:tcPr marT="34290" marB="34290"/>
                </a:tc>
                <a:tc>
                  <a:txBody>
                    <a:bodyPr/>
                    <a:lstStyle/>
                    <a:p>
                      <a:r>
                        <a:rPr lang="pt-BR" sz="1800" dirty="0" smtClean="0"/>
                        <a:t>arbitrariedade</a:t>
                      </a:r>
                      <a:endParaRPr lang="pt-BR" sz="1800" dirty="0"/>
                    </a:p>
                  </a:txBody>
                  <a:tcPr marT="34290" marB="34290"/>
                </a:tc>
              </a:tr>
              <a:tr h="323154">
                <a:tc>
                  <a:txBody>
                    <a:bodyPr/>
                    <a:lstStyle/>
                    <a:p>
                      <a:r>
                        <a:rPr lang="pt-BR" sz="1800" dirty="0" smtClean="0"/>
                        <a:t>Mobilização</a:t>
                      </a:r>
                      <a:endParaRPr lang="pt-BR" sz="1800" dirty="0"/>
                    </a:p>
                  </a:txBody>
                  <a:tcPr marT="34290" marB="34290"/>
                </a:tc>
                <a:tc>
                  <a:txBody>
                    <a:bodyPr/>
                    <a:lstStyle/>
                    <a:p>
                      <a:r>
                        <a:rPr lang="pt-BR" sz="1800" dirty="0" smtClean="0"/>
                        <a:t>mínima</a:t>
                      </a:r>
                      <a:endParaRPr lang="pt-BR" sz="1800" dirty="0"/>
                    </a:p>
                  </a:txBody>
                  <a:tcPr marT="34290" marB="34290"/>
                </a:tc>
                <a:tc>
                  <a:txBody>
                    <a:bodyPr/>
                    <a:lstStyle/>
                    <a:p>
                      <a:r>
                        <a:rPr lang="pt-BR" sz="1800" dirty="0" smtClean="0"/>
                        <a:t>capilar</a:t>
                      </a:r>
                      <a:endParaRPr lang="pt-BR" sz="1800" dirty="0"/>
                    </a:p>
                  </a:txBody>
                  <a:tcPr marT="34290" marB="34290"/>
                </a:tc>
                <a:tc>
                  <a:txBody>
                    <a:bodyPr/>
                    <a:lstStyle/>
                    <a:p>
                      <a:r>
                        <a:rPr lang="pt-BR" sz="1800" dirty="0" smtClean="0"/>
                        <a:t>ritual</a:t>
                      </a:r>
                      <a:endParaRPr lang="pt-BR" sz="1800" dirty="0"/>
                    </a:p>
                  </a:txBody>
                  <a:tcPr marT="34290" marB="34290"/>
                </a:tc>
                <a:tc>
                  <a:txBody>
                    <a:bodyPr/>
                    <a:lstStyle/>
                    <a:p>
                      <a:r>
                        <a:rPr lang="pt-BR" sz="1800" dirty="0" smtClean="0"/>
                        <a:t>manipulada</a:t>
                      </a:r>
                      <a:endParaRPr lang="pt-BR" sz="1800" dirty="0"/>
                    </a:p>
                  </a:txBody>
                  <a:tcPr marT="34290" marB="34290"/>
                </a:tc>
              </a:tr>
              <a:tr h="451531">
                <a:tc>
                  <a:txBody>
                    <a:bodyPr/>
                    <a:lstStyle/>
                    <a:p>
                      <a:r>
                        <a:rPr lang="pt-BR" sz="1800" dirty="0" smtClean="0"/>
                        <a:t>Liderança</a:t>
                      </a:r>
                      <a:endParaRPr lang="pt-BR" sz="1800" dirty="0"/>
                    </a:p>
                  </a:txBody>
                  <a:tcPr marT="34290" marB="34290"/>
                </a:tc>
                <a:tc>
                  <a:txBody>
                    <a:bodyPr/>
                    <a:lstStyle/>
                    <a:p>
                      <a:r>
                        <a:rPr lang="pt-BR" sz="1800" dirty="0" smtClean="0"/>
                        <a:t>fundadora</a:t>
                      </a:r>
                      <a:endParaRPr lang="pt-BR" sz="1800" dirty="0"/>
                    </a:p>
                  </a:txBody>
                  <a:tcPr marT="34290" marB="34290"/>
                </a:tc>
                <a:tc>
                  <a:txBody>
                    <a:bodyPr/>
                    <a:lstStyle/>
                    <a:p>
                      <a:r>
                        <a:rPr lang="pt-BR" sz="1800" dirty="0" smtClean="0"/>
                        <a:t>Carismática-partidária</a:t>
                      </a:r>
                      <a:endParaRPr lang="pt-BR" sz="1800" dirty="0"/>
                    </a:p>
                  </a:txBody>
                  <a:tcPr marT="34290" marB="34290"/>
                </a:tc>
                <a:tc>
                  <a:txBody>
                    <a:bodyPr/>
                    <a:lstStyle/>
                    <a:p>
                      <a:r>
                        <a:rPr lang="pt-BR" sz="1800" dirty="0" smtClean="0"/>
                        <a:t>burocrática</a:t>
                      </a:r>
                      <a:endParaRPr lang="pt-BR" sz="1800" dirty="0"/>
                    </a:p>
                  </a:txBody>
                  <a:tcPr marT="34290" marB="34290"/>
                </a:tc>
                <a:tc>
                  <a:txBody>
                    <a:bodyPr/>
                    <a:lstStyle/>
                    <a:p>
                      <a:r>
                        <a:rPr lang="pt-BR" sz="1800" dirty="0" smtClean="0"/>
                        <a:t>personalista</a:t>
                      </a:r>
                      <a:endParaRPr lang="pt-BR" sz="1800" dirty="0"/>
                    </a:p>
                  </a:txBody>
                  <a:tcPr marT="34290" marB="34290"/>
                </a:tc>
              </a:tr>
            </a:tbl>
          </a:graphicData>
        </a:graphic>
      </p:graphicFrame>
    </p:spTree>
    <p:extLst>
      <p:ext uri="{BB962C8B-B14F-4D97-AF65-F5344CB8AC3E}">
        <p14:creationId xmlns:p14="http://schemas.microsoft.com/office/powerpoint/2010/main" val="3227847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Governos e Regimes Militares:</a:t>
            </a:r>
            <a:endParaRPr lang="pt-BR" dirty="0"/>
          </a:p>
        </p:txBody>
      </p:sp>
      <p:sp>
        <p:nvSpPr>
          <p:cNvPr id="222211" name="Rectangle 3"/>
          <p:cNvSpPr>
            <a:spLocks noGrp="1" noChangeArrowheads="1"/>
          </p:cNvSpPr>
          <p:nvPr>
            <p:ph type="body" idx="1"/>
          </p:nvPr>
        </p:nvSpPr>
        <p:spPr>
          <a:xfrm>
            <a:off x="457200" y="1707654"/>
            <a:ext cx="8229600" cy="3218195"/>
          </a:xfrm>
        </p:spPr>
        <p:txBody>
          <a:bodyPr/>
          <a:lstStyle/>
          <a:p>
            <a:pPr>
              <a:lnSpc>
                <a:spcPct val="90000"/>
              </a:lnSpc>
              <a:buFont typeface="Wingdings" pitchFamily="2" charset="2"/>
              <a:buNone/>
            </a:pPr>
            <a:r>
              <a:rPr lang="pt-BR" sz="2800" dirty="0" smtClean="0"/>
              <a:t> ‘O Golpe de Estado é uma criação latino-americana, como a salsa e a margarita, porém muito mais mortíferas que essas’</a:t>
            </a:r>
          </a:p>
          <a:p>
            <a:pPr>
              <a:lnSpc>
                <a:spcPct val="90000"/>
              </a:lnSpc>
              <a:buFont typeface="Wingdings" pitchFamily="2" charset="2"/>
              <a:buNone/>
            </a:pPr>
            <a:r>
              <a:rPr lang="pt-BR" sz="2400" dirty="0" smtClean="0"/>
              <a:t>                    (Vargas-Llosa, 1992)</a:t>
            </a:r>
            <a:endParaRPr lang="el-GR" sz="2400" dirty="0"/>
          </a:p>
        </p:txBody>
      </p:sp>
    </p:spTree>
    <p:extLst>
      <p:ext uri="{BB962C8B-B14F-4D97-AF65-F5344CB8AC3E}">
        <p14:creationId xmlns:p14="http://schemas.microsoft.com/office/powerpoint/2010/main" val="1494051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Governos e Regimes Militares:</a:t>
            </a:r>
            <a:endParaRPr lang="pt-BR" dirty="0"/>
          </a:p>
        </p:txBody>
      </p:sp>
      <p:sp>
        <p:nvSpPr>
          <p:cNvPr id="222211" name="Rectangle 3"/>
          <p:cNvSpPr>
            <a:spLocks noGrp="1" noChangeArrowheads="1"/>
          </p:cNvSpPr>
          <p:nvPr>
            <p:ph type="body" idx="1"/>
          </p:nvPr>
        </p:nvSpPr>
        <p:spPr>
          <a:xfrm>
            <a:off x="457200" y="1200151"/>
            <a:ext cx="8229600" cy="3099792"/>
          </a:xfrm>
        </p:spPr>
        <p:txBody>
          <a:bodyPr/>
          <a:lstStyle/>
          <a:p>
            <a:pPr>
              <a:lnSpc>
                <a:spcPct val="90000"/>
              </a:lnSpc>
              <a:buFont typeface="Wingdings" pitchFamily="2" charset="2"/>
              <a:buNone/>
            </a:pPr>
            <a:r>
              <a:rPr lang="pt-BR" sz="2800" dirty="0" smtClean="0"/>
              <a:t> </a:t>
            </a:r>
            <a:endParaRPr lang="el-GR" sz="2400" dirty="0"/>
          </a:p>
        </p:txBody>
      </p:sp>
      <p:sp>
        <p:nvSpPr>
          <p:cNvPr id="5" name="Rectangle 3"/>
          <p:cNvSpPr txBox="1">
            <a:spLocks noChangeArrowheads="1"/>
          </p:cNvSpPr>
          <p:nvPr/>
        </p:nvSpPr>
        <p:spPr bwMode="auto">
          <a:xfrm>
            <a:off x="609600" y="1851670"/>
            <a:ext cx="8229600" cy="800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800" b="0" i="0" u="none" strike="noStrike" kern="0" cap="none" spc="0" normalizeH="0" baseline="0" noProof="0" dirty="0" smtClean="0">
                <a:ln>
                  <a:noFill/>
                </a:ln>
                <a:solidFill>
                  <a:schemeClr val="tx1"/>
                </a:solidFill>
                <a:effectLst/>
                <a:uLnTx/>
                <a:uFillTx/>
                <a:latin typeface="+mn-lt"/>
                <a:ea typeface="+mn-ea"/>
                <a:cs typeface="+mn-cs"/>
              </a:rPr>
              <a:t> Os golpes de Estado só são possíveis se a organização militar</a:t>
            </a:r>
            <a:r>
              <a:rPr kumimoji="0" lang="pt-BR" sz="2800" b="0" i="0" u="none" strike="noStrike" kern="0" cap="none" spc="0" normalizeH="0" noProof="0" dirty="0" smtClean="0">
                <a:ln>
                  <a:noFill/>
                </a:ln>
                <a:solidFill>
                  <a:schemeClr val="tx1"/>
                </a:solidFill>
                <a:effectLst/>
                <a:uLnTx/>
                <a:uFillTx/>
                <a:latin typeface="+mn-lt"/>
                <a:ea typeface="+mn-ea"/>
                <a:cs typeface="+mn-cs"/>
              </a:rPr>
              <a:t> os compartilhar em larga medida</a:t>
            </a:r>
            <a:endParaRPr kumimoji="0" lang="pt-BR" sz="28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lnSpc>
                <a:spcPct val="90000"/>
              </a:lnSpc>
              <a:spcBef>
                <a:spcPct val="20000"/>
              </a:spcBef>
              <a:buClr>
                <a:schemeClr val="accent1"/>
              </a:buClr>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                    	</a:t>
            </a:r>
            <a:r>
              <a:rPr lang="pt-BR" sz="2400" kern="0" dirty="0" err="1">
                <a:latin typeface="+mn-lt"/>
              </a:rPr>
              <a:t>Pretorianismo</a:t>
            </a:r>
            <a:r>
              <a:rPr kumimoji="0" lang="pt-BR" sz="2400" b="0" i="0" u="none" strike="noStrike" kern="0" cap="none" spc="0" normalizeH="0" noProof="0" dirty="0" smtClean="0">
                <a:ln>
                  <a:noFill/>
                </a:ln>
                <a:solidFill>
                  <a:schemeClr val="tx1"/>
                </a:solidFill>
                <a:effectLst/>
                <a:uLnTx/>
                <a:uFillTx/>
                <a:latin typeface="+mn-lt"/>
                <a:ea typeface="+mn-ea"/>
                <a:cs typeface="+mn-cs"/>
              </a:rPr>
              <a:t> oligárquico</a:t>
            </a:r>
          </a:p>
          <a:p>
            <a:pPr marL="342900" lvl="0" indent="-342900">
              <a:lnSpc>
                <a:spcPct val="90000"/>
              </a:lnSpc>
              <a:spcBef>
                <a:spcPct val="20000"/>
              </a:spcBef>
              <a:buClr>
                <a:schemeClr val="accent1"/>
              </a:buClr>
            </a:pPr>
            <a:r>
              <a:rPr lang="pt-BR" sz="2400" kern="0" dirty="0">
                <a:latin typeface="+mn-lt"/>
              </a:rPr>
              <a:t>	</a:t>
            </a:r>
            <a:r>
              <a:rPr lang="pt-BR" sz="2400" kern="0" dirty="0" smtClean="0">
                <a:latin typeface="+mn-lt"/>
              </a:rPr>
              <a:t>	 	</a:t>
            </a:r>
            <a:r>
              <a:rPr lang="pt-BR" sz="2400" kern="0" dirty="0" err="1" smtClean="0"/>
              <a:t>Pretorianismo</a:t>
            </a:r>
            <a:r>
              <a:rPr lang="pt-BR" sz="2400" kern="0" dirty="0" smtClean="0"/>
              <a:t> radical</a:t>
            </a:r>
          </a:p>
          <a:p>
            <a:pPr marL="342900" lvl="0" indent="-342900">
              <a:lnSpc>
                <a:spcPct val="90000"/>
              </a:lnSpc>
              <a:spcBef>
                <a:spcPct val="20000"/>
              </a:spcBef>
              <a:buClr>
                <a:schemeClr val="accent1"/>
              </a:buClr>
            </a:pPr>
            <a:r>
              <a:rPr kumimoji="0" lang="pt-BR" sz="2400" b="0" i="0" u="none" strike="noStrike" kern="0" cap="none" spc="0" normalizeH="0" noProof="0" dirty="0">
                <a:ln>
                  <a:noFill/>
                </a:ln>
                <a:solidFill>
                  <a:schemeClr val="tx1"/>
                </a:solidFill>
                <a:effectLst/>
                <a:uLnTx/>
                <a:uFillTx/>
                <a:latin typeface="+mn-lt"/>
                <a:ea typeface="+mn-ea"/>
                <a:cs typeface="+mn-cs"/>
              </a:rPr>
              <a:t>	</a:t>
            </a:r>
            <a:r>
              <a:rPr kumimoji="0" lang="pt-BR" sz="2400" b="0" i="0" u="none" strike="noStrike" kern="0" cap="none" spc="0" normalizeH="0" noProof="0" dirty="0" smtClean="0">
                <a:ln>
                  <a:noFill/>
                </a:ln>
                <a:solidFill>
                  <a:schemeClr val="tx1"/>
                </a:solidFill>
                <a:effectLst/>
                <a:uLnTx/>
                <a:uFillTx/>
                <a:latin typeface="+mn-lt"/>
                <a:ea typeface="+mn-ea"/>
                <a:cs typeface="+mn-cs"/>
              </a:rPr>
              <a:t>		</a:t>
            </a:r>
            <a:r>
              <a:rPr lang="pt-BR" sz="2400" kern="0" dirty="0" err="1" smtClean="0"/>
              <a:t>Pretorianismo</a:t>
            </a:r>
            <a:r>
              <a:rPr lang="pt-BR" sz="2400" kern="0" dirty="0" smtClean="0"/>
              <a:t> </a:t>
            </a:r>
            <a:r>
              <a:rPr kumimoji="0" lang="pt-BR" sz="2400" b="0" i="0" u="none" strike="noStrike" kern="0" cap="none" spc="0" normalizeH="0" noProof="0" dirty="0" smtClean="0">
                <a:ln>
                  <a:noFill/>
                </a:ln>
                <a:solidFill>
                  <a:schemeClr val="tx1"/>
                </a:solidFill>
                <a:effectLst/>
                <a:uLnTx/>
                <a:uFillTx/>
                <a:latin typeface="+mn-lt"/>
                <a:ea typeface="+mn-ea"/>
                <a:cs typeface="+mn-cs"/>
              </a:rPr>
              <a:t>de massas </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endParaRPr kumimoji="0" lang="el-GR" sz="2400" b="0" i="0" u="none" strike="noStrike" kern="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018830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274190"/>
            <a:ext cx="8229600" cy="857400"/>
          </a:xfrm>
        </p:spPr>
        <p:txBody>
          <a:bodyPr/>
          <a:lstStyle/>
          <a:p>
            <a:r>
              <a:rPr lang="pt-BR" dirty="0" smtClean="0"/>
              <a:t>O fim dos Regimes Militares:</a:t>
            </a:r>
            <a:endParaRPr lang="pt-BR" dirty="0"/>
          </a:p>
        </p:txBody>
      </p:sp>
      <p:sp>
        <p:nvSpPr>
          <p:cNvPr id="222211" name="Rectangle 3"/>
          <p:cNvSpPr>
            <a:spLocks noGrp="1" noChangeArrowheads="1"/>
          </p:cNvSpPr>
          <p:nvPr>
            <p:ph type="body" idx="1"/>
          </p:nvPr>
        </p:nvSpPr>
        <p:spPr/>
        <p:txBody>
          <a:bodyPr/>
          <a:lstStyle/>
          <a:p>
            <a:pPr>
              <a:lnSpc>
                <a:spcPct val="90000"/>
              </a:lnSpc>
              <a:buFont typeface="Wingdings" pitchFamily="2" charset="2"/>
              <a:buNone/>
            </a:pPr>
            <a:r>
              <a:rPr lang="pt-BR" sz="2800" dirty="0" smtClean="0"/>
              <a:t> Caminhos para a transição:</a:t>
            </a:r>
          </a:p>
          <a:p>
            <a:pPr marL="514350" indent="-514350">
              <a:lnSpc>
                <a:spcPct val="90000"/>
              </a:lnSpc>
              <a:buFont typeface="Wingdings" pitchFamily="2" charset="2"/>
              <a:buAutoNum type="arabicPeriod"/>
            </a:pPr>
            <a:r>
              <a:rPr lang="pt-BR" sz="2800" dirty="0" smtClean="0"/>
              <a:t>Derrota política</a:t>
            </a:r>
          </a:p>
          <a:p>
            <a:pPr marL="457200" indent="-457200">
              <a:lnSpc>
                <a:spcPct val="90000"/>
              </a:lnSpc>
              <a:buFont typeface="Wingdings" pitchFamily="2" charset="2"/>
              <a:buAutoNum type="arabicPeriod"/>
            </a:pPr>
            <a:r>
              <a:rPr lang="pt-BR" sz="2800" dirty="0" smtClean="0"/>
              <a:t>Afastamento voluntário</a:t>
            </a:r>
          </a:p>
          <a:p>
            <a:pPr marL="457200" indent="-457200">
              <a:lnSpc>
                <a:spcPct val="90000"/>
              </a:lnSpc>
              <a:buFont typeface="Wingdings" pitchFamily="2" charset="2"/>
              <a:buAutoNum type="arabicPeriod"/>
            </a:pPr>
            <a:r>
              <a:rPr lang="pt-BR" sz="2800" dirty="0" smtClean="0"/>
              <a:t>Um golpe de ‘legalistas’</a:t>
            </a:r>
            <a:endParaRPr lang="el-GR" sz="2400" dirty="0"/>
          </a:p>
        </p:txBody>
      </p:sp>
      <p:sp>
        <p:nvSpPr>
          <p:cNvPr id="5" name="Rectangle 3"/>
          <p:cNvSpPr txBox="1">
            <a:spLocks noChangeArrowheads="1"/>
          </p:cNvSpPr>
          <p:nvPr/>
        </p:nvSpPr>
        <p:spPr bwMode="auto">
          <a:xfrm>
            <a:off x="609600" y="2800350"/>
            <a:ext cx="8229600" cy="800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endParaRPr kumimoji="0" lang="pt-BR"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A</a:t>
            </a:r>
            <a:r>
              <a:rPr kumimoji="0" lang="pt-BR" sz="2400" b="0" i="0" u="none" strike="noStrike" kern="0" cap="none" spc="0" normalizeH="0" noProof="0" dirty="0" smtClean="0">
                <a:ln>
                  <a:noFill/>
                </a:ln>
                <a:solidFill>
                  <a:schemeClr val="tx1"/>
                </a:solidFill>
                <a:effectLst/>
                <a:uLnTx/>
                <a:uFillTx/>
                <a:latin typeface="+mn-lt"/>
                <a:ea typeface="+mn-ea"/>
                <a:cs typeface="+mn-cs"/>
              </a:rPr>
              <a:t> visão de O´Donnell: </a:t>
            </a:r>
            <a:r>
              <a:rPr lang="pt-BR" sz="2400" kern="0" dirty="0" smtClean="0">
                <a:latin typeface="+mn-lt"/>
              </a:rPr>
              <a:t>Relação entre desenvolvimento e regime político.</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noProof="0" dirty="0" smtClean="0">
                <a:ln>
                  <a:noFill/>
                </a:ln>
                <a:solidFill>
                  <a:schemeClr val="tx1"/>
                </a:solidFill>
                <a:effectLst/>
                <a:uLnTx/>
                <a:uFillTx/>
                <a:latin typeface="+mn-lt"/>
                <a:ea typeface="+mn-ea"/>
                <a:cs typeface="+mn-cs"/>
              </a:rPr>
              <a:t> </a:t>
            </a:r>
            <a:endParaRPr kumimoji="0" lang="el-GR"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noChangeArrowheads="1"/>
          </p:cNvSpPr>
          <p:nvPr/>
        </p:nvSpPr>
        <p:spPr bwMode="auto">
          <a:xfrm>
            <a:off x="609600" y="3943350"/>
            <a:ext cx="8229600" cy="857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3800" b="0" i="0" u="none" strike="noStrike" kern="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660570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584199" y="3319437"/>
            <a:ext cx="8596313" cy="1052513"/>
          </a:xfrm>
        </p:spPr>
        <p:txBody>
          <a:bodyPr/>
          <a:lstStyle/>
          <a:p>
            <a:r>
              <a:rPr lang="pt-BR" dirty="0" smtClean="0">
                <a:cs typeface="Courier New" pitchFamily="49" charset="0"/>
              </a:rPr>
              <a:t>Os regimes não democráticos são mais numerosos do que os democrático, mas a superioridade numérica não significa que estes estão ganhado </a:t>
            </a:r>
            <a:r>
              <a:rPr lang="pt-BR" i="1" dirty="0" smtClean="0">
                <a:cs typeface="Courier New" pitchFamily="49" charset="0"/>
              </a:rPr>
              <a:t>momentum.....</a:t>
            </a:r>
            <a:r>
              <a:rPr lang="pt-BR" dirty="0" smtClean="0">
                <a:cs typeface="Courier New" pitchFamily="49" charset="0"/>
              </a:rPr>
              <a:t>  </a:t>
            </a:r>
            <a:r>
              <a:rPr lang="en-US" dirty="0" smtClean="0">
                <a:cs typeface="Times New Roman" pitchFamily="18" charset="0"/>
              </a:rPr>
              <a:t/>
            </a:r>
            <a:br>
              <a:rPr lang="en-US" dirty="0" smtClean="0">
                <a:cs typeface="Times New Roman" pitchFamily="18" charset="0"/>
              </a:rPr>
            </a:br>
            <a:endParaRPr lang="pt-BR" dirty="0">
              <a:cs typeface="Times New Roman" pitchFamily="18" charset="0"/>
            </a:endParaRPr>
          </a:p>
        </p:txBody>
      </p:sp>
    </p:spTree>
    <p:extLst>
      <p:ext uri="{BB962C8B-B14F-4D97-AF65-F5344CB8AC3E}">
        <p14:creationId xmlns:p14="http://schemas.microsoft.com/office/powerpoint/2010/main" val="701563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0"/>
            <a:ext cx="8229600" cy="857250"/>
          </a:xfrm>
        </p:spPr>
        <p:txBody>
          <a:bodyPr/>
          <a:lstStyle/>
          <a:p>
            <a:r>
              <a:rPr lang="pt-BR" dirty="0" smtClean="0"/>
              <a:t>Questão para discussão:</a:t>
            </a:r>
            <a:endParaRPr lang="pt-BR" dirty="0"/>
          </a:p>
        </p:txBody>
      </p:sp>
      <p:sp>
        <p:nvSpPr>
          <p:cNvPr id="222211" name="Rectangle 3"/>
          <p:cNvSpPr>
            <a:spLocks noGrp="1" noChangeArrowheads="1"/>
          </p:cNvSpPr>
          <p:nvPr>
            <p:ph type="body" idx="1"/>
          </p:nvPr>
        </p:nvSpPr>
        <p:spPr>
          <a:xfrm>
            <a:off x="457200" y="685801"/>
            <a:ext cx="8229600" cy="4343399"/>
          </a:xfrm>
        </p:spPr>
        <p:txBody>
          <a:bodyPr/>
          <a:lstStyle/>
          <a:p>
            <a:pPr lvl="0"/>
            <a:r>
              <a:rPr lang="pt-BR" sz="2800" dirty="0" smtClean="0"/>
              <a:t> </a:t>
            </a:r>
            <a:r>
              <a:rPr lang="pt-BR" sz="2000" dirty="0" smtClean="0"/>
              <a:t>Pense no tipo de regime não democrático que existia nos países da América do Sul até a década de 80. Depois de três décadas, qual o futuro dos regimes democráticos na América do Sul? Esses regimes irão se consolidar e se legitimar? Como ocorrerá a consolidação das democracias na América do Sul e quais os fatores de risco? (grupos 1 e 2)</a:t>
            </a:r>
          </a:p>
          <a:p>
            <a:pPr lvl="0"/>
            <a:r>
              <a:rPr lang="pt-BR" sz="2000" dirty="0" smtClean="0"/>
              <a:t>Quais as chances de democratização na China? Como seria possível consolidar e legitimar um regime democrático na China? O que entrava a democratização da China? (grupos 3 e 4)</a:t>
            </a:r>
          </a:p>
          <a:p>
            <a:pPr lvl="0"/>
            <a:r>
              <a:rPr lang="pt-BR" sz="2000" dirty="0" smtClean="0"/>
              <a:t>Em quais regimes </a:t>
            </a:r>
            <a:r>
              <a:rPr lang="pt-BR" sz="2000" dirty="0" err="1" smtClean="0"/>
              <a:t>não-democráticos</a:t>
            </a:r>
            <a:r>
              <a:rPr lang="pt-BR" sz="2000" dirty="0" smtClean="0"/>
              <a:t> é mais fácil a transição para a democracia? Quais os exemplos de transição ‘difíceis’ e ‘fáceis’ que podem ser oferecidos? (grupos 5 e 6)</a:t>
            </a:r>
          </a:p>
          <a:p>
            <a:pPr>
              <a:lnSpc>
                <a:spcPct val="90000"/>
              </a:lnSpc>
              <a:buFont typeface="Wingdings" pitchFamily="2" charset="2"/>
              <a:buNone/>
            </a:pPr>
            <a:endParaRPr lang="el-GR" sz="2400" dirty="0"/>
          </a:p>
        </p:txBody>
      </p:sp>
    </p:spTree>
    <p:extLst>
      <p:ext uri="{BB962C8B-B14F-4D97-AF65-F5344CB8AC3E}">
        <p14:creationId xmlns:p14="http://schemas.microsoft.com/office/powerpoint/2010/main" val="1771495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1347614"/>
            <a:ext cx="9017317" cy="3428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8454" y="4083918"/>
            <a:ext cx="2129850" cy="628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ixaDeTexto 3"/>
          <p:cNvSpPr txBox="1"/>
          <p:nvPr/>
        </p:nvSpPr>
        <p:spPr>
          <a:xfrm>
            <a:off x="381000" y="114301"/>
            <a:ext cx="8382000" cy="1169551"/>
          </a:xfrm>
          <a:prstGeom prst="rect">
            <a:avLst/>
          </a:prstGeom>
          <a:noFill/>
        </p:spPr>
        <p:txBody>
          <a:bodyPr wrap="square" rtlCol="0">
            <a:spAutoFit/>
          </a:bodyPr>
          <a:lstStyle/>
          <a:p>
            <a:r>
              <a:rPr lang="pt-BR" sz="3200" dirty="0">
                <a:solidFill>
                  <a:srgbClr val="FF0000"/>
                </a:solidFill>
                <a:latin typeface="+mj-lt"/>
                <a:ea typeface="+mj-ea"/>
                <a:cs typeface="Courier New" pitchFamily="49" charset="0"/>
              </a:rPr>
              <a:t>55% da População Mundial Vive sob Regimes Não-livres ou Parcialmente </a:t>
            </a:r>
            <a:r>
              <a:rPr lang="pt-BR" sz="3600" dirty="0">
                <a:solidFill>
                  <a:srgbClr val="FF0000"/>
                </a:solidFill>
                <a:latin typeface="+mj-lt"/>
                <a:ea typeface="+mj-ea"/>
                <a:cs typeface="Courier New" pitchFamily="49" charset="0"/>
              </a:rPr>
              <a:t>Livres</a:t>
            </a:r>
            <a:endParaRPr lang="en-US" sz="3600" dirty="0">
              <a:solidFill>
                <a:srgbClr val="FF0000"/>
              </a:solidFill>
              <a:latin typeface="+mj-lt"/>
              <a:ea typeface="+mj-ea"/>
              <a:cs typeface="Courier New" pitchFamily="49" charset="0"/>
            </a:endParaRPr>
          </a:p>
        </p:txBody>
      </p:sp>
    </p:spTree>
    <p:extLst>
      <p:ext uri="{BB962C8B-B14F-4D97-AF65-F5344CB8AC3E}">
        <p14:creationId xmlns:p14="http://schemas.microsoft.com/office/powerpoint/2010/main" val="2861101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uxograma: Processo 1"/>
          <p:cNvSpPr/>
          <p:nvPr/>
        </p:nvSpPr>
        <p:spPr bwMode="auto">
          <a:xfrm>
            <a:off x="2438400" y="313401"/>
            <a:ext cx="1143000" cy="628650"/>
          </a:xfrm>
          <a:prstGeom prst="flowChartProcess">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 name="CaixaDeTexto 2"/>
          <p:cNvSpPr txBox="1"/>
          <p:nvPr/>
        </p:nvSpPr>
        <p:spPr>
          <a:xfrm>
            <a:off x="2705100" y="461576"/>
            <a:ext cx="800100" cy="307777"/>
          </a:xfrm>
          <a:prstGeom prst="rect">
            <a:avLst/>
          </a:prstGeom>
          <a:noFill/>
        </p:spPr>
        <p:txBody>
          <a:bodyPr wrap="square" rtlCol="0">
            <a:spAutoFit/>
          </a:bodyPr>
          <a:lstStyle/>
          <a:p>
            <a:r>
              <a:rPr lang="en-US" dirty="0" smtClean="0"/>
              <a:t>RNP</a:t>
            </a:r>
            <a:endParaRPr lang="en-US" dirty="0"/>
          </a:p>
        </p:txBody>
      </p:sp>
      <p:sp>
        <p:nvSpPr>
          <p:cNvPr id="4" name="Fluxograma: Decisão 3"/>
          <p:cNvSpPr/>
          <p:nvPr/>
        </p:nvSpPr>
        <p:spPr bwMode="auto">
          <a:xfrm>
            <a:off x="457200" y="2142201"/>
            <a:ext cx="2247900" cy="742950"/>
          </a:xfrm>
          <a:prstGeom prst="flowChartDecision">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CaixaDeTexto 4"/>
          <p:cNvSpPr txBox="1"/>
          <p:nvPr/>
        </p:nvSpPr>
        <p:spPr>
          <a:xfrm>
            <a:off x="914400" y="2343150"/>
            <a:ext cx="1600200" cy="338554"/>
          </a:xfrm>
          <a:prstGeom prst="rect">
            <a:avLst/>
          </a:prstGeom>
          <a:noFill/>
        </p:spPr>
        <p:txBody>
          <a:bodyPr wrap="square" rtlCol="0">
            <a:spAutoFit/>
          </a:bodyPr>
          <a:lstStyle/>
          <a:p>
            <a:r>
              <a:rPr lang="en-US" sz="1600" dirty="0" smtClean="0"/>
              <a:t>Favor</a:t>
            </a:r>
            <a:r>
              <a:rPr lang="pt-BR" sz="1600" dirty="0" smtClean="0"/>
              <a:t>á</a:t>
            </a:r>
            <a:r>
              <a:rPr lang="en-US" sz="1600" dirty="0" err="1" smtClean="0"/>
              <a:t>veis</a:t>
            </a:r>
            <a:endParaRPr lang="en-US" sz="1600" dirty="0"/>
          </a:p>
        </p:txBody>
      </p:sp>
      <p:sp>
        <p:nvSpPr>
          <p:cNvPr id="6" name="Fluxograma: Decisão 5"/>
          <p:cNvSpPr/>
          <p:nvPr/>
        </p:nvSpPr>
        <p:spPr bwMode="auto">
          <a:xfrm>
            <a:off x="3200400" y="2142201"/>
            <a:ext cx="2362200" cy="742950"/>
          </a:xfrm>
          <a:prstGeom prst="flowChartDecision">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CaixaDeTexto 6"/>
          <p:cNvSpPr txBox="1"/>
          <p:nvPr/>
        </p:nvSpPr>
        <p:spPr>
          <a:xfrm>
            <a:off x="3581400" y="2343150"/>
            <a:ext cx="1828800" cy="338554"/>
          </a:xfrm>
          <a:prstGeom prst="rect">
            <a:avLst/>
          </a:prstGeom>
          <a:noFill/>
        </p:spPr>
        <p:txBody>
          <a:bodyPr wrap="square" rtlCol="0">
            <a:spAutoFit/>
          </a:bodyPr>
          <a:lstStyle/>
          <a:p>
            <a:r>
              <a:rPr lang="en-US" sz="1600" dirty="0" err="1" smtClean="0"/>
              <a:t>Desfavor</a:t>
            </a:r>
            <a:r>
              <a:rPr lang="pt-BR" sz="1600" dirty="0" smtClean="0"/>
              <a:t>á</a:t>
            </a:r>
            <a:r>
              <a:rPr lang="en-US" sz="1600" dirty="0" err="1" smtClean="0"/>
              <a:t>veis</a:t>
            </a:r>
            <a:endParaRPr lang="en-US" sz="1600" dirty="0"/>
          </a:p>
        </p:txBody>
      </p:sp>
      <p:sp>
        <p:nvSpPr>
          <p:cNvPr id="8" name="Fluxograma: Decisão 7"/>
          <p:cNvSpPr/>
          <p:nvPr/>
        </p:nvSpPr>
        <p:spPr bwMode="auto">
          <a:xfrm>
            <a:off x="6096000" y="1913601"/>
            <a:ext cx="2362200" cy="1143000"/>
          </a:xfrm>
          <a:prstGeom prst="flowChartDecision">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CaixaDeTexto 8"/>
          <p:cNvSpPr txBox="1"/>
          <p:nvPr/>
        </p:nvSpPr>
        <p:spPr>
          <a:xfrm>
            <a:off x="6743700" y="2141443"/>
            <a:ext cx="1257300" cy="646331"/>
          </a:xfrm>
          <a:prstGeom prst="rect">
            <a:avLst/>
          </a:prstGeom>
          <a:noFill/>
        </p:spPr>
        <p:txBody>
          <a:bodyPr wrap="square" rtlCol="0">
            <a:spAutoFit/>
          </a:bodyPr>
          <a:lstStyle/>
          <a:p>
            <a:r>
              <a:rPr lang="pt-BR" sz="1200" dirty="0" smtClean="0"/>
              <a:t>Mistas ou Temporariamente Favoráveis</a:t>
            </a:r>
            <a:endParaRPr lang="en-US" sz="1200" dirty="0"/>
          </a:p>
        </p:txBody>
      </p:sp>
      <p:cxnSp>
        <p:nvCxnSpPr>
          <p:cNvPr id="11" name="Conector reto 10"/>
          <p:cNvCxnSpPr>
            <a:stCxn id="2" idx="2"/>
            <a:endCxn id="4" idx="0"/>
          </p:cNvCxnSpPr>
          <p:nvPr/>
        </p:nvCxnSpPr>
        <p:spPr bwMode="auto">
          <a:xfrm flipH="1">
            <a:off x="1581150" y="942051"/>
            <a:ext cx="1428750" cy="120015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3" name="Conector reto 12"/>
          <p:cNvCxnSpPr>
            <a:stCxn id="2" idx="2"/>
            <a:endCxn id="6" idx="0"/>
          </p:cNvCxnSpPr>
          <p:nvPr/>
        </p:nvCxnSpPr>
        <p:spPr bwMode="auto">
          <a:xfrm>
            <a:off x="3009900" y="942051"/>
            <a:ext cx="1371600" cy="120015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15" name="Conector reto 14"/>
          <p:cNvCxnSpPr>
            <a:stCxn id="2" idx="2"/>
            <a:endCxn id="8" idx="0"/>
          </p:cNvCxnSpPr>
          <p:nvPr/>
        </p:nvCxnSpPr>
        <p:spPr bwMode="auto">
          <a:xfrm>
            <a:off x="3009900" y="942051"/>
            <a:ext cx="4267200" cy="97155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6" name="CaixaDeTexto 15"/>
          <p:cNvSpPr txBox="1"/>
          <p:nvPr/>
        </p:nvSpPr>
        <p:spPr>
          <a:xfrm>
            <a:off x="693335" y="3456652"/>
            <a:ext cx="1600200" cy="523220"/>
          </a:xfrm>
          <a:prstGeom prst="rect">
            <a:avLst/>
          </a:prstGeom>
          <a:noFill/>
        </p:spPr>
        <p:txBody>
          <a:bodyPr wrap="square" rtlCol="0">
            <a:spAutoFit/>
          </a:bodyPr>
          <a:lstStyle/>
          <a:p>
            <a:r>
              <a:rPr lang="pt-BR" dirty="0" err="1" smtClean="0"/>
              <a:t>Poliarquia</a:t>
            </a:r>
            <a:r>
              <a:rPr lang="pt-BR" dirty="0" smtClean="0"/>
              <a:t> Estável</a:t>
            </a:r>
            <a:endParaRPr lang="en-US" dirty="0"/>
          </a:p>
        </p:txBody>
      </p:sp>
      <p:sp>
        <p:nvSpPr>
          <p:cNvPr id="17" name="CaixaDeTexto 16"/>
          <p:cNvSpPr txBox="1"/>
          <p:nvPr/>
        </p:nvSpPr>
        <p:spPr>
          <a:xfrm>
            <a:off x="3962400" y="3513801"/>
            <a:ext cx="1600200" cy="307777"/>
          </a:xfrm>
          <a:prstGeom prst="rect">
            <a:avLst/>
          </a:prstGeom>
          <a:noFill/>
        </p:spPr>
        <p:txBody>
          <a:bodyPr wrap="square" rtlCol="0">
            <a:spAutoFit/>
          </a:bodyPr>
          <a:lstStyle/>
          <a:p>
            <a:r>
              <a:rPr lang="pt-BR" dirty="0" smtClean="0"/>
              <a:t>RNP</a:t>
            </a:r>
            <a:endParaRPr lang="en-US" dirty="0"/>
          </a:p>
        </p:txBody>
      </p:sp>
      <p:sp>
        <p:nvSpPr>
          <p:cNvPr id="18" name="CaixaDeTexto 17"/>
          <p:cNvSpPr txBox="1"/>
          <p:nvPr/>
        </p:nvSpPr>
        <p:spPr>
          <a:xfrm>
            <a:off x="5257800" y="3505082"/>
            <a:ext cx="1219200" cy="523220"/>
          </a:xfrm>
          <a:prstGeom prst="rect">
            <a:avLst/>
          </a:prstGeom>
          <a:noFill/>
        </p:spPr>
        <p:txBody>
          <a:bodyPr wrap="square" rtlCol="0">
            <a:spAutoFit/>
          </a:bodyPr>
          <a:lstStyle/>
          <a:p>
            <a:r>
              <a:rPr lang="pt-BR" dirty="0" smtClean="0"/>
              <a:t>RNP</a:t>
            </a:r>
          </a:p>
          <a:p>
            <a:r>
              <a:rPr lang="pt-BR" dirty="0" smtClean="0"/>
              <a:t>(Colapso)</a:t>
            </a:r>
            <a:endParaRPr lang="en-US" dirty="0"/>
          </a:p>
        </p:txBody>
      </p:sp>
      <p:sp>
        <p:nvSpPr>
          <p:cNvPr id="19" name="CaixaDeTexto 18"/>
          <p:cNvSpPr txBox="1"/>
          <p:nvPr/>
        </p:nvSpPr>
        <p:spPr>
          <a:xfrm>
            <a:off x="6667500" y="3458602"/>
            <a:ext cx="1219200" cy="307777"/>
          </a:xfrm>
          <a:prstGeom prst="rect">
            <a:avLst/>
          </a:prstGeom>
          <a:noFill/>
        </p:spPr>
        <p:txBody>
          <a:bodyPr wrap="square" rtlCol="0">
            <a:spAutoFit/>
          </a:bodyPr>
          <a:lstStyle/>
          <a:p>
            <a:r>
              <a:rPr lang="pt-BR" dirty="0" smtClean="0"/>
              <a:t>RNP</a:t>
            </a:r>
          </a:p>
        </p:txBody>
      </p:sp>
      <p:sp>
        <p:nvSpPr>
          <p:cNvPr id="20" name="CaixaDeTexto 19"/>
          <p:cNvSpPr txBox="1"/>
          <p:nvPr/>
        </p:nvSpPr>
        <p:spPr>
          <a:xfrm>
            <a:off x="7848600" y="3513802"/>
            <a:ext cx="1219200" cy="523220"/>
          </a:xfrm>
          <a:prstGeom prst="rect">
            <a:avLst/>
          </a:prstGeom>
          <a:noFill/>
        </p:spPr>
        <p:txBody>
          <a:bodyPr wrap="square" rtlCol="0">
            <a:spAutoFit/>
          </a:bodyPr>
          <a:lstStyle/>
          <a:p>
            <a:r>
              <a:rPr lang="pt-BR" dirty="0" smtClean="0"/>
              <a:t>RNP</a:t>
            </a:r>
          </a:p>
          <a:p>
            <a:endParaRPr lang="en-US" dirty="0"/>
          </a:p>
        </p:txBody>
      </p:sp>
      <p:sp>
        <p:nvSpPr>
          <p:cNvPr id="21" name="CaixaDeTexto 20"/>
          <p:cNvSpPr txBox="1"/>
          <p:nvPr/>
        </p:nvSpPr>
        <p:spPr>
          <a:xfrm>
            <a:off x="6478137" y="4094052"/>
            <a:ext cx="1219200" cy="307777"/>
          </a:xfrm>
          <a:prstGeom prst="rect">
            <a:avLst/>
          </a:prstGeom>
          <a:noFill/>
        </p:spPr>
        <p:txBody>
          <a:bodyPr wrap="square" rtlCol="0">
            <a:spAutoFit/>
          </a:bodyPr>
          <a:lstStyle/>
          <a:p>
            <a:r>
              <a:rPr lang="pt-BR" dirty="0" err="1" smtClean="0"/>
              <a:t>Poliarquia</a:t>
            </a:r>
            <a:endParaRPr lang="pt-BR" dirty="0" smtClean="0"/>
          </a:p>
        </p:txBody>
      </p:sp>
      <p:sp>
        <p:nvSpPr>
          <p:cNvPr id="22" name="CaixaDeTexto 21"/>
          <p:cNvSpPr txBox="1"/>
          <p:nvPr/>
        </p:nvSpPr>
        <p:spPr>
          <a:xfrm>
            <a:off x="7848600" y="4102266"/>
            <a:ext cx="1219200" cy="307777"/>
          </a:xfrm>
          <a:prstGeom prst="rect">
            <a:avLst/>
          </a:prstGeom>
          <a:noFill/>
        </p:spPr>
        <p:txBody>
          <a:bodyPr wrap="square" rtlCol="0">
            <a:spAutoFit/>
          </a:bodyPr>
          <a:lstStyle/>
          <a:p>
            <a:r>
              <a:rPr lang="pt-BR" dirty="0" err="1" smtClean="0"/>
              <a:t>Poliarquia</a:t>
            </a:r>
            <a:endParaRPr lang="pt-BR" dirty="0" smtClean="0"/>
          </a:p>
        </p:txBody>
      </p:sp>
      <p:sp>
        <p:nvSpPr>
          <p:cNvPr id="23" name="CaixaDeTexto 22"/>
          <p:cNvSpPr txBox="1"/>
          <p:nvPr/>
        </p:nvSpPr>
        <p:spPr>
          <a:xfrm>
            <a:off x="8001000" y="4712245"/>
            <a:ext cx="1219200" cy="307777"/>
          </a:xfrm>
          <a:prstGeom prst="rect">
            <a:avLst/>
          </a:prstGeom>
          <a:noFill/>
        </p:spPr>
        <p:txBody>
          <a:bodyPr wrap="square" rtlCol="0">
            <a:spAutoFit/>
          </a:bodyPr>
          <a:lstStyle/>
          <a:p>
            <a:r>
              <a:rPr lang="pt-BR" dirty="0" smtClean="0"/>
              <a:t>RNP</a:t>
            </a:r>
          </a:p>
        </p:txBody>
      </p:sp>
      <p:cxnSp>
        <p:nvCxnSpPr>
          <p:cNvPr id="25" name="Conector reto 24"/>
          <p:cNvCxnSpPr>
            <a:stCxn id="4" idx="2"/>
          </p:cNvCxnSpPr>
          <p:nvPr/>
        </p:nvCxnSpPr>
        <p:spPr bwMode="auto">
          <a:xfrm flipH="1">
            <a:off x="1219200" y="2885151"/>
            <a:ext cx="361950" cy="62865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27" name="Conector reto 26"/>
          <p:cNvCxnSpPr>
            <a:stCxn id="6" idx="2"/>
          </p:cNvCxnSpPr>
          <p:nvPr/>
        </p:nvCxnSpPr>
        <p:spPr bwMode="auto">
          <a:xfrm flipH="1">
            <a:off x="4267200" y="2885152"/>
            <a:ext cx="114300" cy="739601"/>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29" name="Conector reto 28"/>
          <p:cNvCxnSpPr>
            <a:stCxn id="8" idx="2"/>
          </p:cNvCxnSpPr>
          <p:nvPr/>
        </p:nvCxnSpPr>
        <p:spPr bwMode="auto">
          <a:xfrm flipH="1">
            <a:off x="5638800" y="3056601"/>
            <a:ext cx="1638300" cy="4572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1" name="Conector reto 30"/>
          <p:cNvCxnSpPr>
            <a:stCxn id="8" idx="2"/>
          </p:cNvCxnSpPr>
          <p:nvPr/>
        </p:nvCxnSpPr>
        <p:spPr bwMode="auto">
          <a:xfrm flipH="1">
            <a:off x="7087738" y="3056601"/>
            <a:ext cx="189363" cy="448481"/>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3" name="Conector reto 32"/>
          <p:cNvCxnSpPr>
            <a:stCxn id="8" idx="2"/>
          </p:cNvCxnSpPr>
          <p:nvPr/>
        </p:nvCxnSpPr>
        <p:spPr bwMode="auto">
          <a:xfrm>
            <a:off x="7277100" y="3056601"/>
            <a:ext cx="723900" cy="4572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7" name="Conector reto 36"/>
          <p:cNvCxnSpPr>
            <a:endCxn id="21" idx="0"/>
          </p:cNvCxnSpPr>
          <p:nvPr/>
        </p:nvCxnSpPr>
        <p:spPr bwMode="auto">
          <a:xfrm>
            <a:off x="7087737" y="3747456"/>
            <a:ext cx="0" cy="346596"/>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9" name="Conector reto 38"/>
          <p:cNvCxnSpPr/>
          <p:nvPr/>
        </p:nvCxnSpPr>
        <p:spPr bwMode="auto">
          <a:xfrm>
            <a:off x="8153400" y="3790800"/>
            <a:ext cx="0" cy="311466"/>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42" name="Conector reto 41"/>
          <p:cNvCxnSpPr/>
          <p:nvPr/>
        </p:nvCxnSpPr>
        <p:spPr bwMode="auto">
          <a:xfrm>
            <a:off x="8305800" y="4371051"/>
            <a:ext cx="0" cy="341194"/>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sp>
        <p:nvSpPr>
          <p:cNvPr id="10" name="CaixaDeTexto 9"/>
          <p:cNvSpPr txBox="1"/>
          <p:nvPr/>
        </p:nvSpPr>
        <p:spPr>
          <a:xfrm>
            <a:off x="4549080" y="195486"/>
            <a:ext cx="4343400" cy="954107"/>
          </a:xfrm>
          <a:prstGeom prst="rect">
            <a:avLst/>
          </a:prstGeom>
          <a:noFill/>
        </p:spPr>
        <p:txBody>
          <a:bodyPr wrap="square" rtlCol="0">
            <a:spAutoFit/>
          </a:bodyPr>
          <a:lstStyle/>
          <a:p>
            <a:r>
              <a:rPr lang="pt-BR" sz="2800" b="1" dirty="0" smtClean="0">
                <a:solidFill>
                  <a:srgbClr val="FF0000"/>
                </a:solidFill>
              </a:rPr>
              <a:t>Trajetórias da Democratização</a:t>
            </a:r>
            <a:endParaRPr lang="es-MX" sz="2800" b="1" dirty="0">
              <a:solidFill>
                <a:srgbClr val="FF0000"/>
              </a:solidFill>
            </a:endParaRPr>
          </a:p>
        </p:txBody>
      </p:sp>
    </p:spTree>
    <p:extLst>
      <p:ext uri="{BB962C8B-B14F-4D97-AF65-F5344CB8AC3E}">
        <p14:creationId xmlns:p14="http://schemas.microsoft.com/office/powerpoint/2010/main" val="618354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sz="3200" dirty="0" smtClean="0"/>
              <a:t>Uma classificação (Linz e Stepan, 1996):</a:t>
            </a:r>
            <a:endParaRPr lang="pt-BR" sz="3200" dirty="0"/>
          </a:p>
        </p:txBody>
      </p:sp>
      <p:sp>
        <p:nvSpPr>
          <p:cNvPr id="222211" name="Rectangle 3"/>
          <p:cNvSpPr>
            <a:spLocks noGrp="1" noChangeArrowheads="1"/>
          </p:cNvSpPr>
          <p:nvPr>
            <p:ph type="body" idx="1"/>
          </p:nvPr>
        </p:nvSpPr>
        <p:spPr/>
        <p:txBody>
          <a:bodyPr/>
          <a:lstStyle/>
          <a:p>
            <a:pPr>
              <a:lnSpc>
                <a:spcPct val="90000"/>
              </a:lnSpc>
              <a:buFont typeface="Wingdings" pitchFamily="2" charset="2"/>
              <a:buNone/>
            </a:pPr>
            <a:endParaRPr lang="pt-BR" sz="2400" dirty="0" smtClean="0"/>
          </a:p>
          <a:p>
            <a:pPr>
              <a:lnSpc>
                <a:spcPct val="90000"/>
              </a:lnSpc>
              <a:buFont typeface="Wingdings" pitchFamily="2" charset="2"/>
              <a:buNone/>
            </a:pPr>
            <a:r>
              <a:rPr lang="pt-BR" sz="2400" dirty="0" smtClean="0"/>
              <a:t>Regimes Autoritários</a:t>
            </a:r>
          </a:p>
          <a:p>
            <a:pPr>
              <a:lnSpc>
                <a:spcPct val="90000"/>
              </a:lnSpc>
              <a:buFont typeface="Wingdings" pitchFamily="2" charset="2"/>
              <a:buNone/>
            </a:pPr>
            <a:r>
              <a:rPr lang="pt-BR" sz="2400" dirty="0" smtClean="0"/>
              <a:t>Regimes Totalitários</a:t>
            </a:r>
          </a:p>
          <a:p>
            <a:pPr>
              <a:lnSpc>
                <a:spcPct val="90000"/>
              </a:lnSpc>
              <a:buFont typeface="Wingdings" pitchFamily="2" charset="2"/>
              <a:buNone/>
            </a:pPr>
            <a:r>
              <a:rPr lang="pt-BR" sz="2400" dirty="0" smtClean="0"/>
              <a:t>Regimes Pós-Totalitários</a:t>
            </a:r>
          </a:p>
          <a:p>
            <a:pPr>
              <a:lnSpc>
                <a:spcPct val="90000"/>
              </a:lnSpc>
              <a:buFont typeface="Wingdings" pitchFamily="2" charset="2"/>
              <a:buNone/>
            </a:pPr>
            <a:r>
              <a:rPr lang="pt-BR" sz="2400" dirty="0" smtClean="0"/>
              <a:t>Regimes </a:t>
            </a:r>
            <a:r>
              <a:rPr lang="pt-BR" sz="2400" dirty="0" err="1" smtClean="0"/>
              <a:t>Sultânicos</a:t>
            </a:r>
            <a:endParaRPr lang="el-GR" sz="2400" dirty="0"/>
          </a:p>
        </p:txBody>
      </p:sp>
    </p:spTree>
    <p:extLst>
      <p:ext uri="{BB962C8B-B14F-4D97-AF65-F5344CB8AC3E}">
        <p14:creationId xmlns:p14="http://schemas.microsoft.com/office/powerpoint/2010/main" val="483502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pt-BR" dirty="0" smtClean="0">
                <a:cs typeface="Courier New" pitchFamily="49" charset="0"/>
              </a:rPr>
              <a:t>Regimes autoritários</a:t>
            </a:r>
            <a:endParaRPr lang="pt-BR" dirty="0">
              <a:cs typeface="Times New Roman" pitchFamily="18" charset="0"/>
            </a:endParaRPr>
          </a:p>
        </p:txBody>
      </p:sp>
      <p:sp>
        <p:nvSpPr>
          <p:cNvPr id="177155" name="Rectangle 3"/>
          <p:cNvSpPr>
            <a:spLocks noGrp="1" noChangeArrowheads="1"/>
          </p:cNvSpPr>
          <p:nvPr>
            <p:ph type="body" idx="1"/>
          </p:nvPr>
        </p:nvSpPr>
        <p:spPr>
          <a:xfrm>
            <a:off x="349696" y="1200150"/>
            <a:ext cx="8686800" cy="3725699"/>
          </a:xfrm>
          <a:noFill/>
          <a:ln>
            <a:solidFill>
              <a:srgbClr val="F6ED42"/>
            </a:solidFill>
          </a:ln>
        </p:spPr>
        <p:txBody>
          <a:bodyPr/>
          <a:lstStyle/>
          <a:p>
            <a:pPr>
              <a:buNone/>
            </a:pPr>
            <a:r>
              <a:rPr lang="pt-BR" sz="2800" dirty="0" smtClean="0"/>
              <a:t>“Sistemas de pluralismo político limitado, cuja classe política não presta contas de seus atos, que não se baseiam numa ideologia de referência devidamente articulada, mas se caracterizam por mentalidades próprias, onde não existe uma mobilização política disseminada e em larga escala, salvo em momentos do seu desenvolvimento..” ( Linz, 1964) </a:t>
            </a:r>
            <a:endParaRPr lang="pt-BR" sz="2800" dirty="0"/>
          </a:p>
        </p:txBody>
      </p:sp>
    </p:spTree>
    <p:extLst>
      <p:ext uri="{BB962C8B-B14F-4D97-AF65-F5344CB8AC3E}">
        <p14:creationId xmlns:p14="http://schemas.microsoft.com/office/powerpoint/2010/main" val="742684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Pluralismo limitado:</a:t>
            </a:r>
            <a:endParaRPr lang="pt-BR" dirty="0"/>
          </a:p>
        </p:txBody>
      </p:sp>
      <p:sp>
        <p:nvSpPr>
          <p:cNvPr id="222211" name="Rectangle 3"/>
          <p:cNvSpPr>
            <a:spLocks noGrp="1" noChangeArrowheads="1"/>
          </p:cNvSpPr>
          <p:nvPr>
            <p:ph type="body" idx="1"/>
          </p:nvPr>
        </p:nvSpPr>
        <p:spPr/>
        <p:txBody>
          <a:bodyPr/>
          <a:lstStyle/>
          <a:p>
            <a:pPr>
              <a:lnSpc>
                <a:spcPct val="90000"/>
              </a:lnSpc>
              <a:buFont typeface="Wingdings" pitchFamily="2" charset="2"/>
              <a:buNone/>
            </a:pPr>
            <a:r>
              <a:rPr lang="pt-BR" sz="2400" dirty="0" smtClean="0"/>
              <a:t> </a:t>
            </a:r>
            <a:r>
              <a:rPr lang="pt-BR" sz="3200" dirty="0" smtClean="0"/>
              <a:t>Organizações não competem e devem ser reconhecidas pelo líder político</a:t>
            </a:r>
            <a:endParaRPr lang="el-GR" sz="3200" dirty="0"/>
          </a:p>
        </p:txBody>
      </p:sp>
      <p:sp>
        <p:nvSpPr>
          <p:cNvPr id="8" name="Rectangle 2"/>
          <p:cNvSpPr txBox="1">
            <a:spLocks noChangeArrowheads="1"/>
          </p:cNvSpPr>
          <p:nvPr/>
        </p:nvSpPr>
        <p:spPr bwMode="auto">
          <a:xfrm>
            <a:off x="533400" y="2057400"/>
            <a:ext cx="8229600" cy="857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3800" b="0" i="0" u="none" strike="noStrike" kern="0" cap="none" spc="0" normalizeH="0" baseline="0" noProof="0" dirty="0" smtClean="0">
              <a:ln>
                <a:noFill/>
              </a:ln>
              <a:solidFill>
                <a:schemeClr val="tx1">
                  <a:lumMod val="50000"/>
                  <a:lumOff val="50000"/>
                </a:schemeClr>
              </a:solidFill>
              <a:effectLst/>
              <a:uLnTx/>
              <a:uFillTx/>
              <a:latin typeface="+mj-lt"/>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800" b="0" i="0" u="none" strike="noStrike" kern="0" cap="none" spc="0" normalizeH="0" baseline="0" noProof="0" dirty="0" smtClean="0">
                <a:ln>
                  <a:noFill/>
                </a:ln>
                <a:solidFill>
                  <a:schemeClr val="tx1">
                    <a:lumMod val="50000"/>
                    <a:lumOff val="50000"/>
                  </a:schemeClr>
                </a:solidFill>
                <a:effectLst/>
                <a:uLnTx/>
                <a:uFillTx/>
                <a:latin typeface="+mj-lt"/>
                <a:ea typeface="+mj-ea"/>
                <a:cs typeface="+mj-cs"/>
              </a:rPr>
              <a:t>Ausência de Responsabilidade:</a:t>
            </a:r>
          </a:p>
        </p:txBody>
      </p:sp>
      <p:sp>
        <p:nvSpPr>
          <p:cNvPr id="9" name="Rectangle 3"/>
          <p:cNvSpPr txBox="1">
            <a:spLocks noChangeArrowheads="1"/>
          </p:cNvSpPr>
          <p:nvPr/>
        </p:nvSpPr>
        <p:spPr bwMode="auto">
          <a:xfrm>
            <a:off x="609600" y="2971800"/>
            <a:ext cx="8229600" cy="800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400" b="0"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90000"/>
              </a:lnSpc>
              <a:spcBef>
                <a:spcPct val="20000"/>
              </a:spcBef>
              <a:spcAft>
                <a:spcPct val="0"/>
              </a:spcAft>
              <a:buClr>
                <a:schemeClr val="accent1"/>
              </a:buClr>
              <a:buSzTx/>
              <a:buFont typeface="Wingdings" pitchFamily="2" charset="2"/>
              <a:buNone/>
              <a:tabLst/>
              <a:defRPr/>
            </a:pPr>
            <a:r>
              <a:rPr kumimoji="0" lang="pt-BR" sz="2800" b="1" i="0" u="none" strike="noStrike" kern="0" cap="none" spc="0" normalizeH="0" baseline="0" noProof="0" dirty="0" smtClean="0">
                <a:ln>
                  <a:noFill/>
                </a:ln>
                <a:solidFill>
                  <a:schemeClr val="tx1"/>
                </a:solidFill>
                <a:effectLst/>
                <a:uLnTx/>
                <a:uFillTx/>
                <a:latin typeface="+mn-lt"/>
                <a:ea typeface="+mn-ea"/>
                <a:cs typeface="+mn-cs"/>
              </a:rPr>
              <a:t>Organizações não são responsáveis</a:t>
            </a:r>
            <a:r>
              <a:rPr kumimoji="0" lang="pt-BR" sz="2800" b="1" i="0" u="none" strike="noStrike" kern="0" cap="none" spc="0" normalizeH="0" noProof="0" dirty="0" smtClean="0">
                <a:ln>
                  <a:noFill/>
                </a:ln>
                <a:solidFill>
                  <a:schemeClr val="tx1"/>
                </a:solidFill>
                <a:effectLst/>
                <a:uLnTx/>
                <a:uFillTx/>
                <a:latin typeface="+mn-lt"/>
                <a:ea typeface="+mn-ea"/>
                <a:cs typeface="+mn-cs"/>
              </a:rPr>
              <a:t> perante nenhum eleitorado, não </a:t>
            </a:r>
            <a:r>
              <a:rPr kumimoji="0" lang="pt-BR" sz="2800" b="1" i="1" u="none" strike="noStrike" kern="0" cap="none" spc="0" normalizeH="0" noProof="0" dirty="0" smtClean="0">
                <a:ln>
                  <a:noFill/>
                </a:ln>
                <a:solidFill>
                  <a:schemeClr val="tx1"/>
                </a:solidFill>
                <a:effectLst/>
                <a:uLnTx/>
                <a:uFillTx/>
                <a:latin typeface="+mn-lt"/>
                <a:ea typeface="+mn-ea"/>
                <a:cs typeface="+mn-cs"/>
              </a:rPr>
              <a:t>representam interesses</a:t>
            </a:r>
            <a:endParaRPr kumimoji="0" lang="el-GR" sz="2800" b="1" i="1" u="none" strike="noStrike" kern="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793401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pt-BR" dirty="0" smtClean="0"/>
              <a:t>Mentalidades x Ideologia:</a:t>
            </a:r>
            <a:endParaRPr lang="pt-BR" dirty="0"/>
          </a:p>
        </p:txBody>
      </p:sp>
      <p:sp>
        <p:nvSpPr>
          <p:cNvPr id="222211" name="Rectangle 3"/>
          <p:cNvSpPr>
            <a:spLocks noGrp="1" noChangeArrowheads="1"/>
          </p:cNvSpPr>
          <p:nvPr>
            <p:ph type="body" idx="1"/>
          </p:nvPr>
        </p:nvSpPr>
        <p:spPr/>
        <p:txBody>
          <a:bodyPr/>
          <a:lstStyle/>
          <a:p>
            <a:pPr>
              <a:lnSpc>
                <a:spcPct val="90000"/>
              </a:lnSpc>
              <a:buFont typeface="Arial" pitchFamily="34" charset="0"/>
              <a:buChar char="•"/>
            </a:pPr>
            <a:r>
              <a:rPr lang="pt-BR" sz="2800" dirty="0" smtClean="0"/>
              <a:t>Conjunto de crenças menos codificadas do que  nas ideologias</a:t>
            </a:r>
          </a:p>
          <a:p>
            <a:pPr>
              <a:lnSpc>
                <a:spcPct val="90000"/>
              </a:lnSpc>
              <a:buFont typeface="Arial" pitchFamily="34" charset="0"/>
              <a:buChar char="•"/>
            </a:pPr>
            <a:r>
              <a:rPr lang="pt-BR" sz="2800" dirty="0" smtClean="0"/>
              <a:t>Margem de “ambiguidade interpretativa”, mentalidades flexíveis</a:t>
            </a:r>
          </a:p>
          <a:p>
            <a:pPr>
              <a:lnSpc>
                <a:spcPct val="90000"/>
              </a:lnSpc>
              <a:buFont typeface="Arial" pitchFamily="34" charset="0"/>
              <a:buChar char="•"/>
            </a:pPr>
            <a:r>
              <a:rPr lang="pt-BR" sz="2800" dirty="0" smtClean="0"/>
              <a:t>Regimes Totalitários por sua vez ostentam ideologias rígidas</a:t>
            </a:r>
          </a:p>
          <a:p>
            <a:pPr>
              <a:lnSpc>
                <a:spcPct val="90000"/>
              </a:lnSpc>
              <a:buFont typeface="Arial" pitchFamily="34" charset="0"/>
              <a:buChar char="•"/>
            </a:pPr>
            <a:r>
              <a:rPr lang="pt-BR" sz="2800" dirty="0" smtClean="0"/>
              <a:t>Contraponto com regimes democráticos: não é imposto do alto, surge ‘organicamente’</a:t>
            </a:r>
            <a:endParaRPr lang="el-GR" sz="2800" dirty="0"/>
          </a:p>
        </p:txBody>
      </p:sp>
    </p:spTree>
    <p:extLst>
      <p:ext uri="{BB962C8B-B14F-4D97-AF65-F5344CB8AC3E}">
        <p14:creationId xmlns:p14="http://schemas.microsoft.com/office/powerpoint/2010/main" val="2739048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Dilema do Autoritarismo Moderno</a:t>
            </a:r>
            <a:endParaRPr lang="en-US" dirty="0"/>
          </a:p>
        </p:txBody>
      </p:sp>
      <p:sp>
        <p:nvSpPr>
          <p:cNvPr id="3" name="Espaço Reservado para Conteúdo 2"/>
          <p:cNvSpPr>
            <a:spLocks noGrp="1"/>
          </p:cNvSpPr>
          <p:nvPr>
            <p:ph type="body" idx="1"/>
          </p:nvPr>
        </p:nvSpPr>
        <p:spPr/>
        <p:txBody>
          <a:bodyPr/>
          <a:lstStyle/>
          <a:p>
            <a:pPr>
              <a:buFontTx/>
              <a:buChar char="-"/>
            </a:pPr>
            <a:r>
              <a:rPr lang="pt-BR" dirty="0" smtClean="0"/>
              <a:t>Constrangem a oposição, mas não a aniquilam</a:t>
            </a:r>
          </a:p>
          <a:p>
            <a:pPr>
              <a:buFontTx/>
              <a:buChar char="-"/>
            </a:pPr>
            <a:r>
              <a:rPr lang="pt-BR" dirty="0" smtClean="0"/>
              <a:t>Desrespeitam o Estado de Direito, mantendo, no entanto, uma aparência de ordem, legitimidade e prosperidade.</a:t>
            </a:r>
          </a:p>
          <a:p>
            <a:pPr>
              <a:buFontTx/>
              <a:buChar char="-"/>
            </a:pPr>
            <a:r>
              <a:rPr lang="pt-BR" dirty="0" smtClean="0"/>
              <a:t>O que fazer quando a prosperidade naufraga</a:t>
            </a:r>
            <a:r>
              <a:rPr lang="en-US" dirty="0" smtClean="0"/>
              <a:t>?</a:t>
            </a:r>
            <a:endParaRPr lang="pt-BR" dirty="0"/>
          </a:p>
        </p:txBody>
      </p:sp>
    </p:spTree>
    <p:extLst>
      <p:ext uri="{BB962C8B-B14F-4D97-AF65-F5344CB8AC3E}">
        <p14:creationId xmlns:p14="http://schemas.microsoft.com/office/powerpoint/2010/main" val="2654808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3126</TotalTime>
  <Words>675</Words>
  <Application>Microsoft Macintosh PowerPoint</Application>
  <PresentationFormat>On-screen Show (16:9)</PresentationFormat>
  <Paragraphs>126</Paragraphs>
  <Slides>20</Slides>
  <Notes>14</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Courier New</vt:lpstr>
      <vt:lpstr>Times New Roman</vt:lpstr>
      <vt:lpstr>Wingdings</vt:lpstr>
      <vt:lpstr>swiss</vt:lpstr>
      <vt:lpstr> Regimes políticos no mundo contemporâneo: Autocracias  Aula 6</vt:lpstr>
      <vt:lpstr>Os regimes não democráticos são mais numerosos do que os democrático, mas a superioridade numérica não significa que estes estão ganhado momentum.....   </vt:lpstr>
      <vt:lpstr>PowerPoint Presentation</vt:lpstr>
      <vt:lpstr>PowerPoint Presentation</vt:lpstr>
      <vt:lpstr>Uma classificação (Linz e Stepan, 1996):</vt:lpstr>
      <vt:lpstr>Regimes autoritários</vt:lpstr>
      <vt:lpstr>Pluralismo limitado:</vt:lpstr>
      <vt:lpstr>Mentalidades x Ideologia:</vt:lpstr>
      <vt:lpstr>O Dilema do Autoritarismo Moderno</vt:lpstr>
      <vt:lpstr>O Papel da Mobilização:</vt:lpstr>
      <vt:lpstr>A Repressão política:</vt:lpstr>
      <vt:lpstr>Características dos Regimes Totalitários:</vt:lpstr>
      <vt:lpstr>PowerPoint Presentation</vt:lpstr>
      <vt:lpstr>PowerPoint Presentation</vt:lpstr>
      <vt:lpstr>Características dos Regimes Sultânicos:</vt:lpstr>
      <vt:lpstr>Resumo das Características dos Regimes Não Democráticos</vt:lpstr>
      <vt:lpstr>Governos e Regimes Militares:</vt:lpstr>
      <vt:lpstr>Governos e Regimes Militares:</vt:lpstr>
      <vt:lpstr>O fim dos Regimes Militares:</vt:lpstr>
      <vt:lpstr>Questão para discussão:</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the Olympic Games help to forge a more effective homeland security system</dc:title>
  <dc:creator>Leandro</dc:creator>
  <cp:lastModifiedBy>Cristiane</cp:lastModifiedBy>
  <cp:revision>97</cp:revision>
  <dcterms:modified xsi:type="dcterms:W3CDTF">2017-05-15T08:28:33Z</dcterms:modified>
</cp:coreProperties>
</file>