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9" r:id="rId3"/>
    <p:sldId id="292" r:id="rId4"/>
    <p:sldId id="284" r:id="rId5"/>
    <p:sldId id="285" r:id="rId6"/>
    <p:sldId id="269" r:id="rId7"/>
    <p:sldId id="291" r:id="rId8"/>
    <p:sldId id="278" r:id="rId9"/>
    <p:sldId id="294" r:id="rId10"/>
    <p:sldId id="295" r:id="rId11"/>
    <p:sldId id="297" r:id="rId12"/>
    <p:sldId id="298" r:id="rId13"/>
    <p:sldId id="299" r:id="rId14"/>
    <p:sldId id="300" r:id="rId15"/>
    <p:sldId id="302" r:id="rId16"/>
    <p:sldId id="304" r:id="rId17"/>
    <p:sldId id="305" r:id="rId18"/>
    <p:sldId id="306" r:id="rId19"/>
    <p:sldId id="307" r:id="rId20"/>
    <p:sldId id="29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6523" autoAdjust="0"/>
  </p:normalViewPr>
  <p:slideViewPr>
    <p:cSldViewPr>
      <p:cViewPr varScale="1">
        <p:scale>
          <a:sx n="55" d="100"/>
          <a:sy n="5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B99D-8C1F-453E-8A5A-3A9354127CB4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347DA-850A-429D-BB80-4A137C9293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14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1864" TargetMode="External"/><Relationship Id="rId13" Type="http://schemas.openxmlformats.org/officeDocument/2006/relationships/hyperlink" Target="http://pt.wikipedia.org/wiki/Imp%C3%A9rio_Alem%C3%A3o" TargetMode="External"/><Relationship Id="rId18" Type="http://schemas.openxmlformats.org/officeDocument/2006/relationships/hyperlink" Target="http://pt.wikipedia.org/wiki/I_Guerra_Mundial" TargetMode="External"/><Relationship Id="rId3" Type="http://schemas.openxmlformats.org/officeDocument/2006/relationships/hyperlink" Target="http://pt.wikipedia.org/wiki/Su%C3%A9cia-Noruega" TargetMode="External"/><Relationship Id="rId21" Type="http://schemas.openxmlformats.org/officeDocument/2006/relationships/hyperlink" Target="http://pt.wikipedia.org/wiki/1952" TargetMode="External"/><Relationship Id="rId7" Type="http://schemas.openxmlformats.org/officeDocument/2006/relationships/hyperlink" Target="http://pt.wikipedia.org/wiki/Uni%C3%A3o_pessoal" TargetMode="External"/><Relationship Id="rId12" Type="http://schemas.openxmlformats.org/officeDocument/2006/relationships/hyperlink" Target="http://pt.wikipedia.org/wiki/Guerra_Franco-Prussiana" TargetMode="External"/><Relationship Id="rId17" Type="http://schemas.openxmlformats.org/officeDocument/2006/relationships/hyperlink" Target="http://pt.wikipedia.org/w/index.php?title=Krona_(moeda)&amp;action=edit&amp;redlink=1" TargetMode="External"/><Relationship Id="rId2" Type="http://schemas.openxmlformats.org/officeDocument/2006/relationships/slide" Target="../slides/slide11.xml"/><Relationship Id="rId16" Type="http://schemas.openxmlformats.org/officeDocument/2006/relationships/hyperlink" Target="http://pt.wikipedia.org/wiki/1873" TargetMode="External"/><Relationship Id="rId20" Type="http://schemas.openxmlformats.org/officeDocument/2006/relationships/hyperlink" Target="http://pt.wikipedia.org/wiki/Pa%C3%ADses_n%C3%B3rdicos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pt.wikipedia.org/wiki/Holstein" TargetMode="External"/><Relationship Id="rId11" Type="http://schemas.openxmlformats.org/officeDocument/2006/relationships/hyperlink" Target="http://pt.wikipedia.org/wiki/Schleswig-Holstein" TargetMode="External"/><Relationship Id="rId5" Type="http://schemas.openxmlformats.org/officeDocument/2006/relationships/hyperlink" Target="http://pt.wikipedia.org/wiki/Schleswig" TargetMode="External"/><Relationship Id="rId15" Type="http://schemas.openxmlformats.org/officeDocument/2006/relationships/hyperlink" Target="http://pt.wikipedia.org/wiki/Uni%C3%A3o_Monet%C3%A1ria_Escandinava" TargetMode="External"/><Relationship Id="rId23" Type="http://schemas.openxmlformats.org/officeDocument/2006/relationships/hyperlink" Target="http://pt.wikipedia.org/w/index.php?title=Escandin%C3%A1via&amp;action=edit&amp;section=11" TargetMode="External"/><Relationship Id="rId10" Type="http://schemas.openxmlformats.org/officeDocument/2006/relationships/hyperlink" Target="http://pt.wikipedia.org/wiki/%C3%81ustria" TargetMode="External"/><Relationship Id="rId19" Type="http://schemas.openxmlformats.org/officeDocument/2006/relationships/hyperlink" Target="http://pt.wikipedia.org/wiki/1944" TargetMode="External"/><Relationship Id="rId4" Type="http://schemas.openxmlformats.org/officeDocument/2006/relationships/hyperlink" Target="http://pt.wikipedia.org/wiki/Ducado" TargetMode="External"/><Relationship Id="rId9" Type="http://schemas.openxmlformats.org/officeDocument/2006/relationships/hyperlink" Target="http://pt.wikipedia.org/wiki/Pr%C3%BAssia" TargetMode="External"/><Relationship Id="rId14" Type="http://schemas.openxmlformats.org/officeDocument/2006/relationships/hyperlink" Target="http://pt.wikipedia.org/wiki/Equil%C3%ADbrio_de_poder" TargetMode="External"/><Relationship Id="rId22" Type="http://schemas.openxmlformats.org/officeDocument/2006/relationships/hyperlink" Target="http://pt.wikipedia.org/wiki/Conselho_N%C3%B3rdico" TargetMode="Externa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/index.php?title=Aventicum&amp;action=edit&amp;redlink=1" TargetMode="External"/><Relationship Id="rId13" Type="http://schemas.openxmlformats.org/officeDocument/2006/relationships/hyperlink" Target="http://pt.wikipedia.org/wiki/Lausana" TargetMode="External"/><Relationship Id="rId3" Type="http://schemas.openxmlformats.org/officeDocument/2006/relationships/hyperlink" Target="http://pt.wikipedia.org/wiki/Helv%C3%A9cios" TargetMode="External"/><Relationship Id="rId7" Type="http://schemas.openxmlformats.org/officeDocument/2006/relationships/hyperlink" Target="http://pt.wikipedia.org/wiki/Imp%C3%A9rio_Romano" TargetMode="External"/><Relationship Id="rId12" Type="http://schemas.openxmlformats.org/officeDocument/2006/relationships/hyperlink" Target="http://pt.wikipedia.org/wiki/Genebra" TargetMode="External"/><Relationship Id="rId2" Type="http://schemas.openxmlformats.org/officeDocument/2006/relationships/slide" Target="../slides/slide15.xml"/><Relationship Id="rId16" Type="http://schemas.openxmlformats.org/officeDocument/2006/relationships/hyperlink" Target="http://pt.wikipedia.org/wiki/Zurique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pt.wikipedia.org/wiki/J%C3%BAlio_C%C3%A9sar" TargetMode="External"/><Relationship Id="rId11" Type="http://schemas.openxmlformats.org/officeDocument/2006/relationships/hyperlink" Target="http://pt.wikipedia.org/wiki/Coira" TargetMode="External"/><Relationship Id="rId5" Type="http://schemas.openxmlformats.org/officeDocument/2006/relationships/hyperlink" Target="http://pt.wikipedia.org/wiki/Batalha_de_Bibracte" TargetMode="External"/><Relationship Id="rId15" Type="http://schemas.openxmlformats.org/officeDocument/2006/relationships/hyperlink" Target="http://pt.wikipedia.org/wiki/Soleura" TargetMode="External"/><Relationship Id="rId10" Type="http://schemas.openxmlformats.org/officeDocument/2006/relationships/hyperlink" Target="http://pt.wikipedia.org/wiki/Basileia" TargetMode="External"/><Relationship Id="rId4" Type="http://schemas.openxmlformats.org/officeDocument/2006/relationships/hyperlink" Target="http://pt.wikipedia.org/wiki/G%C3%A1lia" TargetMode="External"/><Relationship Id="rId9" Type="http://schemas.openxmlformats.org/officeDocument/2006/relationships/hyperlink" Target="http://pt.wikipedia.org/wiki/Augusta_Raurica" TargetMode="External"/><Relationship Id="rId14" Type="http://schemas.openxmlformats.org/officeDocument/2006/relationships/hyperlink" Target="http://pt.wikipedia.org/wiki/Octodurum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Fazer piadinha sobre a semelhança das bandeiras e falta de criatividade dos designers </a:t>
            </a:r>
            <a:r>
              <a:rPr lang="pt-BR" dirty="0" err="1" smtClean="0"/>
              <a:t>hahaha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347DA-850A-429D-BB80-4A137C92935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2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347DA-850A-429D-BB80-4A137C929355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Península:</a:t>
            </a:r>
            <a:r>
              <a:rPr lang="pt-BR" baseline="0" dirty="0" smtClean="0"/>
              <a:t> é uma definição meramente geográfica (volte pro slide anterior e mostre a península no mapa com apenas </a:t>
            </a:r>
            <a:r>
              <a:rPr lang="pt-BR" baseline="0" dirty="0" err="1" smtClean="0"/>
              <a:t>suécia</a:t>
            </a:r>
            <a:r>
              <a:rPr lang="pt-BR" baseline="0" dirty="0" smtClean="0"/>
              <a:t> e </a:t>
            </a:r>
            <a:r>
              <a:rPr lang="pt-BR" baseline="0" dirty="0" err="1" smtClean="0"/>
              <a:t>noruega</a:t>
            </a:r>
            <a:r>
              <a:rPr lang="pt-BR" baseline="0" dirty="0" smtClean="0"/>
              <a:t>)</a:t>
            </a:r>
            <a:br>
              <a:rPr lang="pt-BR" baseline="0" dirty="0" smtClean="0"/>
            </a:br>
            <a:r>
              <a:rPr lang="pt-BR" dirty="0" smtClean="0"/>
              <a:t>Ênfase</a:t>
            </a:r>
            <a:r>
              <a:rPr lang="pt-BR" baseline="0" dirty="0" smtClean="0"/>
              <a:t> na definição de Escandinávia com apenas os três países, pois são os que possuem laços históricos, linguísticos e culturais, e por isso, os que apresentaremos. </a:t>
            </a:r>
            <a:br>
              <a:rPr lang="pt-BR" baseline="0" dirty="0" smtClean="0"/>
            </a:br>
            <a:r>
              <a:rPr lang="pt-BR" baseline="0" dirty="0" smtClean="0"/>
              <a:t>Países nórdicos são outros vizinhos com forte influencia, mas foram mencionados apenas para destacar que o termo nórdicos e escandinavos não devem ser confundidos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347DA-850A-429D-BB80-4A137C929355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2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fim do movimento político escandinavo ocorreu quando foi negado à Dinamarca apoio militar da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Suécia-Noruega"/>
              </a:rPr>
              <a:t>Suécia-Noruega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para anexar o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Ducado"/>
              </a:rPr>
              <a:t>Ducado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(dinamarquês) de 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Schleswig"/>
              </a:rPr>
              <a:t>Schleswig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que, junto com o Ducado (alemão) de 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Holstein"/>
              </a:rPr>
              <a:t>Holstein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havia estado em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União pessoal"/>
              </a:rPr>
              <a:t>união pessoal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com a Dinamarca. A Segunda Guerra de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Schleswig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ocorreu em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1864"/>
              </a:rPr>
              <a:t>1864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Essa foi uma breve mas desastrosa guerra entre a Dinamarca e 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Prússia"/>
              </a:rPr>
              <a:t>Prússia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(apoiada pela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Áustria"/>
              </a:rPr>
              <a:t>Áustria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 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tooltip="Schleswig-Holstein"/>
              </a:rPr>
              <a:t>Schleswig-Holstein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foi conquistado pela Prússia e, após o sucesso desta última na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Guerra Franco-Prussiana"/>
              </a:rPr>
              <a:t>Guerra Franco-Prussiana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um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tooltip="Império Alemão"/>
              </a:rPr>
              <a:t>Império Alemão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conduzido por prussianos foi criado, e um novo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 tooltip="Equilíbrio de poder"/>
              </a:rPr>
              <a:t>equilíbrio de poder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dos países do Mar Báltico foi estabelecido. Mesmo se uma união política escandinava nunca acontecesse, havia uma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União Monetária Escandinava"/>
              </a:rPr>
              <a:t>União Monetária Escandinava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estabelecida em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 tooltip="1873"/>
              </a:rPr>
              <a:t>1873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 a 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 tooltip="Krona (moeda) (página não existe)"/>
              </a:rPr>
              <a:t>krona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krone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como moeda comum, e que durou até 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 tooltip="I Guerra Mundial"/>
              </a:rPr>
              <a:t>I Guerra Mundial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cooperação escandinava moderna após 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 tooltip="I Guerra Mundial"/>
              </a:rPr>
              <a:t>I Guerra Mundial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também veio a incluir a independente Finlândia e (desde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 tooltip="1944"/>
              </a:rPr>
              <a:t>1944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Islândia; e </a:t>
            </a:r>
            <a:r>
              <a:rPr lang="pt-BR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escandinavo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como um termo político, veio a ser substituído pelo termo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0" tooltip="Países nórdicos"/>
              </a:rPr>
              <a:t>países nórdicos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 finalmente, em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1" tooltip="1952"/>
              </a:rPr>
              <a:t>1952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pela instituição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2" tooltip="Conselho Nórdico"/>
              </a:rPr>
              <a:t>Conselho Nórdico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3" tooltip="Editar secção: Estrutura política histórica"/>
              </a:rPr>
              <a:t>editar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r>
              <a:rPr lang="pt-B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Estrutura política histórica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347DA-850A-429D-BB80-4A137C929355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ano 58 os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Helvécios"/>
              </a:rPr>
              <a:t>helvécios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tentaram evadir a pressão migratória das tribos germânicas mudando-se para 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Gália"/>
              </a:rPr>
              <a:t>Gália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mas foram derrotados na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Batalha de Bibracte"/>
              </a:rPr>
              <a:t>batalha de 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Batalha de Bibracte"/>
              </a:rPr>
              <a:t>Bibracte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pelos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exércitos de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Júlio César"/>
              </a:rPr>
              <a:t>Júlio César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 enviados de volta. A região alpina foi integrada ao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Império Romano"/>
              </a:rPr>
              <a:t>Império Romano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 se romanizou em grande escala durante os séculos seguintes. O centro da administração romana estava em 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Aventicum (página não existe)"/>
              </a:rPr>
              <a:t>Aventicum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Avenches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Outras cidades que foram fundadas: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Arbor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Félix (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Arbon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Augusta Raurica"/>
              </a:rPr>
              <a:t>Augusta 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Augusta Raurica"/>
              </a:rPr>
              <a:t>Raurica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(perto da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Basilea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Basileia"/>
              </a:rPr>
              <a:t>Basileia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Chur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tooltip="Coira"/>
              </a:rPr>
              <a:t>Coira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Genibra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Genava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Genebra"/>
              </a:rPr>
              <a:t>Genebra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Lausana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tooltip="Lausana"/>
              </a:rPr>
              <a:t>Lausana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 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 tooltip="Octodurum"/>
              </a:rPr>
              <a:t>Octodurum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Martigny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Salodurum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Soleura"/>
              </a:rPr>
              <a:t>Soleura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Turicum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 tooltip="Zurique"/>
              </a:rPr>
              <a:t>Zurique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259, as tribos dos bárbaros germânicos sobrepassaram os limites da fronteira com o Império romano, criando colônias no território suíço.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347DA-850A-429D-BB80-4A137C929355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/>
              <a:t>Helvéticos: povo suíço, assim eram chamado desde a </a:t>
            </a:r>
            <a:r>
              <a:rPr lang="pt-BR" sz="1200" dirty="0" err="1" smtClean="0"/>
              <a:t>epoca</a:t>
            </a:r>
            <a:r>
              <a:rPr lang="pt-BR" sz="1200" dirty="0" smtClean="0"/>
              <a:t> do </a:t>
            </a:r>
            <a:r>
              <a:rPr lang="pt-BR" sz="1200" dirty="0" err="1" smtClean="0"/>
              <a:t>dominio</a:t>
            </a:r>
            <a:r>
              <a:rPr lang="pt-BR" sz="1200" dirty="0" smtClean="0"/>
              <a:t> romano</a:t>
            </a:r>
          </a:p>
          <a:p>
            <a:r>
              <a:rPr lang="pt-BR" sz="1200" dirty="0" err="1" smtClean="0"/>
              <a:t>Seculo</a:t>
            </a:r>
            <a:r>
              <a:rPr lang="pt-BR" sz="1200" dirty="0" smtClean="0"/>
              <a:t> XIX: entrou com tudo na primeira </a:t>
            </a:r>
            <a:r>
              <a:rPr lang="pt-BR" sz="1200" dirty="0" err="1" smtClean="0"/>
              <a:t>revoluçao</a:t>
            </a:r>
            <a:r>
              <a:rPr lang="pt-BR" sz="1200" dirty="0" smtClean="0"/>
              <a:t> industrial.</a:t>
            </a:r>
            <a:r>
              <a:rPr lang="pt-BR" sz="1200" baseline="0" dirty="0" smtClean="0"/>
              <a:t> Embargos impostos por </a:t>
            </a:r>
            <a:r>
              <a:rPr lang="pt-BR" sz="1200" baseline="0" dirty="0" err="1" smtClean="0"/>
              <a:t>napoleao</a:t>
            </a:r>
            <a:r>
              <a:rPr lang="pt-BR" sz="1200" baseline="0" dirty="0" smtClean="0"/>
              <a:t> fizeram desenvolver tecnologia dentro do pais na </a:t>
            </a:r>
            <a:r>
              <a:rPr lang="pt-BR" sz="1200" baseline="0" dirty="0" err="1" smtClean="0"/>
              <a:t>produçao</a:t>
            </a:r>
            <a:r>
              <a:rPr lang="pt-BR" sz="1200" baseline="0" dirty="0" smtClean="0"/>
              <a:t> das </a:t>
            </a:r>
            <a:r>
              <a:rPr lang="pt-BR" sz="1200" baseline="0" dirty="0" err="1" smtClean="0"/>
              <a:t>proprias</a:t>
            </a:r>
            <a:r>
              <a:rPr lang="pt-BR" sz="1200" baseline="0" dirty="0" smtClean="0"/>
              <a:t> maquinas industriais</a:t>
            </a:r>
          </a:p>
          <a:p>
            <a:r>
              <a:rPr lang="pt-BR" sz="1200" baseline="0" dirty="0" smtClean="0"/>
              <a:t>Neutralidade: </a:t>
            </a:r>
            <a:r>
              <a:rPr lang="pt-BR" sz="1200" baseline="0" dirty="0" err="1" smtClean="0"/>
              <a:t>atraves</a:t>
            </a:r>
            <a:r>
              <a:rPr lang="pt-BR" sz="1200" baseline="0" dirty="0" smtClean="0"/>
              <a:t> de </a:t>
            </a:r>
            <a:r>
              <a:rPr lang="pt-BR" sz="1200" baseline="0" dirty="0" err="1" smtClean="0"/>
              <a:t>concessoes</a:t>
            </a:r>
            <a:r>
              <a:rPr lang="pt-BR" sz="1200" baseline="0" dirty="0" smtClean="0"/>
              <a:t> </a:t>
            </a:r>
            <a:r>
              <a:rPr lang="pt-BR" sz="1200" baseline="0" dirty="0" err="1" smtClean="0"/>
              <a:t>economicas</a:t>
            </a:r>
            <a:r>
              <a:rPr lang="pt-BR" sz="1200" baseline="0" dirty="0" smtClean="0"/>
              <a:t>, servindo como ponto de espionagem para aliados e o eixo na segunda guerra, conseguiu manter sua neutralidade em tempos de guerra</a:t>
            </a:r>
          </a:p>
          <a:p>
            <a:r>
              <a:rPr lang="pt-BR" sz="1200" baseline="0" dirty="0" smtClean="0"/>
              <a:t>UE: isso faz toda a  diferença, pois impõe barreiras comerciais na </a:t>
            </a:r>
            <a:r>
              <a:rPr lang="pt-BR" sz="1200" baseline="0" dirty="0" err="1" smtClean="0"/>
              <a:t>europa</a:t>
            </a:r>
            <a:r>
              <a:rPr lang="pt-BR" sz="1200" baseline="0" dirty="0" smtClean="0"/>
              <a:t> que os outros </a:t>
            </a:r>
            <a:r>
              <a:rPr lang="pt-BR" sz="1200" baseline="0" dirty="0" err="1" smtClean="0"/>
              <a:t>paises</a:t>
            </a:r>
            <a:r>
              <a:rPr lang="pt-BR" sz="1200" baseline="0" dirty="0" smtClean="0"/>
              <a:t> não tem. Porem, mesmo com os revezes, a população foi contra a </a:t>
            </a:r>
            <a:r>
              <a:rPr lang="pt-BR" sz="1200" baseline="0" dirty="0" err="1" smtClean="0"/>
              <a:t>integraçao</a:t>
            </a:r>
            <a:r>
              <a:rPr lang="pt-BR" sz="1200" baseline="0" dirty="0" smtClean="0"/>
              <a:t> da </a:t>
            </a:r>
            <a:r>
              <a:rPr lang="pt-BR" sz="1200" baseline="0" dirty="0" err="1" smtClean="0"/>
              <a:t>suiça</a:t>
            </a:r>
            <a:r>
              <a:rPr lang="pt-BR" sz="1200" baseline="0" dirty="0" smtClean="0"/>
              <a:t> a UE </a:t>
            </a:r>
            <a:r>
              <a:rPr lang="pt-BR" sz="1200" baseline="0" dirty="0" err="1" smtClean="0"/>
              <a:t>pq</a:t>
            </a:r>
            <a:r>
              <a:rPr lang="pt-BR" sz="1200" baseline="0" dirty="0" smtClean="0"/>
              <a:t> implicaria </a:t>
            </a:r>
            <a:r>
              <a:rPr lang="pt-BR" sz="1200" baseline="0" dirty="0" err="1" smtClean="0"/>
              <a:t>naa</a:t>
            </a:r>
            <a:r>
              <a:rPr lang="pt-BR" sz="1200" baseline="0" dirty="0" smtClean="0"/>
              <a:t> perda da democracia direta e outras </a:t>
            </a:r>
            <a:r>
              <a:rPr lang="pt-BR" sz="1200" baseline="0" dirty="0" err="1" smtClean="0"/>
              <a:t>caracteristicas</a:t>
            </a:r>
            <a:r>
              <a:rPr lang="pt-BR" sz="1200" baseline="0" dirty="0" smtClean="0"/>
              <a:t>, mas o governo ainda é a favor de sua inclusão</a:t>
            </a: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347DA-850A-429D-BB80-4A137C929355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10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26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6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59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2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20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48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71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98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30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46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84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7CCB-D012-40BF-8203-8D283C2E0A01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A137-3803-41BD-8B00-BE49101559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87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84976" cy="2952328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Segunda Onda de Industrialização</a:t>
            </a:r>
            <a:b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Itália, Japão e </a:t>
            </a:r>
            <a:r>
              <a:rPr lang="pt-BR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Russia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6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DEFINIÇÕES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Península Escandinava: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Suécia e Noruega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ESCANDINÁVIA: 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SUÉCIA, NORUEGA e DINAMARCA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Países Nórdicos: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Noruega, Suécia, Dinamarca, Finlândia e Islândia,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 seus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territórios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associados.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ESCANDINÁVIA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União Monetária Escandinava</a:t>
            </a:r>
          </a:p>
          <a:p>
            <a:r>
              <a:rPr lang="pt-BR" dirty="0" smtClean="0"/>
              <a:t>União Monetária Escandinava uniu os </a:t>
            </a:r>
            <a:r>
              <a:rPr lang="pt-BR" dirty="0" err="1" smtClean="0"/>
              <a:t>paises</a:t>
            </a:r>
            <a:r>
              <a:rPr lang="pt-BR" dirty="0" smtClean="0"/>
              <a:t> economicamente durante o século XIX (moeda única com </a:t>
            </a:r>
            <a:r>
              <a:rPr lang="pt-BR" dirty="0" err="1" smtClean="0"/>
              <a:t>padrao-ouro</a:t>
            </a:r>
            <a:r>
              <a:rPr lang="pt-BR" dirty="0" smtClean="0"/>
              <a:t>) e isso influenciou como absorveram as revoluções industriais e seu desenvolvimento econômico.</a:t>
            </a:r>
          </a:p>
          <a:p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Setores Lideres da Industrialização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Industria de alimentos</a:t>
            </a:r>
          </a:p>
          <a:p>
            <a:r>
              <a:rPr lang="pt-BR" dirty="0" smtClean="0"/>
              <a:t>Pesca</a:t>
            </a:r>
          </a:p>
          <a:p>
            <a:r>
              <a:rPr lang="pt-BR" dirty="0" smtClean="0"/>
              <a:t>Recursos minerais e florestais</a:t>
            </a:r>
          </a:p>
          <a:p>
            <a:r>
              <a:rPr lang="pt-BR" dirty="0" smtClean="0"/>
              <a:t>Exploração de recursos naturais</a:t>
            </a:r>
          </a:p>
          <a:p>
            <a:r>
              <a:rPr lang="pt-BR" dirty="0" smtClean="0"/>
              <a:t>Cooperação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Seotres</a:t>
            </a:r>
            <a:r>
              <a:rPr lang="pt-BR" dirty="0" smtClean="0"/>
              <a:t> seguintes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Automobilistica</a:t>
            </a:r>
            <a:endParaRPr lang="pt-BR" dirty="0" smtClean="0"/>
          </a:p>
          <a:p>
            <a:r>
              <a:rPr lang="pt-BR" dirty="0" smtClean="0"/>
              <a:t>Energia </a:t>
            </a:r>
          </a:p>
          <a:p>
            <a:r>
              <a:rPr lang="pt-BR" dirty="0" smtClean="0"/>
              <a:t>Eletrônica</a:t>
            </a:r>
          </a:p>
          <a:p>
            <a:r>
              <a:rPr lang="pt-BR" dirty="0" smtClean="0"/>
              <a:t>Celulose</a:t>
            </a:r>
          </a:p>
          <a:p>
            <a:r>
              <a:rPr lang="pt-BR" dirty="0" smtClean="0"/>
              <a:t>Pescado</a:t>
            </a:r>
          </a:p>
          <a:p>
            <a:r>
              <a:rPr lang="pt-BR" dirty="0" smtClean="0"/>
              <a:t>Petróleo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DESTAQUES NAS INDÚSTRIAS Escandinavas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Máquinas e carros: 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Competição na Suécia (AGA, ALPHA-LAVAL, VOLVO, SAAB-SCANIA)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Multinacionais antes da Primeira Guerra</a:t>
            </a:r>
          </a:p>
          <a:p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Pós Primeira Guerra:  fusão =&gt; crescimento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Capitalismo Cooperativo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86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SUÍÇA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País dividido em cantões de influências diferentes;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Relevo de montanhas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Teve papel importante na Reforma protestante – Valorização do Trabalho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Desenvolve uma economia com base na pecuária, industria de precisão e serviços financeiros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INDUSTRIALIZAÇÃO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Império Romano: 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técnica de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jóias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outras peças pequenas</a:t>
            </a:r>
          </a:p>
          <a:p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Século XIX: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Desenvolvimento da indústria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têxtil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Fontes renováveis de energia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Neutralidade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Suíça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Paraíso fiscal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Picture 8" descr="http://3.bp.blogspot.com/-bnnzelhtl_U/Tt0TaKTyY3I/AAAAAAAAyI8/fiZm91AhHkQ/s1600/Switzerland_fla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9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892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DESTAQUES NAS INDÚSTRIAS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Alimentos</a:t>
            </a:r>
            <a:r>
              <a:rPr lang="pt-BR" dirty="0">
                <a:solidFill>
                  <a:srgbClr val="FF0000"/>
                </a:solidFill>
              </a:rPr>
              <a:t>: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Nestlé (Suíça), Anglo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Swiss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, Maggi (fusão com a Nestlé),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Generalé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Suisse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des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Chocolats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(1904)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0827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Península Ibérica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Industrialização Tardia</a:t>
            </a:r>
          </a:p>
          <a:p>
            <a:r>
              <a:rPr lang="pt-BR" dirty="0" smtClean="0"/>
              <a:t>Centrada em setores específicos;</a:t>
            </a:r>
          </a:p>
          <a:p>
            <a:pPr lvl="1"/>
            <a:r>
              <a:rPr lang="pt-BR" dirty="0" smtClean="0"/>
              <a:t>Alimentos</a:t>
            </a:r>
          </a:p>
          <a:p>
            <a:pPr lvl="1"/>
            <a:r>
              <a:rPr lang="pt-BR" dirty="0" smtClean="0"/>
              <a:t>Vinhos</a:t>
            </a:r>
          </a:p>
          <a:p>
            <a:pPr lvl="1"/>
            <a:r>
              <a:rPr lang="pt-BR" dirty="0" smtClean="0"/>
              <a:t>Azeites</a:t>
            </a:r>
          </a:p>
          <a:p>
            <a:pPr lvl="1"/>
            <a:r>
              <a:rPr lang="pt-BR" dirty="0" smtClean="0"/>
              <a:t>Têxtil</a:t>
            </a:r>
          </a:p>
          <a:p>
            <a:pPr lvl="1"/>
            <a:r>
              <a:rPr lang="pt-BR" dirty="0" smtClean="0"/>
              <a:t>Pescado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Holanda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Industrialização Tardia</a:t>
            </a:r>
          </a:p>
          <a:p>
            <a:r>
              <a:rPr lang="pt-BR" dirty="0" smtClean="0"/>
              <a:t>Centrada na engenharia e na produção agroindustrial</a:t>
            </a:r>
          </a:p>
          <a:p>
            <a:pPr lvl="1"/>
            <a:r>
              <a:rPr lang="pt-BR" dirty="0" smtClean="0"/>
              <a:t>Flores</a:t>
            </a:r>
          </a:p>
          <a:p>
            <a:pPr lvl="1"/>
            <a:r>
              <a:rPr lang="pt-BR" dirty="0" smtClean="0"/>
              <a:t>Alimentos</a:t>
            </a:r>
          </a:p>
          <a:p>
            <a:pPr lvl="1"/>
            <a:r>
              <a:rPr lang="pt-BR" dirty="0" smtClean="0"/>
              <a:t>Bebidas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Itália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pt-BR" dirty="0" smtClean="0"/>
              <a:t>Industrialização no Norte</a:t>
            </a:r>
          </a:p>
          <a:p>
            <a:pPr lvl="1"/>
            <a:r>
              <a:rPr lang="pt-BR" dirty="0" smtClean="0"/>
              <a:t>Mais desenvolvido economicamente;</a:t>
            </a:r>
          </a:p>
          <a:p>
            <a:pPr lvl="1"/>
            <a:r>
              <a:rPr lang="pt-BR" dirty="0" smtClean="0"/>
              <a:t>Prevalecem pequenas empresas mecânicas (TERCEIRA ITÁLIA)</a:t>
            </a:r>
          </a:p>
          <a:p>
            <a:r>
              <a:rPr lang="pt-BR" dirty="0" smtClean="0"/>
              <a:t>Participação do Estado na implantação da siderurgia, elétrica e química</a:t>
            </a:r>
          </a:p>
          <a:p>
            <a:r>
              <a:rPr lang="pt-BR" dirty="0" smtClean="0"/>
              <a:t>País é pobre em matérias -primas</a:t>
            </a:r>
          </a:p>
          <a:p>
            <a:r>
              <a:rPr lang="pt-BR" dirty="0" smtClean="0"/>
              <a:t>Capitalismo de Estado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partir dos casos de industrialização estudados, responda:</a:t>
            </a:r>
          </a:p>
          <a:p>
            <a:pPr lvl="1"/>
            <a:r>
              <a:rPr lang="pt-BR" dirty="0" smtClean="0"/>
              <a:t>Qual o papel do Estado na industrialização?</a:t>
            </a:r>
          </a:p>
          <a:p>
            <a:pPr lvl="1"/>
            <a:r>
              <a:rPr lang="pt-BR" dirty="0" smtClean="0"/>
              <a:t>Qual o papel da iniciativa privada?</a:t>
            </a:r>
          </a:p>
          <a:p>
            <a:pPr lvl="1"/>
            <a:r>
              <a:rPr lang="pt-BR" dirty="0" smtClean="0"/>
              <a:t>Há uma única rota  </a:t>
            </a:r>
            <a:r>
              <a:rPr lang="pt-BR" smtClean="0"/>
              <a:t>de industrialização? </a:t>
            </a:r>
            <a:endParaRPr lang="pt-BR" dirty="0" smtClean="0"/>
          </a:p>
          <a:p>
            <a:pPr lvl="1"/>
            <a:r>
              <a:rPr lang="pt-BR" dirty="0" smtClean="0"/>
              <a:t>Industrialização e boas condições de trabalho e renda são incompatíveis?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Itália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pt-BR" dirty="0" smtClean="0"/>
              <a:t>Industrialização induz reformas no campo;</a:t>
            </a:r>
          </a:p>
          <a:p>
            <a:r>
              <a:rPr lang="pt-BR" dirty="0" smtClean="0"/>
              <a:t>Imigração em grande escala no final do Século XIX;</a:t>
            </a:r>
          </a:p>
          <a:p>
            <a:r>
              <a:rPr lang="pt-BR" dirty="0" smtClean="0"/>
              <a:t>Influência a cultura de vários países desta forma.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Setores Lideres da Industrialização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Metal mecânica</a:t>
            </a:r>
          </a:p>
          <a:p>
            <a:pPr lvl="1"/>
            <a:r>
              <a:rPr lang="pt-BR" dirty="0" smtClean="0"/>
              <a:t>Empresas pequenas que cooperam entre si na fabricação de máquinas e equipamentos sobre encomenda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Setores seguintes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Automobilística – FIAT, Ferrari</a:t>
            </a:r>
          </a:p>
          <a:p>
            <a:r>
              <a:rPr lang="pt-BR" dirty="0" smtClean="0"/>
              <a:t>Metal Mecânica (TERCEIRA ITÁLIA)</a:t>
            </a:r>
          </a:p>
          <a:p>
            <a:r>
              <a:rPr lang="pt-BR" dirty="0" smtClean="0"/>
              <a:t>Alimentos;</a:t>
            </a:r>
          </a:p>
          <a:p>
            <a:r>
              <a:rPr lang="pt-BR" dirty="0" smtClean="0"/>
              <a:t>Bebidas;</a:t>
            </a:r>
          </a:p>
          <a:p>
            <a:r>
              <a:rPr lang="pt-BR" dirty="0" smtClean="0"/>
              <a:t>Telecomunicações;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Japão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Pais fechado e feudal até o século XIX;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Abertura por pressão americana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Industrialização tem forte presença do Estado e aliança entre agentes privados – bancos, comércio, industria, exportadores, importadores - ZAIBATSU</a:t>
            </a:r>
          </a:p>
          <a:p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Japão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País pobre em matérias-primas;</a:t>
            </a:r>
          </a:p>
          <a:p>
            <a:r>
              <a:rPr lang="pt-BR" dirty="0" smtClean="0"/>
              <a:t>Imperialismo regional – China, Coréia</a:t>
            </a:r>
          </a:p>
          <a:p>
            <a:r>
              <a:rPr lang="pt-BR" dirty="0" smtClean="0"/>
              <a:t>Reforma na estrutura agrária induz imigração.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rgbClr val="FF0000"/>
                </a:solidFill>
              </a:rPr>
              <a:t>Russia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Pais feudal até o século XIX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Inicia a industrialização em meados deste século com forte presença do Estado Czarista e forte conotação militar;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Industrialização se liga com a expansão e manutenção do território – siderurgia, ferrovia, carvão, modernização da agricultura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Indústria impulsionada pela guerra.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Não fez a reforma agrária, isto só ocorre com a Revolução Russa.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ESCANDINÁVIA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Mapa de Escandinavia en 15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61304"/>
            <a:ext cx="3312368" cy="53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76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707</Words>
  <Application>Microsoft Office PowerPoint</Application>
  <PresentationFormat>Apresentação na tela (4:3)</PresentationFormat>
  <Paragraphs>115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Segunda Onda de Industrialização Itália, Japão e Russia</vt:lpstr>
      <vt:lpstr>Itália</vt:lpstr>
      <vt:lpstr>Itália</vt:lpstr>
      <vt:lpstr>Setores Lideres da Industrialização</vt:lpstr>
      <vt:lpstr>Setores seguintes</vt:lpstr>
      <vt:lpstr>Japão</vt:lpstr>
      <vt:lpstr>Japão</vt:lpstr>
      <vt:lpstr>Russia</vt:lpstr>
      <vt:lpstr>ESCANDINÁVIA</vt:lpstr>
      <vt:lpstr>DEFINIÇÕES</vt:lpstr>
      <vt:lpstr>ESCANDINÁVIA</vt:lpstr>
      <vt:lpstr>Setores Lideres da Industrialização</vt:lpstr>
      <vt:lpstr>Seotres seguintes</vt:lpstr>
      <vt:lpstr>DESTAQUES NAS INDÚSTRIAS Escandinavas</vt:lpstr>
      <vt:lpstr>SUÍÇA</vt:lpstr>
      <vt:lpstr>           INDUSTRIALIZAÇÃO</vt:lpstr>
      <vt:lpstr>DESTAQUES NAS INDÚSTRIAS</vt:lpstr>
      <vt:lpstr>Península Ibérica</vt:lpstr>
      <vt:lpstr>Holanda</vt:lpstr>
      <vt:lpstr>Questões para reflexão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SUÍÇA E PAÍSES DA ESCANDINÁVIA</dc:title>
  <dc:creator>Mony</dc:creator>
  <cp:lastModifiedBy>Pietro</cp:lastModifiedBy>
  <cp:revision>44</cp:revision>
  <dcterms:created xsi:type="dcterms:W3CDTF">2012-04-17T18:44:29Z</dcterms:created>
  <dcterms:modified xsi:type="dcterms:W3CDTF">2015-06-29T21:02:18Z</dcterms:modified>
</cp:coreProperties>
</file>