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8" r:id="rId2"/>
    <p:sldId id="265" r:id="rId3"/>
    <p:sldId id="263" r:id="rId4"/>
    <p:sldId id="264" r:id="rId5"/>
    <p:sldId id="267" r:id="rId6"/>
    <p:sldId id="273" r:id="rId7"/>
    <p:sldId id="269" r:id="rId8"/>
    <p:sldId id="272" r:id="rId9"/>
    <p:sldId id="270" r:id="rId10"/>
    <p:sldId id="275" r:id="rId11"/>
    <p:sldId id="274" r:id="rId12"/>
    <p:sldId id="271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57" autoAdjust="0"/>
  </p:normalViewPr>
  <p:slideViewPr>
    <p:cSldViewPr>
      <p:cViewPr varScale="1">
        <p:scale>
          <a:sx n="55" d="100"/>
          <a:sy n="5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51560-86AF-493D-B777-BF55673B73C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80AC8-ADF7-486C-A27B-BB748E6AA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52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Nesse evento, o governo brasileiro estabeleceu um compromisso de redução entre 36,1% e 38,9% de suas emissões de GEE, em relação às emissões brasileiras projetadas até 2020, deixando de emitir cerca de 1 bilhão de t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2eq. Para tanto, propôs um programa de ações voluntárias com o objetivo de: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Reduzir em 80% a taxa de desmatamento na Amazônia e em 40% no Cerrado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80AC8-ADF7-486C-A27B-BB748E6AACB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50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Recuperar uma área de 15 milhões de hectares de pastagens degradadas por meio do manejo adequado e adubação;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Aumentar a adoção de sistemas de Integração Lavoura-Pecuária-Floresta (</a:t>
            </a:r>
            <a:r>
              <a:rPr lang="pt-B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iLPF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 de Sistemas Agroflorestais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t-B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SAFs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em 4 milhões de hectares;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Ampliar a utilização do Sistema Plantio Direto (SPD) em 8 milhões de hectares;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Fixação Biológica de Nitrogênio (FBN): ampliar o uso da fixação biológica em 5,5 milhões de hectares;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Promover as ações de reflorestamento no país,4 expandindo a área com Florestas Plantadas, atualmente, destinada à produção de fibras, madeira e celulose em 3,0 milhões de hectares, passando de 6,0 milhões de hectares para 9,0 milhões de hectares; e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Ampliar o uso de tecnologias para tratamento de 4,4 milhões de m3 de dejetos de animais para geração de energia e produção de composto orgânico.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80AC8-ADF7-486C-A27B-BB748E6AACB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22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1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03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07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15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96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7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13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58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57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70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9A1A-79C6-4CDF-ADC1-6A9D0033FA53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C1FD-40A1-4CA9-B70B-B54AEE0E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55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poca.globo.com/colunas-e-blogs/blog-do-planeta/noticia/2015/04/florestas-plantadas-sao-uma-agricultura-com-desempenho-ambiental-extraordinario.html" TargetMode="External"/><Relationship Id="rId7" Type="http://schemas.openxmlformats.org/officeDocument/2006/relationships/hyperlink" Target="https://www.embrapa.br/busca-de-imagens/-/midia/1883002/ilpf" TargetMode="External"/><Relationship Id="rId2" Type="http://schemas.openxmlformats.org/officeDocument/2006/relationships/hyperlink" Target="https://climate.nasa.gov/evide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ron.com.br/imagens/publicacoes/2014/02/14/topico_38319_www-agron-com-br_9586_embrapa-desenvolve-soja-transgenica-resistente-a-seca.jpg" TargetMode="External"/><Relationship Id="rId5" Type="http://schemas.openxmlformats.org/officeDocument/2006/relationships/hyperlink" Target="http://www.mma.gov.br/clima/politica-nacional-sobre-mudanca-do-clima" TargetMode="External"/><Relationship Id="rId4" Type="http://schemas.openxmlformats.org/officeDocument/2006/relationships/hyperlink" Target="https://www.ncdc.noaa.gov/monitoring-references/faq/indicators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59" y="520953"/>
            <a:ext cx="834958" cy="8349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8811" y="2333358"/>
            <a:ext cx="6858000" cy="96538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Mudanças Climáticas: AGRICULTURA</a:t>
            </a:r>
            <a:endParaRPr lang="pt-BR" sz="4800" b="1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4143" y="3804889"/>
            <a:ext cx="4580297" cy="685426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BIE317- Conservação da Biodiversidade</a:t>
            </a:r>
            <a:endParaRPr lang="pt-BR" sz="2000" dirty="0">
              <a:solidFill>
                <a:schemeClr val="accent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47474" y="4221088"/>
            <a:ext cx="272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(Lucas  Aquino  Silva)</a:t>
            </a:r>
            <a:endParaRPr lang="pt-BR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24" y="333970"/>
            <a:ext cx="1795026" cy="13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5112568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Adaptação e </a:t>
            </a:r>
            <a:r>
              <a:rPr lang="pt-BR" dirty="0" smtClean="0"/>
              <a:t>mitigação: Plano ABC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Adaptação e mitigação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15616" y="17728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1) Plantas </a:t>
            </a:r>
            <a:r>
              <a:rPr lang="pt-BR" dirty="0" smtClean="0"/>
              <a:t>Tolerantes</a:t>
            </a:r>
            <a:endParaRPr lang="pt-BR" dirty="0"/>
          </a:p>
        </p:txBody>
      </p:sp>
      <p:pic>
        <p:nvPicPr>
          <p:cNvPr id="6" name="Picture 2" descr="Resultado de imagem para soja tolerante a se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2" y="2691609"/>
            <a:ext cx="3553858" cy="25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zoneamento agrícola de risco clima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0195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004048" y="170254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r>
              <a:rPr lang="pt-BR" dirty="0" smtClean="0"/>
              <a:t>) Zoneamento Agrícola</a:t>
            </a:r>
          </a:p>
          <a:p>
            <a:r>
              <a:rPr lang="pt-BR" dirty="0" smtClean="0"/>
              <a:t> de Risco Climático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28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1800" dirty="0"/>
              <a:t>NASA, </a:t>
            </a:r>
            <a:r>
              <a:rPr lang="pt-BR" sz="1800" b="1" dirty="0"/>
              <a:t>“</a:t>
            </a:r>
            <a:r>
              <a:rPr lang="pt-BR" sz="1800" b="1" dirty="0" err="1"/>
              <a:t>Globa</a:t>
            </a:r>
            <a:r>
              <a:rPr lang="pt-BR" sz="1800" b="1" dirty="0"/>
              <a:t> </a:t>
            </a:r>
            <a:r>
              <a:rPr lang="pt-BR" sz="1800" b="1" dirty="0" err="1"/>
              <a:t>Climate</a:t>
            </a:r>
            <a:r>
              <a:rPr lang="pt-BR" sz="1800" b="1" dirty="0"/>
              <a:t> </a:t>
            </a:r>
            <a:r>
              <a:rPr lang="pt-BR" sz="1800" b="1" dirty="0" err="1"/>
              <a:t>Change</a:t>
            </a:r>
            <a:r>
              <a:rPr lang="pt-BR" sz="1800" b="1" dirty="0"/>
              <a:t>: Vital </a:t>
            </a:r>
            <a:r>
              <a:rPr lang="pt-BR" sz="1800" b="1" dirty="0" err="1"/>
              <a:t>Signs</a:t>
            </a:r>
            <a:r>
              <a:rPr lang="pt-BR" sz="1800" b="1" dirty="0"/>
              <a:t> </a:t>
            </a:r>
            <a:r>
              <a:rPr lang="pt-BR" sz="1800" b="1" dirty="0" err="1"/>
              <a:t>of</a:t>
            </a:r>
            <a:r>
              <a:rPr lang="pt-BR" sz="1800" b="1" dirty="0"/>
              <a:t> The Planet”</a:t>
            </a:r>
            <a:r>
              <a:rPr lang="pt-BR" sz="1800" dirty="0"/>
              <a:t>. Disponível em: &lt;</a:t>
            </a:r>
            <a:r>
              <a:rPr lang="pt-BR" sz="1800" dirty="0">
                <a:hlinkClick r:id="rId2"/>
              </a:rPr>
              <a:t>https://climate.nasa.gov/evidence/</a:t>
            </a:r>
            <a:r>
              <a:rPr lang="pt-BR" sz="1800" dirty="0"/>
              <a:t>&gt; Acesso em: 20/04/2017</a:t>
            </a:r>
          </a:p>
          <a:p>
            <a:pPr marL="0" indent="0">
              <a:buNone/>
            </a:pPr>
            <a:endParaRPr lang="pt-BR" sz="1800" dirty="0" smtClean="0">
              <a:hlinkClick r:id="rId3"/>
            </a:endParaRPr>
          </a:p>
          <a:p>
            <a:pPr marL="0" indent="0">
              <a:buNone/>
            </a:pPr>
            <a:r>
              <a:rPr lang="pt-BR" sz="1800" dirty="0"/>
              <a:t>NOOA, </a:t>
            </a:r>
            <a:r>
              <a:rPr lang="pt-BR" sz="1800" b="1" dirty="0"/>
              <a:t>Global </a:t>
            </a:r>
            <a:r>
              <a:rPr lang="pt-BR" sz="1800" b="1" dirty="0" err="1"/>
              <a:t>Climate</a:t>
            </a:r>
            <a:r>
              <a:rPr lang="pt-BR" sz="1800" b="1" dirty="0"/>
              <a:t> </a:t>
            </a:r>
            <a:r>
              <a:rPr lang="pt-BR" sz="1800" b="1" dirty="0" err="1"/>
              <a:t>Change</a:t>
            </a:r>
            <a:r>
              <a:rPr lang="pt-BR" sz="1800" b="1" dirty="0"/>
              <a:t> </a:t>
            </a:r>
            <a:r>
              <a:rPr lang="pt-BR" sz="1800" b="1" dirty="0" err="1"/>
              <a:t>Indicators</a:t>
            </a:r>
            <a:r>
              <a:rPr lang="pt-BR" sz="1800" dirty="0"/>
              <a:t>. Disponível em:&lt;</a:t>
            </a:r>
            <a:r>
              <a:rPr lang="pt-BR" sz="1800" dirty="0">
                <a:hlinkClick r:id="rId4"/>
              </a:rPr>
              <a:t>https://www.ncdc.noaa.gov/monitoring-references/faq/indicators.php</a:t>
            </a:r>
            <a:r>
              <a:rPr lang="pt-BR" sz="1800" dirty="0"/>
              <a:t> &gt;Acessado em: 19/04/2017</a:t>
            </a:r>
          </a:p>
          <a:p>
            <a:pPr marL="0" indent="0">
              <a:buNone/>
            </a:pPr>
            <a:endParaRPr lang="pt-BR" sz="1800" dirty="0" smtClean="0">
              <a:hlinkClick r:id="rId3"/>
            </a:endParaRPr>
          </a:p>
          <a:p>
            <a:pPr marL="0" indent="0">
              <a:buNone/>
            </a:pPr>
            <a:r>
              <a:rPr lang="pt-BR" sz="1600" dirty="0"/>
              <a:t>MMA, </a:t>
            </a:r>
            <a:r>
              <a:rPr lang="pt-BR" sz="1600" b="1" dirty="0"/>
              <a:t>Política Nacional sobre Mudanças Climáticas.</a:t>
            </a:r>
            <a:r>
              <a:rPr lang="pt-BR" sz="1600" dirty="0"/>
              <a:t> Disponível em:&lt; </a:t>
            </a:r>
            <a:r>
              <a:rPr lang="pt-BR" sz="1600" dirty="0">
                <a:hlinkClick r:id="rId5"/>
              </a:rPr>
              <a:t>http://www.mma.gov.br/clima/politica-nacional-sobre-mudanca-do-clima</a:t>
            </a:r>
            <a:r>
              <a:rPr lang="pt-BR" sz="1600" dirty="0"/>
              <a:t>&gt; Acessado em 20/04/2017</a:t>
            </a:r>
          </a:p>
          <a:p>
            <a:pPr marL="0" indent="0">
              <a:buNone/>
            </a:pPr>
            <a:endParaRPr lang="pt-BR" sz="1800" dirty="0" smtClean="0">
              <a:hlinkClick r:id="rId3"/>
            </a:endParaRPr>
          </a:p>
          <a:p>
            <a:pPr marL="0" indent="0">
              <a:buNone/>
            </a:pPr>
            <a:r>
              <a:rPr lang="pt-BR" sz="1600" dirty="0"/>
              <a:t>Brasil. Ministério da Agricultura, Pecuária e Abastecimento.</a:t>
            </a:r>
            <a:br>
              <a:rPr lang="pt-BR" sz="1600" dirty="0"/>
            </a:br>
            <a:r>
              <a:rPr lang="pt-BR" sz="1600" b="1" dirty="0"/>
              <a:t>Plano setorial de mitigação e de adaptação às mudanças climáticas para a consolidação de uma economia de baixa emissão de</a:t>
            </a:r>
            <a:br>
              <a:rPr lang="pt-BR" sz="1600" b="1" dirty="0"/>
            </a:br>
            <a:r>
              <a:rPr lang="pt-BR" sz="1600" b="1" dirty="0"/>
              <a:t>carbono na agricultura: plano ABC (Agricultura de Baixa Emissão de Carbono)</a:t>
            </a:r>
            <a:r>
              <a:rPr lang="pt-BR" sz="1600" dirty="0"/>
              <a:t> / Ministério da Agricultura, Pecuária e Abastecimento,</a:t>
            </a:r>
            <a:br>
              <a:rPr lang="pt-BR" sz="1600" dirty="0"/>
            </a:br>
            <a:r>
              <a:rPr lang="pt-BR" sz="1600" dirty="0"/>
              <a:t>Ministério do Desenvolvimento Agrário, coordenação da Casa Civil da Presidência da República. – Brasília: MAPA/ACS, 2012.</a:t>
            </a:r>
            <a:br>
              <a:rPr lang="pt-BR" sz="1600" dirty="0"/>
            </a:br>
            <a:r>
              <a:rPr lang="pt-BR" sz="1600" dirty="0"/>
              <a:t>173 p.</a:t>
            </a:r>
          </a:p>
          <a:p>
            <a:pPr marL="0" indent="0">
              <a:buNone/>
            </a:pPr>
            <a:endParaRPr lang="pt-BR" sz="1800" dirty="0" smtClean="0">
              <a:hlinkClick r:id="rId3"/>
            </a:endParaRPr>
          </a:p>
          <a:p>
            <a:pPr marL="0" indent="0">
              <a:buNone/>
            </a:pPr>
            <a:r>
              <a:rPr lang="pt-BR" sz="1800" dirty="0">
                <a:hlinkClick r:id="rId3"/>
              </a:rPr>
              <a:t>http://slideplayer.com.br/slide/10410304/http://slideplayer.com.br/slide/10410304</a:t>
            </a:r>
            <a:r>
              <a:rPr lang="pt-BR" sz="1800" dirty="0" smtClean="0">
                <a:hlinkClick r:id="rId3"/>
              </a:rPr>
              <a:t>/</a:t>
            </a:r>
          </a:p>
          <a:p>
            <a:pPr marL="0" indent="0">
              <a:buNone/>
            </a:pPr>
            <a:endParaRPr lang="pt-BR" sz="1800" dirty="0" smtClean="0">
              <a:hlinkClick r:id="rId3"/>
            </a:endParaRPr>
          </a:p>
          <a:p>
            <a:pPr marL="0" indent="0">
              <a:buNone/>
            </a:pPr>
            <a:r>
              <a:rPr lang="pt-BR" sz="1800" dirty="0">
                <a:hlinkClick r:id="rId3"/>
              </a:rPr>
              <a:t>https://pt.slideshare.net/MarcosRodrigues1/mudanas-climticas-globais-e-seus-possveis-impactos-na-agricultura-brasileira-fernando-macena</a:t>
            </a:r>
            <a:endParaRPr lang="pt-BR" sz="1800" dirty="0" smtClean="0">
              <a:hlinkClick r:id="rId3"/>
            </a:endParaRPr>
          </a:p>
          <a:p>
            <a:pPr marL="0" indent="0">
              <a:buNone/>
            </a:pPr>
            <a:endParaRPr lang="pt-BR" sz="1800" dirty="0" smtClean="0">
              <a:hlinkClick r:id="rId3"/>
            </a:endParaRPr>
          </a:p>
          <a:p>
            <a:pPr marL="0" indent="0">
              <a:buNone/>
            </a:pPr>
            <a:r>
              <a:rPr lang="pt-BR" sz="1800" dirty="0" smtClean="0">
                <a:hlinkClick r:id="rId3"/>
              </a:rPr>
              <a:t>http</a:t>
            </a:r>
            <a:r>
              <a:rPr lang="pt-BR" sz="1800" dirty="0">
                <a:hlinkClick r:id="rId3"/>
              </a:rPr>
              <a:t>://</a:t>
            </a:r>
            <a:r>
              <a:rPr lang="pt-BR" sz="1800" dirty="0" smtClean="0">
                <a:hlinkClick r:id="rId3"/>
              </a:rPr>
              <a:t>epoca.globo.com/colunas-e-blogs/blog-do-planeta/noticia/2015/04/florestas-plantadas-sao-uma-agricultura-com-desempenho-ambiental-extraordinario.html</a:t>
            </a: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>
                <a:hlinkClick r:id="rId6"/>
              </a:rPr>
              <a:t>http://</a:t>
            </a:r>
            <a:r>
              <a:rPr lang="pt-BR" sz="1800" dirty="0" smtClean="0">
                <a:hlinkClick r:id="rId6"/>
              </a:rPr>
              <a:t>www.agron.com.br/imagens/publicacoes/2014/02/14/topico_38319_www-agron-com-br_9586_embrapa-desenvolve-soja-transgenica-resistente-a-seca.jpg</a:t>
            </a: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>
                <a:hlinkClick r:id="rId7"/>
              </a:rPr>
              <a:t>https://www.embrapa.br/busca-de-imagens/-/</a:t>
            </a:r>
            <a:r>
              <a:rPr lang="pt-BR" sz="1800" dirty="0" smtClean="0">
                <a:hlinkClick r:id="rId7"/>
              </a:rPr>
              <a:t>midia/1883002/ilpf</a:t>
            </a: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>
                <a:hlinkClick r:id="rId4"/>
              </a:rPr>
              <a:t>https://</a:t>
            </a:r>
            <a:r>
              <a:rPr lang="pt-BR" sz="1800" dirty="0" smtClean="0">
                <a:hlinkClick r:id="rId4"/>
              </a:rPr>
              <a:t>www.ncdc.noaa.gov/monitoring-references/faq/indicators.php</a:t>
            </a: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016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Resultado de imagem para solar radiatio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1" y="-27385"/>
            <a:ext cx="4587431" cy="345638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esultado de imagem para deforestation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/>
          <a:stretch/>
        </p:blipFill>
        <p:spPr bwMode="auto">
          <a:xfrm>
            <a:off x="4572000" y="-27384"/>
            <a:ext cx="4572000" cy="34563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Introdução: mudanças climáticas</a:t>
            </a:r>
            <a:endParaRPr lang="pt-BR" dirty="0"/>
          </a:p>
        </p:txBody>
      </p:sp>
      <p:pic>
        <p:nvPicPr>
          <p:cNvPr id="1029" name="Picture 5" descr="Resultado de imagem para erupção vulcânica aquecimento global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/>
          <a:stretch/>
        </p:blipFill>
        <p:spPr bwMode="auto">
          <a:xfrm>
            <a:off x="-15432" y="3429001"/>
            <a:ext cx="4587431" cy="3428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187624" y="2780928"/>
            <a:ext cx="2386608" cy="110872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4000" dirty="0" smtClean="0"/>
              <a:t>EVENTOS</a:t>
            </a:r>
          </a:p>
          <a:p>
            <a:pPr marL="0" indent="0" algn="ctr">
              <a:buNone/>
            </a:pPr>
            <a:r>
              <a:rPr lang="pt-BR" sz="4000" dirty="0" smtClean="0"/>
              <a:t>NATURAIS</a:t>
            </a:r>
            <a:endParaRPr lang="pt-BR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2"/>
            <a:ext cx="4572000" cy="344649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5425752" y="2780928"/>
            <a:ext cx="3106688" cy="103671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4000" dirty="0" smtClean="0"/>
              <a:t>AÇÕES</a:t>
            </a:r>
          </a:p>
          <a:p>
            <a:pPr marL="0" indent="0" algn="ctr">
              <a:buNone/>
            </a:pPr>
            <a:r>
              <a:rPr lang="pt-BR" sz="4000" dirty="0" smtClean="0"/>
              <a:t>ANTRÓPICAS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139952" y="2636912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/>
              <a:t>X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27474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Introdução: mudanças climáticas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Cenário recente:</a:t>
            </a:r>
            <a:endParaRPr lang="pt-BR" dirty="0"/>
          </a:p>
        </p:txBody>
      </p:sp>
      <p:sp>
        <p:nvSpPr>
          <p:cNvPr id="4" name="AutoShape 2" descr="https://www.ncdc.noaa.gov/monitoring-references/faq/images/solar-variabilit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5" y="2420887"/>
            <a:ext cx="3891450" cy="40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https://www.ncdc.noaa.gov/monitoring-references/faq/images/global-temp-and-co2-1880-2009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15" y="2543524"/>
            <a:ext cx="5066406" cy="383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7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4"/>
          <a:stretch/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1"/>
          <a:stretch/>
        </p:blipFill>
        <p:spPr bwMode="auto">
          <a:xfrm>
            <a:off x="4572000" y="-27384"/>
            <a:ext cx="46269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Climáticas: Agricultura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468487" y="3184376"/>
            <a:ext cx="1303313" cy="676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000" dirty="0" smtClean="0"/>
              <a:t>VILÃ</a:t>
            </a:r>
            <a:endParaRPr lang="pt-BR" sz="4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084168" y="3184376"/>
            <a:ext cx="2444080" cy="748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000" dirty="0" smtClean="0"/>
              <a:t>VÍTIMA</a:t>
            </a:r>
            <a:endParaRPr lang="pt-BR" sz="4000" dirty="0"/>
          </a:p>
        </p:txBody>
      </p:sp>
      <p:sp>
        <p:nvSpPr>
          <p:cNvPr id="4" name="AutoShape 2" descr="https://www.ncdc.noaa.gov/monitoring-references/faq/images/global-temp-and-co2-1880-2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211960" y="2636912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/>
              <a:t>X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2399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Agricultura: Vilã x Vítima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VILÃ</a:t>
            </a:r>
          </a:p>
          <a:p>
            <a:pPr lvl="1"/>
            <a:r>
              <a:rPr lang="pt-BR" dirty="0" smtClean="0"/>
              <a:t>Mudança </a:t>
            </a:r>
            <a:r>
              <a:rPr lang="pt-BR" dirty="0"/>
              <a:t>no uso da </a:t>
            </a:r>
            <a:r>
              <a:rPr lang="pt-BR" dirty="0" smtClean="0"/>
              <a:t>terra</a:t>
            </a:r>
          </a:p>
          <a:p>
            <a:pPr lvl="1"/>
            <a:r>
              <a:rPr lang="pt-BR" dirty="0" smtClean="0"/>
              <a:t>Desmatamento</a:t>
            </a:r>
          </a:p>
          <a:p>
            <a:pPr lvl="1"/>
            <a:r>
              <a:rPr lang="pt-BR" dirty="0" smtClean="0"/>
              <a:t>Altas emissões de GEE</a:t>
            </a:r>
          </a:p>
          <a:p>
            <a:pPr lvl="1"/>
            <a:r>
              <a:rPr lang="pt-BR" dirty="0" smtClean="0"/>
              <a:t>Alto consumo </a:t>
            </a:r>
            <a:r>
              <a:rPr lang="pt-BR" dirty="0" smtClean="0"/>
              <a:t>hídrico</a:t>
            </a:r>
          </a:p>
          <a:p>
            <a:pPr lvl="1"/>
            <a:r>
              <a:rPr lang="pt-BR" dirty="0" smtClean="0"/>
              <a:t>Degradação do solo</a:t>
            </a:r>
          </a:p>
          <a:p>
            <a:pPr lvl="1"/>
            <a:r>
              <a:rPr lang="pt-BR" dirty="0" smtClean="0"/>
              <a:t>Uso de fertilizantes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VÍTIMA</a:t>
            </a:r>
          </a:p>
          <a:p>
            <a:pPr lvl="1"/>
            <a:r>
              <a:rPr lang="pt-BR" dirty="0" smtClean="0"/>
              <a:t>Mudança na geografia da produção</a:t>
            </a:r>
          </a:p>
          <a:p>
            <a:pPr lvl="1"/>
            <a:r>
              <a:rPr lang="pt-BR" dirty="0" smtClean="0"/>
              <a:t>Redução na safra</a:t>
            </a:r>
          </a:p>
          <a:p>
            <a:pPr lvl="1"/>
            <a:r>
              <a:rPr lang="pt-BR" dirty="0" smtClean="0"/>
              <a:t>Perdas econômicas</a:t>
            </a:r>
          </a:p>
          <a:p>
            <a:pPr lvl="1"/>
            <a:r>
              <a:rPr lang="pt-BR" dirty="0" smtClean="0"/>
              <a:t>Desemprego</a:t>
            </a:r>
          </a:p>
          <a:p>
            <a:pPr lvl="1"/>
            <a:r>
              <a:rPr lang="pt-BR" dirty="0" smtClean="0"/>
              <a:t>Fome</a:t>
            </a: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572000" y="1556792"/>
            <a:ext cx="0" cy="32403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5874" r="12989" b="-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43808" y="1916832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err="1" smtClean="0"/>
              <a:t>Adaptaçãoe</a:t>
            </a:r>
            <a:r>
              <a:rPr lang="pt-BR" sz="5400" dirty="0" smtClean="0"/>
              <a:t> </a:t>
            </a:r>
          </a:p>
          <a:p>
            <a:pPr algn="ctr"/>
            <a:r>
              <a:rPr lang="pt-BR" sz="5400" dirty="0" smtClean="0"/>
              <a:t>Mitigação</a:t>
            </a:r>
            <a:endParaRPr lang="pt-BR" sz="5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Climáticas: Agricultura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5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Adaptação e </a:t>
            </a:r>
            <a:r>
              <a:rPr lang="pt-BR" dirty="0" smtClean="0"/>
              <a:t>mitigação: Metas</a:t>
            </a:r>
            <a:br>
              <a:rPr lang="pt-BR" dirty="0" smtClean="0"/>
            </a:br>
            <a:r>
              <a:rPr lang="pt-BR" dirty="0" smtClean="0"/>
              <a:t>(COP15)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t-BR" dirty="0" smtClean="0"/>
              <a:t>Reduzir emissão de GEE</a:t>
            </a:r>
          </a:p>
          <a:p>
            <a:pPr marL="514350" indent="-514350">
              <a:buAutoNum type="arabicParenR"/>
            </a:pPr>
            <a:r>
              <a:rPr lang="pt-BR" dirty="0" smtClean="0"/>
              <a:t>Reduzir desmatamento:</a:t>
            </a:r>
          </a:p>
          <a:p>
            <a:pPr marL="857250" lvl="1" indent="-457200">
              <a:buFontTx/>
              <a:buChar char="-"/>
            </a:pPr>
            <a:r>
              <a:rPr lang="pt-BR" dirty="0" smtClean="0"/>
              <a:t>Amazônia: 80%</a:t>
            </a:r>
          </a:p>
          <a:p>
            <a:pPr marL="857250" lvl="1" indent="-457200">
              <a:buFontTx/>
              <a:buChar char="-"/>
            </a:pPr>
            <a:r>
              <a:rPr lang="pt-BR" dirty="0" smtClean="0"/>
              <a:t>Cerrado: 40%</a:t>
            </a:r>
          </a:p>
          <a:p>
            <a:pPr marL="514350" indent="-514350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45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Adaptação e </a:t>
            </a:r>
            <a:r>
              <a:rPr lang="pt-BR" dirty="0" smtClean="0"/>
              <a:t>mitigação: Plano ABC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55853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1) </a:t>
            </a:r>
            <a:r>
              <a:rPr lang="pt-BR" dirty="0" smtClean="0"/>
              <a:t>Tratamento de Dejetos Animais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065481" y="15567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2) Plantio Direto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155853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  <a:r>
              <a:rPr lang="pt-BR" dirty="0" smtClean="0"/>
              <a:t>) Integração Lavoura-Pecuária-Floresta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065482" y="4094762"/>
            <a:ext cx="461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5) Recuperação de </a:t>
            </a:r>
            <a:endParaRPr lang="pt-BR" dirty="0" smtClean="0"/>
          </a:p>
          <a:p>
            <a:r>
              <a:rPr lang="pt-BR" dirty="0" smtClean="0"/>
              <a:t>    Pastagens </a:t>
            </a:r>
            <a:r>
              <a:rPr lang="pt-BR" dirty="0" smtClean="0"/>
              <a:t>Degradadas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4077072"/>
            <a:ext cx="343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4) Florestas Plantadas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9" t="13638" r="16324" b="11594"/>
          <a:stretch/>
        </p:blipFill>
        <p:spPr bwMode="auto">
          <a:xfrm>
            <a:off x="3065482" y="2204864"/>
            <a:ext cx="2802662" cy="17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 descr="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7" descr="imag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676511" cy="177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4360"/>
            <a:ext cx="2617913" cy="168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11" y="4931099"/>
            <a:ext cx="2695033" cy="159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5796136" y="4211796"/>
            <a:ext cx="343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  <a:r>
              <a:rPr lang="pt-BR" dirty="0" smtClean="0"/>
              <a:t>) Fixação Biológica de Nitrogênio</a:t>
            </a:r>
            <a:endParaRPr lang="pt-BR" dirty="0"/>
          </a:p>
        </p:txBody>
      </p:sp>
      <p:sp>
        <p:nvSpPr>
          <p:cNvPr id="3" name="AutoShape 4" descr="Resultado de imagem para tratamento de dejetos animais"/>
          <p:cNvSpPr>
            <a:spLocks noChangeAspect="1" noChangeArrowheads="1"/>
          </p:cNvSpPr>
          <p:nvPr/>
        </p:nvSpPr>
        <p:spPr bwMode="auto">
          <a:xfrm>
            <a:off x="155575" y="-1881188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tratamento de dejetos animais"/>
          <p:cNvSpPr>
            <a:spLocks noChangeAspect="1" noChangeArrowheads="1"/>
          </p:cNvSpPr>
          <p:nvPr/>
        </p:nvSpPr>
        <p:spPr bwMode="auto">
          <a:xfrm>
            <a:off x="307975" y="-1728788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1" y="2199679"/>
            <a:ext cx="2596488" cy="19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Resultado de imagem para fixação biologica do nitrogen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53940"/>
            <a:ext cx="2528325" cy="16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293</Words>
  <Application>Microsoft Office PowerPoint</Application>
  <PresentationFormat>Apresentação na tela (4:3)</PresentationFormat>
  <Paragraphs>74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Mudanças Climáticas: AGRICULTURA</vt:lpstr>
      <vt:lpstr>Introdução: mudanças climáticas</vt:lpstr>
      <vt:lpstr>Introdução: mudanças climáticas</vt:lpstr>
      <vt:lpstr>Mudanças Climáticas: Agricultura</vt:lpstr>
      <vt:lpstr>Agricultura: Vilã x Vítima</vt:lpstr>
      <vt:lpstr>Apresentação do PowerPoint</vt:lpstr>
      <vt:lpstr>Mudanças Climáticas: Agricultura</vt:lpstr>
      <vt:lpstr>Adaptação e mitigação: Metas (COP15)</vt:lpstr>
      <vt:lpstr>Adaptação e mitigação: Plano ABC</vt:lpstr>
      <vt:lpstr>Adaptação e mitigação: Plano ABC</vt:lpstr>
      <vt:lpstr>Adaptação e mitigação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Mudanças Climáticas: AGRICULTURA</dc:title>
  <dc:creator>Windows User</dc:creator>
  <cp:lastModifiedBy>Windows User</cp:lastModifiedBy>
  <cp:revision>37</cp:revision>
  <dcterms:created xsi:type="dcterms:W3CDTF">2017-04-28T20:34:38Z</dcterms:created>
  <dcterms:modified xsi:type="dcterms:W3CDTF">2017-05-03T00:31:04Z</dcterms:modified>
</cp:coreProperties>
</file>