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107" r:id="rId3"/>
    <p:sldId id="2183" r:id="rId4"/>
    <p:sldId id="2199" r:id="rId5"/>
    <p:sldId id="2200" r:id="rId6"/>
    <p:sldId id="2201" r:id="rId7"/>
    <p:sldId id="2202" r:id="rId8"/>
    <p:sldId id="2137" r:id="rId9"/>
    <p:sldId id="2184" r:id="rId10"/>
    <p:sldId id="2165" r:id="rId11"/>
    <p:sldId id="2113" r:id="rId12"/>
    <p:sldId id="2182" r:id="rId13"/>
    <p:sldId id="2203" r:id="rId14"/>
    <p:sldId id="2138" r:id="rId15"/>
    <p:sldId id="2205" r:id="rId16"/>
    <p:sldId id="2185" r:id="rId17"/>
    <p:sldId id="2187" r:id="rId18"/>
    <p:sldId id="2189" r:id="rId19"/>
    <p:sldId id="2186" r:id="rId20"/>
    <p:sldId id="2192" r:id="rId21"/>
    <p:sldId id="2193" r:id="rId22"/>
    <p:sldId id="2117" r:id="rId23"/>
    <p:sldId id="2194" r:id="rId24"/>
    <p:sldId id="2196" r:id="rId25"/>
    <p:sldId id="2195" r:id="rId26"/>
    <p:sldId id="2198" r:id="rId27"/>
    <p:sldId id="2197" r:id="rId28"/>
    <p:sldId id="2206" r:id="rId29"/>
    <p:sldId id="2208" r:id="rId30"/>
    <p:sldId id="2209" r:id="rId31"/>
    <p:sldId id="2281" r:id="rId32"/>
    <p:sldId id="2210" r:id="rId33"/>
    <p:sldId id="2215" r:id="rId34"/>
    <p:sldId id="2239" r:id="rId35"/>
    <p:sldId id="2280" r:id="rId36"/>
    <p:sldId id="2217" r:id="rId37"/>
    <p:sldId id="2216" r:id="rId38"/>
    <p:sldId id="2218" r:id="rId39"/>
    <p:sldId id="2219" r:id="rId40"/>
    <p:sldId id="2221" r:id="rId41"/>
    <p:sldId id="2220" r:id="rId42"/>
    <p:sldId id="2222" r:id="rId43"/>
    <p:sldId id="2223" r:id="rId44"/>
    <p:sldId id="2224" r:id="rId45"/>
    <p:sldId id="2225" r:id="rId46"/>
    <p:sldId id="2139" r:id="rId47"/>
    <p:sldId id="2229" r:id="rId48"/>
    <p:sldId id="2230" r:id="rId49"/>
    <p:sldId id="2282" r:id="rId50"/>
    <p:sldId id="2234" r:id="rId51"/>
    <p:sldId id="2237" r:id="rId52"/>
    <p:sldId id="2231" r:id="rId53"/>
    <p:sldId id="2236" r:id="rId54"/>
    <p:sldId id="2232" r:id="rId55"/>
    <p:sldId id="2233" r:id="rId56"/>
    <p:sldId id="2283" r:id="rId57"/>
    <p:sldId id="2279" r:id="rId5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FF5050"/>
    <a:srgbClr val="00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8065" autoAdjust="0"/>
  </p:normalViewPr>
  <p:slideViewPr>
    <p:cSldViewPr>
      <p:cViewPr varScale="1">
        <p:scale>
          <a:sx n="73" d="100"/>
          <a:sy n="73" d="100"/>
        </p:scale>
        <p:origin x="1296" y="7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-17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8DB25-BEE5-4008-8AB2-A8CB2BF71AB7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509D0-8191-4C1F-BD14-B6ECDF40ECC5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11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1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174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34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31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75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57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3573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274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22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26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5892-FE8C-486D-BE75-A66C409674EE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84DB2-9BA6-4717-BA58-213B3BE49EE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8108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t.slideshare.net/pribrandao1/codigo-de-etica-do-grupo-po-de-acar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600" dirty="0">
                <a:solidFill>
                  <a:schemeClr val="bg1"/>
                </a:solidFill>
              </a:rPr>
              <a:t>Filosofia RAD1607</a:t>
            </a:r>
          </a:p>
          <a:p>
            <a:pPr algn="ctr"/>
            <a:endParaRPr lang="pt-BR" sz="6600" dirty="0">
              <a:solidFill>
                <a:schemeClr val="bg1"/>
              </a:solidFill>
            </a:endParaRPr>
          </a:p>
          <a:p>
            <a:pPr algn="ctr"/>
            <a:r>
              <a:rPr lang="pt-BR" sz="4800" dirty="0" smtClean="0">
                <a:solidFill>
                  <a:schemeClr val="bg1"/>
                </a:solidFill>
              </a:rPr>
              <a:t>Capítulo 4</a:t>
            </a:r>
          </a:p>
          <a:p>
            <a:pPr algn="ctr"/>
            <a:endParaRPr lang="pt-BR" sz="4800" dirty="0">
              <a:solidFill>
                <a:schemeClr val="bg1"/>
              </a:solidFill>
            </a:endParaRPr>
          </a:p>
          <a:p>
            <a:pPr algn="ctr"/>
            <a:r>
              <a:rPr lang="pt-BR" sz="4800" b="1" dirty="0">
                <a:solidFill>
                  <a:schemeClr val="bg1"/>
                </a:solidFill>
              </a:rPr>
              <a:t>A Filosofia Moderna</a:t>
            </a:r>
            <a:endParaRPr lang="pt-BR" sz="4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>
                <a:solidFill>
                  <a:schemeClr val="bg1"/>
                </a:solidFill>
              </a:rPr>
              <a:t>Calia, Prof. Dr</a:t>
            </a:r>
            <a:r>
              <a:rPr lang="pt-BR" sz="24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7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476672"/>
            <a:ext cx="8686800" cy="4525963"/>
          </a:xfrm>
        </p:spPr>
        <p:txBody>
          <a:bodyPr>
            <a:normAutofit/>
          </a:bodyPr>
          <a:lstStyle/>
          <a:p>
            <a:pPr lvl="2"/>
            <a:endParaRPr lang="pt-BR" dirty="0"/>
          </a:p>
          <a:p>
            <a:r>
              <a:rPr lang="pt-BR" dirty="0" smtClean="0"/>
              <a:t>O método experimental</a:t>
            </a:r>
          </a:p>
          <a:p>
            <a:pPr lvl="1"/>
            <a:r>
              <a:rPr lang="pt-BR" dirty="0" smtClean="0"/>
              <a:t>Estabelecer relações de causalidade</a:t>
            </a:r>
          </a:p>
          <a:p>
            <a:pPr lvl="1"/>
            <a:r>
              <a:rPr lang="pt-BR" dirty="0" smtClean="0"/>
              <a:t>Liga um efeito (o açúcar) a uma causa (o fígado)</a:t>
            </a:r>
            <a:endParaRPr lang="pt-BR" dirty="0"/>
          </a:p>
          <a:p>
            <a:pPr lvl="1"/>
            <a:endParaRPr lang="pt-BR" dirty="0"/>
          </a:p>
        </p:txBody>
      </p:sp>
      <p:pic>
        <p:nvPicPr>
          <p:cNvPr id="1026" name="Picture 2" descr="http://www.trabalhosescolares.net/img/sistema_digestivo_fig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49080"/>
            <a:ext cx="3810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4788024" y="3933056"/>
            <a:ext cx="1368152" cy="2592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http://1.bp.blogspot.com/-AJpx_Pm2xkA/TojA7zSBzdI/AAAAAAAACS0/V9E8Mh6Wnf4/s1600/a%25C3%25A7uuuc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21522"/>
            <a:ext cx="20859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1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Não é mais a contemplação de uma beleza dada</a:t>
            </a:r>
          </a:p>
          <a:p>
            <a:endParaRPr lang="pt-BR" dirty="0"/>
          </a:p>
          <a:p>
            <a:r>
              <a:rPr lang="pt-BR" dirty="0" smtClean="0"/>
              <a:t>É uma atividade do espírito humano</a:t>
            </a:r>
          </a:p>
          <a:p>
            <a:pPr lvl="1"/>
            <a:r>
              <a:rPr lang="pt-BR" dirty="0" smtClean="0"/>
              <a:t>a elaboração ativa de leis da natureza</a:t>
            </a:r>
            <a:endParaRPr lang="pt-BR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nova tarefa da ciência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07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5626968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ciência vai se definir como um trabalho</a:t>
            </a:r>
          </a:p>
          <a:p>
            <a:pPr lvl="1"/>
            <a:r>
              <a:rPr lang="pt-BR" dirty="0" smtClean="0"/>
              <a:t>de associação, </a:t>
            </a:r>
          </a:p>
          <a:p>
            <a:pPr lvl="1"/>
            <a:r>
              <a:rPr lang="pt-BR" dirty="0" smtClean="0"/>
              <a:t>de síntese (juízos sintéticos), </a:t>
            </a:r>
          </a:p>
          <a:p>
            <a:pPr lvl="1"/>
            <a:r>
              <a:rPr lang="pt-BR" dirty="0" smtClean="0"/>
              <a:t>de ligação</a:t>
            </a:r>
          </a:p>
          <a:p>
            <a:endParaRPr lang="pt-BR" dirty="0" smtClean="0"/>
          </a:p>
          <a:p>
            <a:r>
              <a:rPr lang="pt-BR" dirty="0" smtClean="0"/>
              <a:t>Exemplo: relação de causa e efeito </a:t>
            </a:r>
          </a:p>
          <a:p>
            <a:pPr lvl="1"/>
            <a:r>
              <a:rPr lang="pt-BR" dirty="0" smtClean="0"/>
              <a:t>O açúcar e o fígado</a:t>
            </a:r>
            <a:endParaRPr lang="pt-BR" dirty="0"/>
          </a:p>
        </p:txBody>
      </p:sp>
      <p:pic>
        <p:nvPicPr>
          <p:cNvPr id="1026" name="Picture 2" descr="http://upload.wikimedia.org/wikipedia/commons/4/43/Immanuel_Kant_(painted_portrait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700808"/>
            <a:ext cx="28003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A ordenação é estabelecida por nós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3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2708920"/>
            <a:ext cx="655272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A ética dos modernos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pensamento moderno vai colocar o ser humano no lugar </a:t>
            </a:r>
          </a:p>
          <a:p>
            <a:pPr lvl="1"/>
            <a:r>
              <a:rPr lang="pt-BR" dirty="0" smtClean="0"/>
              <a:t>Do cosmos</a:t>
            </a:r>
          </a:p>
          <a:p>
            <a:pPr lvl="1"/>
            <a:r>
              <a:rPr lang="pt-BR" dirty="0" smtClean="0"/>
              <a:t>Da divindade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5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 descr="Ficheiro:Declaration of the Rights of Man and of the Citizen in 17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9945"/>
            <a:ext cx="5191274" cy="683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6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evoada.net/wp-content/uploads/2013/03/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6192688" cy="47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dirty="0" smtClean="0"/>
              <a:t>Questão-chave para o humanismo: </a:t>
            </a:r>
          </a:p>
          <a:p>
            <a:r>
              <a:rPr lang="pt-BR" dirty="0" smtClean="0"/>
              <a:t>A diferença entre os animais e o Ser Humano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240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Rousseau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99381"/>
            <a:ext cx="4968552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O animal é “perfeito” desde o nascimento</a:t>
            </a:r>
          </a:p>
          <a:p>
            <a:endParaRPr lang="pt-BR" dirty="0" smtClean="0"/>
          </a:p>
          <a:p>
            <a:r>
              <a:rPr lang="pt-BR" dirty="0" smtClean="0"/>
              <a:t>O que distingue o ser humano do animal é:</a:t>
            </a:r>
          </a:p>
          <a:p>
            <a:pPr lvl="1"/>
            <a:r>
              <a:rPr lang="pt-BR" dirty="0" smtClean="0"/>
              <a:t>A liberdade</a:t>
            </a:r>
          </a:p>
          <a:p>
            <a:pPr lvl="1"/>
            <a:r>
              <a:rPr lang="pt-BR" dirty="0" smtClean="0"/>
              <a:t>A “</a:t>
            </a:r>
            <a:r>
              <a:rPr lang="pt-BR" dirty="0" err="1" smtClean="0"/>
              <a:t>perfectabilidade</a:t>
            </a:r>
            <a:r>
              <a:rPr lang="pt-BR" dirty="0" smtClean="0"/>
              <a:t>”</a:t>
            </a:r>
          </a:p>
          <a:p>
            <a:pPr lvl="2"/>
            <a:r>
              <a:rPr lang="pt-BR" dirty="0" smtClean="0"/>
              <a:t>A capacidade de se aperfeiçoar ao longo da vida</a:t>
            </a:r>
          </a:p>
        </p:txBody>
      </p:sp>
      <p:pic>
        <p:nvPicPr>
          <p:cNvPr id="7170" name="Picture 2" descr="http://upload.wikimedia.org/wikipedia/commons/b/b7/Jean-Jacques_Rousseau_(painted_portrait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00200"/>
            <a:ext cx="3671977" cy="511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51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2.bp.blogspot.com/-s6WcEN9wrF8/Ti7FM2_22uI/AAAAAAAAAIA/Vz8Hw6mwSa0/s1600/homem+e+chimpanze%255B4%25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25658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pt-BR" dirty="0" smtClean="0"/>
          </a:p>
          <a:p>
            <a:r>
              <a:rPr lang="pt-BR" dirty="0" smtClean="0"/>
              <a:t>De 1540 a 1690 ocorreu uma grande revolução científica</a:t>
            </a:r>
          </a:p>
          <a:p>
            <a:pPr lvl="1"/>
            <a:r>
              <a:rPr lang="pt-BR" dirty="0" smtClean="0"/>
              <a:t>Copérnico</a:t>
            </a:r>
          </a:p>
          <a:p>
            <a:pPr lvl="1"/>
            <a:r>
              <a:rPr lang="pt-BR" dirty="0" smtClean="0"/>
              <a:t>Newton</a:t>
            </a:r>
          </a:p>
          <a:p>
            <a:pPr lvl="1"/>
            <a:r>
              <a:rPr lang="pt-BR" dirty="0" smtClean="0"/>
              <a:t>Descartes</a:t>
            </a:r>
          </a:p>
          <a:p>
            <a:pPr lvl="1"/>
            <a:r>
              <a:rPr lang="pt-BR" dirty="0" smtClean="0"/>
              <a:t>Galileu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524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pombo morreria de fome perto de uma vasilha com carne</a:t>
            </a:r>
            <a:endParaRPr lang="pt-BR" dirty="0"/>
          </a:p>
        </p:txBody>
      </p:sp>
      <p:pic>
        <p:nvPicPr>
          <p:cNvPr id="8194" name="Picture 2" descr="https://encrypted-tbn3.gstatic.com/images?q=tbn:ANd9GcQDg4O3tEMfVbxzWaHDLsnjYHZKi-krmoI2bUV9Ym955Id4iu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14" y="2975078"/>
            <a:ext cx="4450588" cy="333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leiliane.com.br/wp-content/uploads/2012/03/raba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641901"/>
            <a:ext cx="2616225" cy="195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84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 gato morreria de fome perto de uma vasilha com frutas e grãos</a:t>
            </a:r>
            <a:endParaRPr lang="pt-BR" dirty="0"/>
          </a:p>
        </p:txBody>
      </p:sp>
      <p:pic>
        <p:nvPicPr>
          <p:cNvPr id="9218" name="Picture 2" descr="http://2.bp.blogspot.com/-2Giot1rxDHU/TuvKcxrjwBI/AAAAAAAAAIw/q1S0PwiZUWU/s1600/%25C3%258Dnd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14432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estilovegan.com.br/wp-content/uploads/2011/09/salada-de-frut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01478"/>
            <a:ext cx="2413537" cy="188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0.gstatic.com/images?q=tbn:ANd9GcSUWWOenk2QQNoRtkGc-ap4rJWBK6udvS0TRQ375yJeGtX1srD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8" y="2784571"/>
            <a:ext cx="4924696" cy="368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2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Luc Ferry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pt-BR" dirty="0" smtClean="0"/>
              <a:t>O ser humano pode afastar-se das regras naturais e criar uma cultura</a:t>
            </a:r>
          </a:p>
          <a:p>
            <a:pPr lvl="1"/>
            <a:r>
              <a:rPr lang="pt-BR" dirty="0" smtClean="0"/>
              <a:t>Exemplo: a cultura democrática contraria a lógica da seleção natural </a:t>
            </a:r>
          </a:p>
          <a:p>
            <a:pPr lvl="2"/>
            <a:r>
              <a:rPr lang="pt-BR" dirty="0" smtClean="0"/>
              <a:t>para garantir a proteção dos mais fracos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10562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crueldade animal é definida pelo instinto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42" name="Picture 2" descr="http://veganaporamoraosanimais.blog.terra.com.br/files/2011/12/le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4" y="1417638"/>
            <a:ext cx="8549680" cy="569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radioviki.ir/upload/2013/09/n_holocaust_wiesel_130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" y="30108"/>
            <a:ext cx="9140366" cy="685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3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7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crueldade humana: o mal como um “projeto”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 descr="http://4.bp.blogspot.com/-ZQAaVehZF5Q/TbyVrdo8xCI/AAAAAAAAApQ/rw5QHgBsDAk/s1600/sovie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16832"/>
            <a:ext cx="6726499" cy="447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49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287413"/>
            <a:ext cx="8229600" cy="4525963"/>
          </a:xfrm>
        </p:spPr>
        <p:txBody>
          <a:bodyPr/>
          <a:lstStyle/>
          <a:p>
            <a:r>
              <a:rPr lang="pt-BR" dirty="0" smtClean="0"/>
              <a:t>Não existe a tortura no mundo animal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986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Fausto de </a:t>
            </a:r>
            <a:r>
              <a:rPr lang="pt-BR" dirty="0" smtClean="0"/>
              <a:t>Goethe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/>
          <a:lstStyle/>
          <a:p>
            <a:r>
              <a:rPr lang="pt-BR" i="1" dirty="0"/>
              <a:t>“ele </a:t>
            </a:r>
            <a:r>
              <a:rPr lang="pt-BR" i="1" dirty="0" smtClean="0"/>
              <a:t>viveria um </a:t>
            </a:r>
            <a:r>
              <a:rPr lang="pt-BR" i="1" dirty="0"/>
              <a:t>pouco </a:t>
            </a:r>
            <a:r>
              <a:rPr lang="pt-BR" i="1" dirty="0" smtClean="0"/>
              <a:t>melhor, </a:t>
            </a:r>
          </a:p>
          <a:p>
            <a:r>
              <a:rPr lang="pt-BR" i="1" dirty="0" smtClean="0"/>
              <a:t>se você não </a:t>
            </a:r>
            <a:r>
              <a:rPr lang="pt-BR" i="1" dirty="0"/>
              <a:t>lhe tivesses dado o brilho da luz </a:t>
            </a:r>
            <a:r>
              <a:rPr lang="pt-BR" i="1" dirty="0" smtClean="0"/>
              <a:t>do céu; </a:t>
            </a:r>
          </a:p>
          <a:p>
            <a:r>
              <a:rPr lang="pt-BR" i="1" dirty="0" smtClean="0"/>
              <a:t>ele </a:t>
            </a:r>
            <a:r>
              <a:rPr lang="pt-BR" i="1" dirty="0"/>
              <a:t>chama isto </a:t>
            </a:r>
            <a:r>
              <a:rPr lang="pt-BR" b="1" i="1" dirty="0"/>
              <a:t>razão</a:t>
            </a:r>
            <a:r>
              <a:rPr lang="pt-BR" i="1" dirty="0"/>
              <a:t> e </a:t>
            </a:r>
            <a:r>
              <a:rPr lang="pt-BR" i="1" dirty="0" smtClean="0"/>
              <a:t>a usa apenas </a:t>
            </a:r>
            <a:r>
              <a:rPr lang="pt-BR" i="1" dirty="0"/>
              <a:t>para ser </a:t>
            </a:r>
            <a:r>
              <a:rPr lang="pt-BR" b="1" i="1" dirty="0"/>
              <a:t>mais animalesco</a:t>
            </a:r>
            <a:r>
              <a:rPr lang="pt-BR" i="1" dirty="0"/>
              <a:t> do que </a:t>
            </a:r>
            <a:r>
              <a:rPr lang="pt-BR" i="1" dirty="0" smtClean="0"/>
              <a:t>qualquer</a:t>
            </a:r>
            <a:r>
              <a:rPr lang="pt-BR" i="1" dirty="0"/>
              <a:t> </a:t>
            </a:r>
            <a:r>
              <a:rPr lang="pt-BR" b="1" i="1" dirty="0" smtClean="0"/>
              <a:t>animal”</a:t>
            </a:r>
          </a:p>
          <a:p>
            <a:pPr marL="0" indent="0">
              <a:buNone/>
            </a:pP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68296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A liberdade cria um excesso (em relação ao instinto da natureza) que pode ser usado para</a:t>
            </a:r>
          </a:p>
          <a:p>
            <a:pPr lvl="1"/>
            <a:r>
              <a:rPr lang="pt-BR" dirty="0" smtClean="0"/>
              <a:t>O pior: Realizar o mal absoluto</a:t>
            </a:r>
          </a:p>
          <a:p>
            <a:pPr lvl="1"/>
            <a:r>
              <a:rPr lang="pt-BR" dirty="0" smtClean="0"/>
              <a:t>O melhor: Realizar a mais espantosa generosidade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0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virtude reside na ação</a:t>
            </a:r>
          </a:p>
          <a:p>
            <a:pPr lvl="1"/>
            <a:r>
              <a:rPr lang="pt-BR" dirty="0" smtClean="0"/>
              <a:t>Desinteressada</a:t>
            </a:r>
          </a:p>
          <a:p>
            <a:pPr lvl="1"/>
            <a:r>
              <a:rPr lang="pt-BR" dirty="0" smtClean="0"/>
              <a:t>Orientada não para um interesse particular e egoísta, mas para o bem comum e universal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598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Newton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2276872"/>
            <a:ext cx="5112568" cy="4525963"/>
          </a:xfrm>
        </p:spPr>
        <p:txBody>
          <a:bodyPr/>
          <a:lstStyle/>
          <a:p>
            <a:r>
              <a:rPr lang="pt-BR" dirty="0" smtClean="0"/>
              <a:t>O mundo é um caos infinito</a:t>
            </a:r>
            <a:endParaRPr lang="pt-BR" dirty="0"/>
          </a:p>
          <a:p>
            <a:pPr lvl="1"/>
            <a:r>
              <a:rPr lang="pt-BR" dirty="0" smtClean="0"/>
              <a:t>Um campo de forças e objetos que se entrechocam sem harmonia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Contraria a visão dos estoicos do universo como um cosmos ordenado</a:t>
            </a:r>
            <a:endParaRPr lang="pt-BR" dirty="0"/>
          </a:p>
        </p:txBody>
      </p:sp>
      <p:pic>
        <p:nvPicPr>
          <p:cNvPr id="2050" name="Picture 2" descr="https://encrypted-tbn1.gstatic.com/images?q=tbn:ANd9GcSc3B48cJ8hQiv7QR9w7aTHtJ4Jd6ZiaARiSGoW41139aXmXt-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84" y="1417637"/>
            <a:ext cx="3410516" cy="469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1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desinteressada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Exemplo</a:t>
            </a:r>
            <a:r>
              <a:rPr lang="pt-BR" dirty="0"/>
              <a:t>: Uma pessoa é acolhedora comigo</a:t>
            </a:r>
          </a:p>
          <a:p>
            <a:pPr lvl="1"/>
            <a:r>
              <a:rPr lang="pt-BR" dirty="0"/>
              <a:t>Descubro que ela quer minha herança</a:t>
            </a:r>
          </a:p>
          <a:p>
            <a:pPr lvl="1"/>
            <a:r>
              <a:rPr lang="pt-BR" dirty="0"/>
              <a:t>Desaparece o valor moral de seus atos</a:t>
            </a:r>
          </a:p>
          <a:p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Ação desinteressada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pt-BR" dirty="0" smtClean="0"/>
              <a:t>A ação desinteressada supera a lógica das tendências naturais e o egoísmo</a:t>
            </a:r>
          </a:p>
          <a:p>
            <a:endParaRPr lang="pt-BR" dirty="0"/>
          </a:p>
          <a:p>
            <a:r>
              <a:rPr lang="pt-BR" dirty="0" smtClean="0"/>
              <a:t>por meio da “boa vontade”</a:t>
            </a:r>
          </a:p>
          <a:p>
            <a:endParaRPr lang="pt-BR" dirty="0" smtClean="0"/>
          </a:p>
          <a:p>
            <a:r>
              <a:rPr lang="pt-BR" dirty="0" smtClean="0"/>
              <a:t>Agir livremente, sem ser programado por um código natural </a:t>
            </a:r>
          </a:p>
          <a:p>
            <a:pPr lvl="1"/>
            <a:r>
              <a:rPr lang="pt-BR" dirty="0" smtClean="0"/>
              <a:t>generosidade voluntária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08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ideal do bem comum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r>
              <a:rPr lang="pt-BR" dirty="0" smtClean="0"/>
              <a:t>Sou livre e consigo me afastar das exigências da minha natureza</a:t>
            </a:r>
          </a:p>
          <a:p>
            <a:endParaRPr lang="pt-BR" dirty="0" smtClean="0"/>
          </a:p>
          <a:p>
            <a:r>
              <a:rPr lang="pt-BR" dirty="0" smtClean="0"/>
              <a:t>Se eu consigo “me distanciar de mim”,</a:t>
            </a:r>
          </a:p>
          <a:p>
            <a:pPr lvl="1"/>
            <a:r>
              <a:rPr lang="pt-BR" dirty="0" smtClean="0"/>
              <a:t>Então, eu posso me aproximar dos outros </a:t>
            </a:r>
          </a:p>
          <a:p>
            <a:pPr lvl="1"/>
            <a:r>
              <a:rPr lang="pt-BR" dirty="0" smtClean="0"/>
              <a:t>e levar em consideração as necessidades deles</a:t>
            </a:r>
          </a:p>
          <a:p>
            <a:endParaRPr lang="pt-BR" dirty="0" smtClean="0"/>
          </a:p>
          <a:p>
            <a:r>
              <a:rPr lang="pt-BR" dirty="0" smtClean="0"/>
              <a:t>Resultado: respeito mútuo e vida pacífica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60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Kant: imperativos categóricos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A realização do interesse geral, do bem comum tem que ser um DEVER</a:t>
            </a:r>
          </a:p>
          <a:p>
            <a:pPr lvl="1"/>
            <a:r>
              <a:rPr lang="pt-BR" dirty="0"/>
              <a:t>P</a:t>
            </a:r>
            <a:r>
              <a:rPr lang="pt-BR" dirty="0" smtClean="0"/>
              <a:t>ara combater a nossa resistência natural </a:t>
            </a:r>
          </a:p>
          <a:p>
            <a:pPr lvl="1"/>
            <a:r>
              <a:rPr lang="pt-BR" dirty="0" smtClean="0"/>
              <a:t>A nossa animalidade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972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Se fôssemos naturalmente bons, naturalmente orientados para o bem, </a:t>
            </a:r>
          </a:p>
          <a:p>
            <a:r>
              <a:rPr lang="pt-BR" dirty="0" smtClean="0"/>
              <a:t>não haveria necessidade de recorrer a ordens imperativas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3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lidesharecdn.com/codigodeetica-120401081223-phpapp01/95/codigo-de-etica-do-grupo-po-de-acar-1-728.jpg?cb=133326797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40"/>
            <a:ext cx="4635263" cy="65527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741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4400" dirty="0" smtClean="0"/>
              <a:t>A liberdade de cada um deve, às vezes, terminar onde começa a liberdade do outro</a:t>
            </a:r>
          </a:p>
          <a:p>
            <a:pPr lvl="1"/>
            <a:r>
              <a:rPr lang="pt-BR" dirty="0" smtClean="0"/>
              <a:t>Limitação voluntária de nossos infinitos desejos de expansão e de conquista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411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Distanciando-se do particular, é na direção do universal que </a:t>
            </a:r>
            <a:r>
              <a:rPr lang="pt-BR" dirty="0"/>
              <a:t>nos </a:t>
            </a:r>
            <a:r>
              <a:rPr lang="pt-BR" dirty="0" smtClean="0"/>
              <a:t>elevamos</a:t>
            </a:r>
          </a:p>
          <a:p>
            <a:pPr lvl="1"/>
            <a:r>
              <a:rPr lang="pt-BR" dirty="0" smtClean="0"/>
              <a:t>portanto, para o reconhecimento do outro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806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“Individualismo”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Esse termo não designa o egoísmo</a:t>
            </a:r>
          </a:p>
          <a:p>
            <a:pPr lvl="1"/>
            <a:r>
              <a:rPr lang="pt-BR" dirty="0" smtClean="0"/>
              <a:t>Pelo contrário</a:t>
            </a:r>
          </a:p>
          <a:p>
            <a:endParaRPr lang="pt-BR" dirty="0" smtClean="0"/>
          </a:p>
          <a:p>
            <a:r>
              <a:rPr lang="pt-BR" dirty="0" smtClean="0"/>
              <a:t>“Indivíduos” são pessoas capazes de se desprenderem do egoísmo natural</a:t>
            </a:r>
          </a:p>
          <a:p>
            <a:pPr lvl="1"/>
            <a:r>
              <a:rPr lang="pt-BR" dirty="0" smtClean="0"/>
              <a:t>Para construir um universo ético </a:t>
            </a:r>
          </a:p>
        </p:txBody>
      </p:sp>
    </p:spTree>
    <p:extLst>
      <p:ext uri="{BB962C8B-B14F-4D97-AF65-F5344CB8AC3E}">
        <p14:creationId xmlns:p14="http://schemas.microsoft.com/office/powerpoint/2010/main" val="15257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trabalho na concepção aristocrática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O trabalho é um defeito: </a:t>
            </a:r>
          </a:p>
          <a:p>
            <a:pPr lvl="1"/>
            <a:r>
              <a:rPr lang="pt-BR" dirty="0" smtClean="0"/>
              <a:t>uma atividade servil para escravos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93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ciência reavalia afirmações da Igreja sobre: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A idade da Terra</a:t>
            </a:r>
          </a:p>
          <a:p>
            <a:pPr lvl="1"/>
            <a:r>
              <a:rPr lang="pt-BR" dirty="0" smtClean="0"/>
              <a:t>A relação da Terra com o Sol</a:t>
            </a:r>
          </a:p>
          <a:p>
            <a:pPr lvl="1"/>
            <a:r>
              <a:rPr lang="pt-BR" dirty="0" smtClean="0"/>
              <a:t>A data de nascimento do ser humano e dos animais</a:t>
            </a:r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799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Trabalho na concepção humanista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/>
              <a:t>N</a:t>
            </a:r>
            <a:r>
              <a:rPr lang="pt-BR" dirty="0" smtClean="0"/>
              <a:t>a perspectiva do humanismo, o trabalho se torna a característica própria do homem</a:t>
            </a:r>
          </a:p>
          <a:p>
            <a:endParaRPr lang="pt-BR" dirty="0" smtClean="0"/>
          </a:p>
          <a:p>
            <a:r>
              <a:rPr lang="pt-BR" dirty="0" smtClean="0"/>
              <a:t>Quem não trabalha é uma</a:t>
            </a:r>
          </a:p>
          <a:p>
            <a:pPr lvl="1"/>
            <a:r>
              <a:rPr lang="pt-BR" dirty="0" smtClean="0"/>
              <a:t>Pessoa pobre (sem salário) e uma</a:t>
            </a:r>
          </a:p>
          <a:p>
            <a:pPr lvl="1"/>
            <a:r>
              <a:rPr lang="pt-BR" dirty="0" smtClean="0"/>
              <a:t>Pobre pessoa (não pode se realizar)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19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Sem o trabalho não é possível realizar a sua missão na Terra:</a:t>
            </a:r>
          </a:p>
          <a:p>
            <a:pPr lvl="1"/>
            <a:r>
              <a:rPr lang="pt-BR" dirty="0" smtClean="0"/>
              <a:t>Construir-se, construindo o mundo, transformando-o para torná-lo melhor </a:t>
            </a:r>
          </a:p>
          <a:p>
            <a:pPr lvl="1"/>
            <a:endParaRPr lang="pt-BR" dirty="0"/>
          </a:p>
          <a:p>
            <a:r>
              <a:rPr lang="pt-BR" dirty="0" smtClean="0"/>
              <a:t>O trabalho é um meio para educar-se</a:t>
            </a:r>
          </a:p>
          <a:p>
            <a:pPr lvl="1"/>
            <a:r>
              <a:rPr lang="pt-BR" dirty="0" smtClean="0"/>
              <a:t>Não há educação moderna sem o trabalho</a:t>
            </a:r>
          </a:p>
        </p:txBody>
      </p:sp>
    </p:spTree>
    <p:extLst>
      <p:ext uri="{BB962C8B-B14F-4D97-AF65-F5344CB8AC3E}">
        <p14:creationId xmlns:p14="http://schemas.microsoft.com/office/powerpoint/2010/main" val="297788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pt-BR" dirty="0" smtClean="0"/>
              <a:t>Descartes – cogito ergo sum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/>
          <a:lstStyle/>
          <a:p>
            <a:r>
              <a:rPr lang="pt-BR" dirty="0" smtClean="0"/>
              <a:t>Transforma uma fraqueza </a:t>
            </a:r>
          </a:p>
          <a:p>
            <a:pPr lvl="1"/>
            <a:r>
              <a:rPr lang="pt-BR" dirty="0" smtClean="0"/>
              <a:t>A dúvida angustiante decorrente da perda de referenciais no cosmos e na divindade</a:t>
            </a:r>
          </a:p>
          <a:p>
            <a:pPr lvl="1"/>
            <a:endParaRPr lang="pt-BR" dirty="0" smtClean="0"/>
          </a:p>
          <a:p>
            <a:r>
              <a:rPr lang="pt-BR" dirty="0" smtClean="0"/>
              <a:t>Em uma nova “força”: o espírito crítico</a:t>
            </a:r>
          </a:p>
          <a:p>
            <a:pPr lvl="1"/>
            <a:r>
              <a:rPr lang="pt-BR" dirty="0" smtClean="0"/>
              <a:t>A dúvida sistemática de absolutamente tudo </a:t>
            </a:r>
          </a:p>
        </p:txBody>
      </p:sp>
    </p:spTree>
    <p:extLst>
      <p:ext uri="{BB962C8B-B14F-4D97-AF65-F5344CB8AC3E}">
        <p14:creationId xmlns:p14="http://schemas.microsoft.com/office/powerpoint/2010/main" val="3823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600" dirty="0" smtClean="0"/>
              <a:t>Se </a:t>
            </a:r>
            <a:r>
              <a:rPr lang="pt-BR" sz="3600" dirty="0"/>
              <a:t>duvido, então eu penso, </a:t>
            </a:r>
            <a:endParaRPr lang="pt-BR" sz="3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pt-BR" sz="3600" dirty="0" smtClean="0"/>
              <a:t>e </a:t>
            </a:r>
            <a:r>
              <a:rPr lang="pt-BR" sz="3600" dirty="0"/>
              <a:t>disso não tenho </a:t>
            </a:r>
            <a:r>
              <a:rPr lang="pt-BR" sz="3600" dirty="0" smtClean="0"/>
              <a:t>dúvida: </a:t>
            </a:r>
          </a:p>
          <a:p>
            <a:pPr marL="742950" lvl="2" indent="-342900"/>
            <a:r>
              <a:rPr lang="pt-BR" sz="3200" dirty="0" smtClean="0"/>
              <a:t>eu constato que existo </a:t>
            </a:r>
            <a:r>
              <a:rPr lang="pt-BR" sz="3200" dirty="0"/>
              <a:t>neste pensar para duvidar</a:t>
            </a:r>
          </a:p>
          <a:p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59621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200" dirty="0" smtClean="0"/>
              <a:t>A única certeza indubitável:</a:t>
            </a:r>
          </a:p>
          <a:p>
            <a:pPr marL="742950" lvl="2" indent="-342900"/>
            <a:r>
              <a:rPr lang="pt-BR" sz="2800" dirty="0" smtClean="0"/>
              <a:t>É a certeza do sujeito na relação consigo mesmo</a:t>
            </a:r>
          </a:p>
          <a:p>
            <a:pPr marL="1200150" lvl="3" indent="-342900"/>
            <a:r>
              <a:rPr lang="pt-BR" sz="2400" dirty="0" smtClean="0"/>
              <a:t>Consciência de si</a:t>
            </a:r>
          </a:p>
          <a:p>
            <a:pPr marL="1200150" lvl="3" indent="-342900"/>
            <a:endParaRPr lang="pt-BR" sz="2400" dirty="0" smtClean="0"/>
          </a:p>
          <a:p>
            <a:pPr marL="742950" lvl="2" indent="-342900"/>
            <a:r>
              <a:rPr lang="pt-BR" sz="2800" dirty="0" smtClean="0"/>
              <a:t>É uma experiência fundada na consciência individual, </a:t>
            </a:r>
          </a:p>
          <a:p>
            <a:pPr marL="1200150" lvl="3" indent="-342900"/>
            <a:r>
              <a:rPr lang="pt-BR" sz="2400" dirty="0" smtClean="0"/>
              <a:t>não mais na tradição, nem na confiança ou na fé</a:t>
            </a:r>
          </a:p>
          <a:p>
            <a:pPr marL="742950" lvl="2" indent="-342900"/>
            <a:endParaRPr lang="pt-BR" sz="28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393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pt-BR" sz="4400" dirty="0"/>
              <a:t>A</a:t>
            </a:r>
            <a:r>
              <a:rPr lang="pt-BR" sz="4400" dirty="0" smtClean="0"/>
              <a:t>rgumentos de autoridade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32798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pt-BR" sz="3200" dirty="0" smtClean="0"/>
              <a:t>Descartes escolhe </a:t>
            </a:r>
            <a:r>
              <a:rPr lang="pt-BR" sz="3200" dirty="0"/>
              <a:t>rejeitar todos os argumentos de autoridade</a:t>
            </a:r>
          </a:p>
          <a:p>
            <a:pPr lvl="1"/>
            <a:r>
              <a:rPr lang="pt-BR" dirty="0" smtClean="0"/>
              <a:t>Crenças impostas como verdades absolutas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78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1600" y="2708920"/>
            <a:ext cx="655272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A sabedoria dos modernos</a:t>
            </a: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Ideologias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Os modernos inventaram ideologias </a:t>
            </a:r>
          </a:p>
          <a:p>
            <a:pPr lvl="1"/>
            <a:r>
              <a:rPr lang="pt-BR" dirty="0" smtClean="0"/>
              <a:t>que professavam ideais </a:t>
            </a:r>
          </a:p>
          <a:p>
            <a:pPr lvl="1"/>
            <a:r>
              <a:rPr lang="pt-BR" dirty="0" smtClean="0"/>
              <a:t>para dar sentido à existência humana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680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Motivos para sacrificar a vida por uma causa maior:</a:t>
            </a:r>
          </a:p>
          <a:p>
            <a:pPr lvl="1"/>
            <a:r>
              <a:rPr lang="pt-BR" dirty="0" smtClean="0"/>
              <a:t>Ciência</a:t>
            </a:r>
          </a:p>
          <a:p>
            <a:pPr lvl="1"/>
            <a:r>
              <a:rPr lang="pt-BR" dirty="0" smtClean="0"/>
              <a:t>Revolução </a:t>
            </a:r>
          </a:p>
          <a:p>
            <a:pPr lvl="1"/>
            <a:r>
              <a:rPr lang="pt-BR" dirty="0" smtClean="0"/>
              <a:t>Pátria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355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pt-BR" dirty="0" smtClean="0"/>
              <a:t>Nacionalismo</a:t>
            </a:r>
          </a:p>
          <a:p>
            <a:pPr lvl="1"/>
            <a:r>
              <a:rPr lang="pt-BR" dirty="0" smtClean="0"/>
              <a:t>Cientificismo</a:t>
            </a:r>
          </a:p>
          <a:p>
            <a:pPr lvl="1"/>
            <a:r>
              <a:rPr lang="pt-BR" dirty="0" smtClean="0"/>
              <a:t>Comunismo</a:t>
            </a:r>
          </a:p>
          <a:p>
            <a:pPr lvl="1"/>
            <a:endParaRPr lang="pt-BR" dirty="0"/>
          </a:p>
          <a:p>
            <a:r>
              <a:rPr lang="pt-BR" dirty="0" smtClean="0"/>
              <a:t>Ideologias que causaram muitas mortes.....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376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ciência convida as pessoas a exercitar o espírito crítico</a:t>
            </a:r>
          </a:p>
          <a:p>
            <a:pPr lvl="1"/>
            <a:r>
              <a:rPr lang="pt-BR" dirty="0" smtClean="0"/>
              <a:t>Pouco compatível com o respeito pelas autoridades religiosas na época</a:t>
            </a:r>
          </a:p>
          <a:p>
            <a:endParaRPr lang="pt-BR" dirty="0" smtClean="0"/>
          </a:p>
          <a:p>
            <a:r>
              <a:rPr lang="pt-BR" dirty="0" smtClean="0"/>
              <a:t>A crença começa a enfraquecer</a:t>
            </a:r>
          </a:p>
          <a:p>
            <a:endParaRPr lang="pt-BR" dirty="0" smtClean="0"/>
          </a:p>
          <a:p>
            <a:pPr lvl="1"/>
            <a:endParaRPr lang="pt-BR" dirty="0" smtClean="0"/>
          </a:p>
          <a:p>
            <a:pPr marL="457200" lvl="1" indent="0">
              <a:buNone/>
            </a:pPr>
            <a:endParaRPr lang="pt-BR" dirty="0" smtClean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642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.bbc.co.uk/history/img/ic/640/images/resources/people/adolf_hit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7592842" cy="427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827584" y="6237312"/>
            <a:ext cx="78488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O Holocausto matou de 11 a 14 milhões de pessoas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49038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http://imagemerevolucao.files.wordpress.com/2010/05/stal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95" y="1136007"/>
            <a:ext cx="76390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27584" y="6237312"/>
            <a:ext cx="784887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Matou de 10 a 20 milhões de pessoas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2031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Homenagem do Partido Comunista Frances à morte de Stalin em 1953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i="1" dirty="0" smtClean="0"/>
          </a:p>
          <a:p>
            <a:r>
              <a:rPr lang="pt-BR" i="1" dirty="0" smtClean="0"/>
              <a:t>O coração de Stalin cessou de bater, mas o stalinismo está vivo, ele é imortal</a:t>
            </a:r>
          </a:p>
          <a:p>
            <a:endParaRPr lang="pt-BR" i="1" dirty="0"/>
          </a:p>
          <a:p>
            <a:r>
              <a:rPr lang="pt-BR" i="1" dirty="0" smtClean="0"/>
              <a:t>A Stalin, para todo o sempre seremos fiéis</a:t>
            </a:r>
          </a:p>
          <a:p>
            <a:endParaRPr lang="pt-BR" i="1" dirty="0"/>
          </a:p>
          <a:p>
            <a:r>
              <a:rPr lang="pt-BR" i="1" dirty="0" smtClean="0"/>
              <a:t>Causa sagrada da classe trabalhadora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234078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://3.bp.blogspot.com/_xYkx5-92ehI/TAgawx7Rk2I/AAAAAAAAAEg/a1EKivbb80s/s1600/Stalin_leads_j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64767"/>
            <a:ext cx="4896544" cy="716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pbs.org/behindcloseddoors/tmp_assets/stalin-b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94" y="2060848"/>
            <a:ext cx="3336187" cy="42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5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Uma outra opção: </a:t>
            </a:r>
            <a:br>
              <a:rPr lang="pt-BR" dirty="0" smtClean="0"/>
            </a:br>
            <a:r>
              <a:rPr lang="pt-BR" dirty="0" smtClean="0"/>
              <a:t>O “pensamento alargado” de Kant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 sentido da vida humana pode ser encontrado no “pensamento alargado”</a:t>
            </a:r>
          </a:p>
          <a:p>
            <a:endParaRPr lang="pt-BR" dirty="0"/>
          </a:p>
          <a:p>
            <a:r>
              <a:rPr lang="pt-BR" dirty="0" smtClean="0"/>
              <a:t>É o pensamento que não é limitado</a:t>
            </a:r>
          </a:p>
          <a:p>
            <a:pPr lvl="1"/>
            <a:r>
              <a:rPr lang="pt-BR" dirty="0" smtClean="0"/>
              <a:t>Consegue se libertar da situação particular de origem </a:t>
            </a:r>
          </a:p>
          <a:p>
            <a:pPr lvl="1"/>
            <a:r>
              <a:rPr lang="pt-BR" dirty="0" smtClean="0"/>
              <a:t>Para se elevar até a compreensão do outro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72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548680"/>
            <a:ext cx="8229600" cy="5904656"/>
          </a:xfrm>
        </p:spPr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Exemplo: aprender outro idioma</a:t>
            </a:r>
          </a:p>
          <a:p>
            <a:pPr lvl="1"/>
            <a:r>
              <a:rPr lang="pt-BR" dirty="0" smtClean="0"/>
              <a:t>Você se afasta do português falado no Brasil</a:t>
            </a:r>
          </a:p>
          <a:p>
            <a:pPr lvl="1"/>
            <a:r>
              <a:rPr lang="pt-BR" dirty="0" smtClean="0"/>
              <a:t>Para entrar em outra cultura</a:t>
            </a:r>
          </a:p>
          <a:p>
            <a:pPr lvl="1"/>
            <a:endParaRPr lang="pt-BR" dirty="0"/>
          </a:p>
          <a:p>
            <a:r>
              <a:rPr lang="pt-BR" dirty="0" smtClean="0"/>
              <a:t>Resultado: entra-se em mais humanidade</a:t>
            </a:r>
          </a:p>
          <a:p>
            <a:pPr lvl="1"/>
            <a:r>
              <a:rPr lang="pt-BR" dirty="0" smtClean="0"/>
              <a:t>Se comunica com mais pessoas</a:t>
            </a:r>
          </a:p>
          <a:p>
            <a:pPr lvl="1"/>
            <a:r>
              <a:rPr lang="pt-BR" dirty="0" smtClean="0"/>
              <a:t>Descobre novas ideias, </a:t>
            </a:r>
          </a:p>
          <a:p>
            <a:pPr lvl="2"/>
            <a:r>
              <a:rPr lang="pt-BR" dirty="0" smtClean="0"/>
              <a:t>novos estilos de humor, </a:t>
            </a:r>
          </a:p>
          <a:p>
            <a:pPr lvl="2"/>
            <a:r>
              <a:rPr lang="pt-BR" dirty="0" smtClean="0"/>
              <a:t>novos modos de relacionamento com as pessoas</a:t>
            </a:r>
          </a:p>
          <a:p>
            <a:pPr lvl="1"/>
            <a:endParaRPr lang="pt-BR" dirty="0"/>
          </a:p>
          <a:p>
            <a:r>
              <a:rPr lang="pt-BR" dirty="0" smtClean="0"/>
              <a:t>Você “alarga” a tua visão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75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ontanhismo rio de janei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08720"/>
            <a:ext cx="952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00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315416"/>
            <a:ext cx="9649072" cy="71734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1520" y="404664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7200" dirty="0" smtClean="0">
              <a:solidFill>
                <a:schemeClr val="bg1"/>
              </a:solidFill>
            </a:endParaRPr>
          </a:p>
          <a:p>
            <a:pPr algn="ctr"/>
            <a:endParaRPr lang="pt-BR" sz="7200" dirty="0">
              <a:solidFill>
                <a:schemeClr val="bg1"/>
              </a:solidFill>
            </a:endParaRPr>
          </a:p>
          <a:p>
            <a:pPr algn="ctr"/>
            <a:r>
              <a:rPr lang="pt-BR" sz="7200" dirty="0" smtClean="0">
                <a:solidFill>
                  <a:schemeClr val="bg1"/>
                </a:solidFill>
              </a:rPr>
              <a:t>Obrigado e abraço</a:t>
            </a:r>
            <a:endParaRPr lang="pt-BR" sz="7200" dirty="0">
              <a:solidFill>
                <a:schemeClr val="bg1"/>
              </a:solidFill>
            </a:endParaRPr>
          </a:p>
          <a:p>
            <a:pPr algn="ctr"/>
            <a:endParaRPr lang="pt-BR" sz="3600" dirty="0" smtClean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8139" y="4941168"/>
            <a:ext cx="3320332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pt-BR" sz="2400" dirty="0" smtClean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Rogério </a:t>
            </a:r>
            <a:r>
              <a:rPr lang="pt-BR" sz="2400" dirty="0" err="1" smtClean="0">
                <a:solidFill>
                  <a:schemeClr val="bg1"/>
                </a:solidFill>
              </a:rPr>
              <a:t>Calia</a:t>
            </a:r>
            <a:r>
              <a:rPr lang="pt-BR" sz="2400" dirty="0" smtClean="0">
                <a:solidFill>
                  <a:schemeClr val="bg1"/>
                </a:solidFill>
              </a:rPr>
              <a:t>, Prof. Dr.</a:t>
            </a:r>
          </a:p>
          <a:p>
            <a:pPr algn="ctr"/>
            <a:endParaRPr lang="pt-BR" sz="2400" dirty="0">
              <a:solidFill>
                <a:schemeClr val="bg1"/>
              </a:solidFill>
            </a:endParaRPr>
          </a:p>
          <a:p>
            <a:pPr algn="ctr"/>
            <a:r>
              <a:rPr lang="pt-BR" sz="2400" dirty="0" smtClean="0">
                <a:solidFill>
                  <a:schemeClr val="bg1"/>
                </a:solidFill>
              </a:rPr>
              <a:t>rogeriocalia@gmail.com</a:t>
            </a:r>
            <a:endParaRPr lang="pt-B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5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Onde as pessoas procurariam orientação?</a:t>
            </a:r>
          </a:p>
          <a:p>
            <a:pPr lvl="1"/>
            <a:r>
              <a:rPr lang="pt-BR" dirty="0" smtClean="0"/>
              <a:t>No universo?</a:t>
            </a:r>
          </a:p>
          <a:p>
            <a:pPr lvl="1"/>
            <a:r>
              <a:rPr lang="pt-BR" dirty="0" smtClean="0"/>
              <a:t>Na religião?</a:t>
            </a:r>
          </a:p>
          <a:p>
            <a:pPr marL="914400" lvl="2" indent="0">
              <a:buNone/>
            </a:pPr>
            <a:endParaRPr lang="pt-BR" dirty="0" smtClean="0"/>
          </a:p>
          <a:p>
            <a:pPr lvl="2"/>
            <a:endParaRPr lang="pt-BR" dirty="0"/>
          </a:p>
          <a:p>
            <a:r>
              <a:rPr lang="pt-BR" dirty="0" smtClean="0"/>
              <a:t>O ser humano privado do socorro do cosmos e de Deus...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84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r>
              <a:rPr lang="pt-BR" dirty="0" smtClean="0"/>
              <a:t>Sem referências não é possível viver livremente e sem temores</a:t>
            </a:r>
          </a:p>
          <a:p>
            <a:pPr marL="914400" lvl="2" indent="0">
              <a:buNone/>
            </a:pPr>
            <a:endParaRPr lang="pt-BR" dirty="0"/>
          </a:p>
          <a:p>
            <a:r>
              <a:rPr lang="pt-BR" dirty="0" smtClean="0"/>
              <a:t>Humanismo – os seres humanos passam a buscar as novas referências por si mesmos e em si mesmos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15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8520" y="-243408"/>
            <a:ext cx="9649072" cy="710140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27584" y="2852936"/>
            <a:ext cx="76328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ctr"/>
            <a:endParaRPr lang="pt-BR" sz="3600" b="1" dirty="0" smtClean="0">
              <a:solidFill>
                <a:schemeClr val="bg1"/>
              </a:solidFill>
            </a:endParaRPr>
          </a:p>
          <a:p>
            <a:pPr algn="r"/>
            <a:r>
              <a:rPr lang="pt-BR" sz="4000" b="1" dirty="0" smtClean="0">
                <a:solidFill>
                  <a:schemeClr val="bg1"/>
                </a:solidFill>
              </a:rPr>
              <a:t>Uma nova teoria do conhecimento</a:t>
            </a:r>
            <a:endParaRPr lang="pt-BR" sz="4000" b="1" dirty="0">
              <a:solidFill>
                <a:schemeClr val="bg1"/>
              </a:solidFill>
            </a:endParaRPr>
          </a:p>
          <a:p>
            <a:pPr algn="r"/>
            <a:endParaRPr lang="pt-BR" sz="4000" b="1" dirty="0" smtClean="0">
              <a:solidFill>
                <a:schemeClr val="bg1"/>
              </a:solidFill>
            </a:endParaRPr>
          </a:p>
          <a:p>
            <a:pPr algn="r"/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0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Claude Bernard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978896" cy="4525963"/>
          </a:xfrm>
        </p:spPr>
        <p:txBody>
          <a:bodyPr>
            <a:normAutofit fontScale="85000" lnSpcReduction="10000"/>
          </a:bodyPr>
          <a:lstStyle/>
          <a:p>
            <a:r>
              <a:rPr lang="pt-BR" dirty="0" smtClean="0"/>
              <a:t>Descobre a função </a:t>
            </a:r>
            <a:r>
              <a:rPr lang="pt-BR" dirty="0" err="1" smtClean="0"/>
              <a:t>glicogênica</a:t>
            </a:r>
            <a:r>
              <a:rPr lang="pt-BR" dirty="0" smtClean="0"/>
              <a:t> do fígado </a:t>
            </a:r>
          </a:p>
          <a:p>
            <a:pPr lvl="1"/>
            <a:r>
              <a:rPr lang="pt-BR" dirty="0" smtClean="0"/>
              <a:t>capacidade de produzir açúcar</a:t>
            </a:r>
          </a:p>
          <a:p>
            <a:pPr lvl="1"/>
            <a:endParaRPr lang="pt-BR" dirty="0"/>
          </a:p>
          <a:p>
            <a:r>
              <a:rPr lang="pt-BR" dirty="0" smtClean="0"/>
              <a:t>Observou três amostras de coelhos:</a:t>
            </a:r>
          </a:p>
          <a:p>
            <a:pPr lvl="2"/>
            <a:r>
              <a:rPr lang="pt-BR" dirty="0" smtClean="0"/>
              <a:t>Que comiam doce</a:t>
            </a:r>
          </a:p>
          <a:p>
            <a:pPr lvl="2"/>
            <a:r>
              <a:rPr lang="pt-BR" dirty="0" smtClean="0"/>
              <a:t>Que não comiam doce</a:t>
            </a:r>
          </a:p>
          <a:p>
            <a:pPr lvl="2"/>
            <a:r>
              <a:rPr lang="pt-BR" dirty="0" smtClean="0"/>
              <a:t>Em dieta</a:t>
            </a:r>
          </a:p>
          <a:p>
            <a:pPr lvl="1"/>
            <a:r>
              <a:rPr lang="pt-BR" dirty="0" smtClean="0"/>
              <a:t>Resultado: Mesma quantidade de açúcar no sangue </a:t>
            </a:r>
            <a:endParaRPr lang="pt-BR" dirty="0"/>
          </a:p>
        </p:txBody>
      </p:sp>
      <p:pic>
        <p:nvPicPr>
          <p:cNvPr id="3074" name="Picture 2" descr="File:Bernard Clau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961801" cy="35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2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16104</TotalTime>
  <Words>1146</Words>
  <Application>Microsoft Office PowerPoint</Application>
  <PresentationFormat>Apresentação na tela (4:3)</PresentationFormat>
  <Paragraphs>238</Paragraphs>
  <Slides>57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0" baseType="lpstr">
      <vt:lpstr>Arial</vt:lpstr>
      <vt:lpstr>Calibri</vt:lpstr>
      <vt:lpstr>Tema do Office</vt:lpstr>
      <vt:lpstr>Apresentação do PowerPoint</vt:lpstr>
      <vt:lpstr>Apresentação do PowerPoint</vt:lpstr>
      <vt:lpstr>Newton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Claude Bernard</vt:lpstr>
      <vt:lpstr>Apresentação do PowerPoint</vt:lpstr>
      <vt:lpstr>A nova tarefa da ciência</vt:lpstr>
      <vt:lpstr>Kant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Rousseau</vt:lpstr>
      <vt:lpstr>Apresentação do PowerPoint</vt:lpstr>
      <vt:lpstr>Apresentação do PowerPoint</vt:lpstr>
      <vt:lpstr>Apresentação do PowerPoint</vt:lpstr>
      <vt:lpstr>Luc Ferry</vt:lpstr>
      <vt:lpstr>A crueldade animal é definida pelo instinto</vt:lpstr>
      <vt:lpstr>Apresentação do PowerPoint</vt:lpstr>
      <vt:lpstr>A crueldade humana: o mal como um “projeto”</vt:lpstr>
      <vt:lpstr>Apresentação do PowerPoint</vt:lpstr>
      <vt:lpstr>Fausto de Goethe</vt:lpstr>
      <vt:lpstr>Apresentação do PowerPoint</vt:lpstr>
      <vt:lpstr>Kant</vt:lpstr>
      <vt:lpstr>Ação desinteressada</vt:lpstr>
      <vt:lpstr>Ação desinteressada</vt:lpstr>
      <vt:lpstr>O ideal do bem comum</vt:lpstr>
      <vt:lpstr>Kant: imperativos categóricos</vt:lpstr>
      <vt:lpstr>Apresentação do PowerPoint</vt:lpstr>
      <vt:lpstr>Apresentação do PowerPoint</vt:lpstr>
      <vt:lpstr>Apresentação do PowerPoint</vt:lpstr>
      <vt:lpstr>Apresentação do PowerPoint</vt:lpstr>
      <vt:lpstr>“Individualismo”</vt:lpstr>
      <vt:lpstr>O trabalho na concepção aristocrática</vt:lpstr>
      <vt:lpstr>Trabalho na concepção humanista</vt:lpstr>
      <vt:lpstr>Apresentação do PowerPoint</vt:lpstr>
      <vt:lpstr>Descartes – cogito ergo sum</vt:lpstr>
      <vt:lpstr>Apresentação do PowerPoint</vt:lpstr>
      <vt:lpstr>Apresentação do PowerPoint</vt:lpstr>
      <vt:lpstr>Argumentos de autoridade</vt:lpstr>
      <vt:lpstr>Apresentação do PowerPoint</vt:lpstr>
      <vt:lpstr>Ideologias</vt:lpstr>
      <vt:lpstr>Apresentação do PowerPoint</vt:lpstr>
      <vt:lpstr>Apresentação do PowerPoint</vt:lpstr>
      <vt:lpstr>Apresentação do PowerPoint</vt:lpstr>
      <vt:lpstr>Apresentação do PowerPoint</vt:lpstr>
      <vt:lpstr>Homenagem do Partido Comunista Frances à morte de Stalin em 1953</vt:lpstr>
      <vt:lpstr>Apresentação do PowerPoint</vt:lpstr>
      <vt:lpstr>Uma outra opção:  O “pensamento alargado” de Kant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Livre docencia</dc:title>
  <dc:creator>calia</dc:creator>
  <cp:lastModifiedBy>usuario</cp:lastModifiedBy>
  <cp:revision>1822</cp:revision>
  <dcterms:created xsi:type="dcterms:W3CDTF">2012-06-03T15:26:30Z</dcterms:created>
  <dcterms:modified xsi:type="dcterms:W3CDTF">2017-05-04T14:43:23Z</dcterms:modified>
</cp:coreProperties>
</file>