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88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Rastreamento de câncer de mama no brasil: quem, Como e por quê?</a:t>
            </a:r>
            <a:br>
              <a:rPr lang="pt-BR" sz="3600" dirty="0" smtClean="0"/>
            </a:br>
            <a:r>
              <a:rPr lang="pt-BR" sz="1400" dirty="0" smtClean="0"/>
              <a:t>Ronaldo Corrêa </a:t>
            </a:r>
            <a:r>
              <a:rPr lang="pt-BR" sz="1400" dirty="0" err="1" smtClean="0"/>
              <a:t>ferreira</a:t>
            </a:r>
            <a:r>
              <a:rPr lang="pt-BR" sz="1400" dirty="0" smtClean="0"/>
              <a:t> da silva, </a:t>
            </a:r>
            <a:r>
              <a:rPr lang="pt-BR" sz="1400" dirty="0" err="1" smtClean="0"/>
              <a:t>virginia</a:t>
            </a:r>
            <a:r>
              <a:rPr lang="pt-BR" sz="1400" dirty="0" smtClean="0"/>
              <a:t> Alonso </a:t>
            </a:r>
            <a:r>
              <a:rPr lang="pt-BR" sz="1400" dirty="0" err="1" smtClean="0"/>
              <a:t>hortale</a:t>
            </a:r>
            <a:endParaRPr lang="pt-BR" sz="1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Ana Beatriz; </a:t>
            </a:r>
            <a:r>
              <a:rPr lang="pt-BR" dirty="0" err="1" smtClean="0"/>
              <a:t>Dulcenéa</a:t>
            </a:r>
            <a:r>
              <a:rPr lang="pt-BR" dirty="0" smtClean="0"/>
              <a:t>; Felipe R.; </a:t>
            </a:r>
            <a:r>
              <a:rPr lang="pt-BR" dirty="0" err="1" smtClean="0"/>
              <a:t>Nathália</a:t>
            </a:r>
            <a:r>
              <a:rPr lang="pt-BR" dirty="0" smtClean="0"/>
              <a:t> M.; Rodrigo C.; Sabrina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spcBef>
                <a:spcPts val="900"/>
              </a:spcBef>
              <a:buNone/>
            </a:pP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2ª </a:t>
            </a:r>
            <a:r>
              <a:rPr lang="pt-B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FASE: </a:t>
            </a: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PÓS-SUS (1990 </a:t>
            </a:r>
            <a:r>
              <a:rPr lang="pt-B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2003)</a:t>
            </a:r>
          </a:p>
          <a:p>
            <a:pPr marL="171450" lvl="1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Documento de Consenso entre MS, INCA e a SBM - Sociedade Brasileira de Mastologia com recomendação para:</a:t>
            </a:r>
          </a:p>
          <a:p>
            <a:pPr marL="2286000" lvl="4" indent="-304800" algn="just">
              <a:spcBef>
                <a:spcPts val="0"/>
              </a:spcBef>
              <a:buClr>
                <a:srgbClr val="000000"/>
              </a:buClr>
              <a:buSzPct val="100000"/>
              <a:buChar char="○"/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Prevenção;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lvl="4" indent="-304800" algn="just">
              <a:spcBef>
                <a:spcPts val="0"/>
              </a:spcBef>
              <a:buClr>
                <a:srgbClr val="000000"/>
              </a:buClr>
              <a:buSzPct val="100000"/>
              <a:buChar char="○"/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Detecção precoce;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lvl="4" indent="-304800" algn="just">
              <a:spcBef>
                <a:spcPts val="0"/>
              </a:spcBef>
              <a:buClr>
                <a:srgbClr val="000000"/>
              </a:buClr>
              <a:buSzPct val="100000"/>
              <a:buChar char="○"/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Diagnóstico;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lvl="4" indent="-304800" algn="just">
              <a:spcBef>
                <a:spcPts val="0"/>
              </a:spcBef>
              <a:buClr>
                <a:srgbClr val="000000"/>
              </a:buClr>
              <a:buSzPct val="100000"/>
              <a:buChar char="○"/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 cuidados paliativos do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CM;</a:t>
            </a:r>
          </a:p>
          <a:p>
            <a:pPr marL="2286000" lvl="4" indent="-304800" algn="just">
              <a:spcBef>
                <a:spcPts val="0"/>
              </a:spcBef>
              <a:buClr>
                <a:srgbClr val="000000"/>
              </a:buClr>
              <a:buSzPct val="100000"/>
              <a:buChar char="○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1200" lvl="4" indent="0" algn="just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-&gt; Enfatiza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 garantia de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acesso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ao diagnóstico, tratamento e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seguimento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para TODAS as mulheres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alterações nos exames realizados.</a:t>
            </a:r>
          </a:p>
          <a:p>
            <a:pPr marL="6858000" lvl="0" indent="457200">
              <a:spcBef>
                <a:spcPts val="0"/>
              </a:spcBef>
              <a:buNone/>
            </a:pPr>
            <a:r>
              <a:rPr lang="pt-BR" sz="1200" dirty="0">
                <a:solidFill>
                  <a:srgbClr val="000000"/>
                </a:solidFill>
              </a:rPr>
              <a:t> </a:t>
            </a:r>
          </a:p>
          <a:p>
            <a:pPr marL="171450" lvl="1" indent="-171450" algn="just">
              <a:spcBef>
                <a:spcPts val="900"/>
              </a:spcBef>
              <a:buClr>
                <a:schemeClr val="tx1"/>
              </a:buClr>
            </a:pPr>
            <a:endParaRPr lang="pt-BR" sz="12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hape 74" descr="RASTREAMENTO CANCER MAMA - INCA.jpg"/>
          <p:cNvPicPr preferRelativeResize="0"/>
          <p:nvPr/>
        </p:nvPicPr>
        <p:blipFill rotWithShape="1">
          <a:blip r:embed="rId2">
            <a:alphaModFix/>
          </a:blip>
          <a:srcRect t="6474" b="15212"/>
          <a:stretch/>
        </p:blipFill>
        <p:spPr>
          <a:xfrm>
            <a:off x="3502525" y="4310742"/>
            <a:ext cx="5186949" cy="1933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6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lvl="1" indent="0" algn="just">
              <a:spcBef>
                <a:spcPts val="0"/>
              </a:spcBef>
              <a:buSzPct val="100000"/>
              <a:buNone/>
            </a:pPr>
            <a:r>
              <a:rPr lang="pt-BR" sz="2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3ª FASE: PÓS-CONSENSO (2004 a </a:t>
            </a:r>
            <a:r>
              <a:rPr lang="pt-BR" sz="2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2011)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das Ações de Controle do CM - CCM e o Programa Mais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informação SISMAMA (DATASUS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Projeto-Piloto  de Qualidade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MMG;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que se destacam: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Implantar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rastreamento mamográfico no país, com garantia de diagnóstico, tratamento em tempo  hábil e seguimento das mulheres com alteração mamária;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implantar normas técnico-operacionais para a estruturação da rede de saúde e a definição dos fluxos assistenciais visando a subsidiar os gestores municipais e estaduais;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Implantar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sistema de informação nos serviços de mamografia credenciados pelo SUS;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mecanismos de garantia da qualidade, como parte dos critérios para credenciamento e monitoramento dos serviços de mamografia no SUS.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 CCM obrigatório no nível estadual, e municipal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60% a cobertura de mamografia, conforme diretriz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cuidado e realizar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punção em 100% dos casos necessários, conforme diretriz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cuidado;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INCA e DATASUS finalizam o Sistema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SISMAMA.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4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3ª FASE: PÓS-CONSENSO (2004 a 2011)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2009: INCA realizou o Encontro Internacional sobre Rastreamento do Câncer de Mama. Os debates sobre as evidências científicas disponíveis e as experiências com rastreamento populacional do câncer de mama realizado por sistemas públicos de saúde, na América do Norte e na Europa.  Maiores especialistas em rastreamento: Brasil, Canadá, Estados Unidos, Holanda, Itália e Noruega.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2011:  Governo Federal lançou o Plano de Fortalecimento do Programa Nacional de Controle do Câncer de Mama, que integra um projeto mais amplo de fortalecimento da rede de prevenção, diagnóstico e tratamento do câncer.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principal: reduzir o tempo entre o diagnóstico e o tratamento da doença, de modo a diminuir sua mortalidade. As ações sobre o câncer de mama, que serão desenvolvidas até 2014, visam à ampliação do acesso aos exames de rastreamento da doença com qualidade, em especial a mamografia. </a:t>
            </a:r>
          </a:p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4ª 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FASE: A ERA DA QUALIDADE? (A PARTIR DE 2013)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prioridades do MS em relação ao câncer de mama, no momento, são garantir a qualidade das MMG por meio de um programa nacional de qualidade.</a:t>
            </a:r>
          </a:p>
          <a:p>
            <a:pPr algn="just"/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Canella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et al. estudaram as mamografias rejeitadas pelo Hospital do Câncer III (Unidade hospitalar do INCA especializada no tratamento do câncer de mama) e concluíram que, no ano anterior à pesquisa, mais de 73% dos exames provenientes da rede de saúde e apresentados no setor de triagem daquele hospital demonstravam má qualidade técnica e, como consequência, precisaram ser repetidos em um curto espaço de tempo após a mamografia anterior. As principais causas de rejeição foram: erro de posicionamento, imagem sem contraste, artefatos e filmes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sub-revelados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5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66"/>
                </a:solidFill>
              </a:rPr>
              <a:t>4ª FASE: A ERA DA QUALIDADE? (A PARTIR DE 2013)</a:t>
            </a:r>
          </a:p>
          <a:p>
            <a:pPr algn="just"/>
            <a:r>
              <a:rPr lang="pt-BR" dirty="0"/>
              <a:t>INCA iniciou uma parceria com o Colégio Brasileiro de Radiologia e Diagnóstico por Imagem (CBR), a ANVISA, três Vigilâncias Sanitárias municipais e uma estadual, para desenvolver o Projeto-Piloto de Qualidade em Mamografia. </a:t>
            </a:r>
          </a:p>
          <a:p>
            <a:pPr algn="just"/>
            <a:r>
              <a:rPr lang="pt-BR" dirty="0"/>
              <a:t>De março de 2007 a agosto de 2008, foram avaliados 53 serviços de mamografia do SUS de algumas cidades. Foram capacitados 126 técnicos em radiologia e 57 radiologistas, além da capacitação dos técnicos das vigilâncias sanitárias locais. </a:t>
            </a:r>
          </a:p>
          <a:p>
            <a:pPr marL="0" indent="0" algn="just">
              <a:buNone/>
            </a:pPr>
            <a:endParaRPr lang="pt-BR" b="1" dirty="0" smtClean="0">
              <a:solidFill>
                <a:srgbClr val="FF0066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66"/>
                </a:solidFill>
              </a:rPr>
              <a:t>Objetivos </a:t>
            </a:r>
            <a:r>
              <a:rPr lang="pt-BR" b="1" dirty="0">
                <a:solidFill>
                  <a:srgbClr val="FF0066"/>
                </a:solidFill>
              </a:rPr>
              <a:t>específicos do Projeto-Piloto: </a:t>
            </a:r>
            <a:endParaRPr lang="pt-BR" dirty="0"/>
          </a:p>
          <a:p>
            <a:pPr algn="just"/>
            <a:r>
              <a:rPr lang="pt-BR" dirty="0" smtClean="0"/>
              <a:t>Criar </a:t>
            </a:r>
            <a:r>
              <a:rPr lang="pt-BR" dirty="0"/>
              <a:t>mecanismos de garantia da qualidade da imagem, do laudo/diagnóstico e da dose de radiação empregada (controle de risco); </a:t>
            </a:r>
          </a:p>
          <a:p>
            <a:pPr algn="just"/>
            <a:r>
              <a:rPr lang="pt-BR" dirty="0"/>
              <a:t>Estabelecer critérios para o credenciamento e monitoramento contínuo dos serviços de mamografia do SUS; </a:t>
            </a:r>
          </a:p>
          <a:p>
            <a:pPr algn="just"/>
            <a:r>
              <a:rPr lang="pt-BR" dirty="0"/>
              <a:t>Implementar um sistema automatizado de coleta, processamento e gerenciamento de informações; </a:t>
            </a:r>
          </a:p>
          <a:p>
            <a:pPr algn="just"/>
            <a:r>
              <a:rPr lang="pt-BR" dirty="0"/>
              <a:t>Qualificar os recursos humanos para garantir a qualidade dos serviços de mamografia. Ao final do projeto, identificou-se a necessidade de expansão das ações de controle da qualidade da mamografia em todo o país, por meio de um programa nacional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1326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4ª FASE: A ERA DA QUALIDADE? (A PARTIR DE 2013</a:t>
            </a:r>
            <a:r>
              <a:rPr lang="pt-BR" sz="1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2012: tendo em vista o aperfeiçoamento metodológico e os dados acumulados pelo projeto-piloto, além de pressões da sociedade civil organizada e do INCA, o Ministério da Saúde instituiu o Programa Nacional de Qualidade em Mamografia (PNQM)24, com o objetivo de garantir a qualidade dos exames oferecidos à população, de modo a minimizar o risco associado ao uso dos raios-X.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2013*: a política de atenção oncológica foi atualizada pela Política Nacional para a Prevenção e Controle do Câncer na Rede de Atenção à Saúde das Pessoas com Doenças Crônicas no âmbito do Sistema Único de Saúde (SUS). Nesse mesmo ano, foi instituído o Sistema de Informação de Câncer (SISCAN), uma versão em plataforma web que integra os Sistemas de Informação do Câncer do Colo do Útero (SISCOLO) e do Câncer de Mama (SISMAMA). Para dinamizar a organização da atenção secundária;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2014*: publicada a Portaria n°189, que estabeleceu incentivos financeiros de custeio e de investimento para a implantação de Serviços de Referência para Diagnóstico do Câncer de Mama (SDM). Esta Portaria definiu critérios para habilitação das unidades, além do rol mínimo de exames necessários para o diagnóstico.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92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Rastreamento do câncer de mama é uma ação complexa que se inicia com a definição da população-alvo e finaliza com o diagnóstico das lesões suspeitas e tratamento das mulheres com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câncer;</a:t>
            </a: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Rastreamento Organizado consistem em diversas ações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interdependentes;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de organização:</a:t>
            </a:r>
          </a:p>
          <a:p>
            <a:pPr lvl="1">
              <a:buFont typeface="Arial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Populacional;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Exames de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rastreamento;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Gerencial;</a:t>
            </a:r>
          </a:p>
          <a:p>
            <a:pPr marL="274320" lvl="1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66800" y="4456949"/>
            <a:ext cx="10058400" cy="2531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Implantação do Programa:</a:t>
            </a:r>
          </a:p>
          <a:p>
            <a:pPr lvl="1"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Epidemiológicos ( Taxas de incidência e mortalidade por câncer de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mama);</a:t>
            </a:r>
          </a:p>
          <a:p>
            <a:pPr lvl="1"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estruturais da rede de serviços (Equipamentos, modelos de atenção, sistema de informação e profissionais qualificados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400" dirty="0"/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92731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Vantagens:</a:t>
            </a:r>
          </a:p>
          <a:p>
            <a:pPr algn="ctr">
              <a:buFont typeface="Arial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custo-efetivo;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Produzem menos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malefícios;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Produzem maior equidade do que programas de rastreamento “oportunístico”.</a:t>
            </a:r>
          </a:p>
          <a:p>
            <a:pPr marL="0" indent="0" algn="ctr">
              <a:buNone/>
            </a:pP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Dificuldade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Disposição política dos gestores do sistemas  de saúde públicos e privados.</a:t>
            </a:r>
          </a:p>
          <a:p>
            <a:pPr marL="274320" lvl="1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66800" y="4389120"/>
            <a:ext cx="10345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 rastreamento “oportunístico” , acarreta desigualdades de acesso e utilização de exames de rastreamento, inclusive reproduzindo o fenômeno mundial da priorização da MMG. Programas de rastreamento “organizado” podem corrigir essas desigualdades desde que assegurados os quatros componentes essenciais.</a:t>
            </a:r>
          </a:p>
          <a:p>
            <a:pPr algn="ctr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86994" y="2731311"/>
            <a:ext cx="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66"/>
                </a:solidFill>
              </a:rPr>
              <a:t>X</a:t>
            </a:r>
            <a:endParaRPr lang="pt-BR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Maior idade – Maior incidência *Países de baixa e média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renda;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  <a:t>2008- A cada 100 crianças, 24,7 </a:t>
            </a:r>
            <a:r>
              <a:rPr lang="pt-B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idosos;</a:t>
            </a:r>
            <a:endParaRPr lang="pt-B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  <a:t>2050- A cada 100 crianças, 172,7 idosos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(IBGE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Brasil- Discussão recente sobre o rastreamento *países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desenvolvidos;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Ações de rastreamento com MMG bienal podem diminuir a mortalidade para a população de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50-69 anos em até 30%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(analise custo-efetiva favorável em comparação a 40-59 anos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Países ou regiões onde o acesso à MMG é precário, é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indicado o rastreamento por ECM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fortemente relacionado à </a:t>
            </a:r>
            <a: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  <a:t>capacidade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dos profissionais de saúde que realizarão 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exame;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9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ações de rastreamento organizado, seja no SUS ou na saúde suplementar, devem priorizar  os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critérios técnicos, econômicos, sociais e éticos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em relação ao critério político. Podendo gerar problemas de implantação, não alcance dos resultados esperados, na insatisfação dos usuários e desperdício de recursos. </a:t>
            </a:r>
          </a:p>
          <a:p>
            <a:pPr marL="0" indent="0" algn="ctr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7810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2155371"/>
            <a:ext cx="10058400" cy="3931920"/>
          </a:xfrm>
        </p:spPr>
        <p:txBody>
          <a:bodyPr/>
          <a:lstStyle/>
          <a:p>
            <a:r>
              <a:rPr lang="pt-BR" dirty="0" smtClean="0"/>
              <a:t>INCA. Histórico das ações. Disponível em: &lt;http</a:t>
            </a:r>
            <a:r>
              <a:rPr lang="pt-BR" dirty="0"/>
              <a:t>://</a:t>
            </a:r>
            <a:r>
              <a:rPr lang="pt-BR" dirty="0" smtClean="0"/>
              <a:t>www2.inca.gov.br/wps/wcm/connect/acoes_programas/site/home/nobrasil/programa_controle_cancer_mama/historico_acoes&gt;.</a:t>
            </a:r>
          </a:p>
          <a:p>
            <a:endParaRPr lang="pt-BR" dirty="0"/>
          </a:p>
          <a:p>
            <a:r>
              <a:rPr lang="pt-BR" dirty="0" smtClean="0"/>
              <a:t> Rastreamento do Câncer de Mama no Brasil: Quem, como e por quê?. Disponível em: &lt;http</a:t>
            </a:r>
            <a:r>
              <a:rPr lang="pt-BR" dirty="0"/>
              <a:t>://</a:t>
            </a:r>
            <a:r>
              <a:rPr lang="pt-BR" dirty="0" smtClean="0"/>
              <a:t>www.inca.gov.br/rbc/n_58/v01/pdf/10b_artigo_opiniao_rastreamento_cancer_mama_brasil_quem_como_por_que.pdf&gt;.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1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 Brasil, o câncer de mama é o mais frequente e a principal causa de morte  por câncer entre as mulheres.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As regiões sul e sudestes apresentam as maiores taxas de incidência e mortalidade, em contra ponto norte e nordeste as menores taxas.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 país, as taxas de incidência* e mortalidade apresentam: 42,3/100.000  e 12,3/100.000, dados segundo o GLOBOCAN 2008.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4"/>
          <p:cNvSpPr txBox="1"/>
          <p:nvPr/>
        </p:nvSpPr>
        <p:spPr>
          <a:xfrm>
            <a:off x="501020" y="6123966"/>
            <a:ext cx="755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Incidência por idade corrigida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Resultado de imagem para imagem do colodo cancer de mam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96" r="31565"/>
          <a:stretch/>
        </p:blipFill>
        <p:spPr bwMode="auto">
          <a:xfrm>
            <a:off x="10409834" y="4808488"/>
            <a:ext cx="715366" cy="12710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0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Segundo organizações sanitárias, a prevenção da mortalidade e morbidade por câncer pode ser feita através da: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 fatores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risco;</a:t>
            </a:r>
          </a:p>
          <a:p>
            <a:pPr lvl="2"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Detecção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precoce (1/3 dos canceres pode ser curados com a detecção precoce e tratamento adequado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)*;</a:t>
            </a:r>
          </a:p>
          <a:p>
            <a:pPr lvl="2"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reabilitação e cuidados paliativos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Estratégia de prevenção: diagnóstico precoce e o rastreamento.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4"/>
          <p:cNvSpPr txBox="1"/>
          <p:nvPr/>
        </p:nvSpPr>
        <p:spPr>
          <a:xfrm>
            <a:off x="501020" y="6123966"/>
            <a:ext cx="7558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Conforme Organização Mundial da Saúde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lchete esquerdo 14"/>
          <p:cNvSpPr/>
          <p:nvPr/>
        </p:nvSpPr>
        <p:spPr>
          <a:xfrm>
            <a:off x="778768" y="3103991"/>
            <a:ext cx="288032" cy="129819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64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Analisar as evidências do rastreamento do câncer de mama e sua contribuição na redução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mortalidade;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Discutir as estratégias de detecção precoce desse câncer no Brasil, particularmente as ações de rastreamento.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57" y="4394414"/>
            <a:ext cx="950167" cy="1729552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84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Rastreamento do Câncer de Mama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Bases para os programas de nacionais de rastreamento = estudos randomizados desde 1970;</a:t>
            </a:r>
          </a:p>
          <a:p>
            <a:pPr algn="just">
              <a:lnSpc>
                <a:spcPct val="27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Estratégias diferentes para cada público-alvo, periodicidade, incidência dos exames,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etc.;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7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Consiste em identificar o CA nos estágios iniciais, em populações assintomáticas =  mudança no prognóstico;</a:t>
            </a:r>
          </a:p>
          <a:p>
            <a:pPr marL="285750" indent="-285750" algn="just">
              <a:lnSpc>
                <a:spcPct val="20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Identificação de 3 tipos de lesão:  * Alterações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benignas;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		         * Lesões malignas in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situ;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		         * Lesões malignas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variável.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7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Rastreamento do Câncer de Mama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1" y="2103119"/>
            <a:ext cx="7432622" cy="424542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Técnicas para rastreamento do câncer de mama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Exames de </a:t>
            </a:r>
            <a:r>
              <a:rPr lang="pt-BR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Imagem:</a:t>
            </a:r>
            <a:endParaRPr lang="pt-BR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Mamografia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MMG): exame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radiológico, realizado com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equipamento específico 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emite uma dose mínima de radiação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* Padrão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ouro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(standard)</a:t>
            </a:r>
          </a:p>
          <a:p>
            <a:pPr algn="just"/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 Clínico das mamas (ECM</a:t>
            </a:r>
            <a:r>
              <a:rPr lang="pt-B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*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Inspeção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visual e palpação das mamas (profissionais da saúde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* Sensibilidade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especifidade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menores do que a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MMG;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*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Poucos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países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utilizam;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Autoexame das mamas</a:t>
            </a: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   *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própria mulher inspeciona e palpa suas mamas à procura de alterações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* Sua prática não se mostrou eficaz em reduzir a mortalidade por câncer de mama.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Formas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 rastreamento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Rastreamento “oportunístico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Rastreamento “organizado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pic>
        <p:nvPicPr>
          <p:cNvPr id="4" name="Picture 8" descr="Resultado de imagem para EXAME DE TOQUE CANCER DE MAMA DESENH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036" y="4237358"/>
            <a:ext cx="1917999" cy="138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Resultado de imagem para MAMOGRAFIA DESENH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9" t="24875" r="18207" b="25180"/>
          <a:stretch/>
        </p:blipFill>
        <p:spPr bwMode="auto">
          <a:xfrm>
            <a:off x="8842505" y="1908152"/>
            <a:ext cx="2079763" cy="232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1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Rastreamento do Câncer de Mama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Estudos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mundo: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(IARC)</a:t>
            </a:r>
          </a:p>
          <a:p>
            <a:pPr>
              <a:lnSpc>
                <a:spcPct val="16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Mulheres que realizavam os exames de rastreamento reduziam a mortalidade por CA de mama em 30-35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Outros </a:t>
            </a:r>
            <a:r>
              <a:rPr lang="pt-B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estudos randomizados no Canadá e Holanda</a:t>
            </a:r>
          </a:p>
          <a:p>
            <a:pPr>
              <a:lnSpc>
                <a:spcPct val="16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Recomendam a MMG a partir dos 50 anos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idade;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DESVANTAGENS:</a:t>
            </a:r>
            <a:endParaRPr lang="pt-BR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Exames falso-positivos, excesso de diagnósticos e excesso de tratamentos, e exposição à radiação.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Essas desvantagens podem ser reduzidas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2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1" indent="0" algn="just">
              <a:spcBef>
                <a:spcPts val="0"/>
              </a:spcBef>
              <a:buClr>
                <a:srgbClr val="FF00FF"/>
              </a:buClr>
              <a:buSzPct val="100000"/>
              <a:buNone/>
            </a:pPr>
            <a:r>
              <a:rPr lang="pt-B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1ª FASE: PRÉ-SUS (1971 a </a:t>
            </a: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1989)</a:t>
            </a:r>
          </a:p>
          <a:p>
            <a:pPr marL="895350" lvl="1" indent="-285750" algn="just"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1965: França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produz o 1º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Mamógrafo;</a:t>
            </a:r>
          </a:p>
          <a:p>
            <a:pPr marL="895350" lvl="1" indent="-285750" algn="just"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1970: Brasil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com interesse estatal na ampliação da cobertura da SP - Saúde Pública e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compra de serviços do setor privado para atender os pacientes da saúde previdenciária (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IAP’s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), em 1971 São Paulo adquire o 1º mamógrafo seguido do RJ com 1 mamógrafo também. Chega a 5.000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exames/mês;</a:t>
            </a:r>
          </a:p>
          <a:p>
            <a:pPr marL="895350" lvl="1" indent="-285750" algn="just"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1984: criação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do PAISM - Programa de Atenção Integral à Saúde da Mulher, cuidado mais amplo para além do estado gravídico-puerperal, tendo apenas atenção na prevenção e controle do CCU - Câncer de Colo de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Útero;</a:t>
            </a:r>
          </a:p>
          <a:p>
            <a:pPr marL="895350" lvl="1" indent="-285750" algn="just"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1985/86: CNDM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- Conselho Nacional do Direito da Mulher mais INAMPS - Instituto Nacional de Assistência Médica da Previdência Social juntaram-se para consolidar o PAISM em nível Nacional Para o CM só existia o ECM - Exame Clínico das Mamas e o AEM - autoexame das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Mamas;</a:t>
            </a:r>
          </a:p>
          <a:p>
            <a:pPr marL="895350" lvl="1" indent="-285750" algn="just"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1987: criação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do PRO-ONCO - Programa de Oncologia para controle do câncer focado para o câncer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Cervicouterino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CM tinha veiculação de material educativo com incentivo ao auto exame (cartazes, folders, TV, cinema).</a:t>
            </a:r>
          </a:p>
          <a:p>
            <a:pPr marL="1371600" lvl="2" indent="-304800" algn="just">
              <a:spcBef>
                <a:spcPts val="0"/>
              </a:spcBef>
              <a:buSzPct val="100000"/>
              <a:buChar char="■"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304800" algn="just">
              <a:spcBef>
                <a:spcPts val="0"/>
              </a:spcBef>
              <a:buSzPct val="100000"/>
              <a:buChar char="■"/>
            </a:pP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2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Estratégias de rastreamento do Câncer de Mama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spcBef>
                <a:spcPts val="900"/>
              </a:spcBef>
              <a:buNone/>
            </a:pP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2ª </a:t>
            </a:r>
            <a:r>
              <a:rPr lang="pt-B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FASE: </a:t>
            </a: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PÓS-SUS (1990 </a:t>
            </a:r>
            <a:r>
              <a:rPr lang="pt-B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2003)</a:t>
            </a:r>
          </a:p>
          <a:p>
            <a:pPr marL="171450" lvl="1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- Lei 8080 ações de prevenção dos agravos e de promoção da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</a:p>
          <a:p>
            <a:pPr marL="171450" lvl="1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PROGRAMA VIVA MULHER - Programa nacional do controle do CCU - Câncer do Colo do Útero e Mama com ações de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detecção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precoce somente para o CCU (prioridade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lvl="1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1ª iniciativa para o controle do CM e o MS fez a 1ª oficina de “CM - perspectivas de controle” base para um programa futuro. Nessa oficina já foi detectado a desigualdade no acesso à tecnologia e ao diagnóstico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precoce;</a:t>
            </a:r>
          </a:p>
          <a:p>
            <a:pPr marL="171450" lvl="1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1999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incorporação do “Módulo de CM” em duas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etapas:</a:t>
            </a:r>
          </a:p>
          <a:p>
            <a:pPr marL="720090" lvl="3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1ª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etapa (2000 a 2001) diagnóstico de tumores clinicamente detectáveis (evidentes e visíveis) por meio de AEM e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ECM</a:t>
            </a:r>
          </a:p>
          <a:p>
            <a:pPr marL="720090" lvl="3" indent="-171450" algn="just">
              <a:spcBef>
                <a:spcPts val="900"/>
              </a:spcBef>
              <a:buClr>
                <a:schemeClr val="tx1"/>
              </a:buCl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2ª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etapa (2002 a 2003) diagnóstico de tumores NÃO detectáveis clinicamente (muito pequenos, não perceptíveis à palpação médica), através da mamografia para mulher acima de 50 anos. Educação dos profissionais e gestores para detecção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precoce.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0" indent="0" algn="just">
              <a:spcBef>
                <a:spcPts val="0"/>
              </a:spcBef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3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101</TotalTime>
  <Words>2259</Words>
  <Application>Microsoft Office PowerPoint</Application>
  <PresentationFormat>Personalizar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Savon</vt:lpstr>
      <vt:lpstr>Rastreamento de câncer de mama no brasil: quem, Como e por quê? Ronaldo Corrêa ferreira da silva, virginia Alonso hortale</vt:lpstr>
      <vt:lpstr>Introdução</vt:lpstr>
      <vt:lpstr>Introdução</vt:lpstr>
      <vt:lpstr>Objetivos</vt:lpstr>
      <vt:lpstr>Rastreamento do Câncer de Mama</vt:lpstr>
      <vt:lpstr>Rastreamento do Câncer de Mama</vt:lpstr>
      <vt:lpstr>Rastreamento do Câncer de Mama</vt:lpstr>
      <vt:lpstr>Estratégias de rastreamento do Câncer de Mama no Brasil</vt:lpstr>
      <vt:lpstr>Estratégias de rastreamento do Câncer de Mama no Brasil</vt:lpstr>
      <vt:lpstr>Estratégias de rastreamento do Câncer de Mama no Brasil</vt:lpstr>
      <vt:lpstr>Estratégias de rastreamento do Câncer de Mama no Brasil</vt:lpstr>
      <vt:lpstr>Estratégias de rastreamento do Câncer de Mama no Brasil</vt:lpstr>
      <vt:lpstr>Estratégias de rastreamento do Câncer de Mama no Brasil</vt:lpstr>
      <vt:lpstr>Estratégias de rastreamento do Câncer de Mama no Brasil</vt:lpstr>
      <vt:lpstr>Discussão</vt:lpstr>
      <vt:lpstr>Discussão</vt:lpstr>
      <vt:lpstr>Considerações finais</vt:lpstr>
      <vt:lpstr>Considerações finais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Rastreamento de câncer de mama no brasil: quem, Como e por quê? Ronaldo Corrêa ferreira da silva, virginia Alonso hortale</dc:title>
  <dc:creator>BILEIDE</dc:creator>
  <cp:lastModifiedBy>user</cp:lastModifiedBy>
  <cp:revision>9</cp:revision>
  <dcterms:created xsi:type="dcterms:W3CDTF">2017-05-01T17:01:59Z</dcterms:created>
  <dcterms:modified xsi:type="dcterms:W3CDTF">2017-05-02T00:47:14Z</dcterms:modified>
</cp:coreProperties>
</file>