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embeddedFontLst>
    <p:embeddedFont>
      <p:font typeface="Old Standard TT" panose="020B0604020202020204" charset="0"/>
      <p:regular r:id="rId35"/>
      <p:bold r:id="rId36"/>
      <p:italic r:id="rId37"/>
    </p:embeddedFont>
    <p:embeddedFont>
      <p:font typeface="Source Code Pro" panose="020B060402020202020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84" y="-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02291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12000"/>
            </a:lvl1pPr>
            <a:lvl2pPr lvl="1">
              <a:spcBef>
                <a:spcPts val="0"/>
              </a:spcBef>
              <a:buSzPct val="100000"/>
              <a:defRPr sz="12000"/>
            </a:lvl2pPr>
            <a:lvl3pPr lvl="2">
              <a:spcBef>
                <a:spcPts val="0"/>
              </a:spcBef>
              <a:buSzPct val="100000"/>
              <a:defRPr sz="12000"/>
            </a:lvl3pPr>
            <a:lvl4pPr lvl="3">
              <a:spcBef>
                <a:spcPts val="0"/>
              </a:spcBef>
              <a:buSzPct val="100000"/>
              <a:defRPr sz="12000"/>
            </a:lvl4pPr>
            <a:lvl5pPr lvl="4">
              <a:spcBef>
                <a:spcPts val="0"/>
              </a:spcBef>
              <a:buSzPct val="100000"/>
              <a:defRPr sz="12000"/>
            </a:lvl5pPr>
            <a:lvl6pPr lvl="5">
              <a:spcBef>
                <a:spcPts val="0"/>
              </a:spcBef>
              <a:buSzPct val="100000"/>
              <a:defRPr sz="12000"/>
            </a:lvl6pPr>
            <a:lvl7pPr lvl="6">
              <a:spcBef>
                <a:spcPts val="0"/>
              </a:spcBef>
              <a:buSzPct val="100000"/>
              <a:defRPr sz="12000"/>
            </a:lvl7pPr>
            <a:lvl8pPr lvl="7">
              <a:spcBef>
                <a:spcPts val="0"/>
              </a:spcBef>
              <a:buSzPct val="100000"/>
              <a:defRPr sz="12000"/>
            </a:lvl8pPr>
            <a:lvl9pPr lvl="8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618203"/>
            <a:ext cx="2808000" cy="295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‹nº›</a:t>
            </a:fld>
            <a:endParaRPr lang="pt-BR"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68950" y="635875"/>
            <a:ext cx="8282400" cy="210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3600"/>
              <a:t>Rastreamento do câncer de colo do útero no Brasil: análise de dados do Siscolo no período de 2002 a 2006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3000"/>
              <a:t>Aline Novaes  .  Ana Feltrin  .  Angélica Motta  .  Fernanda Tomaz  .  Maria Wiik  .  Michel Pino  .  Patricia Marques . Paula Etlinger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Eixo Perfil das Alterações 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197350" y="1106000"/>
            <a:ext cx="87822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just" rtl="0">
              <a:spcBef>
                <a:spcPts val="0"/>
              </a:spcBef>
              <a:buNone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Conhecendo o perfil das alterações, existe a possibilidade de avaliar a dinâmica do rastreamento segundo a ocorrência das lesões precursoras e do câncer</a:t>
            </a:r>
          </a:p>
          <a:p>
            <a:pPr lvl="0" indent="457200" algn="just" rtl="0">
              <a:spcBef>
                <a:spcPts val="0"/>
              </a:spcBef>
              <a:buNone/>
            </a:pPr>
            <a:endParaRPr sz="20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55600" algn="just" rtl="0">
              <a:spcBef>
                <a:spcPts val="0"/>
              </a:spcBef>
              <a:buSzPct val="100000"/>
              <a:buFont typeface="Old Standard TT"/>
              <a:buChar char="●"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variável do tipo de alteração, foi dividido por faixa etária, dado pela distribuição percentual das lesões:</a:t>
            </a:r>
          </a:p>
          <a:p>
            <a:pPr marL="914400" lvl="0" indent="-355600" algn="just" rtl="0">
              <a:spcBef>
                <a:spcPts val="0"/>
              </a:spcBef>
              <a:buSzPct val="100000"/>
              <a:buFont typeface="Old Standard TT"/>
              <a:buChar char="●"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menor que 25 anos;</a:t>
            </a:r>
          </a:p>
          <a:p>
            <a:pPr marL="914400" lvl="0" indent="-355600" algn="just" rtl="0">
              <a:spcBef>
                <a:spcPts val="0"/>
              </a:spcBef>
              <a:buSzPct val="100000"/>
              <a:buFont typeface="Old Standard TT"/>
              <a:buChar char="●"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entre 25 e 59 anos;</a:t>
            </a:r>
          </a:p>
          <a:p>
            <a:pPr marL="914400" lvl="0" indent="-355600" algn="just" rtl="0">
              <a:spcBef>
                <a:spcPts val="0"/>
              </a:spcBef>
              <a:buSzPct val="100000"/>
              <a:buFont typeface="Old Standard TT"/>
              <a:buChar char="●"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maior que 60 anos;</a:t>
            </a:r>
          </a:p>
          <a:p>
            <a:pPr lvl="0" algn="just" rtl="0">
              <a:spcBef>
                <a:spcPts val="0"/>
              </a:spcBef>
              <a:buNone/>
            </a:pPr>
            <a:endParaRPr sz="20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55600" algn="just" rtl="0">
              <a:spcBef>
                <a:spcPts val="0"/>
              </a:spcBef>
              <a:buSzPct val="100000"/>
              <a:buFont typeface="Old Standard TT"/>
              <a:buChar char="●"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Indicador de positividade;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Eixo Perfil das Alterações 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197350" y="888075"/>
            <a:ext cx="8782200" cy="416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just" rtl="0">
              <a:spcBef>
                <a:spcPts val="0"/>
              </a:spcBef>
              <a:buNone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Para análise das alterações os tipos de lesões foram reagrupados conforme a nomenclatura vigente no período 2002 a 2005, nos seguintes grupos:</a:t>
            </a:r>
          </a:p>
          <a:p>
            <a:pPr marL="914400" lvl="0" indent="-355600" algn="just" rtl="0">
              <a:spcBef>
                <a:spcPts val="0"/>
              </a:spcBef>
              <a:buSzPct val="100000"/>
              <a:buFont typeface="Old Standard TT"/>
              <a:buChar char="●"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Atipias de Significado Indeterminado de Células Glandulares + Atipias de Significado Indeterminado de Células Escamosas</a:t>
            </a:r>
          </a:p>
          <a:p>
            <a:pPr marL="914400" lvl="0" indent="-355600" algn="just" rtl="0">
              <a:spcBef>
                <a:spcPts val="0"/>
              </a:spcBef>
              <a:buSzPct val="100000"/>
              <a:buFont typeface="Old Standard TT"/>
              <a:buChar char="●"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HPV</a:t>
            </a:r>
          </a:p>
          <a:p>
            <a:pPr marL="914400" lvl="0" indent="-355600" algn="just" rtl="0">
              <a:spcBef>
                <a:spcPts val="0"/>
              </a:spcBef>
              <a:buSzPct val="100000"/>
              <a:buFont typeface="Old Standard TT"/>
              <a:buChar char="●"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NIC I</a:t>
            </a:r>
          </a:p>
          <a:p>
            <a:pPr marL="914400" lvl="0" indent="-355600" algn="just" rtl="0">
              <a:spcBef>
                <a:spcPts val="0"/>
              </a:spcBef>
              <a:buSzPct val="100000"/>
              <a:buFont typeface="Old Standard TT"/>
              <a:buChar char="●"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NIC II + NIC III</a:t>
            </a:r>
          </a:p>
          <a:p>
            <a:pPr marL="914400" lvl="0" indent="-355600" algn="just" rtl="0">
              <a:spcBef>
                <a:spcPts val="0"/>
              </a:spcBef>
              <a:buSzPct val="100000"/>
              <a:buFont typeface="Old Standard TT"/>
              <a:buChar char="●"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Adenocarcinoma in situ + Adenocarcinoma invasivo </a:t>
            </a:r>
          </a:p>
          <a:p>
            <a:pPr marL="914400" lvl="0" indent="-355600" algn="just" rtl="0">
              <a:spcBef>
                <a:spcPts val="0"/>
              </a:spcBef>
              <a:buSzPct val="100000"/>
              <a:buFont typeface="Old Standard TT"/>
              <a:buChar char="●"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Carcinoma escamoso invasivo</a:t>
            </a:r>
          </a:p>
          <a:p>
            <a:pPr lvl="0" indent="457200" algn="just" rtl="0">
              <a:spcBef>
                <a:spcPts val="0"/>
              </a:spcBef>
              <a:buNone/>
            </a:pPr>
            <a:endParaRPr sz="20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lvl="0" indent="457200" algn="just" rtl="0">
              <a:spcBef>
                <a:spcPts val="0"/>
              </a:spcBef>
              <a:buNone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Para o ano de 2006, de forma a permitir a comparabilidade, os tipos de alterações da nova nomenclatura foram também reagrupadas</a:t>
            </a:r>
          </a:p>
          <a:p>
            <a:pPr lvl="0" indent="457200" algn="just" rtl="0">
              <a:spcBef>
                <a:spcPts val="0"/>
              </a:spcBef>
              <a:buNone/>
            </a:pPr>
            <a:endParaRPr sz="20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Eixo Adequabilidade da Amostra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197350" y="1048425"/>
            <a:ext cx="8782200" cy="400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just" rtl="0">
              <a:spcBef>
                <a:spcPts val="0"/>
              </a:spcBef>
              <a:buNone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A qualidade do exame foi analisada por meio da variável adequabilidade da amostra (percentual de amostras insatisfatórias e motivo de insatisfatoriedade)</a:t>
            </a:r>
          </a:p>
          <a:p>
            <a:pPr lvl="0" indent="457200" algn="just" rtl="0">
              <a:spcBef>
                <a:spcPts val="0"/>
              </a:spcBef>
              <a:buNone/>
            </a:pPr>
            <a:endParaRPr sz="20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lvl="0" indent="457200" algn="just" rtl="0">
              <a:spcBef>
                <a:spcPts val="0"/>
              </a:spcBef>
              <a:buNone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O indicador foi calculado pelo número de amostras insatisfatórias, dividido pelo total de exames realizados.</a:t>
            </a:r>
          </a:p>
          <a:p>
            <a:pPr lvl="0" indent="457200" algn="just" rtl="0">
              <a:spcBef>
                <a:spcPts val="0"/>
              </a:spcBef>
              <a:buNone/>
            </a:pPr>
            <a:endParaRPr sz="20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lvl="0" indent="457200" algn="just" rtl="0">
              <a:spcBef>
                <a:spcPts val="0"/>
              </a:spcBef>
              <a:buNone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Uma amostra pode ser considerada insatisfatória quando não se tem condições mínimas de leitura da lâmina para o diagnóstico, necessitando repetição do exame.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Eixo Adequabilidade da Amostra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197350" y="863425"/>
            <a:ext cx="8782200" cy="419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just" rtl="0">
              <a:spcBef>
                <a:spcPts val="0"/>
              </a:spcBef>
              <a:buNone/>
            </a:pPr>
            <a:endParaRPr sz="20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lvl="0" indent="457200" algn="just" rtl="0">
              <a:spcBef>
                <a:spcPts val="0"/>
              </a:spcBef>
              <a:buNone/>
            </a:pPr>
            <a:endParaRPr sz="20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457200" algn="just" rtl="0">
              <a:spcBef>
                <a:spcPts val="0"/>
              </a:spcBef>
              <a:buNone/>
            </a:pPr>
            <a:endParaRPr sz="20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457200" algn="just" rtl="0">
              <a:spcBef>
                <a:spcPts val="0"/>
              </a:spcBef>
              <a:buNone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Na análise a partir do motivo da insatisfatoriedade, foi realizada a comparação das distribuições percentuais entre os anos de 2002 e 2005 nas regiões do país e o para o ano de 2006 foi feita apenas a análise entre as regiões</a:t>
            </a:r>
          </a:p>
          <a:p>
            <a:pPr lvl="0" indent="457200" algn="just" rtl="0">
              <a:spcBef>
                <a:spcPts val="0"/>
              </a:spcBef>
              <a:buNone/>
            </a:pPr>
            <a:endParaRPr sz="20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Eixo Adequabilidade da Amostra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197350" y="863425"/>
            <a:ext cx="8782200" cy="419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just" rtl="0">
              <a:spcBef>
                <a:spcPts val="0"/>
              </a:spcBef>
              <a:buNone/>
            </a:pPr>
            <a:endParaRPr sz="20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382" y="1106003"/>
            <a:ext cx="8664132" cy="395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RESULTADOS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5807" y="0"/>
            <a:ext cx="532818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19050" y="1712600"/>
            <a:ext cx="3796800" cy="40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accent2"/>
                </a:solidFill>
              </a:rPr>
              <a:t>Relativamente estável após valores mais altos em 2002 (campanha nacional)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0" y="126150"/>
            <a:ext cx="3987900" cy="81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Razão:</a:t>
            </a:r>
            <a:r>
              <a:rPr lang="pt-BR" sz="2400" b="1">
                <a:solidFill>
                  <a:schemeClr val="accent1"/>
                </a:solidFill>
              </a:rPr>
              <a:t> </a:t>
            </a:r>
            <a:r>
              <a:rPr lang="pt-BR" sz="24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Exames citopatológicos/ Pop alvo </a:t>
            </a:r>
          </a:p>
        </p:txBody>
      </p:sp>
      <p:sp>
        <p:nvSpPr>
          <p:cNvPr id="154" name="Shape 154"/>
          <p:cNvSpPr/>
          <p:nvPr/>
        </p:nvSpPr>
        <p:spPr>
          <a:xfrm flipH="1">
            <a:off x="5742500" y="54175"/>
            <a:ext cx="160200" cy="184200"/>
          </a:xfrm>
          <a:prstGeom prst="upArrow">
            <a:avLst>
              <a:gd name="adj1" fmla="val 22279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chemeClr val="accent3"/>
              </a:solidFill>
            </a:endParaRPr>
          </a:p>
        </p:txBody>
      </p:sp>
      <p:cxnSp>
        <p:nvCxnSpPr>
          <p:cNvPr id="155" name="Shape 155"/>
          <p:cNvCxnSpPr/>
          <p:nvPr/>
        </p:nvCxnSpPr>
        <p:spPr>
          <a:xfrm rot="10800000" flipH="1">
            <a:off x="8603175" y="1392150"/>
            <a:ext cx="300" cy="160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6" name="Shape 156"/>
          <p:cNvCxnSpPr/>
          <p:nvPr/>
        </p:nvCxnSpPr>
        <p:spPr>
          <a:xfrm>
            <a:off x="8603325" y="4164150"/>
            <a:ext cx="0" cy="17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7" name="Shape 157"/>
          <p:cNvCxnSpPr/>
          <p:nvPr/>
        </p:nvCxnSpPr>
        <p:spPr>
          <a:xfrm>
            <a:off x="8603325" y="238375"/>
            <a:ext cx="0" cy="17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8" name="Shape 158"/>
          <p:cNvSpPr txBox="1"/>
          <p:nvPr/>
        </p:nvSpPr>
        <p:spPr>
          <a:xfrm>
            <a:off x="19100" y="3038800"/>
            <a:ext cx="3796800" cy="26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accent4"/>
                </a:solidFill>
              </a:rPr>
              <a:t>Razão média em 2006 foi de 0,18 exames/mulher/ano (Parâmetro mínimo 0,3)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accent5"/>
              </a:solidFill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8586625" y="4917275"/>
            <a:ext cx="328500" cy="1602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/>
          <p:nvPr/>
        </p:nvSpPr>
        <p:spPr>
          <a:xfrm>
            <a:off x="0" y="3424875"/>
            <a:ext cx="3599100" cy="81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pt-BR" sz="1800">
                <a:solidFill>
                  <a:schemeClr val="dk1"/>
                </a:solidFill>
              </a:rPr>
              <a:t>Pará: possível existência de problemas no envio das informações</a:t>
            </a:r>
          </a:p>
        </p:txBody>
      </p:sp>
      <p:sp>
        <p:nvSpPr>
          <p:cNvPr id="161" name="Shape 161"/>
          <p:cNvSpPr/>
          <p:nvPr/>
        </p:nvSpPr>
        <p:spPr>
          <a:xfrm>
            <a:off x="8634675" y="1007575"/>
            <a:ext cx="280500" cy="12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3982900" y="1716100"/>
            <a:ext cx="4932300" cy="160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chemeClr val="accent6"/>
              </a:solidFill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19050" y="4356637"/>
            <a:ext cx="3671400" cy="62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Piauí: único a atingir o parâmetro mínimo nos cinco anos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7475" y="1007575"/>
            <a:ext cx="1562975" cy="1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/>
          <p:nvPr/>
        </p:nvSpPr>
        <p:spPr>
          <a:xfrm>
            <a:off x="382450" y="1218975"/>
            <a:ext cx="748200" cy="10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74800" y="70050"/>
            <a:ext cx="4123200" cy="81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% de exames segundo citologia anterior 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l="1143" t="1586" r="3573" b="1061"/>
          <a:stretch/>
        </p:blipFill>
        <p:spPr>
          <a:xfrm>
            <a:off x="3450875" y="0"/>
            <a:ext cx="5693124" cy="38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102550" y="1698125"/>
            <a:ext cx="3104100" cy="40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accent2"/>
                </a:solidFill>
              </a:rPr>
              <a:t>Aproximadamente 28% “não preenchido” - 2002 a 2005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172900" y="2353925"/>
            <a:ext cx="3151200" cy="40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accent2"/>
                </a:solidFill>
              </a:rPr>
              <a:t>6 % em 2006 (novo sistema)</a:t>
            </a:r>
          </a:p>
        </p:txBody>
      </p:sp>
      <p:sp>
        <p:nvSpPr>
          <p:cNvPr id="174" name="Shape 174"/>
          <p:cNvSpPr/>
          <p:nvPr/>
        </p:nvSpPr>
        <p:spPr>
          <a:xfrm>
            <a:off x="5853275" y="3201575"/>
            <a:ext cx="2469000" cy="1494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8799075" y="3182875"/>
            <a:ext cx="271200" cy="1680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76" name="Shape 176"/>
          <p:cNvCxnSpPr/>
          <p:nvPr/>
        </p:nvCxnSpPr>
        <p:spPr>
          <a:xfrm>
            <a:off x="4674925" y="3332500"/>
            <a:ext cx="748200" cy="93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7" name="Shape 177"/>
          <p:cNvSpPr txBox="1"/>
          <p:nvPr/>
        </p:nvSpPr>
        <p:spPr>
          <a:xfrm>
            <a:off x="102550" y="3342775"/>
            <a:ext cx="3048600" cy="26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accent4"/>
                </a:solidFill>
              </a:rPr>
              <a:t>Não sabe: em torno de 15%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Região sudeste: maior valores de “não preenchido”</a:t>
            </a:r>
          </a:p>
        </p:txBody>
      </p:sp>
      <p:cxnSp>
        <p:nvCxnSpPr>
          <p:cNvPr id="178" name="Shape 178"/>
          <p:cNvCxnSpPr/>
          <p:nvPr/>
        </p:nvCxnSpPr>
        <p:spPr>
          <a:xfrm>
            <a:off x="5816800" y="3475825"/>
            <a:ext cx="32523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9" name="Shape 179"/>
          <p:cNvCxnSpPr/>
          <p:nvPr/>
        </p:nvCxnSpPr>
        <p:spPr>
          <a:xfrm rot="10800000" flipH="1">
            <a:off x="5471050" y="1981225"/>
            <a:ext cx="300" cy="160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0" name="Shape 180"/>
          <p:cNvSpPr txBox="1"/>
          <p:nvPr/>
        </p:nvSpPr>
        <p:spPr>
          <a:xfrm>
            <a:off x="102550" y="4229500"/>
            <a:ext cx="3151200" cy="62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Região sul: segundo maior valores de “não preenchido” e tendência de declínio</a:t>
            </a:r>
          </a:p>
        </p:txBody>
      </p:sp>
      <p:sp>
        <p:nvSpPr>
          <p:cNvPr id="181" name="Shape 181"/>
          <p:cNvSpPr/>
          <p:nvPr/>
        </p:nvSpPr>
        <p:spPr>
          <a:xfrm>
            <a:off x="5853350" y="2024850"/>
            <a:ext cx="2469000" cy="116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5862975" y="2615250"/>
            <a:ext cx="2469000" cy="116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83" name="Shape 183"/>
          <p:cNvCxnSpPr/>
          <p:nvPr/>
        </p:nvCxnSpPr>
        <p:spPr>
          <a:xfrm rot="10800000" flipH="1">
            <a:off x="5471050" y="2615250"/>
            <a:ext cx="300" cy="16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4" name="Shape 184"/>
          <p:cNvSpPr txBox="1"/>
          <p:nvPr/>
        </p:nvSpPr>
        <p:spPr>
          <a:xfrm>
            <a:off x="3450875" y="4574275"/>
            <a:ext cx="5564100" cy="73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A grande maioria foi de exames com citologia anterior (69%).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3415500" y="3820600"/>
            <a:ext cx="5763900" cy="40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Exames sem citologia anterior: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pt-BR"/>
              <a:t>Pequena redução</a:t>
            </a:r>
          </a:p>
          <a:p>
            <a:pPr marL="457200" lvl="0" indent="-228600" rtl="0">
              <a:spcBef>
                <a:spcPts val="0"/>
              </a:spcBef>
              <a:buClr>
                <a:schemeClr val="accent3"/>
              </a:buClr>
              <a:buChar char="●"/>
            </a:pPr>
            <a:r>
              <a:rPr lang="pt-BR">
                <a:solidFill>
                  <a:schemeClr val="accent3"/>
                </a:solidFill>
              </a:rPr>
              <a:t>Norte (19%) e Centro-oeste (13%) </a:t>
            </a:r>
          </a:p>
          <a:p>
            <a:pPr marL="457200" lvl="0" indent="-228600" rtl="0">
              <a:spcBef>
                <a:spcPts val="0"/>
              </a:spcBef>
              <a:buClr>
                <a:schemeClr val="accent5"/>
              </a:buClr>
              <a:buChar char="●"/>
            </a:pPr>
            <a:r>
              <a:rPr lang="pt-BR">
                <a:solidFill>
                  <a:schemeClr val="accent5"/>
                </a:solidFill>
              </a:rPr>
              <a:t>Sul (6%) e Sudeste (7%) </a:t>
            </a:r>
          </a:p>
        </p:txBody>
      </p:sp>
      <p:cxnSp>
        <p:nvCxnSpPr>
          <p:cNvPr id="186" name="Shape 186"/>
          <p:cNvCxnSpPr>
            <a:stCxn id="185" idx="2"/>
          </p:cNvCxnSpPr>
          <p:nvPr/>
        </p:nvCxnSpPr>
        <p:spPr>
          <a:xfrm rot="10800000" flipH="1">
            <a:off x="6297450" y="3756100"/>
            <a:ext cx="15900" cy="47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7" name="Shape 187"/>
          <p:cNvCxnSpPr>
            <a:stCxn id="185" idx="2"/>
          </p:cNvCxnSpPr>
          <p:nvPr/>
        </p:nvCxnSpPr>
        <p:spPr>
          <a:xfrm flipH="1">
            <a:off x="5422650" y="4229500"/>
            <a:ext cx="874800" cy="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8" name="Shape 188"/>
          <p:cNvSpPr/>
          <p:nvPr/>
        </p:nvSpPr>
        <p:spPr>
          <a:xfrm>
            <a:off x="4922350" y="3655950"/>
            <a:ext cx="4123200" cy="116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89" name="Shape 189"/>
          <p:cNvCxnSpPr/>
          <p:nvPr/>
        </p:nvCxnSpPr>
        <p:spPr>
          <a:xfrm rot="10800000" flipH="1">
            <a:off x="6774250" y="4321787"/>
            <a:ext cx="300" cy="1602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0" name="Shape 190"/>
          <p:cNvCxnSpPr/>
          <p:nvPr/>
        </p:nvCxnSpPr>
        <p:spPr>
          <a:xfrm rot="10800000" flipH="1">
            <a:off x="8731325" y="1822475"/>
            <a:ext cx="300" cy="1602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1" name="Shape 191"/>
          <p:cNvCxnSpPr/>
          <p:nvPr/>
        </p:nvCxnSpPr>
        <p:spPr>
          <a:xfrm rot="10800000" flipH="1">
            <a:off x="8731325" y="633962"/>
            <a:ext cx="300" cy="1602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2" name="Shape 192"/>
          <p:cNvCxnSpPr/>
          <p:nvPr/>
        </p:nvCxnSpPr>
        <p:spPr>
          <a:xfrm>
            <a:off x="6001575" y="4574275"/>
            <a:ext cx="0" cy="1764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3" name="Shape 193"/>
          <p:cNvCxnSpPr/>
          <p:nvPr/>
        </p:nvCxnSpPr>
        <p:spPr>
          <a:xfrm>
            <a:off x="8731475" y="3006475"/>
            <a:ext cx="0" cy="1764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4" name="Shape 194"/>
          <p:cNvCxnSpPr/>
          <p:nvPr/>
        </p:nvCxnSpPr>
        <p:spPr>
          <a:xfrm>
            <a:off x="8731475" y="2398375"/>
            <a:ext cx="0" cy="1764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0775" y="887250"/>
            <a:ext cx="1562975" cy="1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109075" y="0"/>
            <a:ext cx="3942600" cy="12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% de exames segundo tempo da citologia anterior 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5263675" y="3764775"/>
            <a:ext cx="3671400" cy="40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accent2"/>
                </a:solidFill>
              </a:rPr>
              <a:t>Periodicidade mais comum: até 3 anos (até 2005)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4139" y="42749"/>
            <a:ext cx="5179860" cy="280264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4301925" y="2535200"/>
            <a:ext cx="1290900" cy="100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4248774" y="4490375"/>
            <a:ext cx="320100" cy="2598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4381775" y="42750"/>
            <a:ext cx="5763900" cy="67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b="1"/>
              <a:t>2006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109075" y="834050"/>
            <a:ext cx="4272600" cy="19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800">
                <a:solidFill>
                  <a:schemeClr val="accent4"/>
                </a:solidFill>
              </a:rPr>
              <a:t>43% das mulheres repetiram o exame em um ano (2006)</a:t>
            </a:r>
          </a:p>
        </p:txBody>
      </p:sp>
      <p:sp>
        <p:nvSpPr>
          <p:cNvPr id="207" name="Shape 207"/>
          <p:cNvSpPr/>
          <p:nvPr/>
        </p:nvSpPr>
        <p:spPr>
          <a:xfrm>
            <a:off x="3310424" y="4490375"/>
            <a:ext cx="320100" cy="2598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2372074" y="4490375"/>
            <a:ext cx="320100" cy="2598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1433724" y="4490375"/>
            <a:ext cx="320099" cy="2598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545424" y="4490375"/>
            <a:ext cx="320100" cy="2598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1" name="Shape 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99" y="2340849"/>
            <a:ext cx="5067254" cy="280264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/>
          <p:nvPr/>
        </p:nvSpPr>
        <p:spPr>
          <a:xfrm>
            <a:off x="4411949" y="4532700"/>
            <a:ext cx="320100" cy="2598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3432799" y="4532700"/>
            <a:ext cx="320100" cy="2598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2478687" y="4532700"/>
            <a:ext cx="320100" cy="2598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1512049" y="4532700"/>
            <a:ext cx="320099" cy="2598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545424" y="4532700"/>
            <a:ext cx="320100" cy="2598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5065750" y="2568550"/>
            <a:ext cx="288000" cy="360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7217674" y="2568550"/>
            <a:ext cx="320100" cy="2598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311700" y="337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4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Exames citopatológicos segundo índice de positividade por citologia anterior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311700" y="1640150"/>
            <a:ext cx="8520600" cy="325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pt-BR"/>
              <a:t>É elevado o percentual de repetição em um ano, sendo superior ao número de situações que justificariam novo exame neste prazo.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/>
              <a:t>Em 2006 8,8% de mulheres fizeram o exame pela primeira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/>
              <a:t>Percentual de positividade (exames com resultado alterado) 2,9%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/>
              <a:t>Percentual de amostras insatisfatórias 1,1%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Resumo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420750" y="1106000"/>
            <a:ext cx="8302500" cy="56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pt-BR" sz="1600" b="1">
                <a:latin typeface="Old Standard TT"/>
                <a:ea typeface="Old Standard TT"/>
                <a:cs typeface="Old Standard TT"/>
                <a:sym typeface="Old Standard TT"/>
              </a:rPr>
              <a:t>Objetivos</a:t>
            </a:r>
            <a:r>
              <a:rPr lang="pt-BR" sz="1600">
                <a:latin typeface="Old Standard TT"/>
                <a:ea typeface="Old Standard TT"/>
                <a:cs typeface="Old Standard TT"/>
                <a:sym typeface="Old Standard TT"/>
              </a:rPr>
              <a:t>: apresentar uma análise de dados do Siscolo, no Brasil e regiões. </a:t>
            </a:r>
          </a:p>
          <a:p>
            <a:pPr lvl="0">
              <a:spcBef>
                <a:spcPts val="0"/>
              </a:spcBef>
              <a:buNone/>
            </a:pPr>
            <a:endParaRPr sz="16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pt-BR" sz="1600" b="1">
                <a:latin typeface="Old Standard TT"/>
                <a:ea typeface="Old Standard TT"/>
                <a:cs typeface="Old Standard TT"/>
                <a:sym typeface="Old Standard TT"/>
              </a:rPr>
              <a:t>Metodologia:</a:t>
            </a:r>
            <a:r>
              <a:rPr lang="pt-BR" sz="1600">
                <a:latin typeface="Old Standard TT"/>
                <a:ea typeface="Old Standard TT"/>
                <a:cs typeface="Old Standard TT"/>
                <a:sym typeface="Old Standard TT"/>
              </a:rPr>
              <a:t> foram analisados dados do Sistema de Informação do Câncer do Colo do Útero (Siscolo) no Brasil, por regiões, de 2002 a 2006. </a:t>
            </a:r>
          </a:p>
          <a:p>
            <a:pPr lvl="0" algn="just">
              <a:spcBef>
                <a:spcPts val="0"/>
              </a:spcBef>
              <a:buNone/>
            </a:pPr>
            <a:endParaRPr sz="16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pt-BR" sz="1600" b="1">
                <a:latin typeface="Old Standard TT"/>
                <a:ea typeface="Old Standard TT"/>
                <a:cs typeface="Old Standard TT"/>
                <a:sym typeface="Old Standard TT"/>
              </a:rPr>
              <a:t>Resultados:</a:t>
            </a:r>
            <a:r>
              <a:rPr lang="pt-BR" sz="1600">
                <a:latin typeface="Old Standard TT"/>
                <a:ea typeface="Old Standard TT"/>
                <a:cs typeface="Old Standard TT"/>
                <a:sym typeface="Old Standard TT"/>
              </a:rPr>
              <a:t> revelam oferta do exame aquém da necessidade e com periodicidade menor que a recomendada; problemas na qualidade dos dados; percentual elevado de ASC-US; e insatisfatoriedade da amostra relacionada a dessecamento, material escasso ou hemorrágico. </a:t>
            </a:r>
          </a:p>
          <a:p>
            <a:pPr lvl="0" algn="just">
              <a:spcBef>
                <a:spcPts val="0"/>
              </a:spcBef>
              <a:buNone/>
            </a:pPr>
            <a:endParaRPr sz="16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pt-BR" sz="1600" b="1">
                <a:latin typeface="Old Standard TT"/>
                <a:ea typeface="Old Standard TT"/>
                <a:cs typeface="Old Standard TT"/>
                <a:sym typeface="Old Standard TT"/>
              </a:rPr>
              <a:t>Conclusão:</a:t>
            </a:r>
            <a:r>
              <a:rPr lang="pt-BR" sz="1600">
                <a:latin typeface="Old Standard TT"/>
                <a:ea typeface="Old Standard TT"/>
                <a:cs typeface="Old Standard TT"/>
                <a:sym typeface="Old Standard TT"/>
              </a:rPr>
              <a:t> as questões identificadas são passíveis de correção mediante ampliação e qualificação da atenção básica e do monitoramento da qualidade dos laboratórios. É importante investir na qualidade dos dados no Siscolo e otimizar seu uso gerencial para aperfeiçoar as ações de rastreamento.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4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Exames citopatológicos segundo índice de positividade por citologia anterior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311700" y="1400000"/>
            <a:ext cx="8520600" cy="325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A positividade apresentou aumento no país de 22,9%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 b="1"/>
              <a:t>Sudeste:</a:t>
            </a:r>
            <a:r>
              <a:rPr lang="pt-BR"/>
              <a:t> </a:t>
            </a:r>
            <a:r>
              <a:rPr lang="pt-BR">
                <a:solidFill>
                  <a:schemeClr val="dk1"/>
                </a:solidFill>
              </a:rPr>
              <a:t>aumento</a:t>
            </a:r>
            <a:r>
              <a:rPr lang="pt-BR"/>
              <a:t> de 53,1% com maior percentual em </a:t>
            </a:r>
            <a:r>
              <a:rPr lang="pt-BR">
                <a:solidFill>
                  <a:schemeClr val="dk1"/>
                </a:solidFill>
              </a:rPr>
              <a:t>menores de 25 anos</a:t>
            </a:r>
            <a:r>
              <a:rPr lang="pt-BR"/>
              <a:t> (62,5%) e </a:t>
            </a:r>
            <a:r>
              <a:rPr lang="pt-BR">
                <a:solidFill>
                  <a:schemeClr val="dk1"/>
                </a:solidFill>
              </a:rPr>
              <a:t>acima de 60 anos</a:t>
            </a:r>
            <a:r>
              <a:rPr lang="pt-BR"/>
              <a:t> (96,8%)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 b="1"/>
              <a:t>Sul:</a:t>
            </a:r>
            <a:r>
              <a:rPr lang="pt-BR"/>
              <a:t> </a:t>
            </a:r>
            <a:r>
              <a:rPr lang="pt-BR">
                <a:solidFill>
                  <a:schemeClr val="dk1"/>
                </a:solidFill>
              </a:rPr>
              <a:t>aumento</a:t>
            </a:r>
            <a:r>
              <a:rPr lang="pt-BR"/>
              <a:t> em pessoas</a:t>
            </a:r>
            <a:r>
              <a:rPr lang="pt-BR">
                <a:solidFill>
                  <a:schemeClr val="dk1"/>
                </a:solidFill>
              </a:rPr>
              <a:t> acima de 60 anos</a:t>
            </a:r>
            <a:r>
              <a:rPr lang="pt-BR"/>
              <a:t> (91,6%) e </a:t>
            </a:r>
            <a:r>
              <a:rPr lang="pt-BR">
                <a:solidFill>
                  <a:schemeClr val="accent2"/>
                </a:solidFill>
              </a:rPr>
              <a:t>redução</a:t>
            </a:r>
            <a:r>
              <a:rPr lang="pt-BR"/>
              <a:t> na faixa etária </a:t>
            </a:r>
            <a:r>
              <a:rPr lang="pt-BR">
                <a:solidFill>
                  <a:schemeClr val="accent2"/>
                </a:solidFill>
              </a:rPr>
              <a:t>25  a 59 anos</a:t>
            </a:r>
            <a:r>
              <a:rPr lang="pt-BR"/>
              <a:t> (-2,2%)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 b="1"/>
              <a:t>Norte:</a:t>
            </a:r>
            <a:r>
              <a:rPr lang="pt-BR">
                <a:solidFill>
                  <a:schemeClr val="accent2"/>
                </a:solidFill>
              </a:rPr>
              <a:t> redução</a:t>
            </a:r>
            <a:r>
              <a:rPr lang="pt-BR"/>
              <a:t> em todas as faixas etárias (-12,4%), sendo mais notável entre </a:t>
            </a:r>
            <a:r>
              <a:rPr lang="pt-BR">
                <a:solidFill>
                  <a:schemeClr val="accent2"/>
                </a:solidFill>
              </a:rPr>
              <a:t>25 a 59 anos</a:t>
            </a:r>
            <a:r>
              <a:rPr lang="pt-BR"/>
              <a:t> (-16,6%), seguida do grupo de mulheres com </a:t>
            </a:r>
            <a:r>
              <a:rPr lang="pt-BR">
                <a:solidFill>
                  <a:schemeClr val="accent2"/>
                </a:solidFill>
              </a:rPr>
              <a:t>60 anos ou mais </a:t>
            </a:r>
            <a:r>
              <a:rPr lang="pt-BR"/>
              <a:t>(-10,2%)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 b="1"/>
              <a:t>Nordeste:</a:t>
            </a:r>
            <a:r>
              <a:rPr lang="pt-BR"/>
              <a:t> </a:t>
            </a:r>
            <a:r>
              <a:rPr lang="pt-BR">
                <a:solidFill>
                  <a:schemeClr val="accent2"/>
                </a:solidFill>
              </a:rPr>
              <a:t>redução</a:t>
            </a:r>
            <a:r>
              <a:rPr lang="pt-BR"/>
              <a:t> de (-2%), porém com </a:t>
            </a:r>
            <a:r>
              <a:rPr lang="pt-BR">
                <a:solidFill>
                  <a:schemeClr val="dk1"/>
                </a:solidFill>
              </a:rPr>
              <a:t>aumento</a:t>
            </a:r>
            <a:r>
              <a:rPr lang="pt-BR"/>
              <a:t> de 8,5% nas mulheres com </a:t>
            </a:r>
            <a:r>
              <a:rPr lang="pt-BR">
                <a:solidFill>
                  <a:schemeClr val="dk1"/>
                </a:solidFill>
              </a:rPr>
              <a:t>menos de 25 anos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4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Exames citopatológicos segundo índice de positividade por citologia anterior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311700" y="1106000"/>
            <a:ext cx="8384400" cy="326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algn="just" rtl="0">
              <a:spcBef>
                <a:spcPts val="0"/>
              </a:spcBef>
              <a:buChar char="●"/>
            </a:pPr>
            <a:r>
              <a:rPr lang="pt-BR"/>
              <a:t>A positividade anual do período 2002-2006 foi maior na faixa etária abaixo dos 25 anos, em todas as regiões( sobretudo no Centro-oeste e Sudeste) menos na Norte, que foi maior entre 60 anos e mais. </a:t>
            </a:r>
          </a:p>
          <a:p>
            <a:pPr marL="457200" lvl="0" indent="-228600" algn="just" rtl="0">
              <a:spcBef>
                <a:spcPts val="0"/>
              </a:spcBef>
              <a:buChar char="●"/>
            </a:pPr>
            <a:r>
              <a:rPr lang="pt-BR"/>
              <a:t>Em todas as regiões a maior variação percentual (de 2002 a 2006) foi observada nas mulheres com mais de 60 anos.</a:t>
            </a:r>
          </a:p>
          <a:p>
            <a:pPr marL="457200" lvl="0" indent="-228600" algn="just" rtl="0">
              <a:spcBef>
                <a:spcPts val="0"/>
              </a:spcBef>
              <a:buChar char="●"/>
            </a:pPr>
            <a:r>
              <a:rPr lang="pt-BR"/>
              <a:t>Nas mulheres de 25 a 59 anos, fazendo o exame pela primeira vez, houve redução da variação percentual da positividade para todas as regiões, com exceção da sudeste.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pt-BR"/>
              <a:t>Atipias: principais tipo de alteração</a:t>
            </a:r>
          </a:p>
          <a:p>
            <a:pPr marL="457200" lvl="0" indent="-228600" algn="just" rtl="0">
              <a:spcBef>
                <a:spcPts val="0"/>
              </a:spcBef>
            </a:pPr>
            <a:r>
              <a:rPr lang="pt-BR"/>
              <a:t>Regiões Sul e Centro-oeste superiores a 50% desde 2003.</a:t>
            </a:r>
          </a:p>
          <a:p>
            <a:pPr marL="457200" lvl="0" indent="-228600" algn="just" rtl="0">
              <a:spcBef>
                <a:spcPts val="0"/>
              </a:spcBef>
            </a:pPr>
            <a:r>
              <a:rPr lang="pt-BR" sz="1800"/>
              <a:t>Diagnóstico maior conforme maior a faixa etária.</a:t>
            </a:r>
          </a:p>
          <a:p>
            <a:pPr marL="457200" lvl="0" indent="-228600" algn="just" rtl="0">
              <a:spcBef>
                <a:spcPts val="0"/>
              </a:spcBef>
            </a:pPr>
            <a:r>
              <a:rPr lang="pt-BR" sz="1800"/>
              <a:t>Aumento em todas as faixas etárias de 2002 a 2005. </a:t>
            </a:r>
          </a:p>
          <a:p>
            <a:pPr marL="457200" lvl="0" indent="-228600" algn="just" rtl="0">
              <a:spcBef>
                <a:spcPts val="0"/>
              </a:spcBef>
            </a:pPr>
            <a:r>
              <a:rPr lang="pt-BR" sz="1800"/>
              <a:t>Em 2006: tendência de aumento em abaixo de 25 anos e de 25 a 59 anos. Redução em mulheres acima de 60 anos (6,5% em relação ao ano anterior)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191625" y="2224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4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Tipo de alteração no exame citopatológico por faixa etária segundo regiões brasileiras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Lesões NIC I (2002 a 2005) ou lesão de baixo grau (2006):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/>
              <a:t>Variaram de 30 a 31,2% no Brasil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/>
              <a:t>com maiores valores na região nordeste (% superiores a 35,4).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/>
              <a:t>Em 2005 e 2006, mais prevalentes em mulheres abaixo de 25 anos, neste último representando 53%. 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/>
              <a:t>As lesões de alto grau (NIC II e III) e carcinoma invasivo apresentaram redução em todas as faixas etárias.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191625" y="2224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4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Tipo de alteração no exame citopatológico por faixa etária segundo regiões brasileiras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161625" y="142350"/>
            <a:ext cx="72525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4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Razão NIC III / Carcinoma invasivo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1150" y="1446637"/>
            <a:ext cx="5952825" cy="315447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x="119075" y="1601100"/>
            <a:ext cx="29421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Aumento no período 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Não calculado para o ano de 2006: nova nomenclatura passou a considerar conjuntamente NIC II e NIC III como lesões de alto grau.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119075" y="482575"/>
            <a:ext cx="46632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4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Percentual de amostras insatisfatórias nas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24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regiões brasileiras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119075" y="1460975"/>
            <a:ext cx="34044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No Brasil:em torno de 1%. 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Regiões Sul e Sudeste: perfil de estabilidade.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600" y="0"/>
            <a:ext cx="5620399" cy="355589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118950" y="3114500"/>
            <a:ext cx="8906100" cy="269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Região Norte: maiores índices em todo o período, mas com melhora nos últimos anos.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Aumento gradativo nas regiões Centro-oeste e Nordeste.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119075" y="482575"/>
            <a:ext cx="34044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4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Percentual de amostras insatisfatórias faixas etárias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240200" y="1460975"/>
            <a:ext cx="32832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Sem diferença significativa em menores de 25 anos e de 25 a 59 anos.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70" name="Shape 270"/>
          <p:cNvSpPr txBox="1"/>
          <p:nvPr/>
        </p:nvSpPr>
        <p:spPr>
          <a:xfrm>
            <a:off x="118950" y="3114500"/>
            <a:ext cx="8906100" cy="269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Nas faixas etárias mais elevadas: maiores percentuais na região Norte, índices superiores a 5%</a:t>
            </a:r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9650" y="0"/>
            <a:ext cx="5489325" cy="372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/>
          <p:nvPr/>
        </p:nvSpPr>
        <p:spPr>
          <a:xfrm>
            <a:off x="3555275" y="3625950"/>
            <a:ext cx="1491000" cy="17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pt-BR"/>
              <a:t>Em todas as regiões (com exceção da Sul) o “dessecamento” foi a principal causa da insatisfatoriedade das amostras no país, seguida pelo “material escasso ou hemorrágico”.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pt-BR"/>
              <a:t>Na região Sul, a “lâmina danificada ou ausente” foi comparativamente maior que nas demais regiões. 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pt-BR"/>
              <a:t>Na região Sudeste há elevada proporção de “outras causas”. 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6835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4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Amostras insatisfatórias segundo a causa nas regiões brasileiras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DISCUSSÃO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Discussão</a:t>
            </a:r>
            <a:r>
              <a:rPr lang="pt-BR"/>
              <a:t> 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t-BR" sz="1500">
                <a:solidFill>
                  <a:srgbClr val="000000"/>
                </a:solidFill>
              </a:rPr>
              <a:t>Ponto crítico das ações de rastreamento: relativa estabilidade da oferta do exame citopatológico no período;</a:t>
            </a: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t-BR" sz="1500">
                <a:solidFill>
                  <a:srgbClr val="000000"/>
                </a:solidFill>
              </a:rPr>
              <a:t>Devem ser previstos na programação anual dos estados:</a:t>
            </a: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BR" sz="1500" b="1">
                <a:solidFill>
                  <a:srgbClr val="000000"/>
                </a:solidFill>
              </a:rPr>
              <a:t>capacitação</a:t>
            </a:r>
            <a:r>
              <a:rPr lang="pt-BR" sz="1500">
                <a:solidFill>
                  <a:srgbClr val="000000"/>
                </a:solidFill>
              </a:rPr>
              <a:t> dos profissionais, tendo em vista que através dela e da educação continuada as principais causas de insatisfatoriedade observadas podem ser minimizadas, reduzindo assim custo/repetição do exame e;</a:t>
            </a: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BR" sz="1500" b="1">
                <a:solidFill>
                  <a:srgbClr val="000000"/>
                </a:solidFill>
              </a:rPr>
              <a:t>aumento</a:t>
            </a:r>
            <a:r>
              <a:rPr lang="pt-BR" sz="1500">
                <a:solidFill>
                  <a:srgbClr val="000000"/>
                </a:solidFill>
              </a:rPr>
              <a:t> progressivo da </a:t>
            </a:r>
            <a:r>
              <a:rPr lang="pt-BR" sz="1500" b="1">
                <a:solidFill>
                  <a:srgbClr val="000000"/>
                </a:solidFill>
              </a:rPr>
              <a:t>oferta</a:t>
            </a:r>
            <a:r>
              <a:rPr lang="pt-BR" sz="1500">
                <a:solidFill>
                  <a:srgbClr val="000000"/>
                </a:solidFill>
              </a:rPr>
              <a:t> do exame, desde que baseado nas recomendações quanto à periodicidade do mesmo para que se evite repetição desnecessária - sinaliza baixo alcance de rastreamento, mesmo grupo fazendo exames além do recomendado.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/>
        </p:nvSpPr>
        <p:spPr>
          <a:xfrm>
            <a:off x="210475" y="740625"/>
            <a:ext cx="8158800" cy="56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buSzPct val="100000"/>
              <a:buFont typeface="Old Standard TT"/>
              <a:buChar char="●"/>
            </a:pPr>
            <a:r>
              <a:rPr lang="pt-BR" sz="1800">
                <a:latin typeface="Old Standard TT"/>
                <a:ea typeface="Old Standard TT"/>
                <a:cs typeface="Old Standard TT"/>
                <a:sym typeface="Old Standard TT"/>
              </a:rPr>
              <a:t>Para o ano de 2010, foram estimados 18.430 casos novos de câncer do colo do útero e uma taxa de incidência de 19 casos por 100 mil. mulheres</a:t>
            </a:r>
          </a:p>
          <a:p>
            <a:pPr lvl="0" algn="just" rtl="0">
              <a:spcBef>
                <a:spcPts val="0"/>
              </a:spcBef>
              <a:buNone/>
            </a:pP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just" rtl="0">
              <a:spcBef>
                <a:spcPts val="0"/>
              </a:spcBef>
              <a:buSzPct val="100000"/>
              <a:buFont typeface="Old Standard TT"/>
              <a:buChar char="●"/>
            </a:pPr>
            <a:r>
              <a:rPr lang="pt-BR" sz="1800">
                <a:latin typeface="Old Standard TT"/>
                <a:ea typeface="Old Standard TT"/>
                <a:cs typeface="Old Standard TT"/>
                <a:sym typeface="Old Standard TT"/>
              </a:rPr>
              <a:t> Em 2007 esta neoplasia representou a quarta causa de morte por câncer em mulheres.</a:t>
            </a:r>
          </a:p>
          <a:p>
            <a:pPr lvl="0" algn="just" rtl="0">
              <a:spcBef>
                <a:spcPts val="0"/>
              </a:spcBef>
              <a:buNone/>
            </a:pP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just" rtl="0">
              <a:spcBef>
                <a:spcPts val="0"/>
              </a:spcBef>
              <a:buSzPct val="100000"/>
              <a:buFont typeface="Old Standard TT"/>
              <a:buChar char="●"/>
            </a:pPr>
            <a:r>
              <a:rPr lang="pt-BR" sz="1800">
                <a:latin typeface="Old Standard TT"/>
                <a:ea typeface="Old Standard TT"/>
                <a:cs typeface="Old Standard TT"/>
                <a:sym typeface="Old Standard TT"/>
              </a:rPr>
              <a:t> Considerado uma prioridade da Política Nacional de Atenção Oncológica no Brasil.</a:t>
            </a:r>
          </a:p>
          <a:p>
            <a:pPr lvl="0" algn="just" rtl="0">
              <a:spcBef>
                <a:spcPts val="0"/>
              </a:spcBef>
              <a:buNone/>
            </a:pP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just" rtl="0">
              <a:spcBef>
                <a:spcPts val="0"/>
              </a:spcBef>
              <a:buSzPct val="100000"/>
              <a:buFont typeface="Old Standard TT"/>
              <a:buChar char="●"/>
            </a:pPr>
            <a:r>
              <a:rPr lang="pt-BR" sz="1800">
                <a:latin typeface="Old Standard TT"/>
                <a:ea typeface="Old Standard TT"/>
                <a:cs typeface="Old Standard TT"/>
                <a:sym typeface="Old Standard TT"/>
              </a:rPr>
              <a:t> Presente na Política de Atenção Integral à Saúde da Mulher desde seu lançamento em 1984, na Política Nacional de DST/Aids e na Política Nacional de Atenção Básica.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Discussão</a:t>
            </a:r>
            <a:r>
              <a:rPr lang="pt-BR"/>
              <a:t> 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311700" y="1351725"/>
            <a:ext cx="8520600" cy="321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t-BR" sz="1600">
                <a:solidFill>
                  <a:srgbClr val="000000"/>
                </a:solidFill>
              </a:rPr>
              <a:t>Resultados positivos no Programa Nacional de Rastreamento do Câncer de Colo de Útero, pois houve aumento da positividade na população alvo que realizaram o exame pela primeira vez o que reforça a necessidade da captação mais discriminada dessa população.</a:t>
            </a: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t-BR" sz="1600">
                <a:solidFill>
                  <a:srgbClr val="000000"/>
                </a:solidFill>
              </a:rPr>
              <a:t>Elevada proporção de atipias de significado indeterminado (células escamosas e glandulares): necessidade de capacitação para leitura das lâminas e indicador de qualidades laboratório.</a:t>
            </a: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t-BR" sz="1600">
                <a:solidFill>
                  <a:srgbClr val="000000"/>
                </a:solidFill>
              </a:rPr>
              <a:t>Excesso de diagnóstico de atipias escamosas pode encobrir resultados de lesões de maior gravidade que podem gerar encaminhamento inadequado de conduta clínica.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Discussão</a:t>
            </a:r>
            <a:r>
              <a:rPr lang="pt-BR"/>
              <a:t> 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t-BR" sz="1700">
                <a:solidFill>
                  <a:srgbClr val="000000"/>
                </a:solidFill>
              </a:rPr>
              <a:t>Siscolo:</a:t>
            </a: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pt-BR" sz="1700">
                <a:solidFill>
                  <a:srgbClr val="000000"/>
                </a:solidFill>
              </a:rPr>
              <a:t>Verificou-se melhoria da informação com a nova versão do sistema;</a:t>
            </a: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pt-BR" sz="1700">
                <a:solidFill>
                  <a:srgbClr val="000000"/>
                </a:solidFill>
              </a:rPr>
              <a:t>Ainda há necessidade de aperfeiçoamento para maior qualidade dos dados e seu uso como ferramenta gerencial;</a:t>
            </a: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pt-BR" sz="1700">
                <a:solidFill>
                  <a:srgbClr val="000000"/>
                </a:solidFill>
              </a:rPr>
              <a:t>Gestores devem priorizar a qualidade da informação no sistema e o estabelecimento de rotinas para avaliação dos dados, a fim de qualificar as ações de rastreamento do câncer de colo de útero no contexto da atenção integral à saúde da mulher.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/>
          </a:p>
          <a:p>
            <a:pPr lvl="0" algn="r" rtl="0">
              <a:spcBef>
                <a:spcPts val="0"/>
              </a:spcBef>
              <a:buNone/>
            </a:pPr>
            <a:endParaRPr/>
          </a:p>
          <a:p>
            <a:pPr lvl="0" algn="r" rtl="0">
              <a:spcBef>
                <a:spcPts val="0"/>
              </a:spcBef>
              <a:buNone/>
            </a:pPr>
            <a:endParaRPr/>
          </a:p>
          <a:p>
            <a:pPr lvl="0" algn="r" rtl="0">
              <a:spcBef>
                <a:spcPts val="0"/>
              </a:spcBef>
              <a:buNone/>
            </a:pPr>
            <a:endParaRPr/>
          </a:p>
          <a:p>
            <a:pPr lvl="0" algn="r" rtl="0">
              <a:spcBef>
                <a:spcPts val="0"/>
              </a:spcBef>
              <a:buNone/>
            </a:pPr>
            <a:endParaRPr/>
          </a:p>
          <a:p>
            <a:pPr lvl="0" algn="r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pt-BR" sz="5000"/>
              <a:t>Obrigada!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2594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 </a:t>
            </a:r>
            <a:r>
              <a:rPr lang="pt-BR" sz="4500">
                <a:latin typeface="Old Standard TT"/>
                <a:ea typeface="Old Standard TT"/>
                <a:cs typeface="Old Standard TT"/>
                <a:sym typeface="Old Standard TT"/>
              </a:rPr>
              <a:t>O câncer do colo do útero é um exemplo do impacto positivo da detecção precoce na morbi-mortalidade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2008050" y="2016500"/>
            <a:ext cx="4864800" cy="56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 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3175325" y="3840475"/>
            <a:ext cx="6066300" cy="56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pt-BR" sz="20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 estratégia de rastreamento adotada no Brasil é a oferta do exame de Papanicolaou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0" y="4038600"/>
            <a:ext cx="9134475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149975" y="150000"/>
            <a:ext cx="8405100" cy="56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buClr>
                <a:schemeClr val="lt1"/>
              </a:buClr>
              <a:buSzPct val="100000"/>
              <a:buFont typeface="Old Standard TT"/>
              <a:buChar char="●"/>
            </a:pPr>
            <a: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Componente fundamental para organização das ações de rastreamento.</a:t>
            </a:r>
            <a:b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</a:br>
            <a:endParaRPr lang="pt-BR" sz="18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just" rtl="0">
              <a:spcBef>
                <a:spcPts val="0"/>
              </a:spcBef>
              <a:buClr>
                <a:schemeClr val="lt1"/>
              </a:buClr>
              <a:buSzPct val="100000"/>
              <a:buFont typeface="Old Standard TT"/>
              <a:buChar char="●"/>
            </a:pPr>
            <a: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 Siscolo foi implantado em 1999 por meio da Portaria SAS n° 408/99</a:t>
            </a:r>
            <a:b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</a:br>
            <a:endParaRPr lang="pt-BR" sz="18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just" rtl="0">
              <a:spcBef>
                <a:spcPts val="0"/>
              </a:spcBef>
              <a:buClr>
                <a:schemeClr val="lt1"/>
              </a:buClr>
              <a:buSzPct val="100000"/>
              <a:buFont typeface="Old Standard TT"/>
              <a:buChar char="●"/>
            </a:pPr>
            <a: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 Siscolo possui o módulo do prestador de serviço, instalado nos laboratórios de citologia e de histopatologia, para registro dos laudos </a:t>
            </a:r>
            <a:b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</a:br>
            <a:endParaRPr lang="pt-BR" sz="18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just" rtl="0">
              <a:spcBef>
                <a:spcPts val="0"/>
              </a:spcBef>
              <a:buClr>
                <a:schemeClr val="lt1"/>
              </a:buClr>
              <a:buSzPct val="100000"/>
              <a:buFont typeface="Old Standard TT"/>
              <a:buChar char="●"/>
            </a:pPr>
            <a: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 módulo de coordenação, instalado nos níveis de gestão municipal, regional e estadual, para o acompanhamento das mulheres com alterações no exame citopatológico</a:t>
            </a:r>
            <a:b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</a:br>
            <a:endParaRPr lang="pt-BR" sz="18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just" rtl="0">
              <a:spcBef>
                <a:spcPts val="0"/>
              </a:spcBef>
              <a:buClr>
                <a:schemeClr val="lt1"/>
              </a:buClr>
              <a:buSzPct val="100000"/>
              <a:buFont typeface="Old Standard TT"/>
              <a:buChar char="●"/>
            </a:pPr>
            <a: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Em cada nível, o Siscolo permite oferecer subsídios ao planejamento, gerência e avaliação das ações, possibilitando o contínuo aprimoramento do processo.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METODOLOGIA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Metodologia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197350" y="1106000"/>
            <a:ext cx="8782200" cy="386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Font typeface="Old Standard TT"/>
              <a:buChar char="●"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Estudo Descritivo;</a:t>
            </a:r>
          </a:p>
          <a:p>
            <a:pPr lvl="0" rtl="0">
              <a:spcBef>
                <a:spcPts val="0"/>
              </a:spcBef>
              <a:buNone/>
            </a:pPr>
            <a:endParaRPr sz="20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55600" algn="just" rtl="0">
              <a:spcBef>
                <a:spcPts val="0"/>
              </a:spcBef>
              <a:buSzPct val="100000"/>
              <a:buFont typeface="Old Standard TT"/>
              <a:buChar char="●"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A análise dos dados foi feita por meio de estatística descritiva (proporções), com a utilização dos programas TabWin, versão 3.5, e o Excel;</a:t>
            </a:r>
          </a:p>
          <a:p>
            <a:pPr lvl="0" algn="just" rtl="0">
              <a:spcBef>
                <a:spcPts val="0"/>
              </a:spcBef>
              <a:buNone/>
            </a:pPr>
            <a:endParaRPr sz="20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55600" algn="just" rtl="0">
              <a:spcBef>
                <a:spcPts val="0"/>
              </a:spcBef>
              <a:buSzPct val="100000"/>
              <a:buFont typeface="Old Standard TT"/>
              <a:buChar char="●"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Brasil, 2002 à 2006, por regiões;</a:t>
            </a:r>
          </a:p>
          <a:p>
            <a:pPr lvl="0" algn="just" rtl="0">
              <a:spcBef>
                <a:spcPts val="0"/>
              </a:spcBef>
              <a:buNone/>
            </a:pPr>
            <a:endParaRPr sz="20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55600" algn="just" rtl="0">
              <a:spcBef>
                <a:spcPts val="0"/>
              </a:spcBef>
              <a:buSzPct val="100000"/>
              <a:buFont typeface="Old Standard TT"/>
              <a:buChar char="●"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População Alvo: mulheres (25-29 anos, prioritariamente), também foram realizadas análises de mulheres de outras faixas etárias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Metodologia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180900" y="1258400"/>
            <a:ext cx="8782200" cy="345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just" rtl="0">
              <a:spcBef>
                <a:spcPts val="0"/>
              </a:spcBef>
              <a:buSzPct val="100000"/>
              <a:buFont typeface="Old Standard TT"/>
              <a:buChar char="●"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Durante a pesquisa houve a atualização do SISCOLO 4.0, por isso o DATASUS migrou os dados do primeiro semestre de 2006, para permitir a análise histórica</a:t>
            </a:r>
          </a:p>
          <a:p>
            <a:pPr lvl="0" algn="just" rtl="0">
              <a:spcBef>
                <a:spcPts val="0"/>
              </a:spcBef>
              <a:buNone/>
            </a:pPr>
            <a:endParaRPr sz="20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55600" rtl="0">
              <a:spcBef>
                <a:spcPts val="0"/>
              </a:spcBef>
              <a:buSzPct val="100000"/>
              <a:buFont typeface="Old Standard TT"/>
              <a:buChar char="●"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Classificado por 3 eixos de análise: </a:t>
            </a:r>
          </a:p>
          <a:p>
            <a:pPr marL="914400" lvl="1" indent="-355600" rtl="0">
              <a:spcBef>
                <a:spcPts val="0"/>
              </a:spcBef>
              <a:buSzPct val="100000"/>
              <a:buFont typeface="Old Standard TT"/>
              <a:buChar char="○"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característica da oferta; </a:t>
            </a:r>
          </a:p>
          <a:p>
            <a:pPr marL="914400" lvl="1" indent="-355600" rtl="0">
              <a:spcBef>
                <a:spcPts val="0"/>
              </a:spcBef>
              <a:buSzPct val="100000"/>
              <a:buFont typeface="Old Standard TT"/>
              <a:buChar char="○"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perfil das alterações no exame citopatológico; </a:t>
            </a:r>
          </a:p>
          <a:p>
            <a:pPr marL="914400" lvl="1" indent="-355600" rtl="0">
              <a:spcBef>
                <a:spcPts val="0"/>
              </a:spcBef>
              <a:buSzPct val="100000"/>
              <a:buFont typeface="Old Standard TT"/>
              <a:buChar char="○"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adequabilidade da amostra no exame citopatológico;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Eixo Característica da Oferta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197350" y="1106000"/>
            <a:ext cx="87822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just" rtl="0">
              <a:spcBef>
                <a:spcPts val="0"/>
              </a:spcBef>
              <a:buNone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Os dados referente a oferta, permitem analisar se essa oferta está sendo suficiente na quantidade e está sendo direcionada conforme a periodicidade preconizada.</a:t>
            </a:r>
          </a:p>
          <a:p>
            <a:pPr lvl="0" indent="457200" rtl="0">
              <a:spcBef>
                <a:spcPts val="0"/>
              </a:spcBef>
              <a:buNone/>
            </a:pPr>
            <a:endParaRPr sz="20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55600" rtl="0">
              <a:spcBef>
                <a:spcPts val="0"/>
              </a:spcBef>
              <a:buSzPct val="100000"/>
              <a:buFont typeface="Old Standard TT"/>
              <a:buChar char="●"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Razão entre exames citopatológicos e a população alvo;</a:t>
            </a:r>
          </a:p>
          <a:p>
            <a:pPr marL="457200" lvl="0" indent="-355600" rtl="0">
              <a:spcBef>
                <a:spcPts val="0"/>
              </a:spcBef>
              <a:buSzPct val="100000"/>
              <a:buFont typeface="Old Standard TT"/>
              <a:buChar char="●"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Citologia Anterior</a:t>
            </a:r>
          </a:p>
          <a:p>
            <a:pPr marL="457200" lvl="0" indent="-355600" rtl="0">
              <a:spcBef>
                <a:spcPts val="0"/>
              </a:spcBef>
              <a:buSzPct val="100000"/>
              <a:buFont typeface="Old Standard TT"/>
              <a:buChar char="●"/>
            </a:pPr>
            <a:r>
              <a:rPr lang="pt-BR" sz="2000">
                <a:latin typeface="Old Standard TT"/>
                <a:ea typeface="Old Standard TT"/>
                <a:cs typeface="Old Standard TT"/>
                <a:sym typeface="Old Standard TT"/>
              </a:rPr>
              <a:t>Tempo de Citologia Anterior </a:t>
            </a:r>
          </a:p>
          <a:p>
            <a:pPr lvl="0" rtl="0">
              <a:spcBef>
                <a:spcPts val="0"/>
              </a:spcBef>
              <a:buNone/>
            </a:pPr>
            <a:endParaRPr sz="20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1828</Words>
  <Application>Microsoft Office PowerPoint</Application>
  <PresentationFormat>Apresentação na tela (16:9)</PresentationFormat>
  <Paragraphs>170</Paragraphs>
  <Slides>32</Slides>
  <Notes>32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Arial</vt:lpstr>
      <vt:lpstr>Old Standard TT</vt:lpstr>
      <vt:lpstr>Source Code Pro</vt:lpstr>
      <vt:lpstr>Oswald</vt:lpstr>
      <vt:lpstr>modern-writer</vt:lpstr>
      <vt:lpstr>Rastreamento do câncer de colo do útero no Brasil: análise de dados do Siscolo no período de 2002 a 2006</vt:lpstr>
      <vt:lpstr>Resumo</vt:lpstr>
      <vt:lpstr>Apresentação do PowerPoint</vt:lpstr>
      <vt:lpstr> O câncer do colo do útero é um exemplo do impacto positivo da detecção precoce na morbi-mortalidade</vt:lpstr>
      <vt:lpstr>Apresentação do PowerPoint</vt:lpstr>
      <vt:lpstr>METODOLOGIA</vt:lpstr>
      <vt:lpstr>Metodologia</vt:lpstr>
      <vt:lpstr>Metodologia</vt:lpstr>
      <vt:lpstr>Eixo Característica da Oferta</vt:lpstr>
      <vt:lpstr>Eixo Perfil das Alterações </vt:lpstr>
      <vt:lpstr>Eixo Perfil das Alterações </vt:lpstr>
      <vt:lpstr>Eixo Adequabilidade da Amostra</vt:lpstr>
      <vt:lpstr>Eixo Adequabilidade da Amostra</vt:lpstr>
      <vt:lpstr>Eixo Adequabilidade da Amostra</vt:lpstr>
      <vt:lpstr>RESULTADOS</vt:lpstr>
      <vt:lpstr>Apresentação do PowerPoint</vt:lpstr>
      <vt:lpstr>Apresentação do PowerPoint</vt:lpstr>
      <vt:lpstr>Apresentação do PowerPoint</vt:lpstr>
      <vt:lpstr>Exames citopatológicos segundo índice de positividade por citologia anterior</vt:lpstr>
      <vt:lpstr>Exames citopatológicos segundo índice de positividade por citologia anterior</vt:lpstr>
      <vt:lpstr>Exames citopatológicos segundo índice de positividade por citologia anterior</vt:lpstr>
      <vt:lpstr>Tipo de alteração no exame citopatológico por faixa etária segundo regiões brasileiras</vt:lpstr>
      <vt:lpstr>Tipo de alteração no exame citopatológico por faixa etária segundo regiões brasileiras</vt:lpstr>
      <vt:lpstr>Razão NIC III / Carcinoma invasivo</vt:lpstr>
      <vt:lpstr>Percentual de amostras insatisfatórias nas regiões brasileiras</vt:lpstr>
      <vt:lpstr>Percentual de amostras insatisfatórias faixas etárias</vt:lpstr>
      <vt:lpstr>Amostras insatisfatórias segundo a causa nas regiões brasileiras</vt:lpstr>
      <vt:lpstr>DISCUSSÃO</vt:lpstr>
      <vt:lpstr>Discussão </vt:lpstr>
      <vt:lpstr>Discussão </vt:lpstr>
      <vt:lpstr>Discussão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Rastreamento do câncer de colo do útero no Brasil: análise de dados do Siscolo no período de 2002 a 2006</dc:title>
  <dc:creator>usuario</dc:creator>
  <cp:lastModifiedBy>usuario</cp:lastModifiedBy>
  <cp:revision>1</cp:revision>
  <dcterms:modified xsi:type="dcterms:W3CDTF">2017-05-02T17:04:23Z</dcterms:modified>
</cp:coreProperties>
</file>