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74" r:id="rId8"/>
    <p:sldId id="275" r:id="rId9"/>
    <p:sldId id="276" r:id="rId10"/>
    <p:sldId id="279" r:id="rId11"/>
    <p:sldId id="277" r:id="rId12"/>
    <p:sldId id="278" r:id="rId13"/>
    <p:sldId id="280" r:id="rId14"/>
    <p:sldId id="281" r:id="rId15"/>
    <p:sldId id="283" r:id="rId16"/>
    <p:sldId id="263" r:id="rId17"/>
    <p:sldId id="264" r:id="rId18"/>
    <p:sldId id="265" r:id="rId19"/>
    <p:sldId id="266" r:id="rId20"/>
    <p:sldId id="267" r:id="rId21"/>
    <p:sldId id="282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570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FC09B-CCD2-4EA6-81BE-2D0A2E7160A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3145925-D8DC-4AE1-B1EC-68CD63DECD06}">
      <dgm:prSet phldrT="[Text]"/>
      <dgm:spPr/>
      <dgm:t>
        <a:bodyPr/>
        <a:lstStyle/>
        <a:p>
          <a:r>
            <a:rPr lang="pt-BR" dirty="0" smtClean="0"/>
            <a:t>Portadores de lesão</a:t>
          </a:r>
          <a:endParaRPr lang="pt-BR" dirty="0"/>
        </a:p>
      </dgm:t>
    </dgm:pt>
    <dgm:pt modelId="{A46A0C2C-E281-43F9-B655-75A20E4203B8}" type="parTrans" cxnId="{B78AB89A-8A26-4BC4-8DD7-E5CB4F59FA3E}">
      <dgm:prSet/>
      <dgm:spPr/>
      <dgm:t>
        <a:bodyPr/>
        <a:lstStyle/>
        <a:p>
          <a:endParaRPr lang="pt-BR"/>
        </a:p>
      </dgm:t>
    </dgm:pt>
    <dgm:pt modelId="{BF41BD90-E9D4-410C-9430-7141AA35C425}" type="sibTrans" cxnId="{B78AB89A-8A26-4BC4-8DD7-E5CB4F59FA3E}">
      <dgm:prSet/>
      <dgm:spPr/>
      <dgm:t>
        <a:bodyPr/>
        <a:lstStyle/>
        <a:p>
          <a:endParaRPr lang="pt-BR"/>
        </a:p>
      </dgm:t>
    </dgm:pt>
    <dgm:pt modelId="{CFBB22C4-C355-4494-AFC0-5CB1A84DC0F3}">
      <dgm:prSet phldrT="[Text]"/>
      <dgm:spPr/>
      <dgm:t>
        <a:bodyPr/>
        <a:lstStyle/>
        <a:p>
          <a:r>
            <a:rPr lang="pt-BR" dirty="0" smtClean="0"/>
            <a:t>Elucidação diagnóstica</a:t>
          </a:r>
          <a:endParaRPr lang="pt-BR" dirty="0"/>
        </a:p>
      </dgm:t>
    </dgm:pt>
    <dgm:pt modelId="{1114EC30-7C46-4035-8E4E-98DD8163FB65}" type="parTrans" cxnId="{4839D02B-2A73-47DB-98E2-7284E1D71C0E}">
      <dgm:prSet/>
      <dgm:spPr/>
      <dgm:t>
        <a:bodyPr/>
        <a:lstStyle/>
        <a:p>
          <a:endParaRPr lang="pt-BR"/>
        </a:p>
      </dgm:t>
    </dgm:pt>
    <dgm:pt modelId="{73CA0757-D2C5-478D-8E6E-2753351AE12B}" type="sibTrans" cxnId="{4839D02B-2A73-47DB-98E2-7284E1D71C0E}">
      <dgm:prSet/>
      <dgm:spPr/>
      <dgm:t>
        <a:bodyPr/>
        <a:lstStyle/>
        <a:p>
          <a:endParaRPr lang="pt-BR"/>
        </a:p>
      </dgm:t>
    </dgm:pt>
    <dgm:pt modelId="{65249722-3785-414B-8EC0-A8823B50E814}">
      <dgm:prSet phldrT="[Text]"/>
      <dgm:spPr/>
      <dgm:t>
        <a:bodyPr/>
        <a:lstStyle/>
        <a:p>
          <a:r>
            <a:rPr lang="pt-BR" dirty="0" smtClean="0">
              <a:solidFill>
                <a:srgbClr val="FF0000"/>
              </a:solidFill>
            </a:rPr>
            <a:t>É o objetivo do programa</a:t>
          </a:r>
          <a:endParaRPr lang="pt-BR" dirty="0">
            <a:solidFill>
              <a:srgbClr val="FF0000"/>
            </a:solidFill>
          </a:endParaRPr>
        </a:p>
      </dgm:t>
    </dgm:pt>
    <dgm:pt modelId="{C64E971B-DC7C-4ED9-90F8-8917BDF06657}" type="parTrans" cxnId="{19DEBEED-58C9-457C-A671-2BA35CC94E7E}">
      <dgm:prSet/>
      <dgm:spPr/>
      <dgm:t>
        <a:bodyPr/>
        <a:lstStyle/>
        <a:p>
          <a:endParaRPr lang="pt-BR"/>
        </a:p>
      </dgm:t>
    </dgm:pt>
    <dgm:pt modelId="{C0F32128-F679-4011-B86D-BF5D6D430C29}" type="sibTrans" cxnId="{19DEBEED-58C9-457C-A671-2BA35CC94E7E}">
      <dgm:prSet/>
      <dgm:spPr/>
      <dgm:t>
        <a:bodyPr/>
        <a:lstStyle/>
        <a:p>
          <a:endParaRPr lang="pt-BR"/>
        </a:p>
      </dgm:t>
    </dgm:pt>
    <dgm:pt modelId="{05A0288C-978F-47A1-81D4-19C905894807}">
      <dgm:prSet phldrT="[Text]"/>
      <dgm:spPr/>
      <dgm:t>
        <a:bodyPr/>
        <a:lstStyle/>
        <a:p>
          <a:r>
            <a:rPr lang="pt-BR" dirty="0" smtClean="0"/>
            <a:t>UBS</a:t>
          </a:r>
          <a:endParaRPr lang="pt-BR" dirty="0"/>
        </a:p>
      </dgm:t>
    </dgm:pt>
    <dgm:pt modelId="{C45A27B5-97E2-479D-9B40-3479878E2CAC}" type="parTrans" cxnId="{549B46D4-96EC-4DD2-96EF-B62B8258C38B}">
      <dgm:prSet/>
      <dgm:spPr/>
      <dgm:t>
        <a:bodyPr/>
        <a:lstStyle/>
        <a:p>
          <a:endParaRPr lang="pt-BR"/>
        </a:p>
      </dgm:t>
    </dgm:pt>
    <dgm:pt modelId="{D16DC3B0-1B85-41AB-BE40-EA9279A19935}" type="sibTrans" cxnId="{549B46D4-96EC-4DD2-96EF-B62B8258C38B}">
      <dgm:prSet/>
      <dgm:spPr/>
      <dgm:t>
        <a:bodyPr/>
        <a:lstStyle/>
        <a:p>
          <a:endParaRPr lang="pt-BR"/>
        </a:p>
      </dgm:t>
    </dgm:pt>
    <dgm:pt modelId="{05E4A286-ACBD-43BE-A039-71631A7415C3}">
      <dgm:prSet phldrT="[Text]"/>
      <dgm:spPr/>
      <dgm:t>
        <a:bodyPr/>
        <a:lstStyle/>
        <a:p>
          <a:r>
            <a:rPr lang="pt-BR" dirty="0" smtClean="0"/>
            <a:t>Tratamento</a:t>
          </a:r>
          <a:endParaRPr lang="pt-BR" dirty="0"/>
        </a:p>
      </dgm:t>
    </dgm:pt>
    <dgm:pt modelId="{54C7503C-2707-40DE-998D-2328EA4F9B0C}" type="parTrans" cxnId="{93F8CF47-FEB1-441E-B83D-F37B5EB5D36D}">
      <dgm:prSet/>
      <dgm:spPr/>
      <dgm:t>
        <a:bodyPr/>
        <a:lstStyle/>
        <a:p>
          <a:endParaRPr lang="pt-BR"/>
        </a:p>
      </dgm:t>
    </dgm:pt>
    <dgm:pt modelId="{3D5D0EA4-7A81-4187-8976-7E3BC906A2ED}" type="sibTrans" cxnId="{93F8CF47-FEB1-441E-B83D-F37B5EB5D36D}">
      <dgm:prSet/>
      <dgm:spPr/>
      <dgm:t>
        <a:bodyPr/>
        <a:lstStyle/>
        <a:p>
          <a:endParaRPr lang="pt-BR"/>
        </a:p>
      </dgm:t>
    </dgm:pt>
    <dgm:pt modelId="{07862665-8B9F-4E00-B19A-DB3FEE0BD5E4}">
      <dgm:prSet phldrT="[Text]"/>
      <dgm:spPr/>
      <dgm:t>
        <a:bodyPr/>
        <a:lstStyle/>
        <a:p>
          <a:r>
            <a:rPr lang="pt-BR" dirty="0" smtClean="0"/>
            <a:t>Encaminhamento para serviço de referência</a:t>
          </a:r>
          <a:endParaRPr lang="pt-BR" dirty="0"/>
        </a:p>
      </dgm:t>
    </dgm:pt>
    <dgm:pt modelId="{AC3F6190-0FEE-4EF0-BB69-60C4A86A5EF9}" type="parTrans" cxnId="{657FE92F-7DE0-4C7A-BBB2-E85337758A3D}">
      <dgm:prSet/>
      <dgm:spPr/>
      <dgm:t>
        <a:bodyPr/>
        <a:lstStyle/>
        <a:p>
          <a:endParaRPr lang="pt-BR"/>
        </a:p>
      </dgm:t>
    </dgm:pt>
    <dgm:pt modelId="{7FE71C8C-26CD-4F9D-B6C0-0E5F67CD21DC}" type="sibTrans" cxnId="{657FE92F-7DE0-4C7A-BBB2-E85337758A3D}">
      <dgm:prSet/>
      <dgm:spPr/>
      <dgm:t>
        <a:bodyPr/>
        <a:lstStyle/>
        <a:p>
          <a:endParaRPr lang="pt-BR"/>
        </a:p>
      </dgm:t>
    </dgm:pt>
    <dgm:pt modelId="{B014C6F1-12D7-4619-AA50-57F30E7F68D6}">
      <dgm:prSet/>
      <dgm:spPr/>
      <dgm:t>
        <a:bodyPr/>
        <a:lstStyle/>
        <a:p>
          <a:r>
            <a:rPr lang="pt-BR" dirty="0" smtClean="0"/>
            <a:t>A partir de exame visual</a:t>
          </a:r>
          <a:endParaRPr lang="pt-BR" dirty="0"/>
        </a:p>
      </dgm:t>
    </dgm:pt>
    <dgm:pt modelId="{55CA9933-3E6E-46B2-A968-7D68E83153FB}" type="parTrans" cxnId="{B4122627-EF22-4642-BF15-C6D80D68B3E6}">
      <dgm:prSet/>
      <dgm:spPr/>
      <dgm:t>
        <a:bodyPr/>
        <a:lstStyle/>
        <a:p>
          <a:endParaRPr lang="pt-BR"/>
        </a:p>
      </dgm:t>
    </dgm:pt>
    <dgm:pt modelId="{843CF5A7-FE99-435F-993B-659C9B5EF607}" type="sibTrans" cxnId="{B4122627-EF22-4642-BF15-C6D80D68B3E6}">
      <dgm:prSet/>
      <dgm:spPr/>
      <dgm:t>
        <a:bodyPr/>
        <a:lstStyle/>
        <a:p>
          <a:endParaRPr lang="pt-BR"/>
        </a:p>
      </dgm:t>
    </dgm:pt>
    <dgm:pt modelId="{58B2E612-DF5A-44BE-B1F9-50E566B3A92E}" type="pres">
      <dgm:prSet presAssocID="{9C7FC09B-CCD2-4EA6-81BE-2D0A2E7160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DEB0E5E-AFAC-4DA6-B2BF-E42B39D52A51}" type="pres">
      <dgm:prSet presAssocID="{63145925-D8DC-4AE1-B1EC-68CD63DECD06}" presName="composite" presStyleCnt="0"/>
      <dgm:spPr/>
    </dgm:pt>
    <dgm:pt modelId="{5735450E-6D50-4196-878B-6BF8F5BAC8CA}" type="pres">
      <dgm:prSet presAssocID="{63145925-D8DC-4AE1-B1EC-68CD63DECD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69D7C3-E022-4E15-8993-3C59E368DC6B}" type="pres">
      <dgm:prSet presAssocID="{63145925-D8DC-4AE1-B1EC-68CD63DECD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6C7223-D43D-4420-AF11-92B4A125BE00}" type="pres">
      <dgm:prSet presAssocID="{BF41BD90-E9D4-410C-9430-7141AA35C425}" presName="sp" presStyleCnt="0"/>
      <dgm:spPr/>
    </dgm:pt>
    <dgm:pt modelId="{281EB8AD-77CE-4F36-8C50-73193932E980}" type="pres">
      <dgm:prSet presAssocID="{CFBB22C4-C355-4494-AFC0-5CB1A84DC0F3}" presName="composite" presStyleCnt="0"/>
      <dgm:spPr/>
    </dgm:pt>
    <dgm:pt modelId="{1AE69BD4-2F18-47E0-B98D-1497AB84D0F0}" type="pres">
      <dgm:prSet presAssocID="{CFBB22C4-C355-4494-AFC0-5CB1A84DC0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39194C-7B39-4E02-8183-B30D2FF0F0A0}" type="pres">
      <dgm:prSet presAssocID="{CFBB22C4-C355-4494-AFC0-5CB1A84DC0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3E1EDB-9BC3-4882-819F-FA17FCEEB2B8}" type="pres">
      <dgm:prSet presAssocID="{73CA0757-D2C5-478D-8E6E-2753351AE12B}" presName="sp" presStyleCnt="0"/>
      <dgm:spPr/>
    </dgm:pt>
    <dgm:pt modelId="{D879DE6A-D328-4ACC-B063-DC14981743BF}" type="pres">
      <dgm:prSet presAssocID="{05A0288C-978F-47A1-81D4-19C905894807}" presName="composite" presStyleCnt="0"/>
      <dgm:spPr/>
    </dgm:pt>
    <dgm:pt modelId="{60011255-BF59-47F7-985D-E0F7D3D899BE}" type="pres">
      <dgm:prSet presAssocID="{05A0288C-978F-47A1-81D4-19C90589480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AAE67D-CCF6-49D3-BCFB-03FFD9E3B77D}" type="pres">
      <dgm:prSet presAssocID="{05A0288C-978F-47A1-81D4-19C90589480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91A4FA5-63E3-4076-9F75-64B35E8F3488}" type="presOf" srcId="{05E4A286-ACBD-43BE-A039-71631A7415C3}" destId="{14AAE67D-CCF6-49D3-BCFB-03FFD9E3B77D}" srcOrd="0" destOrd="0" presId="urn:microsoft.com/office/officeart/2005/8/layout/chevron2"/>
    <dgm:cxn modelId="{446CC6A8-A214-4E8D-BB33-46AEBF1A4661}" type="presOf" srcId="{63145925-D8DC-4AE1-B1EC-68CD63DECD06}" destId="{5735450E-6D50-4196-878B-6BF8F5BAC8CA}" srcOrd="0" destOrd="0" presId="urn:microsoft.com/office/officeart/2005/8/layout/chevron2"/>
    <dgm:cxn modelId="{A5B56EB0-3C5E-4542-8148-B00BA49F6D0E}" type="presOf" srcId="{CFBB22C4-C355-4494-AFC0-5CB1A84DC0F3}" destId="{1AE69BD4-2F18-47E0-B98D-1497AB84D0F0}" srcOrd="0" destOrd="0" presId="urn:microsoft.com/office/officeart/2005/8/layout/chevron2"/>
    <dgm:cxn modelId="{827ED59A-D939-4AA5-908B-C9D6D3A12F93}" type="presOf" srcId="{B014C6F1-12D7-4619-AA50-57F30E7F68D6}" destId="{C069D7C3-E022-4E15-8993-3C59E368DC6B}" srcOrd="0" destOrd="0" presId="urn:microsoft.com/office/officeart/2005/8/layout/chevron2"/>
    <dgm:cxn modelId="{4839D02B-2A73-47DB-98E2-7284E1D71C0E}" srcId="{9C7FC09B-CCD2-4EA6-81BE-2D0A2E7160AF}" destId="{CFBB22C4-C355-4494-AFC0-5CB1A84DC0F3}" srcOrd="1" destOrd="0" parTransId="{1114EC30-7C46-4035-8E4E-98DD8163FB65}" sibTransId="{73CA0757-D2C5-478D-8E6E-2753351AE12B}"/>
    <dgm:cxn modelId="{657FE92F-7DE0-4C7A-BBB2-E85337758A3D}" srcId="{05A0288C-978F-47A1-81D4-19C905894807}" destId="{07862665-8B9F-4E00-B19A-DB3FEE0BD5E4}" srcOrd="1" destOrd="0" parTransId="{AC3F6190-0FEE-4EF0-BB69-60C4A86A5EF9}" sibTransId="{7FE71C8C-26CD-4F9D-B6C0-0E5F67CD21DC}"/>
    <dgm:cxn modelId="{B4122627-EF22-4642-BF15-C6D80D68B3E6}" srcId="{63145925-D8DC-4AE1-B1EC-68CD63DECD06}" destId="{B014C6F1-12D7-4619-AA50-57F30E7F68D6}" srcOrd="0" destOrd="0" parTransId="{55CA9933-3E6E-46B2-A968-7D68E83153FB}" sibTransId="{843CF5A7-FE99-435F-993B-659C9B5EF607}"/>
    <dgm:cxn modelId="{BFF51DC0-F799-4889-85EA-D82FF6B53477}" type="presOf" srcId="{07862665-8B9F-4E00-B19A-DB3FEE0BD5E4}" destId="{14AAE67D-CCF6-49D3-BCFB-03FFD9E3B77D}" srcOrd="0" destOrd="1" presId="urn:microsoft.com/office/officeart/2005/8/layout/chevron2"/>
    <dgm:cxn modelId="{549B46D4-96EC-4DD2-96EF-B62B8258C38B}" srcId="{9C7FC09B-CCD2-4EA6-81BE-2D0A2E7160AF}" destId="{05A0288C-978F-47A1-81D4-19C905894807}" srcOrd="2" destOrd="0" parTransId="{C45A27B5-97E2-479D-9B40-3479878E2CAC}" sibTransId="{D16DC3B0-1B85-41AB-BE40-EA9279A19935}"/>
    <dgm:cxn modelId="{6C8EBEBC-AEE7-436A-ADD7-FBF64AF24EC1}" type="presOf" srcId="{05A0288C-978F-47A1-81D4-19C905894807}" destId="{60011255-BF59-47F7-985D-E0F7D3D899BE}" srcOrd="0" destOrd="0" presId="urn:microsoft.com/office/officeart/2005/8/layout/chevron2"/>
    <dgm:cxn modelId="{19DEBEED-58C9-457C-A671-2BA35CC94E7E}" srcId="{CFBB22C4-C355-4494-AFC0-5CB1A84DC0F3}" destId="{65249722-3785-414B-8EC0-A8823B50E814}" srcOrd="0" destOrd="0" parTransId="{C64E971B-DC7C-4ED9-90F8-8917BDF06657}" sibTransId="{C0F32128-F679-4011-B86D-BF5D6D430C29}"/>
    <dgm:cxn modelId="{C0955368-CC9C-4B3E-8AB2-9C305A0B5EC8}" type="presOf" srcId="{65249722-3785-414B-8EC0-A8823B50E814}" destId="{0439194C-7B39-4E02-8183-B30D2FF0F0A0}" srcOrd="0" destOrd="0" presId="urn:microsoft.com/office/officeart/2005/8/layout/chevron2"/>
    <dgm:cxn modelId="{93F8CF47-FEB1-441E-B83D-F37B5EB5D36D}" srcId="{05A0288C-978F-47A1-81D4-19C905894807}" destId="{05E4A286-ACBD-43BE-A039-71631A7415C3}" srcOrd="0" destOrd="0" parTransId="{54C7503C-2707-40DE-998D-2328EA4F9B0C}" sibTransId="{3D5D0EA4-7A81-4187-8976-7E3BC906A2ED}"/>
    <dgm:cxn modelId="{B78AB89A-8A26-4BC4-8DD7-E5CB4F59FA3E}" srcId="{9C7FC09B-CCD2-4EA6-81BE-2D0A2E7160AF}" destId="{63145925-D8DC-4AE1-B1EC-68CD63DECD06}" srcOrd="0" destOrd="0" parTransId="{A46A0C2C-E281-43F9-B655-75A20E4203B8}" sibTransId="{BF41BD90-E9D4-410C-9430-7141AA35C425}"/>
    <dgm:cxn modelId="{1F20F3AD-F636-4167-AB14-35C5706081AF}" type="presOf" srcId="{9C7FC09B-CCD2-4EA6-81BE-2D0A2E7160AF}" destId="{58B2E612-DF5A-44BE-B1F9-50E566B3A92E}" srcOrd="0" destOrd="0" presId="urn:microsoft.com/office/officeart/2005/8/layout/chevron2"/>
    <dgm:cxn modelId="{A65E0700-44CE-4DA5-9900-0EF712E801B9}" type="presParOf" srcId="{58B2E612-DF5A-44BE-B1F9-50E566B3A92E}" destId="{BDEB0E5E-AFAC-4DA6-B2BF-E42B39D52A51}" srcOrd="0" destOrd="0" presId="urn:microsoft.com/office/officeart/2005/8/layout/chevron2"/>
    <dgm:cxn modelId="{81D40B62-A1F1-4425-95A1-80CC916E9CED}" type="presParOf" srcId="{BDEB0E5E-AFAC-4DA6-B2BF-E42B39D52A51}" destId="{5735450E-6D50-4196-878B-6BF8F5BAC8CA}" srcOrd="0" destOrd="0" presId="urn:microsoft.com/office/officeart/2005/8/layout/chevron2"/>
    <dgm:cxn modelId="{FB57F456-2A43-4E08-970B-05F3DC63A3DC}" type="presParOf" srcId="{BDEB0E5E-AFAC-4DA6-B2BF-E42B39D52A51}" destId="{C069D7C3-E022-4E15-8993-3C59E368DC6B}" srcOrd="1" destOrd="0" presId="urn:microsoft.com/office/officeart/2005/8/layout/chevron2"/>
    <dgm:cxn modelId="{CEB0B34B-4B02-4C05-8578-D6C32009D1AF}" type="presParOf" srcId="{58B2E612-DF5A-44BE-B1F9-50E566B3A92E}" destId="{0C6C7223-D43D-4420-AF11-92B4A125BE00}" srcOrd="1" destOrd="0" presId="urn:microsoft.com/office/officeart/2005/8/layout/chevron2"/>
    <dgm:cxn modelId="{45869519-2998-473F-A9BE-F64C3EE9DD90}" type="presParOf" srcId="{58B2E612-DF5A-44BE-B1F9-50E566B3A92E}" destId="{281EB8AD-77CE-4F36-8C50-73193932E980}" srcOrd="2" destOrd="0" presId="urn:microsoft.com/office/officeart/2005/8/layout/chevron2"/>
    <dgm:cxn modelId="{6D7F810E-A2D9-4C79-887B-8374A67BEE1A}" type="presParOf" srcId="{281EB8AD-77CE-4F36-8C50-73193932E980}" destId="{1AE69BD4-2F18-47E0-B98D-1497AB84D0F0}" srcOrd="0" destOrd="0" presId="urn:microsoft.com/office/officeart/2005/8/layout/chevron2"/>
    <dgm:cxn modelId="{3E6A4DB3-AB3F-42CF-BC06-CB23A04749FA}" type="presParOf" srcId="{281EB8AD-77CE-4F36-8C50-73193932E980}" destId="{0439194C-7B39-4E02-8183-B30D2FF0F0A0}" srcOrd="1" destOrd="0" presId="urn:microsoft.com/office/officeart/2005/8/layout/chevron2"/>
    <dgm:cxn modelId="{90FD41CC-E9CD-4AC2-A9C8-72ED72AD6B52}" type="presParOf" srcId="{58B2E612-DF5A-44BE-B1F9-50E566B3A92E}" destId="{8B3E1EDB-9BC3-4882-819F-FA17FCEEB2B8}" srcOrd="3" destOrd="0" presId="urn:microsoft.com/office/officeart/2005/8/layout/chevron2"/>
    <dgm:cxn modelId="{D164B35E-5FBD-4BB3-9DA6-CA115F5B9F2C}" type="presParOf" srcId="{58B2E612-DF5A-44BE-B1F9-50E566B3A92E}" destId="{D879DE6A-D328-4ACC-B063-DC14981743BF}" srcOrd="4" destOrd="0" presId="urn:microsoft.com/office/officeart/2005/8/layout/chevron2"/>
    <dgm:cxn modelId="{5C850ACD-5EE0-4172-AEEA-80252CEC0858}" type="presParOf" srcId="{D879DE6A-D328-4ACC-B063-DC14981743BF}" destId="{60011255-BF59-47F7-985D-E0F7D3D899BE}" srcOrd="0" destOrd="0" presId="urn:microsoft.com/office/officeart/2005/8/layout/chevron2"/>
    <dgm:cxn modelId="{9DB77D09-3F8E-4320-8992-96168A8D741C}" type="presParOf" srcId="{D879DE6A-D328-4ACC-B063-DC14981743BF}" destId="{14AAE67D-CCF6-49D3-BCFB-03FFD9E3B7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5450E-6D50-4196-878B-6BF8F5BAC8CA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Portadores de lesão</a:t>
          </a:r>
          <a:endParaRPr lang="pt-BR" sz="1600" kern="1200" dirty="0"/>
        </a:p>
      </dsp:txBody>
      <dsp:txXfrm rot="-5400000">
        <a:off x="1" y="573596"/>
        <a:ext cx="1146297" cy="491270"/>
      </dsp:txXfrm>
    </dsp:sp>
    <dsp:sp modelId="{C069D7C3-E022-4E15-8993-3C59E368DC6B}">
      <dsp:nvSpPr>
        <dsp:cNvPr id="0" name=""/>
        <dsp:cNvSpPr/>
      </dsp:nvSpPr>
      <dsp:spPr>
        <a:xfrm rot="5400000">
          <a:off x="5527339" y="-4380594"/>
          <a:ext cx="1064418" cy="9826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A partir de exame visual</a:t>
          </a:r>
          <a:endParaRPr lang="pt-BR" sz="3000" kern="1200" dirty="0"/>
        </a:p>
      </dsp:txBody>
      <dsp:txXfrm rot="-5400000">
        <a:off x="1146298" y="52408"/>
        <a:ext cx="9774541" cy="960496"/>
      </dsp:txXfrm>
    </dsp:sp>
    <dsp:sp modelId="{1AE69BD4-2F18-47E0-B98D-1497AB84D0F0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Elucidação diagnóstica</a:t>
          </a:r>
          <a:endParaRPr lang="pt-BR" sz="1600" kern="1200" dirty="0"/>
        </a:p>
      </dsp:txBody>
      <dsp:txXfrm rot="-5400000">
        <a:off x="1" y="2017346"/>
        <a:ext cx="1146297" cy="491270"/>
      </dsp:txXfrm>
    </dsp:sp>
    <dsp:sp modelId="{0439194C-7B39-4E02-8183-B30D2FF0F0A0}">
      <dsp:nvSpPr>
        <dsp:cNvPr id="0" name=""/>
        <dsp:cNvSpPr/>
      </dsp:nvSpPr>
      <dsp:spPr>
        <a:xfrm rot="5400000">
          <a:off x="5527339" y="-2936844"/>
          <a:ext cx="1064418" cy="9826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>
              <a:solidFill>
                <a:srgbClr val="FF0000"/>
              </a:solidFill>
            </a:rPr>
            <a:t>É o objetivo do programa</a:t>
          </a:r>
          <a:endParaRPr lang="pt-BR" sz="3000" kern="1200" dirty="0">
            <a:solidFill>
              <a:srgbClr val="FF0000"/>
            </a:solidFill>
          </a:endParaRPr>
        </a:p>
      </dsp:txBody>
      <dsp:txXfrm rot="-5400000">
        <a:off x="1146298" y="1496158"/>
        <a:ext cx="9774541" cy="960496"/>
      </dsp:txXfrm>
    </dsp:sp>
    <dsp:sp modelId="{60011255-BF59-47F7-985D-E0F7D3D899BE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UBS</a:t>
          </a:r>
          <a:endParaRPr lang="pt-BR" sz="1600" kern="1200" dirty="0"/>
        </a:p>
      </dsp:txBody>
      <dsp:txXfrm rot="-5400000">
        <a:off x="1" y="3461096"/>
        <a:ext cx="1146297" cy="491270"/>
      </dsp:txXfrm>
    </dsp:sp>
    <dsp:sp modelId="{14AAE67D-CCF6-49D3-BCFB-03FFD9E3B77D}">
      <dsp:nvSpPr>
        <dsp:cNvPr id="0" name=""/>
        <dsp:cNvSpPr/>
      </dsp:nvSpPr>
      <dsp:spPr>
        <a:xfrm rot="5400000">
          <a:off x="5527339" y="-1493094"/>
          <a:ext cx="1064418" cy="9826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Tratamento</a:t>
          </a:r>
          <a:endParaRPr lang="pt-B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Encaminhamento para serviço de referência</a:t>
          </a:r>
          <a:endParaRPr lang="pt-BR" sz="3000" kern="1200" dirty="0"/>
        </a:p>
      </dsp:txBody>
      <dsp:txXfrm rot="-5400000">
        <a:off x="1146298" y="2939908"/>
        <a:ext cx="97745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0ADC4732-B9DB-4FE7-9CFA-7E41968693B5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0ECBABCF-1795-4FD4-ACB1-4124BDD3AA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4732-B9DB-4FE7-9CFA-7E41968693B5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ABCF-1795-4FD4-ACB1-4124BDD3AA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4732-B9DB-4FE7-9CFA-7E41968693B5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ABCF-1795-4FD4-ACB1-4124BDD3AA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DC4732-B9DB-4FE7-9CFA-7E41968693B5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CBABCF-1795-4FD4-ACB1-4124BDD3AAD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0ADC4732-B9DB-4FE7-9CFA-7E41968693B5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ECBABCF-1795-4FD4-ACB1-4124BDD3AA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4732-B9DB-4FE7-9CFA-7E41968693B5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ABCF-1795-4FD4-ACB1-4124BDD3AAD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4732-B9DB-4FE7-9CFA-7E41968693B5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ABCF-1795-4FD4-ACB1-4124BDD3AAD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DC4732-B9DB-4FE7-9CFA-7E41968693B5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CBABCF-1795-4FD4-ACB1-4124BDD3AAD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4732-B9DB-4FE7-9CFA-7E41968693B5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ABCF-1795-4FD4-ACB1-4124BDD3AA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DC4732-B9DB-4FE7-9CFA-7E41968693B5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CBABCF-1795-4FD4-ACB1-4124BDD3AAD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DC4732-B9DB-4FE7-9CFA-7E41968693B5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CBABCF-1795-4FD4-ACB1-4124BDD3AAD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DC4732-B9DB-4FE7-9CFA-7E41968693B5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CBABCF-1795-4FD4-ACB1-4124BDD3AA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21296" t="29087" r="23979" b="20336"/>
          <a:stretch/>
        </p:blipFill>
        <p:spPr>
          <a:xfrm>
            <a:off x="3224582" y="267287"/>
            <a:ext cx="8528239" cy="514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2377440" y="5613010"/>
            <a:ext cx="93972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Grupo: Aline </a:t>
            </a:r>
            <a:r>
              <a:rPr lang="pt-BR" sz="2000" b="1" dirty="0" err="1" smtClean="0">
                <a:solidFill>
                  <a:srgbClr val="FF0000"/>
                </a:solidFill>
              </a:rPr>
              <a:t>Yasmin</a:t>
            </a:r>
            <a:r>
              <a:rPr lang="pt-BR" sz="2000" b="1" dirty="0" smtClean="0">
                <a:solidFill>
                  <a:srgbClr val="FF0000"/>
                </a:solidFill>
              </a:rPr>
              <a:t>; Helena Oliveira; José Chagas; 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Marina </a:t>
            </a:r>
            <a:r>
              <a:rPr lang="pt-BR" sz="2000" b="1" dirty="0" err="1" smtClean="0">
                <a:solidFill>
                  <a:srgbClr val="FF0000"/>
                </a:solidFill>
              </a:rPr>
              <a:t>Mafioletti</a:t>
            </a:r>
            <a:r>
              <a:rPr lang="pt-BR" sz="2000" b="1" dirty="0" smtClean="0">
                <a:solidFill>
                  <a:srgbClr val="FF0000"/>
                </a:solidFill>
              </a:rPr>
              <a:t>; Natalia </a:t>
            </a:r>
            <a:r>
              <a:rPr lang="pt-BR" sz="2000" b="1" dirty="0" err="1" smtClean="0">
                <a:solidFill>
                  <a:srgbClr val="FF0000"/>
                </a:solidFill>
              </a:rPr>
              <a:t>Peron</a:t>
            </a:r>
            <a:r>
              <a:rPr lang="pt-BR" sz="2000" b="1" dirty="0" smtClean="0">
                <a:solidFill>
                  <a:srgbClr val="FF0000"/>
                </a:solidFill>
              </a:rPr>
              <a:t>; Pedro Altino.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As informações acerca de resolutividade e falta de resolutividade do programa foram extraidas de relatórios do programa.</a:t>
            </a:r>
          </a:p>
          <a:p>
            <a:endParaRPr lang="pt-BR" dirty="0" smtClean="0"/>
          </a:p>
          <a:p>
            <a:r>
              <a:rPr lang="pt-BR" dirty="0" smtClean="0"/>
              <a:t>2004- Relatório adicional com dados de 207 cidades em 8 direções regionais.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Indicadores de resolutitividade da campanha (%de pessoas que):</a:t>
            </a:r>
          </a:p>
          <a:p>
            <a:pPr>
              <a:buNone/>
            </a:pPr>
            <a:r>
              <a:rPr lang="pt-BR" dirty="0" smtClean="0"/>
              <a:t>A) Tiveram seu problema resolvido no nível básico de atenção à saúde;</a:t>
            </a:r>
          </a:p>
          <a:p>
            <a:pPr>
              <a:buNone/>
            </a:pPr>
            <a:r>
              <a:rPr lang="pt-BR" dirty="0" smtClean="0"/>
              <a:t>B) Tiveram seu problema resolvido após encaminhamento para seriço de referência;</a:t>
            </a:r>
          </a:p>
          <a:p>
            <a:pPr>
              <a:buNone/>
            </a:pPr>
            <a:r>
              <a:rPr lang="pt-BR" dirty="0" smtClean="0"/>
              <a:t>C) Tiveram  diagnóstico de câncer de boca confirmado.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Falta de resolutividade (nº e %de pessoas):</a:t>
            </a:r>
          </a:p>
          <a:p>
            <a:pPr>
              <a:buNone/>
            </a:pPr>
            <a:r>
              <a:rPr lang="pt-BR" dirty="0" smtClean="0"/>
              <a:t>A) Pessoas que não atenderam a solicitação de encaminhamento;</a:t>
            </a:r>
          </a:p>
          <a:p>
            <a:pPr>
              <a:buNone/>
            </a:pPr>
            <a:r>
              <a:rPr lang="pt-BR" dirty="0" smtClean="0"/>
              <a:t>B) Pessoas cujo problema não foi resolvido na atenção básica e não puderam ser encaminhadas para serviços de referências;</a:t>
            </a:r>
          </a:p>
          <a:p>
            <a:pPr>
              <a:buNone/>
            </a:pPr>
            <a:r>
              <a:rPr lang="pt-BR" dirty="0" smtClean="0"/>
              <a:t>C) Pessoas sem informação de seguimento.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População com 60 anos ou mais no Estado de São Paulo que participou do exame clínico da boca durante as campanhas de vacinação contra a gripe.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/>
          <a:srcRect l="36331" t="22577" r="11111" b="12516"/>
          <a:stretch/>
        </p:blipFill>
        <p:spPr bwMode="auto">
          <a:xfrm>
            <a:off x="2053884" y="2979786"/>
            <a:ext cx="7695028" cy="3392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9524" t="27735" r="37919" b="29762"/>
          <a:stretch/>
        </p:blipFill>
        <p:spPr bwMode="auto">
          <a:xfrm>
            <a:off x="661181" y="1744394"/>
            <a:ext cx="10016197" cy="4389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9700" t="15365" r="37743" b="16278"/>
          <a:stretch/>
        </p:blipFill>
        <p:spPr bwMode="auto">
          <a:xfrm>
            <a:off x="2257211" y="1600200"/>
            <a:ext cx="6661578" cy="487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38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Inicialmente as campanhas de vacinação eram direcionadas a população em faixa etária igual ou superior a 65 anos, a partir de 2000 estendeu para 60 e mais, o que ampliou a capacidade de alcance da campanha e favoreceu a implantação da campanha de prevenção de câncer bucal (CB), o que demonstrou um esforço do serviço em integrar as duas campanhas numa mesma 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lógica do rastreamento em câncer, pressupõe identificar casos em fase inicial, que supostamente seriam beneficiados com  as intervenções terapêuticas, tanto em termos de sobrevida quanto em qualidade de vida.</a:t>
            </a:r>
          </a:p>
          <a:p>
            <a:pPr algn="just"/>
            <a:r>
              <a:rPr lang="pt-BR" dirty="0" smtClean="0"/>
              <a:t>As principais </a:t>
            </a:r>
            <a:r>
              <a:rPr lang="pt-BR" u="sng" dirty="0" smtClean="0"/>
              <a:t>restrições</a:t>
            </a:r>
            <a:r>
              <a:rPr lang="pt-BR" dirty="0" smtClean="0"/>
              <a:t> do rastreamento dizem respeito a baixa proporção de pessoas testadas, aos interesse econômicos envolvidos, aos efeitos adversos relacionados ao baixo valor preditivo positivo dos recursos diagnósticos e à falta de evidências suficientes de efetividade. Além disso, em muitos casos o diagnóstico precoce não apresenta efeito no progresso letal do câncer.</a:t>
            </a:r>
            <a:endParaRPr lang="pt-BR" u="sng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 caso da campanha de prevenção de câncer bucal as criticas são minimizadas por não ter grande incorporação tecnológica, visto que o exame é visual e integra a prevenção e identificação de outras lesões de boca.</a:t>
            </a:r>
          </a:p>
          <a:p>
            <a:pPr algn="just"/>
            <a:r>
              <a:rPr lang="pt-BR" dirty="0" smtClean="0"/>
              <a:t>No estado de SP existem problemas estruturais na campanha (insuficiência de dados,apenas 8 regionais elaboraram relatórios e ainda assim, não uniformizados e continham inconsistências ).</a:t>
            </a:r>
          </a:p>
          <a:p>
            <a:r>
              <a:rPr lang="pt-BR" dirty="0" smtClean="0"/>
              <a:t>O processo de avaliação foi importante, inclusive para demonstrar que é necessário mais rigor no planejamento e produção dos dados.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Campanhas de prevenção de CB em grupos de maior risco são bastante recomendadas, no entanto, é necessário avaliação  e capacidade operacional adequada.</a:t>
            </a:r>
          </a:p>
          <a:p>
            <a:pPr algn="just"/>
            <a:r>
              <a:rPr lang="pt-BR" dirty="0" smtClean="0"/>
              <a:t>Indicadores de baixa </a:t>
            </a:r>
            <a:r>
              <a:rPr lang="pt-BR" dirty="0" err="1" smtClean="0"/>
              <a:t>resolutividade</a:t>
            </a:r>
            <a:r>
              <a:rPr lang="pt-BR" dirty="0" smtClean="0"/>
              <a:t> na campanha de CB:</a:t>
            </a:r>
          </a:p>
          <a:p>
            <a:pPr algn="just">
              <a:buNone/>
            </a:pPr>
            <a:r>
              <a:rPr lang="pt-BR" dirty="0" smtClean="0"/>
              <a:t>- 16,8% dos encaminhamentos não foram efetivados por parte da população sem justificativa.</a:t>
            </a:r>
          </a:p>
          <a:p>
            <a:pPr algn="just">
              <a:buNone/>
            </a:pPr>
            <a:r>
              <a:rPr lang="pt-BR" dirty="0" smtClean="0"/>
              <a:t>- 16,5% dos encaminhamentos não foi possível esclarecer o desfecho do seguimento, por falta de informações.</a:t>
            </a:r>
          </a:p>
          <a:p>
            <a:pPr algn="just">
              <a:buNone/>
            </a:pPr>
            <a:r>
              <a:rPr lang="pt-BR" dirty="0" smtClean="0"/>
              <a:t>- 36% dos encaminhamentos não foi possível a resolução do problema, em parte pela não localização de um serviço de referência capacitado para receber a demanda.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10515600" cy="470178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Câncer </a:t>
            </a:r>
            <a:r>
              <a:rPr lang="pt-BR" dirty="0"/>
              <a:t>que afeta lábios e o interior da cavidade </a:t>
            </a:r>
            <a:r>
              <a:rPr lang="pt-BR" dirty="0" smtClean="0"/>
              <a:t>oral;</a:t>
            </a:r>
          </a:p>
          <a:p>
            <a:r>
              <a:rPr lang="pt-BR" dirty="0" smtClean="0"/>
              <a:t>Fatores de risco:</a:t>
            </a:r>
          </a:p>
          <a:p>
            <a:pPr lvl="1"/>
            <a:r>
              <a:rPr lang="pt-BR" dirty="0" smtClean="0"/>
              <a:t>Tabaco</a:t>
            </a:r>
          </a:p>
          <a:p>
            <a:pPr lvl="1"/>
            <a:r>
              <a:rPr lang="pt-BR" dirty="0" smtClean="0"/>
              <a:t>Etilismo</a:t>
            </a:r>
          </a:p>
          <a:p>
            <a:pPr lvl="1"/>
            <a:r>
              <a:rPr lang="pt-BR" dirty="0" smtClean="0"/>
              <a:t>Vírus HPV</a:t>
            </a:r>
          </a:p>
          <a:p>
            <a:pPr lvl="1"/>
            <a:r>
              <a:rPr lang="pt-BR" dirty="0" smtClean="0"/>
              <a:t>Radiação solar</a:t>
            </a:r>
          </a:p>
          <a:p>
            <a:pPr lvl="1"/>
            <a:r>
              <a:rPr lang="pt-BR" dirty="0" smtClean="0"/>
              <a:t>Higiene bucal deficiente</a:t>
            </a:r>
          </a:p>
          <a:p>
            <a:pPr lvl="1"/>
            <a:r>
              <a:rPr lang="pt-BR" dirty="0" smtClean="0"/>
              <a:t>Dieta</a:t>
            </a:r>
          </a:p>
          <a:p>
            <a:r>
              <a:rPr lang="pt-BR" dirty="0" smtClean="0"/>
              <a:t>Detecção precoce:</a:t>
            </a:r>
          </a:p>
          <a:p>
            <a:pPr lvl="1"/>
            <a:r>
              <a:rPr lang="pt-BR" dirty="0" smtClean="0"/>
              <a:t>Lesão que não cicatriza – realizar exame completo da boca</a:t>
            </a:r>
          </a:p>
          <a:p>
            <a:pPr lvl="1"/>
            <a:r>
              <a:rPr lang="pt-BR" dirty="0" smtClean="0"/>
              <a:t>Visita periódica ao dentista</a:t>
            </a:r>
          </a:p>
          <a:p>
            <a:pPr lvl="1"/>
            <a:r>
              <a:rPr lang="pt-BR" dirty="0" smtClean="0"/>
              <a:t>Pessoas com maior risco devem </a:t>
            </a:r>
            <a:r>
              <a:rPr lang="pt-BR" dirty="0"/>
              <a:t>ter cuidado </a:t>
            </a:r>
            <a:r>
              <a:rPr lang="pt-BR" dirty="0" smtClean="0"/>
              <a:t>redobrado</a:t>
            </a:r>
          </a:p>
          <a:p>
            <a:pPr marL="0" indent="0" algn="ctr">
              <a:buNone/>
            </a:pPr>
            <a:r>
              <a:rPr lang="pt-BR" dirty="0" smtClean="0"/>
              <a:t>(</a:t>
            </a:r>
            <a:r>
              <a:rPr lang="pt-BR" dirty="0"/>
              <a:t>www.inca.gov.br</a:t>
            </a:r>
            <a:r>
              <a:rPr lang="pt-BR" dirty="0" smtClean="0"/>
              <a:t>/)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30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Falhas de planejamento da campanhas:</a:t>
            </a:r>
          </a:p>
          <a:p>
            <a:pPr>
              <a:buNone/>
            </a:pPr>
            <a:r>
              <a:rPr lang="pt-BR" dirty="0" smtClean="0"/>
              <a:t>-  A frágil organização dos serviços de saúde nas regiões onde não existia referência reflete falhas no sistema de referência e </a:t>
            </a:r>
            <a:r>
              <a:rPr lang="pt-BR" dirty="0" err="1" smtClean="0"/>
              <a:t>contra-referência</a:t>
            </a:r>
            <a:r>
              <a:rPr lang="pt-BR" dirty="0" smtClean="0"/>
              <a:t>.</a:t>
            </a:r>
          </a:p>
          <a:p>
            <a:pPr>
              <a:buNone/>
            </a:pPr>
            <a:r>
              <a:rPr lang="pt-BR" dirty="0" smtClean="0"/>
              <a:t>-  Treinamento insuficiente dos profissionais envolvidos(profissionais podem ter revelado suspeita de malignidade durante a campanha).</a:t>
            </a:r>
          </a:p>
          <a:p>
            <a:r>
              <a:rPr lang="pt-BR" dirty="0" smtClean="0"/>
              <a:t>Sem a garantia dessas premissas (planejamento adequado, capacitação, capacidade de atender a demanda e obtenção adequada de dados) essas campanhas de rastreamento em câncer oral não passam de iniciativas bem intencionadas, mas ineficazes para reverter o impacto da doença na comunidade.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919088" y="2398860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pt-BR" sz="6600" dirty="0" smtClean="0">
                <a:solidFill>
                  <a:schemeClr val="tx1"/>
                </a:solidFill>
              </a:rPr>
              <a:t>Obrigado!</a:t>
            </a:r>
            <a:endParaRPr lang="pt-BR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Incidência em 2005 (por 100.000 </a:t>
            </a:r>
            <a:r>
              <a:rPr lang="pt-BR" dirty="0" err="1" smtClean="0"/>
              <a:t>hab</a:t>
            </a:r>
            <a:r>
              <a:rPr lang="pt-BR" dirty="0" smtClean="0"/>
              <a:t>):</a:t>
            </a:r>
          </a:p>
          <a:p>
            <a:pPr lvl="1"/>
            <a:r>
              <a:rPr lang="pt-BR" dirty="0" smtClean="0"/>
              <a:t>17,77 casos em homens</a:t>
            </a:r>
          </a:p>
          <a:p>
            <a:pPr lvl="1"/>
            <a:r>
              <a:rPr lang="pt-BR" dirty="0" smtClean="0"/>
              <a:t>5,59 casos em mulheres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Mortalidade a partir de 2000 (por 100.000 </a:t>
            </a:r>
            <a:r>
              <a:rPr lang="pt-BR" dirty="0" err="1" smtClean="0"/>
              <a:t>hab</a:t>
            </a:r>
            <a:r>
              <a:rPr lang="pt-BR" dirty="0" smtClean="0"/>
              <a:t>):</a:t>
            </a:r>
          </a:p>
          <a:p>
            <a:pPr lvl="1"/>
            <a:r>
              <a:rPr lang="pt-BR" dirty="0" smtClean="0"/>
              <a:t>6,95 homens</a:t>
            </a:r>
          </a:p>
          <a:p>
            <a:pPr lvl="1"/>
            <a:r>
              <a:rPr lang="pt-BR" dirty="0" smtClean="0"/>
              <a:t>1,20 mulheres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Maior prevalência na faixa etária de 60 anos ou mais.</a:t>
            </a:r>
          </a:p>
          <a:p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64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Prevenção primária:</a:t>
            </a:r>
          </a:p>
          <a:p>
            <a:pPr lvl="1" algn="just"/>
            <a:r>
              <a:rPr lang="pt-BR" dirty="0" smtClean="0"/>
              <a:t>Programas de combate ao consumo do álcool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Prevenção secundária:</a:t>
            </a:r>
          </a:p>
          <a:p>
            <a:pPr lvl="1" algn="just"/>
            <a:r>
              <a:rPr lang="pt-BR" dirty="0" smtClean="0"/>
              <a:t>Exame visual da boca</a:t>
            </a:r>
          </a:p>
          <a:p>
            <a:pPr lvl="1" algn="just"/>
            <a:endParaRPr lang="pt-BR" dirty="0"/>
          </a:p>
          <a:p>
            <a:pPr algn="just"/>
            <a:r>
              <a:rPr lang="pt-BR" dirty="0" smtClean="0"/>
              <a:t>2001 - Campanha anual de prevenção e diagnóstico precoce de lesões de suspeitas de câncer bucal no Estado de São Paulo (integrar os dois níveis de prevenção).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Ausência de evidências sobre os benefícios do rastreamento.</a:t>
            </a: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61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Objetivos do rastreamento:</a:t>
            </a:r>
          </a:p>
          <a:p>
            <a:pPr lvl="1"/>
            <a:r>
              <a:rPr lang="pt-BR" dirty="0" smtClean="0"/>
              <a:t>Identificar casos suspeitos e possibilitar a rápida aplicação de recursos para confirmar ou rejeitar a suspeita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Diagnóstico precoce:</a:t>
            </a:r>
          </a:p>
          <a:p>
            <a:pPr lvl="1"/>
            <a:r>
              <a:rPr lang="pt-BR" dirty="0" smtClean="0"/>
              <a:t>Participação de cirurgiões-dentistas nas campanhas anuais de vacinação de idosos contra a gripe</a:t>
            </a:r>
          </a:p>
          <a:p>
            <a:pPr lvl="1"/>
            <a:r>
              <a:rPr lang="pt-BR" dirty="0" smtClean="0"/>
              <a:t>Orientações para a redução do tabaco e bebidas alcóolicas</a:t>
            </a:r>
          </a:p>
          <a:p>
            <a:pPr lvl="1"/>
            <a:r>
              <a:rPr lang="pt-BR" dirty="0" smtClean="0"/>
              <a:t>Exames bucais</a:t>
            </a:r>
            <a:endParaRPr lang="pt-BR" dirty="0"/>
          </a:p>
          <a:p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82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Avaliar os resultados da campanha de prevenção e diagnóstico precoce do câncer bucal realizado no contexto da campanha de vacinação contra a gripe em idosos no Estado de São Paulo em 2004.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4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Estudo descritivo -&gt; Campanha de prevenção e diagnóstico precoce de câncer bucal  (SP, abril 2004).</a:t>
            </a:r>
          </a:p>
          <a:p>
            <a:pPr algn="just">
              <a:buFont typeface="Arial" pitchFamily="34" charset="0"/>
              <a:buChar char="•"/>
            </a:pPr>
            <a:endParaRPr lang="pt-BR" dirty="0"/>
          </a:p>
          <a:p>
            <a:pPr algn="just">
              <a:buFont typeface="Arial" pitchFamily="34" charset="0"/>
              <a:buChar char="•"/>
            </a:pPr>
            <a:endParaRPr lang="pt-BR" dirty="0" smtClean="0"/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Não há protocolos formais pré-definidos para orientar sua realização ou avaliar seus resultados.</a:t>
            </a:r>
            <a:endParaRPr lang="pt-BR" dirty="0"/>
          </a:p>
          <a:p>
            <a:pPr algn="just">
              <a:buFont typeface="Arial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Procedimento da campanha:</a:t>
            </a:r>
          </a:p>
          <a:p>
            <a:r>
              <a:rPr lang="pt-BR" dirty="0" smtClean="0"/>
              <a:t>Questionário de identificação (alcoolismo e tabagismo) – Metodologia OMS</a:t>
            </a:r>
          </a:p>
          <a:p>
            <a:r>
              <a:rPr lang="pt-BR" dirty="0" smtClean="0"/>
              <a:t>Exame visual </a:t>
            </a:r>
          </a:p>
          <a:p>
            <a:r>
              <a:rPr lang="pt-BR" dirty="0" smtClean="0"/>
              <a:t>Distribuição de material explicativo</a:t>
            </a:r>
          </a:p>
          <a:p>
            <a:r>
              <a:rPr lang="pt-BR" dirty="0" smtClean="0"/>
              <a:t>Prestação de informações (dentistas)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</TotalTime>
  <Words>942</Words>
  <Application>Microsoft Office PowerPoint</Application>
  <PresentationFormat>Personalizar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Balcão Envidraçado</vt:lpstr>
      <vt:lpstr>Apresentação do PowerPoint</vt:lpstr>
      <vt:lpstr>Introdução</vt:lpstr>
      <vt:lpstr>Introdução</vt:lpstr>
      <vt:lpstr>Introdução</vt:lpstr>
      <vt:lpstr>Introdução</vt:lpstr>
      <vt:lpstr>Objetivo</vt:lpstr>
      <vt:lpstr>Metodologia</vt:lpstr>
      <vt:lpstr>Metodologia</vt:lpstr>
      <vt:lpstr>Metodologia</vt:lpstr>
      <vt:lpstr>Metodologia</vt:lpstr>
      <vt:lpstr>Metodologia</vt:lpstr>
      <vt:lpstr>Metodologia</vt:lpstr>
      <vt:lpstr>Resultados</vt:lpstr>
      <vt:lpstr>Resultados</vt:lpstr>
      <vt:lpstr>Resultados</vt:lpstr>
      <vt:lpstr>Discussão</vt:lpstr>
      <vt:lpstr>Discussão</vt:lpstr>
      <vt:lpstr>Discussão</vt:lpstr>
      <vt:lpstr>Discussão</vt:lpstr>
      <vt:lpstr>Discussão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Windows;n</dc:creator>
  <cp:lastModifiedBy>usuario</cp:lastModifiedBy>
  <cp:revision>20</cp:revision>
  <dcterms:created xsi:type="dcterms:W3CDTF">2017-04-28T20:32:37Z</dcterms:created>
  <dcterms:modified xsi:type="dcterms:W3CDTF">2017-05-02T18:50:20Z</dcterms:modified>
</cp:coreProperties>
</file>