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embeddedFontLst>
    <p:embeddedFont>
      <p:font typeface="Questrial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0364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0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284480" algn="l" rtl="0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 sz="28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28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0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284480" algn="l" rtl="0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1" name="Shape 51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Questrial"/>
              <a:buNone/>
              <a:defRPr sz="44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2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284480" algn="l" rtl="0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209550" algn="l" rtl="0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168910" algn="l" rtl="0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‹nº›</a:t>
            </a:fld>
            <a:endParaRPr lang="pt-BR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ctrTitle"/>
          </p:nvPr>
        </p:nvSpPr>
        <p:spPr>
          <a:xfrm>
            <a:off x="1643041" y="2214553"/>
            <a:ext cx="7196157" cy="36528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937232"/>
              </a:buClr>
              <a:buSzPct val="25000"/>
              <a:buFont typeface="Questrial"/>
              <a:buNone/>
            </a:pPr>
            <a:r>
              <a:rPr lang="pt-BR" sz="3400" b="0" u="none" strike="noStrike" cap="none">
                <a:solidFill>
                  <a:srgbClr val="937232"/>
                </a:solidFill>
                <a:latin typeface="Questrial"/>
                <a:ea typeface="Questrial"/>
                <a:cs typeface="Questrial"/>
                <a:sym typeface="Questrial"/>
              </a:rPr>
              <a:t>ANÁLISE DE CUSTO-EFETIVIDADE DO RASTREAMENTO DO CÂNCER DE MAMA COM MAMOGRAFIA CONVENCIONAL, DIGITAL E RESSONÂNCIA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Metodologia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12650" y="1524000"/>
            <a:ext cx="8375700" cy="533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Foram empregados 4 parâmetros no modelo: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80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a) Probabilidade de transição (entre os estágios);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b) Efetividade da intervenção;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c) Custos com diagnósticos;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d) Custos com equipamento.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2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Criados 3 estágios absorvedores (dos quais os indivíduos não poderiam mais sair):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80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Morte por outras causas;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Sem evidências pós-tratamento;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Morte por câncer de mama.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200"/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pt-BR" sz="1800"/>
              <a:t>Após a realização do protocolo de tratamento, houve o seguimento anual até o 5º ciclo markoviano. A partir deste momento, as mulheres passam a um estado absorvedor “sem evidências pós-tratamento”.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Resultados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Análise  de custo-efetividade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endParaRPr sz="180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Avalia- se as estratégias  com base em seus custos e resultados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 i="1"/>
              <a:t>Baseline</a:t>
            </a:r>
            <a:r>
              <a:rPr lang="pt-BR" sz="1800"/>
              <a:t> é o não rastreamento</a:t>
            </a:r>
          </a:p>
        </p:txBody>
      </p:sp>
      <p:pic>
        <p:nvPicPr>
          <p:cNvPr id="182" name="Shape 182" descr="Tabela 2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998242"/>
            <a:ext cx="9143999" cy="3786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Resultados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12650" y="1477375"/>
            <a:ext cx="8153400" cy="530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Retira-se a estratégia de custo maior e menor efetividade – Mamografia digital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Análise de custo efetividade entre duas estratégias não dominadas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Razão de Custo Efetividade Incrementar (ICER) 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Menor ICER = melhor valor, ou seja, um menor custo por efetividade adicionals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Mamografia convencional é a mais custo efetiva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pt-BR" sz="1800"/>
              <a:t/>
            </a:r>
            <a:br>
              <a:rPr lang="pt-BR" sz="1800"/>
            </a:br>
            <a:endParaRPr lang="pt-BR"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</p:txBody>
      </p:sp>
      <p:pic>
        <p:nvPicPr>
          <p:cNvPr id="189" name="Shape 189" descr="Tabela 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43257"/>
            <a:ext cx="9144000" cy="2822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Resultados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12647" y="1522475"/>
            <a:ext cx="8153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Análise de sensibilidade</a:t>
            </a:r>
          </a:p>
          <a:p>
            <a:pPr marL="457200" lvl="0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endParaRPr sz="1800"/>
          </a:p>
          <a:p>
            <a:pPr marL="914400" lvl="1" indent="-342900" rtl="0">
              <a:spcBef>
                <a:spcPts val="550"/>
              </a:spcBef>
              <a:buClr>
                <a:schemeClr val="accent1"/>
              </a:buClr>
              <a:buSzPct val="100000"/>
            </a:pPr>
            <a:r>
              <a:rPr lang="pt-BR" sz="1800"/>
              <a:t>Avalia-se o impacto e a robustez dos resultados</a:t>
            </a:r>
          </a:p>
          <a:p>
            <a:pPr marL="914400" lvl="1" indent="-342900" rtl="0">
              <a:spcBef>
                <a:spcPts val="550"/>
              </a:spcBef>
              <a:buClr>
                <a:srgbClr val="FFFFFF"/>
              </a:buClr>
              <a:buSzPct val="100000"/>
            </a:pPr>
            <a:endParaRPr sz="1800"/>
          </a:p>
          <a:p>
            <a:pPr marL="457200" lvl="0" indent="-342900" rtl="0">
              <a:spcBef>
                <a:spcPts val="550"/>
              </a:spcBef>
              <a:buSzPct val="100000"/>
            </a:pPr>
            <a:r>
              <a:rPr lang="pt-BR" sz="1800"/>
              <a:t>Nas estratégias modeladas, o preço dos equipamentos tem um impacto maior nos custos nos diferentes cenários.</a:t>
            </a:r>
          </a:p>
          <a:p>
            <a:pPr marL="914400" lvl="1" indent="-342900" rtl="0">
              <a:spcBef>
                <a:spcPts val="0"/>
              </a:spcBef>
              <a:buClr>
                <a:srgbClr val="FFFFFF"/>
              </a:buClr>
              <a:buSzPct val="100000"/>
            </a:pPr>
            <a:endParaRPr sz="180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Sendo a mamografia convencional  a mais custo-efetiva, adicionou-se 50% no valor do equipamento em um novo modelo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/>
              <a:t>Não modificou-se os resultados iniciais , mesmo que  custo tenha variado</a:t>
            </a:r>
            <a:br>
              <a:rPr lang="pt-BR" sz="1800"/>
            </a:br>
            <a:endParaRPr lang="pt-BR"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Discussão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Estudos de custo efetividade → variação metodológica e de enfoques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pt-BR" sz="1800"/>
              <a:t>        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pt-BR" sz="1800"/>
              <a:t>         Variação do intervalo de rastreamento;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pt-BR" sz="1800"/>
              <a:t>         Faixa etária;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pt-BR" sz="1800"/>
              <a:t>         Mulheres de grupos de risco;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pt-BR" sz="1800"/>
              <a:t>         Qualidade de vida ajustada a anos de vida ganhos.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Objetivo do estudo: agregar subsídios para o processo de decisão de compra de novas tecnologias de rastreamento do câncer de mama pelo sistema público de saúde brasileiro.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Discussão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11560" y="1412776"/>
            <a:ext cx="8153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 dirty="0" err="1"/>
              <a:t>Rosenquist</a:t>
            </a:r>
            <a:r>
              <a:rPr lang="pt-BR" sz="1800" dirty="0"/>
              <a:t> e </a:t>
            </a:r>
            <a:r>
              <a:rPr lang="pt-BR" sz="1800" dirty="0" err="1"/>
              <a:t>Lindfors</a:t>
            </a:r>
            <a:r>
              <a:rPr lang="pt-BR" sz="1800" dirty="0"/>
              <a:t> (1994)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 dirty="0"/>
              <a:t>Faixa etária: mulheres de 40-49 anos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Enfoque: anos de vida salvos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Custo incremental: US$26.200 e US$14000, respectivamente rastreamento anual e bianual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Redução de 30% na mortalidade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 dirty="0"/>
              <a:t>Problema: inexistência de ensaios clínicos randomizados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SzPct val="100000"/>
              <a:buFont typeface="Questrial"/>
            </a:pPr>
            <a:r>
              <a:rPr lang="pt-BR" sz="1800" dirty="0" err="1"/>
              <a:t>Plans</a:t>
            </a:r>
            <a:r>
              <a:rPr lang="pt-BR" sz="1800" dirty="0"/>
              <a:t> et al.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sz="1800" dirty="0" smtClean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 dirty="0" smtClean="0"/>
              <a:t>Razão </a:t>
            </a:r>
            <a:r>
              <a:rPr lang="pt-BR" sz="1800" dirty="0"/>
              <a:t>de custo-efetividade por ano de vida salvo: US$7020</a:t>
            </a:r>
          </a:p>
          <a:p>
            <a:pPr lvl="0">
              <a:spcBef>
                <a:spcPts val="0"/>
              </a:spcBef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Discussão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11560" y="1340768"/>
            <a:ext cx="8153400" cy="513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7931"/>
              <a:buFont typeface="Arial"/>
              <a:buNone/>
            </a:pPr>
            <a:r>
              <a:rPr lang="pt-BR" dirty="0"/>
              <a:t>NHS (</a:t>
            </a:r>
            <a:r>
              <a:rPr lang="pt-BR" dirty="0" err="1"/>
              <a:t>National</a:t>
            </a:r>
            <a:r>
              <a:rPr lang="pt-BR" dirty="0"/>
              <a:t> Health Service)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 dirty="0"/>
              <a:t> 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 dirty="0"/>
              <a:t>2001 – 160 mil mulheres na faixa etária de 50 a 69 anos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Anos salvos: 41279 anos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Custo por ano de vida salvo: $3750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 dirty="0"/>
              <a:t>2005 – Incorporação da imagem digital </a:t>
            </a:r>
            <a:r>
              <a:rPr lang="pt-BR" sz="1800" dirty="0" err="1"/>
              <a:t>mamográfica</a:t>
            </a:r>
            <a:endParaRPr lang="pt-BR" sz="1800" dirty="0"/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Imagem digital </a:t>
            </a:r>
            <a:r>
              <a:rPr lang="pt-BR" sz="1800" dirty="0" err="1"/>
              <a:t>mamográfica</a:t>
            </a:r>
            <a:r>
              <a:rPr lang="pt-BR" sz="1800" dirty="0"/>
              <a:t> ~ imagem de filme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pt-BR" sz="1800" dirty="0"/>
              <a:t> 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 dirty="0"/>
              <a:t>Conclusão: custo efetivo maior com o uso da mamografia convencional.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 dirty="0"/>
              <a:t>Limitação: a não uniformização dos procedimentos prejudica a qualidade dos laudos.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200" dirty="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dirty="0"/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pt-BR" sz="1200" dirty="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Conclusão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12650" y="1600200"/>
            <a:ext cx="8153400" cy="513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pt-BR" sz="1800"/>
              <a:t>Rastreamento mamográfico com o filme convencional - mais custo efetivo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/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pt-BR" sz="1800"/>
              <a:t>Rastreamento com ressonância magnética (IRM)  é mais efetivo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Contras: Alto custo do equipamento e os resultados falsos positivos elevam consideravelmente os custos finais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Importância do trabalho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Analisar o impacto das tecnologias de rastreamento mamográfico em mulheres brasileiras, na perspectiva do SUS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Melhor uso de recursos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 Possibilidade de intervenções com mais efetividade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/>
              <a:t>          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/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7931"/>
              <a:buFont typeface="Arial"/>
              <a:buNone/>
            </a:pPr>
            <a:endParaRPr/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7931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Conclusão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12650" y="1600200"/>
            <a:ext cx="8153400" cy="513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pt-BR" sz="1800"/>
              <a:t>Ressalvas feitas sobre o trabalho: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 Simulação computacional foi baseada em dados retirados da literatura, e algumas estimativas foram realizadas devido à falta de informações disponíveis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1800"/>
              <a:t>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Estimativa de resultados em longo prazo podem ter risco de imperfeições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pt-BR" sz="1800"/>
              <a:t>Inexistência de estudos relacionados ao tema, na literatura brasileira, a fim de que pudessem ser realizadas comparações nacionais.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/>
          </a:p>
          <a:p>
            <a:pPr marL="0" lvl="0" indent="-69850" algn="just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7931"/>
              <a:buFont typeface="Arial"/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ctrTitle"/>
          </p:nvPr>
        </p:nvSpPr>
        <p:spPr>
          <a:xfrm>
            <a:off x="1677224" y="2105849"/>
            <a:ext cx="7161900" cy="3761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>
                <a:solidFill>
                  <a:srgbClr val="B95B22"/>
                </a:solidFill>
              </a:rPr>
              <a:t>Faculdade de Saúde Pública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sz="2000">
              <a:solidFill>
                <a:srgbClr val="B95B22"/>
              </a:solidFill>
            </a:endParaRP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>
                <a:solidFill>
                  <a:srgbClr val="B95B22"/>
                </a:solidFill>
              </a:rPr>
              <a:t>Disciplina HEP 0151- Epidemiologia das doenças crônicas não transmissíveis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endParaRPr sz="2000">
              <a:solidFill>
                <a:srgbClr val="B95B22"/>
              </a:solidFill>
            </a:endParaRP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>
                <a:solidFill>
                  <a:srgbClr val="B95B22"/>
                </a:solidFill>
              </a:rPr>
              <a:t>Aline Maria da  Silva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>
                <a:solidFill>
                  <a:srgbClr val="B95B22"/>
                </a:solidFill>
              </a:rPr>
              <a:t>Bianca Onita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>
                <a:solidFill>
                  <a:srgbClr val="B95B22"/>
                </a:solidFill>
              </a:rPr>
              <a:t>Laura Azevedo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>
                <a:solidFill>
                  <a:srgbClr val="B95B22"/>
                </a:solidFill>
              </a:rPr>
              <a:t>Stefanie Menezes</a:t>
            </a:r>
          </a:p>
          <a:p>
            <a:pPr marL="0" marR="0" lvl="0" indent="-69850" algn="l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>
                <a:solidFill>
                  <a:srgbClr val="B95B22"/>
                </a:solidFill>
              </a:rPr>
              <a:t>Tatiane Lopes</a:t>
            </a:r>
          </a:p>
          <a:p>
            <a:pPr marL="0" marR="0" lvl="0" indent="0" algn="l" rtl="0">
              <a:spcBef>
                <a:spcPts val="0"/>
              </a:spcBef>
              <a:buClr>
                <a:srgbClr val="937232"/>
              </a:buClr>
              <a:buSzPct val="25000"/>
              <a:buFont typeface="Questrial"/>
              <a:buNone/>
            </a:pPr>
            <a:r>
              <a:rPr lang="pt-BR" sz="2000">
                <a:solidFill>
                  <a:srgbClr val="B95B22"/>
                </a:solidFill>
              </a:rPr>
              <a:t>Thainara  Santos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100" y="171025"/>
            <a:ext cx="15906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pt-BR">
                <a:solidFill>
                  <a:srgbClr val="CC4125"/>
                </a:solidFill>
              </a:rPr>
              <a:t>Introdução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rPr lang="pt-BR"/>
              <a:t>Cenário: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Arial"/>
            </a:pPr>
            <a:r>
              <a:rPr lang="pt-BR" sz="1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1800"/>
              <a:t>Câncer de mama: mais prevalente no mundo devido sua alta incidência e bom prognóstico em estágios iniciais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Questrial"/>
            </a:pPr>
            <a:r>
              <a:rPr lang="pt-BR" sz="1800"/>
              <a:t>Maior causa de mortalidade da mulher em nível mundial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Questrial"/>
            </a:pPr>
            <a:r>
              <a:rPr lang="pt-BR" sz="1800"/>
              <a:t>No Brasil o quadro é agravado devido o diagnóstico tardio da doença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lang="pt-BR">
                <a:solidFill>
                  <a:srgbClr val="CC4125"/>
                </a:solidFill>
              </a:rPr>
              <a:t>Introdução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rPr lang="pt-BR"/>
              <a:t>Técnicas de rastreamento:</a:t>
            </a:r>
          </a:p>
          <a:p>
            <a:pPr marL="320040" marR="0" lvl="0" indent="-32004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rPr lang="pt-BR">
                <a:solidFill>
                  <a:srgbClr val="CC4125"/>
                </a:solidFill>
              </a:rPr>
              <a:t>Mamografia filme</a:t>
            </a:r>
          </a:p>
          <a:p>
            <a:pPr marL="110490" marR="0" lvl="0" indent="-110490" algn="l" rtl="0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endParaRPr>
              <a:solidFill>
                <a:srgbClr val="CC4125"/>
              </a:solidFill>
            </a:endParaRPr>
          </a:p>
          <a:p>
            <a:pPr marL="457200" lvl="0" indent="-228600" rtl="0">
              <a:spcBef>
                <a:spcPts val="0"/>
              </a:spcBef>
              <a:buClr>
                <a:srgbClr val="CC4125"/>
              </a:buClr>
              <a:buFont typeface="Questrial"/>
            </a:pPr>
            <a:r>
              <a:rPr lang="pt-BR" sz="1800"/>
              <a:t>Importante na detecção precoce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Font typeface="Questrial"/>
            </a:pPr>
            <a:r>
              <a:rPr lang="pt-BR" sz="1800"/>
              <a:t>Acurácia: Não é 100% (falsos positivos e falsos negativos)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SzPct val="100000"/>
              <a:buFont typeface="Questrial"/>
            </a:pPr>
            <a:r>
              <a:rPr lang="pt-BR" sz="1800"/>
              <a:t>Estudos mostram aumento da acurácia e o efeito da intervenção na sobrevida com o aumento da idade (50 – 65 anos: redução da mortalidade em 20%), entretanto a taxa de falso positivo é grande, aumentando os custos associados com intervenção.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Introdução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rPr lang="pt-BR"/>
              <a:t>Técnicas de rastreamento:</a:t>
            </a:r>
          </a:p>
          <a:p>
            <a:pPr lvl="0" rt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Mamografia digital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CC4125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rgbClr val="CC4125"/>
              </a:buClr>
              <a:buSzPct val="100000"/>
              <a:buFont typeface="Questrial"/>
            </a:pPr>
            <a:r>
              <a:rPr lang="pt-BR" sz="1800"/>
              <a:t>Vantajosa entre mulheres com faixa etária abaixo dos 50 anos, na pré ou perimenopausa e com mamas densas e heterogêneas, devido a maior resolução da imagem.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Questrial"/>
            </a:pPr>
            <a:r>
              <a:rPr lang="pt-BR" sz="1800"/>
              <a:t> Custo: 1,5 a 4 vezes mais do que uma unidade de filme.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Questrial"/>
            </a:pPr>
            <a:r>
              <a:rPr lang="pt-BR" sz="1800"/>
              <a:t>Acurácia: semelhante à mamografia filme.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Introdução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7931"/>
              <a:buFont typeface="Arial"/>
              <a:buNone/>
            </a:pPr>
            <a:r>
              <a:rPr lang="pt-BR" dirty="0"/>
              <a:t>Técnicas de rastreamento:</a:t>
            </a:r>
          </a:p>
          <a:p>
            <a:pPr marL="110490" lvl="0" indent="0" rtl="0">
              <a:spcBef>
                <a:spcPts val="0"/>
              </a:spcBef>
              <a:buNone/>
            </a:pPr>
            <a:r>
              <a:rPr lang="pt-BR" dirty="0">
                <a:solidFill>
                  <a:srgbClr val="CC4125"/>
                </a:solidFill>
              </a:rPr>
              <a:t>Imagem de ressonância magnética (IRM)</a:t>
            </a:r>
          </a:p>
          <a:p>
            <a:pPr marL="110490" lvl="0" indent="0" rtl="0">
              <a:spcBef>
                <a:spcPts val="0"/>
              </a:spcBef>
              <a:buNone/>
            </a:pPr>
            <a:endParaRPr dirty="0">
              <a:solidFill>
                <a:srgbClr val="CC4125"/>
              </a:solidFill>
            </a:endParaRP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CC4125"/>
              </a:buClr>
              <a:buFont typeface="Questrial"/>
            </a:pPr>
            <a:r>
              <a:rPr lang="pt-BR" sz="1200" dirty="0"/>
              <a:t> </a:t>
            </a:r>
            <a:r>
              <a:rPr lang="pt-BR" sz="1800" dirty="0"/>
              <a:t>Alta sensibilidade de detecção da doença com utilização de contraste.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80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CC4125"/>
              </a:buClr>
              <a:buSzPct val="100000"/>
              <a:buFont typeface="Questrial"/>
            </a:pPr>
            <a:r>
              <a:rPr lang="pt-BR" sz="1800"/>
              <a:t>Utilidade: rastreamento de pacientes com risco elevado de câncer de mama, monitoramento de resposta ao tratamento de pacientes submetidos á quimioterapia adjuvante, entre outras coisas.</a:t>
            </a: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sz="1800" dirty="0"/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rgbClr val="CC4125"/>
              </a:buClr>
              <a:buSzPct val="100000"/>
              <a:buFont typeface="Questrial"/>
            </a:pPr>
            <a:r>
              <a:rPr lang="pt-BR" sz="1800" dirty="0"/>
              <a:t>Desvantagens: Baixa especificidade do exame, custo 20x maior do que o filme, exame demorado, incapaz de detectar calcificações relacionadas ao carcinoma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dirty="0">
              <a:solidFill>
                <a:srgbClr val="CC41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Objetivo do estudo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400" cy="4495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pt-BR" sz="1800"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Questrial"/>
            </a:pPr>
            <a:r>
              <a:rPr lang="pt-BR" sz="1800"/>
              <a:t>Realizar análise de custo efetividade na intervenção das mamografias convencional e digital e da ressonância magnética, no rastreamento de câncer de mama, comparando estas intervenções com o não rastreamento.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Metodologia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12650" y="2837475"/>
            <a:ext cx="3803700" cy="275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buSzPct val="100000"/>
            </a:pPr>
            <a:r>
              <a:rPr lang="pt-BR" sz="1800" dirty="0"/>
              <a:t>Construído um modelo da história natural da doença (</a:t>
            </a:r>
            <a:r>
              <a:rPr lang="pt-BR" sz="1800" dirty="0" err="1"/>
              <a:t>Makrov</a:t>
            </a:r>
            <a:r>
              <a:rPr lang="pt-BR" sz="1800" dirty="0"/>
              <a:t>).</a:t>
            </a:r>
          </a:p>
          <a:p>
            <a:pPr marL="0" lvl="0" indent="0" algn="just" rtl="0">
              <a:spcBef>
                <a:spcPts val="0"/>
              </a:spcBef>
              <a:buNone/>
            </a:pPr>
            <a:endParaRPr sz="1200" dirty="0"/>
          </a:p>
          <a:p>
            <a:pPr marL="457200" lvl="0" indent="-342900" algn="just" rtl="0">
              <a:spcBef>
                <a:spcPts val="0"/>
              </a:spcBef>
              <a:buSzPct val="100000"/>
            </a:pPr>
            <a:r>
              <a:rPr lang="pt-BR" sz="1800" dirty="0"/>
              <a:t>Em uma coorte hipotética de 100 mil mulheres e  baseando-se em 100% de participação.</a:t>
            </a:r>
          </a:p>
          <a:p>
            <a:pPr marL="0" lvl="0" indent="0">
              <a:spcBef>
                <a:spcPts val="0"/>
              </a:spcBef>
              <a:buNone/>
            </a:pPr>
            <a:endParaRPr sz="1800" dirty="0"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19849" y="1524000"/>
            <a:ext cx="4428525" cy="53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400" cy="99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>
                <a:solidFill>
                  <a:srgbClr val="CC4125"/>
                </a:solidFill>
              </a:rPr>
              <a:t>Metodologia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12650" y="1600200"/>
            <a:ext cx="8153400" cy="5133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Desenvolvidos 4 cenários distintos, todos iniciando o rastreamento a partir do 50 anos.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800"/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 b="1"/>
              <a:t>1º cenário:</a:t>
            </a:r>
            <a:r>
              <a:rPr lang="pt-BR" sz="1800"/>
              <a:t> modelo da história natural sem intervenção (</a:t>
            </a:r>
            <a:r>
              <a:rPr lang="pt-BR" sz="1800" i="1"/>
              <a:t>baseline</a:t>
            </a:r>
            <a:r>
              <a:rPr lang="pt-BR" sz="1800"/>
              <a:t>).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 b="1"/>
              <a:t>2º cenário:</a:t>
            </a:r>
            <a:r>
              <a:rPr lang="pt-BR" sz="1800"/>
              <a:t> com intervenção da mamografia com filme écran (convencional).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 b="1"/>
              <a:t>3º cenário:</a:t>
            </a:r>
            <a:r>
              <a:rPr lang="pt-BR" sz="1800"/>
              <a:t> com intervenção da mamografia digital.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pt-BR" sz="1800" b="1"/>
              <a:t>4º cenário: </a:t>
            </a:r>
            <a:r>
              <a:rPr lang="pt-BR" sz="1800"/>
              <a:t>com intervenção da ressonância magnética.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2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A periocidade do restreamento foi bianual.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2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A medida de efetividade foi em Anos de Vida Ganhos.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20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pt-BR" sz="1800"/>
              <a:t>A coorte pode inicar o de modelagem nos estágios: sem evidências, E0, E1, E2, E3 e E4.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  <a:p>
            <a:pPr marL="0" lvl="0" indent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no">
  <a:themeElements>
    <a:clrScheme name="Personalizada 10">
      <a:dk1>
        <a:srgbClr val="000000"/>
      </a:dk1>
      <a:lt1>
        <a:srgbClr val="FFFFFF"/>
      </a:lt1>
      <a:dk2>
        <a:srgbClr val="E2CFAA"/>
      </a:dk2>
      <a:lt2>
        <a:srgbClr val="FFFFFF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o">
  <a:themeElements>
    <a:clrScheme name="Personalizada 10">
      <a:dk1>
        <a:srgbClr val="000000"/>
      </a:dk1>
      <a:lt1>
        <a:srgbClr val="FFFFFF"/>
      </a:lt1>
      <a:dk2>
        <a:srgbClr val="E2CFAA"/>
      </a:dk2>
      <a:lt2>
        <a:srgbClr val="FFFFFF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1031</Words>
  <Application>Microsoft Office PowerPoint</Application>
  <PresentationFormat>Apresentação na tela (4:3)</PresentationFormat>
  <Paragraphs>187</Paragraphs>
  <Slides>18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Questrial</vt:lpstr>
      <vt:lpstr>Noto Sans Symbols</vt:lpstr>
      <vt:lpstr>Mediano</vt:lpstr>
      <vt:lpstr>Mediano</vt:lpstr>
      <vt:lpstr>ANÁLISE DE CUSTO-EFETIVIDADE DO RASTREAMENTO DO CÂNCER DE MAMA COM MAMOGRAFIA CONVENCIONAL, DIGITAL E RESSONÂNCIA</vt:lpstr>
      <vt:lpstr>Faculdade de Saúde Pública  Disciplina HEP 0151- Epidemiologia das doenças crônicas não transmissíveis  Aline Maria da  Silva Bianca Onita Laura Azevedo Stefanie Menezes Tatiane Lopes Thainara  Santos</vt:lpstr>
      <vt:lpstr>Introdução</vt:lpstr>
      <vt:lpstr>Introdução</vt:lpstr>
      <vt:lpstr>Introdução</vt:lpstr>
      <vt:lpstr>Introdução</vt:lpstr>
      <vt:lpstr>Objetivo do estudo</vt:lpstr>
      <vt:lpstr>Metodologia</vt:lpstr>
      <vt:lpstr>Metodologia</vt:lpstr>
      <vt:lpstr>Metodologia</vt:lpstr>
      <vt:lpstr>Resultados</vt:lpstr>
      <vt:lpstr>Resultados</vt:lpstr>
      <vt:lpstr>Resultados</vt:lpstr>
      <vt:lpstr>Discussão</vt:lpstr>
      <vt:lpstr>Discussão</vt:lpstr>
      <vt:lpstr>Discussão</vt:lpstr>
      <vt:lpstr>Conclusão</vt:lpstr>
      <vt:lpstr>Conclusão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CUSTO-EFETIVIDADE DO RASTREAMENTO DO CÂNCER DE MAMA COM MAMOGRAFIA CONVENCIONAL, DIGITAL E RESSONÂNCIA</dc:title>
  <dc:creator>Administrator</dc:creator>
  <cp:lastModifiedBy>AutoBVT</cp:lastModifiedBy>
  <cp:revision>2</cp:revision>
  <dcterms:modified xsi:type="dcterms:W3CDTF">2017-05-01T17:53:48Z</dcterms:modified>
</cp:coreProperties>
</file>