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6" r:id="rId2"/>
    <p:sldId id="264" r:id="rId3"/>
    <p:sldId id="265" r:id="rId4"/>
    <p:sldId id="275" r:id="rId5"/>
    <p:sldId id="283" r:id="rId6"/>
    <p:sldId id="284" r:id="rId7"/>
    <p:sldId id="285" r:id="rId8"/>
    <p:sldId id="286" r:id="rId9"/>
    <p:sldId id="276" r:id="rId10"/>
    <p:sldId id="279" r:id="rId11"/>
    <p:sldId id="281" r:id="rId12"/>
    <p:sldId id="280" r:id="rId13"/>
    <p:sldId id="256" r:id="rId14"/>
    <p:sldId id="272" r:id="rId15"/>
    <p:sldId id="273" r:id="rId16"/>
    <p:sldId id="267" r:id="rId17"/>
    <p:sldId id="257" r:id="rId18"/>
    <p:sldId id="282" r:id="rId19"/>
    <p:sldId id="268" r:id="rId20"/>
    <p:sldId id="263" r:id="rId21"/>
    <p:sldId id="269" r:id="rId22"/>
    <p:sldId id="271" r:id="rId23"/>
    <p:sldId id="259" r:id="rId24"/>
    <p:sldId id="270" r:id="rId25"/>
    <p:sldId id="260" r:id="rId26"/>
    <p:sldId id="258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1716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DF18D-D773-436D-A6C9-DC44FB8B40B4}" type="datetimeFigureOut">
              <a:rPr lang="pt-BR" smtClean="0"/>
              <a:t>17/04/2017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37CBC-328A-4B1A-8CF1-98EBFCBC4F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86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41D991-45BC-4C23-8F11-1D8F4B7326AC}" type="slidenum">
              <a:rPr lang="pt-BR"/>
              <a:pPr/>
              <a:t>1</a:t>
            </a:fld>
            <a:endParaRPr lang="pt-BR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1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37CBC-328A-4B1A-8CF1-98EBFCBC4FE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23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37CBC-328A-4B1A-8CF1-98EBFCBC4FE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620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37CBC-328A-4B1A-8CF1-98EBFCBC4FE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0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25DD-872F-474C-93F1-1B4A302144F0}" type="datetimeFigureOut">
              <a:rPr lang="pt-BR" smtClean="0"/>
              <a:pPr/>
              <a:t>17/04/2017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CD13-A87C-425F-B991-C92639FF50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43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25DD-872F-474C-93F1-1B4A302144F0}" type="datetimeFigureOut">
              <a:rPr lang="pt-BR" smtClean="0"/>
              <a:pPr/>
              <a:t>17/04/2017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CD13-A87C-425F-B991-C92639FF50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69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25DD-872F-474C-93F1-1B4A302144F0}" type="datetimeFigureOut">
              <a:rPr lang="pt-BR" smtClean="0"/>
              <a:pPr/>
              <a:t>17/04/2017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CD13-A87C-425F-B991-C92639FF50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24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25DD-872F-474C-93F1-1B4A302144F0}" type="datetimeFigureOut">
              <a:rPr lang="pt-BR" smtClean="0"/>
              <a:pPr/>
              <a:t>17/04/2017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CD13-A87C-425F-B991-C92639FF50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91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25DD-872F-474C-93F1-1B4A302144F0}" type="datetimeFigureOut">
              <a:rPr lang="pt-BR" smtClean="0"/>
              <a:pPr/>
              <a:t>17/04/2017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CD13-A87C-425F-B991-C92639FF50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42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25DD-872F-474C-93F1-1B4A302144F0}" type="datetimeFigureOut">
              <a:rPr lang="pt-BR" smtClean="0"/>
              <a:pPr/>
              <a:t>17/04/2017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CD13-A87C-425F-B991-C92639FF50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18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25DD-872F-474C-93F1-1B4A302144F0}" type="datetimeFigureOut">
              <a:rPr lang="pt-BR" smtClean="0"/>
              <a:pPr/>
              <a:t>17/04/2017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CD13-A87C-425F-B991-C92639FF50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59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25DD-872F-474C-93F1-1B4A302144F0}" type="datetimeFigureOut">
              <a:rPr lang="pt-BR" smtClean="0"/>
              <a:pPr/>
              <a:t>17/04/2017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CD13-A87C-425F-B991-C92639FF50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83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25DD-872F-474C-93F1-1B4A302144F0}" type="datetimeFigureOut">
              <a:rPr lang="pt-BR" smtClean="0"/>
              <a:pPr/>
              <a:t>17/04/2017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CD13-A87C-425F-B991-C92639FF50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65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25DD-872F-474C-93F1-1B4A302144F0}" type="datetimeFigureOut">
              <a:rPr lang="pt-BR" smtClean="0"/>
              <a:pPr/>
              <a:t>17/04/2017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CD13-A87C-425F-B991-C92639FF50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50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25DD-872F-474C-93F1-1B4A302144F0}" type="datetimeFigureOut">
              <a:rPr lang="pt-BR" smtClean="0"/>
              <a:pPr/>
              <a:t>17/04/2017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CD13-A87C-425F-B991-C92639FF50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43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325DD-872F-474C-93F1-1B4A302144F0}" type="datetimeFigureOut">
              <a:rPr lang="pt-BR" smtClean="0"/>
              <a:pPr/>
              <a:t>17/04/2017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3CD13-A87C-425F-B991-C92639FF50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7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578100"/>
            <a:ext cx="9144000" cy="896938"/>
          </a:xfrm>
        </p:spPr>
        <p:txBody>
          <a:bodyPr lIns="0" tIns="0" rIns="0" bIns="0" anchor="ctr">
            <a:normAutofit fontScale="90000"/>
          </a:bodyPr>
          <a:lstStyle/>
          <a:p>
            <a:pPr algn="ctr" eaLnBrk="1" hangingPunct="1">
              <a:lnSpc>
                <a:spcPts val="35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DISPERSÃO ATMOSFÉRICA</a:t>
            </a:r>
            <a:br>
              <a:rPr lang="pt-BR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</a:br>
            <a:r>
              <a:rPr lang="pt-BR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/>
            </a:r>
            <a:br>
              <a:rPr lang="pt-BR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</a:br>
            <a:r>
              <a:rPr lang="pt-BR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Exercício aplicado</a:t>
            </a:r>
            <a:endParaRPr lang="pt-BR" sz="60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019800" y="4915666"/>
            <a:ext cx="2895600" cy="132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1" hangingPunct="1"/>
            <a:r>
              <a:rPr lang="en-US" sz="1600" dirty="0" smtClean="0">
                <a:solidFill>
                  <a:schemeClr val="tx2"/>
                </a:solidFill>
                <a:latin typeface="Arial" pitchFamily="34" charset="0"/>
              </a:rPr>
              <a:t>Prof. Tadeu 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</a:rPr>
              <a:t>Malheiros</a:t>
            </a:r>
          </a:p>
          <a:p>
            <a:pPr algn="ctr" eaLnBrk="1" hangingPunct="1"/>
            <a:endParaRPr lang="en-US" sz="1600" dirty="0">
              <a:solidFill>
                <a:schemeClr val="tx2"/>
              </a:solidFill>
              <a:latin typeface="Arial" pitchFamily="34" charset="0"/>
            </a:endParaRPr>
          </a:p>
          <a:p>
            <a:pPr algn="ctr" eaLnBrk="1" hangingPunct="1"/>
            <a:r>
              <a:rPr lang="en-US" sz="1600" dirty="0" smtClean="0">
                <a:solidFill>
                  <a:schemeClr val="tx2"/>
                </a:solidFill>
                <a:latin typeface="Arial" pitchFamily="34" charset="0"/>
              </a:rPr>
              <a:t>2017</a:t>
            </a:r>
          </a:p>
          <a:p>
            <a:pPr algn="ctr" eaLnBrk="1" hangingPunct="1"/>
            <a:endParaRPr lang="en-US" sz="1600" dirty="0">
              <a:solidFill>
                <a:schemeClr val="tx2"/>
              </a:solidFill>
              <a:latin typeface="Arial" pitchFamily="34" charset="0"/>
            </a:endParaRPr>
          </a:p>
          <a:p>
            <a:pPr algn="ctr" eaLnBrk="1" hangingPunct="1"/>
            <a:r>
              <a:rPr lang="en-US" sz="1600" dirty="0" smtClean="0">
                <a:solidFill>
                  <a:schemeClr val="tx2"/>
                </a:solidFill>
                <a:latin typeface="Arial" pitchFamily="34" charset="0"/>
              </a:rPr>
              <a:t>SHS0375</a:t>
            </a:r>
            <a:endParaRPr lang="pt-BR" sz="16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0" y="515938"/>
            <a:ext cx="457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1" hangingPunct="1"/>
            <a:r>
              <a:rPr lang="en-US" sz="1600" dirty="0" err="1">
                <a:solidFill>
                  <a:schemeClr val="tx2"/>
                </a:solidFill>
                <a:latin typeface="Arial" pitchFamily="34" charset="0"/>
              </a:rPr>
              <a:t>Escola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chemeClr val="tx2"/>
                </a:solidFill>
                <a:latin typeface="Arial" pitchFamily="34" charset="0"/>
              </a:rPr>
              <a:t>Engenharia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</a:rPr>
              <a:t> de São Carlos</a:t>
            </a:r>
          </a:p>
        </p:txBody>
      </p:sp>
      <p:sp>
        <p:nvSpPr>
          <p:cNvPr id="15368" name="Text Box 12"/>
          <p:cNvSpPr txBox="1">
            <a:spLocks noChangeArrowheads="1"/>
          </p:cNvSpPr>
          <p:nvPr/>
        </p:nvSpPr>
        <p:spPr bwMode="auto">
          <a:xfrm>
            <a:off x="44450" y="138113"/>
            <a:ext cx="4527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1" hangingPunct="1"/>
            <a:r>
              <a:rPr lang="en-US" sz="1600">
                <a:solidFill>
                  <a:schemeClr val="tx2"/>
                </a:solidFill>
                <a:latin typeface="Arial" pitchFamily="34" charset="0"/>
              </a:rPr>
              <a:t>Universidade de São Paulo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1" y="0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547664" y="2708920"/>
            <a:ext cx="4680520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3275856" y="378904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534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988840"/>
            <a:ext cx="83198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 </a:t>
            </a:r>
            <a:r>
              <a:rPr lang="da-DK" sz="2400" dirty="0" smtClean="0"/>
              <a:t>GRIDCART UCART1 STA</a:t>
            </a:r>
          </a:p>
          <a:p>
            <a:r>
              <a:rPr lang="da-DK" sz="2400" dirty="0" smtClean="0"/>
              <a:t>                    	XYINC 192000.00 6 2000.00 7560000.00 3 2000.00</a:t>
            </a:r>
          </a:p>
          <a:p>
            <a:r>
              <a:rPr lang="da-DK" sz="2400" dirty="0" smtClean="0"/>
              <a:t>                    	ELEV  1 </a:t>
            </a:r>
            <a:r>
              <a:rPr lang="da-DK" sz="2400" dirty="0" smtClean="0">
                <a:solidFill>
                  <a:schemeClr val="accent1"/>
                </a:solidFill>
              </a:rPr>
              <a:t>675 640 675 665 700 655</a:t>
            </a:r>
          </a:p>
          <a:p>
            <a:r>
              <a:rPr lang="da-DK" sz="2400" dirty="0" smtClean="0"/>
              <a:t>		ELEV  2 </a:t>
            </a:r>
            <a:r>
              <a:rPr lang="da-DK" sz="2400" dirty="0" smtClean="0">
                <a:solidFill>
                  <a:schemeClr val="accent1"/>
                </a:solidFill>
              </a:rPr>
              <a:t>630 630 610 570 570 595</a:t>
            </a:r>
          </a:p>
          <a:p>
            <a:r>
              <a:rPr lang="da-DK" sz="2400" dirty="0" smtClean="0"/>
              <a:t>                    	ELEV  3 </a:t>
            </a:r>
            <a:r>
              <a:rPr lang="da-DK" sz="2400" dirty="0" smtClean="0">
                <a:solidFill>
                  <a:schemeClr val="accent1"/>
                </a:solidFill>
              </a:rPr>
              <a:t>570 600 630 645 570 580</a:t>
            </a:r>
            <a:endParaRPr lang="pt-BR" sz="2400" dirty="0">
              <a:solidFill>
                <a:schemeClr val="accent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5940152" y="3423776"/>
            <a:ext cx="720080" cy="504056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467544" y="5805264"/>
            <a:ext cx="842493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A coordenada deste receptor será (192000 + 5 x 2000) = 202000) ; 7560000 + 2x 2000 = 7564000)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355976" y="692696"/>
            <a:ext cx="1368152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Número de receptores no eixo x (eq. longitude) 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876256" y="836712"/>
            <a:ext cx="129614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Número de receptores no eixo y (eq. latitude) </a:t>
            </a:r>
            <a:endParaRPr lang="pt-BR" dirty="0"/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7092280" y="1772816"/>
            <a:ext cx="504056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>
            <a:off x="4283968" y="2060848"/>
            <a:ext cx="144016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6" idx="3"/>
          </p:cNvCxnSpPr>
          <p:nvPr/>
        </p:nvCxnSpPr>
        <p:spPr>
          <a:xfrm flipH="1">
            <a:off x="4427984" y="3854015"/>
            <a:ext cx="1617621" cy="19512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2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-4491880"/>
            <a:ext cx="20594288" cy="1332148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475656" y="692696"/>
            <a:ext cx="10513168" cy="4824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5436096" y="2888940"/>
            <a:ext cx="504056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430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988840"/>
            <a:ext cx="83198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 </a:t>
            </a:r>
            <a:r>
              <a:rPr lang="da-DK" sz="2400" dirty="0" smtClean="0"/>
              <a:t>GRIDCART UCART1 STA</a:t>
            </a:r>
          </a:p>
          <a:p>
            <a:r>
              <a:rPr lang="da-DK" sz="2400" dirty="0" smtClean="0"/>
              <a:t>                    XYINC 393000.00 6 2000.00 7414000.00 6 2800.00</a:t>
            </a:r>
          </a:p>
          <a:p>
            <a:r>
              <a:rPr lang="da-DK" sz="2400" dirty="0" smtClean="0"/>
              <a:t>                    ELEV  1 675 640 675 665 700 655</a:t>
            </a:r>
          </a:p>
          <a:p>
            <a:r>
              <a:rPr lang="da-DK" sz="2400" dirty="0" smtClean="0"/>
              <a:t>                    ELEV  2 655 640 575 610 645 680</a:t>
            </a:r>
          </a:p>
          <a:p>
            <a:r>
              <a:rPr lang="da-DK" sz="2400" dirty="0" smtClean="0"/>
              <a:t>                    ELEV  3 650 630 630 650 580 675</a:t>
            </a:r>
          </a:p>
          <a:p>
            <a:r>
              <a:rPr lang="da-DK" sz="2400" dirty="0" smtClean="0"/>
              <a:t>                    ELEV  4 660 650 580 570 575 650</a:t>
            </a:r>
          </a:p>
          <a:p>
            <a:r>
              <a:rPr lang="da-DK" sz="2400" dirty="0" smtClean="0"/>
              <a:t>                    ELEV  5 630 630 610 570 570 595</a:t>
            </a:r>
          </a:p>
          <a:p>
            <a:r>
              <a:rPr lang="da-DK" sz="2400" dirty="0" smtClean="0"/>
              <a:t>                    ELEV  6 570 600 630 645 570 580</a:t>
            </a:r>
            <a:endParaRPr lang="pt-B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1. Marcar no mapa a grade do relevo utilizada no arquivo Sanca</a:t>
            </a:r>
            <a:endParaRPr lang="pt-BR" sz="2800" b="1" dirty="0"/>
          </a:p>
        </p:txBody>
      </p:sp>
      <p:sp>
        <p:nvSpPr>
          <p:cNvPr id="6" name="Elipse 5"/>
          <p:cNvSpPr/>
          <p:nvPr/>
        </p:nvSpPr>
        <p:spPr>
          <a:xfrm>
            <a:off x="5508104" y="4509120"/>
            <a:ext cx="720080" cy="504056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467544" y="5805264"/>
            <a:ext cx="842493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A coordenada deste receptor será (393000 + 5 x 2000) = 403000) ; 7414000 + 5x 2800 = 7428000)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355976" y="692696"/>
            <a:ext cx="1368152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Número de receptores no eixo x (eq. longitude) 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876256" y="836712"/>
            <a:ext cx="129614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Número de receptores no eixo y (eq. latitude) </a:t>
            </a:r>
            <a:endParaRPr lang="pt-BR" dirty="0"/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7092280" y="1772816"/>
            <a:ext cx="504056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>
            <a:off x="4283968" y="2060848"/>
            <a:ext cx="144016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>
            <a:off x="5220072" y="5013176"/>
            <a:ext cx="504056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1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60648"/>
            <a:ext cx="83198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 smtClean="0"/>
              <a:t> </a:t>
            </a:r>
            <a:r>
              <a:rPr lang="da-DK" dirty="0" smtClean="0"/>
              <a:t>GRIDCART UCART1 STA</a:t>
            </a:r>
          </a:p>
          <a:p>
            <a:r>
              <a:rPr lang="da-DK" dirty="0" smtClean="0"/>
              <a:t>                    XYINC 393000.00 6 2000.00 7414000.00 6 2800.00</a:t>
            </a:r>
          </a:p>
          <a:p>
            <a:r>
              <a:rPr lang="da-DK" dirty="0" smtClean="0"/>
              <a:t>                    ELEV  1 675 640 675 665 700 655</a:t>
            </a:r>
          </a:p>
          <a:p>
            <a:r>
              <a:rPr lang="da-DK" dirty="0" smtClean="0"/>
              <a:t>                    ELEV  2 655 640 575 610 645 680</a:t>
            </a:r>
          </a:p>
          <a:p>
            <a:r>
              <a:rPr lang="da-DK" dirty="0" smtClean="0"/>
              <a:t>                    ELEV  3 650 630 630 650 580 675</a:t>
            </a:r>
          </a:p>
          <a:p>
            <a:r>
              <a:rPr lang="da-DK" dirty="0" smtClean="0"/>
              <a:t>                    ELEV  4 660 650 580 570 575 650</a:t>
            </a:r>
          </a:p>
          <a:p>
            <a:r>
              <a:rPr lang="da-DK" dirty="0" smtClean="0"/>
              <a:t>                    ELEV  5 630 630 610 570 570 595</a:t>
            </a:r>
          </a:p>
          <a:p>
            <a:r>
              <a:rPr lang="da-DK" dirty="0" smtClean="0"/>
              <a:t>                    ELEV  6 570 600 630 645 570 580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80928"/>
            <a:ext cx="4860032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3603284" cy="167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de seta reta 6"/>
          <p:cNvCxnSpPr/>
          <p:nvPr/>
        </p:nvCxnSpPr>
        <p:spPr>
          <a:xfrm flipH="1" flipV="1">
            <a:off x="1619672" y="764704"/>
            <a:ext cx="288032" cy="23042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 flipV="1">
            <a:off x="2555776" y="476672"/>
            <a:ext cx="2880320" cy="1152128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 flipV="1">
            <a:off x="2771800" y="1052736"/>
            <a:ext cx="3168352" cy="151216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H="1" flipV="1">
            <a:off x="1403648" y="1556792"/>
            <a:ext cx="504056" cy="2448272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861048"/>
            <a:ext cx="3711724" cy="112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Conector de seta reta 25"/>
          <p:cNvCxnSpPr/>
          <p:nvPr/>
        </p:nvCxnSpPr>
        <p:spPr>
          <a:xfrm flipH="1" flipV="1">
            <a:off x="1907704" y="1628800"/>
            <a:ext cx="3240360" cy="230425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1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63888" y="260648"/>
            <a:ext cx="54726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smtClean="0"/>
              <a:t> </a:t>
            </a:r>
            <a:r>
              <a:rPr lang="da-DK" sz="1600" dirty="0" smtClean="0"/>
              <a:t>GRIDCART UCART1 STA</a:t>
            </a:r>
          </a:p>
          <a:p>
            <a:r>
              <a:rPr lang="da-DK" sz="1600" dirty="0" smtClean="0"/>
              <a:t>                    XYINC 393000.00 4 1000.00 7414000.00 3 2000.00</a:t>
            </a:r>
          </a:p>
          <a:p>
            <a:r>
              <a:rPr lang="da-DK" sz="1600" dirty="0" smtClean="0"/>
              <a:t>                    ELEV  1 675 640 675 682</a:t>
            </a:r>
          </a:p>
          <a:p>
            <a:r>
              <a:rPr lang="da-DK" sz="1600" dirty="0" smtClean="0"/>
              <a:t>                    ELEV  2 655 640 575 693</a:t>
            </a:r>
          </a:p>
          <a:p>
            <a:r>
              <a:rPr lang="da-DK" sz="1600" dirty="0" smtClean="0"/>
              <a:t>                    ELEV  3 650 630 630 700                   </a:t>
            </a:r>
          </a:p>
          <a:p>
            <a:r>
              <a:rPr lang="da-DK" sz="1600" dirty="0" smtClean="0"/>
              <a:t>                                       </a:t>
            </a:r>
            <a:endParaRPr lang="pt-BR" sz="1600" dirty="0"/>
          </a:p>
        </p:txBody>
      </p:sp>
      <p:cxnSp>
        <p:nvCxnSpPr>
          <p:cNvPr id="12" name="Conector reto 11"/>
          <p:cNvCxnSpPr/>
          <p:nvPr/>
        </p:nvCxnSpPr>
        <p:spPr>
          <a:xfrm>
            <a:off x="1691680" y="548680"/>
            <a:ext cx="0" cy="576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3851920" y="3429000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2411760" y="3429000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3131840" y="3429000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H="1">
            <a:off x="1691680" y="6309320"/>
            <a:ext cx="583264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H="1">
            <a:off x="1691680" y="4869160"/>
            <a:ext cx="21602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H="1">
            <a:off x="1691680" y="3429000"/>
            <a:ext cx="21602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>
            <a:off x="1403648" y="6396335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393000</a:t>
            </a:r>
            <a:endParaRPr lang="pt-BR" sz="1100" dirty="0"/>
          </a:p>
        </p:txBody>
      </p:sp>
      <p:sp>
        <p:nvSpPr>
          <p:cNvPr id="55" name="CaixaDeTexto 54"/>
          <p:cNvSpPr txBox="1"/>
          <p:nvPr/>
        </p:nvSpPr>
        <p:spPr>
          <a:xfrm>
            <a:off x="2123728" y="6407750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394000</a:t>
            </a:r>
            <a:endParaRPr lang="pt-BR" sz="1100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2843808" y="6381328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395000</a:t>
            </a:r>
            <a:endParaRPr lang="pt-BR" sz="1100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827584" y="6119718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7414000</a:t>
            </a:r>
            <a:endParaRPr lang="pt-BR" sz="1100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827584" y="4725144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7416000</a:t>
            </a:r>
            <a:endParaRPr lang="pt-BR" sz="1100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827584" y="3284984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7418000</a:t>
            </a:r>
            <a:endParaRPr lang="pt-BR" sz="1100" dirty="0"/>
          </a:p>
        </p:txBody>
      </p:sp>
      <p:sp>
        <p:nvSpPr>
          <p:cNvPr id="60" name="Elipse 59"/>
          <p:cNvSpPr/>
          <p:nvPr/>
        </p:nvSpPr>
        <p:spPr>
          <a:xfrm>
            <a:off x="755576" y="5949280"/>
            <a:ext cx="1368152" cy="908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Elipse 60"/>
          <p:cNvSpPr/>
          <p:nvPr/>
        </p:nvSpPr>
        <p:spPr>
          <a:xfrm>
            <a:off x="1619672" y="62373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Elipse 61"/>
          <p:cNvSpPr/>
          <p:nvPr/>
        </p:nvSpPr>
        <p:spPr>
          <a:xfrm>
            <a:off x="5076056" y="404664"/>
            <a:ext cx="288032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Elipse 62"/>
          <p:cNvSpPr/>
          <p:nvPr/>
        </p:nvSpPr>
        <p:spPr>
          <a:xfrm>
            <a:off x="5868144" y="1268760"/>
            <a:ext cx="43204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Elipse 63"/>
          <p:cNvSpPr/>
          <p:nvPr/>
        </p:nvSpPr>
        <p:spPr>
          <a:xfrm>
            <a:off x="3059832" y="3356992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6" name="Conector de seta reta 75"/>
          <p:cNvCxnSpPr>
            <a:stCxn id="64" idx="7"/>
          </p:cNvCxnSpPr>
          <p:nvPr/>
        </p:nvCxnSpPr>
        <p:spPr>
          <a:xfrm flipV="1">
            <a:off x="3182757" y="1535088"/>
            <a:ext cx="2807699" cy="1842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9" name="Conector de seta reta 78"/>
          <p:cNvCxnSpPr>
            <a:stCxn id="61" idx="0"/>
          </p:cNvCxnSpPr>
          <p:nvPr/>
        </p:nvCxnSpPr>
        <p:spPr>
          <a:xfrm flipV="1">
            <a:off x="1691680" y="692696"/>
            <a:ext cx="3600400" cy="5544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1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47667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1. Marcar </a:t>
            </a:r>
            <a:r>
              <a:rPr lang="pt-BR" dirty="0"/>
              <a:t>num </a:t>
            </a:r>
            <a:r>
              <a:rPr lang="pt-BR" dirty="0" smtClean="0"/>
              <a:t>mapa a grade do relevo utilizada no arquivo Sanca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051720" y="2060848"/>
            <a:ext cx="4320480" cy="23083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 smtClean="0"/>
              <a:t>Inserir aqui a foto do </a:t>
            </a:r>
            <a:r>
              <a:rPr lang="pt-BR" sz="3600" dirty="0" err="1" smtClean="0"/>
              <a:t>google</a:t>
            </a:r>
            <a:r>
              <a:rPr lang="pt-BR" sz="3600" dirty="0" smtClean="0"/>
              <a:t> </a:t>
            </a:r>
            <a:r>
              <a:rPr lang="pt-BR" sz="3600" dirty="0" err="1" smtClean="0"/>
              <a:t>earth</a:t>
            </a:r>
            <a:r>
              <a:rPr lang="pt-BR" sz="3600" dirty="0" smtClean="0"/>
              <a:t> </a:t>
            </a:r>
            <a:r>
              <a:rPr lang="pt-BR" sz="3600" dirty="0" err="1" smtClean="0"/>
              <a:t>ref</a:t>
            </a:r>
            <a:r>
              <a:rPr lang="pt-BR" sz="3600" dirty="0" smtClean="0"/>
              <a:t> atividade de sala de aula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3631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896" y="1196752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SO STARTING</a:t>
            </a:r>
          </a:p>
          <a:p>
            <a:r>
              <a:rPr lang="pt-BR" dirty="0" smtClean="0"/>
              <a:t>** Source Location **</a:t>
            </a:r>
          </a:p>
          <a:p>
            <a:r>
              <a:rPr lang="pt-BR" dirty="0" smtClean="0"/>
              <a:t>** Source ID - Type - X Coord. - Y Coord. **</a:t>
            </a:r>
          </a:p>
          <a:p>
            <a:r>
              <a:rPr lang="pt-BR" dirty="0" smtClean="0"/>
              <a:t>   </a:t>
            </a:r>
            <a:r>
              <a:rPr lang="pt-BR" dirty="0" smtClean="0">
                <a:solidFill>
                  <a:srgbClr val="FF0000"/>
                </a:solidFill>
              </a:rPr>
              <a:t>LOCATION FONTE1A POINT 403500.000 7423500.000 640.000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   LOCATION FONTEAR3 AREA 399000.000 7423600.000 570.000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   LOCATION FONTESC1 AREA 399450.000 7422300.000 570.000</a:t>
            </a:r>
          </a:p>
          <a:p>
            <a:r>
              <a:rPr lang="pt-BR" dirty="0" smtClean="0"/>
              <a:t>** Source Parameters **</a:t>
            </a:r>
          </a:p>
          <a:p>
            <a:r>
              <a:rPr lang="pt-BR" dirty="0" smtClean="0"/>
              <a:t>   SRCPARAM FONTE1A 8.049 110.000 517.760 8.000 2.900</a:t>
            </a:r>
          </a:p>
          <a:p>
            <a:r>
              <a:rPr lang="pt-BR" dirty="0" smtClean="0"/>
              <a:t>   SRCPARAM FONTEAR3 7.64E-7 0.500 1000.000 1500.000 90.000</a:t>
            </a:r>
          </a:p>
          <a:p>
            <a:r>
              <a:rPr lang="pt-BR" dirty="0" smtClean="0"/>
              <a:t>   SRCPARAM FONTESC1 2.71E-6 0.500 100.000 820.000 65.000</a:t>
            </a:r>
          </a:p>
          <a:p>
            <a:r>
              <a:rPr lang="pt-BR" dirty="0" smtClean="0"/>
              <a:t>** Source Group **</a:t>
            </a:r>
          </a:p>
          <a:p>
            <a:r>
              <a:rPr lang="pt-BR" dirty="0" smtClean="0"/>
              <a:t>   SRCGROUP SRCGP1 FONTE1A FONTEAR3</a:t>
            </a:r>
          </a:p>
          <a:p>
            <a:r>
              <a:rPr lang="pt-BR" dirty="0" smtClean="0"/>
              <a:t>   SRCGROUP SRCGP2 FONTE1A</a:t>
            </a:r>
          </a:p>
          <a:p>
            <a:r>
              <a:rPr lang="pt-BR" dirty="0" smtClean="0"/>
              <a:t>   SRCGROUP ALL</a:t>
            </a:r>
          </a:p>
          <a:p>
            <a:r>
              <a:rPr lang="pt-BR" dirty="0" smtClean="0"/>
              <a:t>SO FINISHED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46702"/>
            <a:ext cx="8241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2. Localizar e marcar na grade as 3 fontes abaixo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8522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74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88640"/>
            <a:ext cx="89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3. Substituir a grade ... </a:t>
            </a:r>
          </a:p>
          <a:p>
            <a:r>
              <a:rPr lang="pt-BR" sz="2400" dirty="0" smtClean="0"/>
              <a:t>* usar o prédio da engenharia ambiental como referência [</a:t>
            </a:r>
            <a:r>
              <a:rPr lang="da-DK" sz="2400" b="1" dirty="0" smtClean="0">
                <a:solidFill>
                  <a:schemeClr val="accent3">
                    <a:lumMod val="75000"/>
                  </a:schemeClr>
                </a:solidFill>
              </a:rPr>
              <a:t>197617.00; </a:t>
            </a:r>
            <a:r>
              <a:rPr lang="da-DK" sz="2400" b="1" dirty="0" smtClean="0">
                <a:solidFill>
                  <a:srgbClr val="FF0000"/>
                </a:solidFill>
              </a:rPr>
              <a:t>7563914.00]</a:t>
            </a:r>
            <a:endParaRPr lang="pt-BR" sz="2400" dirty="0" smtClean="0"/>
          </a:p>
          <a:p>
            <a:r>
              <a:rPr lang="pt-BR" sz="2400" dirty="0" smtClean="0"/>
              <a:t>* montar grade de </a:t>
            </a: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</a:rPr>
              <a:t>5 x 850 m </a:t>
            </a:r>
            <a:r>
              <a:rPr lang="pt-BR" sz="2400" dirty="0" smtClean="0"/>
              <a:t>[E] ;  </a:t>
            </a:r>
            <a:r>
              <a:rPr lang="pt-BR" sz="2400" dirty="0" smtClean="0">
                <a:solidFill>
                  <a:srgbClr val="FF0000"/>
                </a:solidFill>
              </a:rPr>
              <a:t>8 x 500 m</a:t>
            </a:r>
            <a:r>
              <a:rPr lang="pt-BR" sz="2400" dirty="0" smtClean="0"/>
              <a:t> [2km N e 2 Km S] 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7504" y="1844824"/>
            <a:ext cx="8856984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Inserir no arquivo </a:t>
            </a:r>
            <a:r>
              <a:rPr lang="pt-BR" sz="2800" dirty="0" err="1" smtClean="0"/>
              <a:t>sanca</a:t>
            </a:r>
            <a:r>
              <a:rPr lang="pt-BR" sz="2800" dirty="0" smtClean="0"/>
              <a:t>.</a:t>
            </a:r>
            <a:r>
              <a:rPr lang="pt-BR" sz="2800" dirty="0" err="1" smtClean="0"/>
              <a:t>inp</a:t>
            </a:r>
            <a:r>
              <a:rPr lang="pt-BR" sz="2800" dirty="0" smtClean="0"/>
              <a:t> a grade e colocar também aqui  </a:t>
            </a:r>
            <a:endParaRPr lang="pt-BR" sz="2800" dirty="0"/>
          </a:p>
        </p:txBody>
      </p:sp>
      <p:sp>
        <p:nvSpPr>
          <p:cNvPr id="8" name="Rectangle 3"/>
          <p:cNvSpPr/>
          <p:nvPr/>
        </p:nvSpPr>
        <p:spPr>
          <a:xfrm>
            <a:off x="412063" y="2777643"/>
            <a:ext cx="831987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 smtClean="0">
                <a:solidFill>
                  <a:schemeClr val="accent6"/>
                </a:solidFill>
              </a:rPr>
              <a:t>EXEMPLO ........ </a:t>
            </a:r>
          </a:p>
          <a:p>
            <a:r>
              <a:rPr lang="da-DK" sz="2400" dirty="0" smtClean="0"/>
              <a:t>GRIDCART UCART1 STA</a:t>
            </a:r>
          </a:p>
          <a:p>
            <a:r>
              <a:rPr lang="da-DK" sz="2400" dirty="0" smtClean="0"/>
              <a:t>                    XYINC </a:t>
            </a:r>
            <a:r>
              <a:rPr lang="da-DK" sz="2400" b="1" dirty="0" smtClean="0">
                <a:solidFill>
                  <a:schemeClr val="accent3">
                    <a:lumMod val="75000"/>
                  </a:schemeClr>
                </a:solidFill>
              </a:rPr>
              <a:t>????? 5 850.00 </a:t>
            </a:r>
            <a:r>
              <a:rPr lang="da-DK" sz="2400" b="1" dirty="0" smtClean="0">
                <a:solidFill>
                  <a:srgbClr val="FF0000"/>
                </a:solidFill>
              </a:rPr>
              <a:t>?????? 8 500.00</a:t>
            </a:r>
          </a:p>
          <a:p>
            <a:r>
              <a:rPr lang="da-DK" sz="2400" dirty="0" smtClean="0"/>
              <a:t>                    ELEV  1 xxx xxx xxx xxx xxx </a:t>
            </a:r>
          </a:p>
          <a:p>
            <a:r>
              <a:rPr lang="da-DK" sz="2400" dirty="0" smtClean="0"/>
              <a:t>                    ELEV  2 xxx xxx xxx xxx xxx</a:t>
            </a:r>
          </a:p>
          <a:p>
            <a:r>
              <a:rPr lang="da-DK" sz="2400" dirty="0" smtClean="0"/>
              <a:t>                    ELEV  3</a:t>
            </a:r>
          </a:p>
          <a:p>
            <a:r>
              <a:rPr lang="da-DK" sz="2400" dirty="0" smtClean="0"/>
              <a:t>                    ELEV  4</a:t>
            </a:r>
          </a:p>
          <a:p>
            <a:r>
              <a:rPr lang="da-DK" sz="2400" dirty="0" smtClean="0"/>
              <a:t>                    ELEV  5</a:t>
            </a:r>
          </a:p>
          <a:p>
            <a:r>
              <a:rPr lang="da-DK" sz="2400" dirty="0" smtClean="0"/>
              <a:t>                    ELEV  6</a:t>
            </a:r>
          </a:p>
          <a:p>
            <a:r>
              <a:rPr lang="da-DK" sz="2400" dirty="0" smtClean="0"/>
              <a:t>	       ELEV  7</a:t>
            </a:r>
          </a:p>
          <a:p>
            <a:r>
              <a:rPr lang="da-DK" sz="2400" dirty="0" smtClean="0"/>
              <a:t>                    ELEV  8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021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kumimoji="0" lang="pt-BR" sz="4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+mj-ea"/>
                <a:cs typeface="+mj-cs"/>
              </a:rPr>
              <a:t>Classes de Estabilidade </a:t>
            </a:r>
            <a:br>
              <a:rPr kumimoji="0" lang="pt-BR" sz="4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+mj-ea"/>
                <a:cs typeface="+mj-cs"/>
              </a:rPr>
            </a:br>
            <a:r>
              <a:rPr kumimoji="0" lang="pt-BR" sz="4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+mj-ea"/>
                <a:cs typeface="+mj-cs"/>
              </a:rPr>
              <a:t>da Atmosfera</a:t>
            </a:r>
            <a:endParaRPr kumimoji="0" lang="pt-BR" sz="2400" b="1" smtClean="0">
              <a:solidFill>
                <a:schemeClr val="tx1"/>
              </a:solidFill>
              <a:latin typeface="Times New Roman" charset="0"/>
              <a:ea typeface="+mj-ea"/>
              <a:cs typeface="+mj-cs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kumimoji="0" lang="pt-BR" sz="3600" b="1" dirty="0" smtClean="0">
                <a:latin typeface="Times New Roman" pitchFamily="18" charset="0"/>
              </a:rPr>
              <a:t>Classe A – extremamente instável</a:t>
            </a:r>
            <a:endParaRPr kumimoji="0" lang="en-US" sz="3600" b="1" dirty="0" smtClean="0">
              <a:latin typeface="Times New Roman" pitchFamily="18" charset="0"/>
            </a:endParaRPr>
          </a:p>
          <a:p>
            <a:r>
              <a:rPr kumimoji="0" lang="pt-BR" sz="3600" b="1" dirty="0" smtClean="0">
                <a:latin typeface="Times New Roman" pitchFamily="18" charset="0"/>
              </a:rPr>
              <a:t>Classe B – instável</a:t>
            </a:r>
            <a:endParaRPr kumimoji="0" lang="en-US" sz="3600" b="1" dirty="0" smtClean="0">
              <a:latin typeface="Times New Roman" pitchFamily="18" charset="0"/>
            </a:endParaRPr>
          </a:p>
          <a:p>
            <a:r>
              <a:rPr kumimoji="0" lang="pt-BR" sz="3600" b="1" dirty="0" smtClean="0">
                <a:latin typeface="Times New Roman" pitchFamily="18" charset="0"/>
              </a:rPr>
              <a:t>Classe C – ligeiramente instável</a:t>
            </a:r>
            <a:endParaRPr kumimoji="0" lang="en-US" sz="3600" b="1" dirty="0" smtClean="0">
              <a:latin typeface="Times New Roman" pitchFamily="18" charset="0"/>
            </a:endParaRPr>
          </a:p>
          <a:p>
            <a:r>
              <a:rPr kumimoji="0" lang="pt-BR" sz="3600" b="1" dirty="0" smtClean="0">
                <a:latin typeface="Times New Roman" pitchFamily="18" charset="0"/>
              </a:rPr>
              <a:t>Classe D – neutra</a:t>
            </a:r>
            <a:endParaRPr kumimoji="0" lang="en-US" sz="3600" b="1" dirty="0" smtClean="0">
              <a:latin typeface="Times New Roman" pitchFamily="18" charset="0"/>
            </a:endParaRPr>
          </a:p>
          <a:p>
            <a:r>
              <a:rPr kumimoji="0" lang="pt-BR" sz="3600" b="1" dirty="0" smtClean="0">
                <a:latin typeface="Times New Roman" pitchFamily="18" charset="0"/>
              </a:rPr>
              <a:t>Classe E – ligeiramente estável</a:t>
            </a:r>
            <a:endParaRPr kumimoji="0" lang="en-US" sz="3600" b="1" dirty="0" smtClean="0">
              <a:latin typeface="Times New Roman" pitchFamily="18" charset="0"/>
            </a:endParaRPr>
          </a:p>
          <a:p>
            <a:r>
              <a:rPr kumimoji="0" lang="pt-BR" sz="3600" b="1" dirty="0" smtClean="0">
                <a:latin typeface="Times New Roman" pitchFamily="18" charset="0"/>
              </a:rPr>
              <a:t>Classe F - estável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420888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SO STARTING</a:t>
            </a:r>
          </a:p>
          <a:p>
            <a:r>
              <a:rPr lang="pt-BR" dirty="0" smtClean="0"/>
              <a:t>** Source Location **</a:t>
            </a:r>
          </a:p>
          <a:p>
            <a:r>
              <a:rPr lang="pt-BR" dirty="0" smtClean="0"/>
              <a:t>** Source ID - Type - X Coord. - Y Coord. **</a:t>
            </a:r>
          </a:p>
          <a:p>
            <a:r>
              <a:rPr lang="pt-BR" dirty="0" smtClean="0"/>
              <a:t>   </a:t>
            </a:r>
            <a:r>
              <a:rPr lang="pt-BR" dirty="0" smtClean="0">
                <a:solidFill>
                  <a:srgbClr val="FF0000"/>
                </a:solidFill>
              </a:rPr>
              <a:t>LOCATION FONTE1A POINT 403500.000 7423500.000 640.000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   LOCATION FONTEAR3 AREA 399000.000 7423600.000 570.000</a:t>
            </a:r>
          </a:p>
          <a:p>
            <a:r>
              <a:rPr lang="pt-BR" dirty="0" smtClean="0"/>
              <a:t>** Source Parameters **</a:t>
            </a:r>
          </a:p>
          <a:p>
            <a:r>
              <a:rPr lang="pt-BR" dirty="0" smtClean="0"/>
              <a:t>   SRCPARAM FONTE1A 8.049 110.000 517.760 8.000 2.900</a:t>
            </a:r>
          </a:p>
          <a:p>
            <a:r>
              <a:rPr lang="pt-BR" dirty="0" smtClean="0"/>
              <a:t>   SRCPARAM FONTEAR3 7.64E-7 0.500 1000.000 1500.000 90.000</a:t>
            </a:r>
          </a:p>
          <a:p>
            <a:r>
              <a:rPr lang="pt-BR" dirty="0" smtClean="0"/>
              <a:t>   SRCPARAM FONTESC1 2.71E-6 0.500 100.000 820.000 65.000</a:t>
            </a:r>
          </a:p>
          <a:p>
            <a:r>
              <a:rPr lang="pt-BR" dirty="0" smtClean="0"/>
              <a:t>** Source Group **</a:t>
            </a:r>
          </a:p>
          <a:p>
            <a:r>
              <a:rPr lang="pt-BR" dirty="0" smtClean="0"/>
              <a:t>   SRCGROUP SRCGP1 FONTE1A FONTEAR3</a:t>
            </a:r>
          </a:p>
          <a:p>
            <a:r>
              <a:rPr lang="pt-BR" dirty="0" smtClean="0"/>
              <a:t>   SRCGROUP SRCGP2 FONTE1A</a:t>
            </a:r>
          </a:p>
          <a:p>
            <a:r>
              <a:rPr lang="pt-BR" dirty="0" smtClean="0"/>
              <a:t>   SRCGROUP ALL</a:t>
            </a:r>
          </a:p>
          <a:p>
            <a:r>
              <a:rPr lang="pt-BR" dirty="0" smtClean="0"/>
              <a:t>SO FINISHED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103884" y="188640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4. Inserir fontes</a:t>
            </a:r>
          </a:p>
          <a:p>
            <a:pPr marL="285750" indent="-285750">
              <a:buFont typeface="Arial" charset="0"/>
              <a:buChar char="•"/>
            </a:pPr>
            <a:r>
              <a:rPr lang="pt-BR" sz="2400" b="1" dirty="0" smtClean="0"/>
              <a:t>Pontual: Igreja Matriz (simular  uma olaria com produção de 1000 milheiros/mês = emissão: 0,7 g/s)</a:t>
            </a:r>
          </a:p>
          <a:p>
            <a:pPr marL="285750" indent="-285750">
              <a:buFont typeface="Arial" charset="0"/>
              <a:buChar char="•"/>
            </a:pPr>
            <a:r>
              <a:rPr lang="pt-BR" sz="2400" b="1" dirty="0" smtClean="0"/>
              <a:t>Área1: Campo de futebol da EESC (simular uma obra - emissão: 0,1 x 10-4 g/s/m2</a:t>
            </a:r>
          </a:p>
        </p:txBody>
      </p:sp>
    </p:spTree>
    <p:extLst>
      <p:ext uri="{BB962C8B-B14F-4D97-AF65-F5344CB8AC3E}">
        <p14:creationId xmlns:p14="http://schemas.microsoft.com/office/powerpoint/2010/main" val="7568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36912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Exemplo:</a:t>
            </a:r>
          </a:p>
          <a:p>
            <a:r>
              <a:rPr lang="pt-BR" dirty="0" smtClean="0"/>
              <a:t>SO STARTING</a:t>
            </a:r>
          </a:p>
          <a:p>
            <a:r>
              <a:rPr lang="pt-BR" dirty="0" smtClean="0"/>
              <a:t>** Source Location **</a:t>
            </a:r>
          </a:p>
          <a:p>
            <a:r>
              <a:rPr lang="pt-BR" dirty="0" smtClean="0"/>
              <a:t>** Source ID - Type - X Coord. - Y Coord. **</a:t>
            </a:r>
          </a:p>
          <a:p>
            <a:r>
              <a:rPr lang="pt-BR" dirty="0" smtClean="0"/>
              <a:t>   </a:t>
            </a:r>
            <a:r>
              <a:rPr lang="pt-BR" dirty="0" smtClean="0">
                <a:solidFill>
                  <a:srgbClr val="FF0000"/>
                </a:solidFill>
              </a:rPr>
              <a:t>LOCATION FONTEMAT POINT ..................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   LOCATION FONTECAMP AREA ..................</a:t>
            </a:r>
          </a:p>
          <a:p>
            <a:r>
              <a:rPr lang="pt-BR" dirty="0" smtClean="0"/>
              <a:t>** Source Parameters **</a:t>
            </a:r>
          </a:p>
          <a:p>
            <a:r>
              <a:rPr lang="pt-BR" dirty="0" smtClean="0"/>
              <a:t>   SRCPARAM FONTEMAT 8.049 110.000 517.760 8.000 2.900</a:t>
            </a:r>
          </a:p>
          <a:p>
            <a:r>
              <a:rPr lang="pt-BR" dirty="0" smtClean="0"/>
              <a:t>   SRCPARAM FONTECAMP 7.64E-7 0.500 1000.000 1500.000 90.000</a:t>
            </a:r>
          </a:p>
          <a:p>
            <a:r>
              <a:rPr lang="pt-BR" dirty="0" smtClean="0"/>
              <a:t>** Source Group **</a:t>
            </a:r>
          </a:p>
          <a:p>
            <a:r>
              <a:rPr lang="pt-BR" dirty="0" smtClean="0"/>
              <a:t>   </a:t>
            </a:r>
            <a:r>
              <a:rPr lang="pt-BR" dirty="0" smtClean="0">
                <a:solidFill>
                  <a:schemeClr val="accent1"/>
                </a:solidFill>
              </a:rPr>
              <a:t>SRCGROUP SRCGP1 FONTEMAT</a:t>
            </a:r>
          </a:p>
          <a:p>
            <a:r>
              <a:rPr lang="pt-BR" dirty="0" smtClean="0">
                <a:solidFill>
                  <a:schemeClr val="accent1"/>
                </a:solidFill>
              </a:rPr>
              <a:t>   SRCGROUP SRCGP2 FONTECAMP</a:t>
            </a:r>
          </a:p>
          <a:p>
            <a:r>
              <a:rPr lang="pt-BR" dirty="0" smtClean="0">
                <a:solidFill>
                  <a:schemeClr val="accent1"/>
                </a:solidFill>
              </a:rPr>
              <a:t>   SRCGROUP ALL</a:t>
            </a:r>
          </a:p>
          <a:p>
            <a:r>
              <a:rPr lang="pt-BR" dirty="0" smtClean="0"/>
              <a:t>SO FINISHED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103884" y="188640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4. Inserir fontes</a:t>
            </a:r>
          </a:p>
          <a:p>
            <a:pPr marL="285750" indent="-285750">
              <a:buFont typeface="Arial" charset="0"/>
              <a:buChar char="•"/>
            </a:pPr>
            <a:r>
              <a:rPr lang="pt-BR" sz="2400" b="1" dirty="0" smtClean="0"/>
              <a:t>Pontual: Igreja Matriz (simular  uma olaria com produção de 1000 milheiros/mês = emissão: 0,7 g/s)</a:t>
            </a:r>
          </a:p>
          <a:p>
            <a:pPr marL="285750" indent="-285750">
              <a:buFont typeface="Arial" charset="0"/>
              <a:buChar char="•"/>
            </a:pPr>
            <a:r>
              <a:rPr lang="pt-BR" sz="2400" b="1" dirty="0" smtClean="0"/>
              <a:t>Área1: Campo de futebol da EESC (simular uma obra - emissão: 0,1 x 10-4 g/s/m2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339752" y="2060848"/>
            <a:ext cx="6408712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Inserir no arquivo </a:t>
            </a:r>
            <a:r>
              <a:rPr lang="pt-BR" sz="2800" dirty="0" err="1" smtClean="0"/>
              <a:t>sanca</a:t>
            </a:r>
            <a:r>
              <a:rPr lang="pt-BR" sz="2800" dirty="0" smtClean="0"/>
              <a:t>.</a:t>
            </a:r>
            <a:r>
              <a:rPr lang="pt-BR" sz="2800" dirty="0" err="1" smtClean="0"/>
              <a:t>inp</a:t>
            </a:r>
            <a:r>
              <a:rPr lang="pt-BR" sz="2800" dirty="0" smtClean="0"/>
              <a:t> as fontes e colocar também aqui 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568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276872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Exemplo:</a:t>
            </a:r>
          </a:p>
          <a:p>
            <a:r>
              <a:rPr lang="pt-BR" dirty="0" smtClean="0"/>
              <a:t>SO STARTING</a:t>
            </a:r>
          </a:p>
          <a:p>
            <a:r>
              <a:rPr lang="pt-BR" dirty="0" smtClean="0"/>
              <a:t>** Source Location **</a:t>
            </a:r>
          </a:p>
          <a:p>
            <a:r>
              <a:rPr lang="pt-BR" dirty="0" smtClean="0"/>
              <a:t>** Source ID - Type - X Coord. - Y Coord. **</a:t>
            </a:r>
          </a:p>
          <a:p>
            <a:r>
              <a:rPr lang="pt-BR" dirty="0" smtClean="0"/>
              <a:t>   </a:t>
            </a:r>
            <a:r>
              <a:rPr lang="pt-BR" dirty="0" smtClean="0">
                <a:solidFill>
                  <a:srgbClr val="FF0000"/>
                </a:solidFill>
              </a:rPr>
              <a:t>LOCATION FONTEMAT POINT ..................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   LOCATION FONTECAMP AREA ..................</a:t>
            </a:r>
          </a:p>
          <a:p>
            <a:r>
              <a:rPr lang="pt-BR" dirty="0" smtClean="0"/>
              <a:t>** Source Parameters **</a:t>
            </a:r>
          </a:p>
          <a:p>
            <a:r>
              <a:rPr lang="pt-BR" dirty="0" smtClean="0"/>
              <a:t>   SRCPARAM FONTEMAT 8.049 110.000 517.760 8.000 2.900</a:t>
            </a:r>
          </a:p>
          <a:p>
            <a:r>
              <a:rPr lang="pt-BR" dirty="0" smtClean="0"/>
              <a:t>   SRCPARAM FONTECAMP 7.64E-7 0.500 1000.000 1500.000 90.000</a:t>
            </a:r>
          </a:p>
          <a:p>
            <a:r>
              <a:rPr lang="pt-BR" dirty="0" smtClean="0"/>
              <a:t>** Source Group **</a:t>
            </a:r>
          </a:p>
          <a:p>
            <a:r>
              <a:rPr lang="pt-BR" dirty="0" smtClean="0"/>
              <a:t>   </a:t>
            </a:r>
            <a:r>
              <a:rPr lang="pt-BR" dirty="0" smtClean="0">
                <a:solidFill>
                  <a:schemeClr val="accent1"/>
                </a:solidFill>
              </a:rPr>
              <a:t>SRCGROUP SRCGP1 FONTEMAT</a:t>
            </a:r>
          </a:p>
          <a:p>
            <a:r>
              <a:rPr lang="pt-BR" dirty="0" smtClean="0">
                <a:solidFill>
                  <a:schemeClr val="accent1"/>
                </a:solidFill>
              </a:rPr>
              <a:t>   SRCGROUP SRCGP2 FONTECAMP</a:t>
            </a:r>
          </a:p>
          <a:p>
            <a:r>
              <a:rPr lang="pt-BR" dirty="0" smtClean="0">
                <a:solidFill>
                  <a:schemeClr val="accent1"/>
                </a:solidFill>
              </a:rPr>
              <a:t>   SRCGROUP ALL</a:t>
            </a:r>
          </a:p>
          <a:p>
            <a:r>
              <a:rPr lang="pt-BR" dirty="0" smtClean="0"/>
              <a:t>SO FINISHED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103884" y="188640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4. Inserir fontes</a:t>
            </a:r>
          </a:p>
          <a:p>
            <a:pPr marL="285750" indent="-285750">
              <a:buFont typeface="Arial" charset="0"/>
              <a:buChar char="•"/>
            </a:pPr>
            <a:r>
              <a:rPr lang="pt-BR" sz="2400" b="1" dirty="0" smtClean="0"/>
              <a:t>Pontual: Igreja Matriz (simular  uma olaria com produção de 1000 milheiros/mês = emissão: 0,7 g/s)</a:t>
            </a:r>
          </a:p>
          <a:p>
            <a:pPr marL="285750" indent="-285750">
              <a:buFont typeface="Arial" charset="0"/>
              <a:buChar char="•"/>
            </a:pPr>
            <a:r>
              <a:rPr lang="pt-BR" sz="2400" b="1" dirty="0" smtClean="0"/>
              <a:t>Área1: Campo de futebol da EESC (simular uma obra - emissão: 0,1 x 10-4 g/s/m2</a:t>
            </a:r>
          </a:p>
        </p:txBody>
      </p:sp>
    </p:spTree>
    <p:extLst>
      <p:ext uri="{BB962C8B-B14F-4D97-AF65-F5344CB8AC3E}">
        <p14:creationId xmlns:p14="http://schemas.microsoft.com/office/powerpoint/2010/main" val="7568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80728"/>
            <a:ext cx="4536504" cy="571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5130578" cy="1025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536504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de seta reta 6"/>
          <p:cNvCxnSpPr/>
          <p:nvPr/>
        </p:nvCxnSpPr>
        <p:spPr>
          <a:xfrm flipH="1">
            <a:off x="2195736" y="1844824"/>
            <a:ext cx="1512168" cy="28803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/>
          <p:nvPr/>
        </p:nvSpPr>
        <p:spPr>
          <a:xfrm>
            <a:off x="0" y="3140968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Exemplo:</a:t>
            </a:r>
          </a:p>
          <a:p>
            <a:r>
              <a:rPr lang="pt-BR" sz="1400" dirty="0" smtClean="0"/>
              <a:t>SO STARTING</a:t>
            </a:r>
          </a:p>
          <a:p>
            <a:r>
              <a:rPr lang="pt-BR" sz="1400" dirty="0" smtClean="0"/>
              <a:t>** Source Location **</a:t>
            </a:r>
          </a:p>
          <a:p>
            <a:r>
              <a:rPr lang="pt-BR" sz="1400" dirty="0" smtClean="0"/>
              <a:t>** Source ID - Type - X Coord. - Y Coord. **</a:t>
            </a:r>
          </a:p>
          <a:p>
            <a:r>
              <a:rPr lang="pt-BR" sz="1400" dirty="0" smtClean="0"/>
              <a:t>   </a:t>
            </a:r>
            <a:r>
              <a:rPr lang="pt-BR" sz="1400" dirty="0" smtClean="0">
                <a:solidFill>
                  <a:srgbClr val="FF0000"/>
                </a:solidFill>
              </a:rPr>
              <a:t>LOCATION FONTEMAT POINT ..................</a:t>
            </a:r>
          </a:p>
          <a:p>
            <a:r>
              <a:rPr lang="pt-BR" sz="1400" dirty="0" smtClean="0">
                <a:solidFill>
                  <a:srgbClr val="FF0000"/>
                </a:solidFill>
              </a:rPr>
              <a:t>   LOCATION FONTECAMP AREA ..................</a:t>
            </a:r>
          </a:p>
          <a:p>
            <a:r>
              <a:rPr lang="pt-BR" sz="1400" dirty="0" smtClean="0"/>
              <a:t>** Source Parameters **</a:t>
            </a:r>
          </a:p>
          <a:p>
            <a:r>
              <a:rPr lang="pt-BR" sz="1400" dirty="0" smtClean="0"/>
              <a:t>   SRCPARAM FONTEMAT </a:t>
            </a:r>
            <a:r>
              <a:rPr lang="pt-BR" sz="1400" b="1" u="sng" dirty="0" smtClean="0">
                <a:solidFill>
                  <a:srgbClr val="C00000"/>
                </a:solidFill>
              </a:rPr>
              <a:t>8.049</a:t>
            </a:r>
            <a:r>
              <a:rPr lang="pt-BR" sz="1400" dirty="0" smtClean="0"/>
              <a:t> 110.000 517.760 8.000 2.900  </a:t>
            </a:r>
            <a:r>
              <a:rPr lang="pt-BR" sz="1400" b="1" u="sng" dirty="0" smtClean="0">
                <a:solidFill>
                  <a:srgbClr val="C00000"/>
                </a:solidFill>
              </a:rPr>
              <a:t> (mudar somente a taxa de emissão!!!! O restante deixar similar) </a:t>
            </a:r>
          </a:p>
          <a:p>
            <a:r>
              <a:rPr lang="pt-BR" sz="1400" dirty="0" smtClean="0"/>
              <a:t>   SRCPARAM FONTECAMP 7.64E-7 0.500 1000.000 1500.000 90.000</a:t>
            </a:r>
          </a:p>
          <a:p>
            <a:r>
              <a:rPr lang="pt-BR" sz="1400" dirty="0" smtClean="0"/>
              <a:t>** Source Group **</a:t>
            </a:r>
          </a:p>
          <a:p>
            <a:r>
              <a:rPr lang="pt-BR" sz="1400" dirty="0" smtClean="0"/>
              <a:t>   </a:t>
            </a:r>
            <a:r>
              <a:rPr lang="pt-BR" sz="1400" dirty="0" smtClean="0">
                <a:solidFill>
                  <a:schemeClr val="accent1"/>
                </a:solidFill>
              </a:rPr>
              <a:t>SRCGROUP SRCGP1 FONTEMAT</a:t>
            </a:r>
          </a:p>
          <a:p>
            <a:r>
              <a:rPr lang="pt-BR" sz="1400" dirty="0" smtClean="0">
                <a:solidFill>
                  <a:schemeClr val="accent1"/>
                </a:solidFill>
              </a:rPr>
              <a:t>   SRCGROUP SRCGP2 FONTECAMP</a:t>
            </a:r>
          </a:p>
          <a:p>
            <a:r>
              <a:rPr lang="pt-BR" sz="1400" dirty="0" smtClean="0">
                <a:solidFill>
                  <a:schemeClr val="accent1"/>
                </a:solidFill>
              </a:rPr>
              <a:t>   SRCGROUP ALL</a:t>
            </a:r>
          </a:p>
          <a:p>
            <a:r>
              <a:rPr lang="pt-BR" sz="1400" dirty="0" smtClean="0"/>
              <a:t>SO FINISHED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34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de seta reta 6"/>
          <p:cNvCxnSpPr/>
          <p:nvPr/>
        </p:nvCxnSpPr>
        <p:spPr>
          <a:xfrm flipH="1">
            <a:off x="2339752" y="2852936"/>
            <a:ext cx="3024336" cy="20882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/>
          <p:nvPr/>
        </p:nvSpPr>
        <p:spPr>
          <a:xfrm>
            <a:off x="0" y="3140968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Exemplo:</a:t>
            </a:r>
          </a:p>
          <a:p>
            <a:r>
              <a:rPr lang="pt-BR" sz="1400" dirty="0" smtClean="0"/>
              <a:t>SO STARTING</a:t>
            </a:r>
          </a:p>
          <a:p>
            <a:r>
              <a:rPr lang="pt-BR" sz="1400" dirty="0" smtClean="0"/>
              <a:t>** Source Location **</a:t>
            </a:r>
          </a:p>
          <a:p>
            <a:r>
              <a:rPr lang="pt-BR" sz="1400" dirty="0" smtClean="0"/>
              <a:t>** Source ID - Type - X Coord. - Y Coord. **</a:t>
            </a:r>
          </a:p>
          <a:p>
            <a:r>
              <a:rPr lang="pt-BR" sz="1400" dirty="0" smtClean="0"/>
              <a:t>   </a:t>
            </a:r>
            <a:r>
              <a:rPr lang="pt-BR" sz="1400" dirty="0" smtClean="0">
                <a:solidFill>
                  <a:srgbClr val="FF0000"/>
                </a:solidFill>
              </a:rPr>
              <a:t>LOCATION FONTEMAT POINT ..................</a:t>
            </a:r>
          </a:p>
          <a:p>
            <a:r>
              <a:rPr lang="pt-BR" sz="1400" dirty="0" smtClean="0">
                <a:solidFill>
                  <a:srgbClr val="FF0000"/>
                </a:solidFill>
              </a:rPr>
              <a:t>   LOCATION FONTECAMP AREA ..................</a:t>
            </a:r>
          </a:p>
          <a:p>
            <a:r>
              <a:rPr lang="pt-BR" sz="1400" dirty="0" smtClean="0"/>
              <a:t>** Source Parameters **</a:t>
            </a:r>
          </a:p>
          <a:p>
            <a:r>
              <a:rPr lang="pt-BR" sz="1400" dirty="0" smtClean="0"/>
              <a:t>   SRCPARAM FONTEMAT 8.049 110.000 517.760 8.000 2.900</a:t>
            </a:r>
            <a:endParaRPr lang="pt-BR" sz="1400" b="1" u="sng" dirty="0" smtClean="0">
              <a:solidFill>
                <a:srgbClr val="C00000"/>
              </a:solidFill>
            </a:endParaRPr>
          </a:p>
          <a:p>
            <a:r>
              <a:rPr lang="pt-BR" sz="1400" dirty="0" smtClean="0"/>
              <a:t>   SRCPARAM FONTECAMP </a:t>
            </a:r>
            <a:r>
              <a:rPr lang="pt-BR" sz="1400" b="1" dirty="0" smtClean="0">
                <a:solidFill>
                  <a:srgbClr val="C00000"/>
                </a:solidFill>
              </a:rPr>
              <a:t>7.64E-7</a:t>
            </a:r>
            <a:r>
              <a:rPr lang="pt-BR" sz="1400" dirty="0" smtClean="0"/>
              <a:t> 0.500 </a:t>
            </a:r>
            <a:r>
              <a:rPr lang="pt-BR" sz="1400" b="1" dirty="0" smtClean="0">
                <a:solidFill>
                  <a:srgbClr val="C00000"/>
                </a:solidFill>
              </a:rPr>
              <a:t>1000.000 1500.000 90.000 </a:t>
            </a:r>
            <a:r>
              <a:rPr lang="pt-BR" sz="1400" b="1" u="sng" dirty="0" smtClean="0">
                <a:solidFill>
                  <a:srgbClr val="C00000"/>
                </a:solidFill>
              </a:rPr>
              <a:t>(mudar a taxa de emissão, manter altura de emissão, alterar dados de comprimento e largura e ângulo!!!! Não precisa do </a:t>
            </a:r>
            <a:r>
              <a:rPr lang="pt-BR" sz="1400" b="1" u="sng" dirty="0" err="1" smtClean="0">
                <a:solidFill>
                  <a:srgbClr val="C00000"/>
                </a:solidFill>
              </a:rPr>
              <a:t>Szinit</a:t>
            </a:r>
            <a:r>
              <a:rPr lang="pt-BR" sz="1400" b="1" u="sng" dirty="0" smtClean="0">
                <a:solidFill>
                  <a:srgbClr val="C00000"/>
                </a:solidFill>
              </a:rPr>
              <a:t>) </a:t>
            </a:r>
            <a:endParaRPr lang="pt-BR" sz="1400" dirty="0" smtClean="0"/>
          </a:p>
          <a:p>
            <a:r>
              <a:rPr lang="pt-BR" sz="1400" dirty="0" smtClean="0"/>
              <a:t>** Source Group **</a:t>
            </a:r>
          </a:p>
          <a:p>
            <a:r>
              <a:rPr lang="pt-BR" sz="1400" dirty="0" smtClean="0"/>
              <a:t>   </a:t>
            </a:r>
            <a:r>
              <a:rPr lang="pt-BR" sz="1400" dirty="0" smtClean="0">
                <a:solidFill>
                  <a:schemeClr val="accent1"/>
                </a:solidFill>
              </a:rPr>
              <a:t>SRCGROUP SRCGP1 FONTEMAT</a:t>
            </a:r>
          </a:p>
          <a:p>
            <a:r>
              <a:rPr lang="pt-BR" sz="1400" dirty="0" smtClean="0">
                <a:solidFill>
                  <a:schemeClr val="accent1"/>
                </a:solidFill>
              </a:rPr>
              <a:t>   SRCGROUP SRCGP2 FONTECAMP</a:t>
            </a:r>
          </a:p>
          <a:p>
            <a:r>
              <a:rPr lang="pt-BR" sz="1400" dirty="0" smtClean="0">
                <a:solidFill>
                  <a:schemeClr val="accent1"/>
                </a:solidFill>
              </a:rPr>
              <a:t>   SRCGROUP ALL</a:t>
            </a:r>
          </a:p>
          <a:p>
            <a:r>
              <a:rPr lang="pt-BR" sz="1400" dirty="0" smtClean="0"/>
              <a:t>SO FINISHED</a:t>
            </a:r>
            <a:endParaRPr lang="pt-B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387139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80728"/>
            <a:ext cx="3155626" cy="1015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592769" cy="2076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4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248775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ta para a direita 5"/>
          <p:cNvSpPr/>
          <p:nvPr/>
        </p:nvSpPr>
        <p:spPr>
          <a:xfrm>
            <a:off x="467544" y="332656"/>
            <a:ext cx="1728192" cy="41044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Vcs</a:t>
            </a:r>
            <a:r>
              <a:rPr lang="pt-BR" dirty="0" smtClean="0"/>
              <a:t> irão usar este sistema para inserir a fonte área </a:t>
            </a: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2195736" y="620688"/>
            <a:ext cx="3168352" cy="42484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3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548680"/>
            <a:ext cx="770485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5. Apresentar resultados:</a:t>
            </a:r>
          </a:p>
          <a:p>
            <a:endParaRPr lang="pt-BR" dirty="0"/>
          </a:p>
          <a:p>
            <a:r>
              <a:rPr lang="pt-BR" dirty="0" smtClean="0"/>
              <a:t>** </a:t>
            </a:r>
            <a:r>
              <a:rPr lang="pt-BR" dirty="0"/>
              <a:t>Source Group **</a:t>
            </a:r>
          </a:p>
          <a:p>
            <a:endParaRPr lang="pt-BR" dirty="0" smtClean="0"/>
          </a:p>
          <a:p>
            <a:r>
              <a:rPr lang="pt-BR" dirty="0" smtClean="0"/>
              <a:t>- Para cada fonte separada e para juntas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 smtClean="0"/>
              <a:t>Inserir pontos discretos para ver concentração: Santa Casa; Escola Alvaro Guião. Além dos pontos da grade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Mostrar em formato de tabela e 3D (terreno com concentrações)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259632" y="3861048"/>
            <a:ext cx="6408712" cy="138499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Colocar aqui os resultados das concentrações em forma de tabela e gráfico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4189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613142"/>
              </p:ext>
            </p:extLst>
          </p:nvPr>
        </p:nvGraphicFramePr>
        <p:xfrm>
          <a:off x="155575" y="1988841"/>
          <a:ext cx="9364663" cy="4329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3" imgW="5702300" imgH="1803400" progId="Word.Document.8">
                  <p:embed/>
                </p:oleObj>
              </mc:Choice>
              <mc:Fallback>
                <p:oleObj name="Document" r:id="rId3" imgW="5702300" imgH="18034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1988841"/>
                        <a:ext cx="9364663" cy="4329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8030" y="188640"/>
            <a:ext cx="914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dirty="0" smtClean="0"/>
              <a:t>Classes </a:t>
            </a:r>
            <a:r>
              <a:rPr lang="pt-BR" sz="2800" dirty="0"/>
              <a:t>de estabilidade em função da velocidade do vento, insolação e condições do céu</a:t>
            </a:r>
            <a:br>
              <a:rPr lang="pt-BR" sz="2800" dirty="0"/>
            </a:br>
            <a:r>
              <a:rPr lang="pt-BR" sz="2800" dirty="0"/>
              <a:t>[</a:t>
            </a:r>
            <a:r>
              <a:rPr lang="pt-BR" sz="2800" dirty="0" err="1"/>
              <a:t>Pasquill</a:t>
            </a:r>
            <a:r>
              <a:rPr lang="pt-BR" sz="2800" dirty="0"/>
              <a:t> &amp; Turner]</a:t>
            </a:r>
            <a:r>
              <a:rPr lang="pt-BR" b="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23728" y="177281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Carta IBGE – Escala 1:50.000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4090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23728" y="177281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Carta IBGE – Escala 1:50.000</a:t>
            </a:r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" y="188640"/>
            <a:ext cx="9055839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25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4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9" y="0"/>
            <a:ext cx="9144000" cy="7179421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16329" y="4937356"/>
            <a:ext cx="3419872" cy="2176448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804248" y="4942815"/>
            <a:ext cx="2339752" cy="2176448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096367" y="4924977"/>
            <a:ext cx="1171377" cy="2176448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526371" y="4912168"/>
            <a:ext cx="1171377" cy="2176448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1704" y="-28048"/>
            <a:ext cx="3356506" cy="1858484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6825952" y="-22589"/>
            <a:ext cx="2296400" cy="1858484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118071" y="-40427"/>
            <a:ext cx="1149673" cy="1858484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4548075" y="-53236"/>
            <a:ext cx="1149673" cy="1858484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843244"/>
            <a:ext cx="3419872" cy="5270561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6820577" y="1848703"/>
            <a:ext cx="2339752" cy="5270561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1063709" y="1830865"/>
            <a:ext cx="1171377" cy="5270561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542700" y="1818056"/>
            <a:ext cx="1171377" cy="5270561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7978079" y="-28047"/>
            <a:ext cx="1144273" cy="7147312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reto 19"/>
          <p:cNvCxnSpPr/>
          <p:nvPr/>
        </p:nvCxnSpPr>
        <p:spPr>
          <a:xfrm>
            <a:off x="21704" y="1818056"/>
            <a:ext cx="9100648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43352" y="4940578"/>
            <a:ext cx="9100648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905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9" y="0"/>
            <a:ext cx="9144000" cy="7179421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16329" y="4937356"/>
            <a:ext cx="3419872" cy="2176448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804248" y="4942815"/>
            <a:ext cx="2339752" cy="2176448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096367" y="4924977"/>
            <a:ext cx="1171377" cy="2176448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526371" y="4912168"/>
            <a:ext cx="1171377" cy="2176448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1704" y="-28048"/>
            <a:ext cx="3356506" cy="1858484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6825952" y="-22589"/>
            <a:ext cx="2296400" cy="1858484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118071" y="-40427"/>
            <a:ext cx="1149673" cy="1858484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4548075" y="-53236"/>
            <a:ext cx="1149673" cy="1858484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843244"/>
            <a:ext cx="3419872" cy="5270561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6820577" y="1848703"/>
            <a:ext cx="2339752" cy="5270561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1063709" y="1830865"/>
            <a:ext cx="1171377" cy="5270561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542700" y="1818056"/>
            <a:ext cx="1171377" cy="5270561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7978079" y="-28047"/>
            <a:ext cx="1144273" cy="7147312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reto 19"/>
          <p:cNvCxnSpPr/>
          <p:nvPr/>
        </p:nvCxnSpPr>
        <p:spPr>
          <a:xfrm>
            <a:off x="21704" y="1818056"/>
            <a:ext cx="9100648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43352" y="4940578"/>
            <a:ext cx="9100648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>
            <a:off x="0" y="830020"/>
            <a:ext cx="912235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-13848" y="3284984"/>
            <a:ext cx="912235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-36512" y="1340768"/>
            <a:ext cx="912235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-13848" y="404664"/>
            <a:ext cx="912235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5496" y="2492896"/>
            <a:ext cx="912235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35496" y="4149080"/>
            <a:ext cx="912235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35496" y="6021288"/>
            <a:ext cx="912235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35496" y="5500903"/>
            <a:ext cx="912235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19167" y="6558002"/>
            <a:ext cx="912235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562573" y="-28048"/>
            <a:ext cx="0" cy="711666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1619672" y="-27384"/>
            <a:ext cx="0" cy="711666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2771800" y="-27384"/>
            <a:ext cx="0" cy="711666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3923928" y="-27384"/>
            <a:ext cx="0" cy="711666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5115406" y="-27384"/>
            <a:ext cx="0" cy="711666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6244513" y="-22609"/>
            <a:ext cx="0" cy="711666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7452320" y="-15256"/>
            <a:ext cx="0" cy="711666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233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1" y="0"/>
            <a:ext cx="9144000" cy="68580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275856" y="3789040"/>
            <a:ext cx="297554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105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1174</Words>
  <Application>Microsoft Office PowerPoint</Application>
  <PresentationFormat>Apresentação na tela (4:3)</PresentationFormat>
  <Paragraphs>185</Paragraphs>
  <Slides>26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Verdana</vt:lpstr>
      <vt:lpstr>Office Theme</vt:lpstr>
      <vt:lpstr>Document</vt:lpstr>
      <vt:lpstr>DISPERSÃO ATMOSFÉRICA  Exercício aplicado</vt:lpstr>
      <vt:lpstr>Classes de Estabilidade  da Atmosfera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editor</cp:lastModifiedBy>
  <cp:revision>40</cp:revision>
  <dcterms:created xsi:type="dcterms:W3CDTF">2016-03-13T00:09:35Z</dcterms:created>
  <dcterms:modified xsi:type="dcterms:W3CDTF">2017-04-17T14:43:32Z</dcterms:modified>
</cp:coreProperties>
</file>