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5"/>
  </p:notesMasterIdLst>
  <p:handoutMasterIdLst>
    <p:handoutMasterId r:id="rId46"/>
  </p:handoutMasterIdLst>
  <p:sldIdLst>
    <p:sldId id="256" r:id="rId2"/>
    <p:sldId id="29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99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300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59" r:id="rId4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rcelo\Documents\Professor\An&#225;lise%20Multivariada%20-%20Mestrado\Bases%20Excel\Cap%2006\Siderur_clustertest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Ferramentas Gerais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Fiori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Bretas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Renner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Lojas Americanas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Ponto Frio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Plan1!$B$2:$B$7</c:f>
              <c:numCache>
                <c:formatCode>General</c:formatCode>
                <c:ptCount val="6"/>
                <c:pt idx="0">
                  <c:v>327.5</c:v>
                </c:pt>
                <c:pt idx="1">
                  <c:v>312.2</c:v>
                </c:pt>
                <c:pt idx="2">
                  <c:v>652.6</c:v>
                </c:pt>
                <c:pt idx="3">
                  <c:v>929</c:v>
                </c:pt>
                <c:pt idx="4" formatCode="#,##0.00">
                  <c:v>1613.5</c:v>
                </c:pt>
                <c:pt idx="5" formatCode="#,##0">
                  <c:v>1971</c:v>
                </c:pt>
              </c:numCache>
            </c:numRef>
          </c:xVal>
          <c:yVal>
            <c:numRef>
              <c:f>Plan1!$C$2:$C$7</c:f>
              <c:numCache>
                <c:formatCode>General</c:formatCode>
                <c:ptCount val="6"/>
                <c:pt idx="0" formatCode="#,##0">
                  <c:v>2150</c:v>
                </c:pt>
                <c:pt idx="1">
                  <c:v>661</c:v>
                </c:pt>
                <c:pt idx="2" formatCode="#,##0">
                  <c:v>7200</c:v>
                </c:pt>
                <c:pt idx="3" formatCode="#,##0">
                  <c:v>7764</c:v>
                </c:pt>
                <c:pt idx="4" formatCode="#,##0">
                  <c:v>10281</c:v>
                </c:pt>
                <c:pt idx="5" formatCode="#,##0">
                  <c:v>8672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5855136"/>
        <c:axId val="875849696"/>
      </c:scatterChart>
      <c:valAx>
        <c:axId val="87585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75849696"/>
        <c:crosses val="autoZero"/>
        <c:crossBetween val="midCat"/>
      </c:valAx>
      <c:valAx>
        <c:axId val="87584969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87585513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pt-B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0.60504</cdr:x>
      <cdr:y>0.07273</cdr:y>
    </cdr:from>
    <cdr:to>
      <cdr:x>0.94958</cdr:x>
      <cdr:y>0.34545</cdr:y>
    </cdr:to>
    <cdr:sp macro="" textlink="">
      <cdr:nvSpPr>
        <cdr:cNvPr id="2" name="Elipse 1"/>
        <cdr:cNvSpPr/>
      </cdr:nvSpPr>
      <cdr:spPr>
        <a:xfrm xmlns:a="http://schemas.openxmlformats.org/drawingml/2006/main">
          <a:off x="5184576" y="288032"/>
          <a:ext cx="2952328" cy="108012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8575">
          <a:solidFill>
            <a:srgbClr val="FF0000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B6FA3-6CF2-46EF-8764-6C20AD4CE968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A08E9-4BEC-4556-8976-2AFC6312D5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651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3D27B-D06A-49F0-BDEA-425DD7FA86E5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C35A8-A0C0-448F-9E77-796A82B5B1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7151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0020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B33D023-8358-4F90-B9CF-02D40E771A24}" type="datetime1">
              <a:rPr lang="pt-BR" smtClean="0"/>
              <a:t>17/04/2017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  <p:pic>
        <p:nvPicPr>
          <p:cNvPr id="18" name="Picture 4" descr="C:\Users\Marcelo\Documents\Professor\FEA-RP\site\versão1\crbst_FEARP-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121" y="5557162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C:\Users\Marcelo\Documents\Professor\FEA-RP\site\versão1\crbst_USP-2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155948" cy="456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867205" y="5733256"/>
            <a:ext cx="563000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Faculdade de Economia, Administração e Contabilidade de Ribeirão Preto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pt-B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Departamento de Contabilidade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pt-B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RCC0305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Métodos Quantitativos I</a:t>
            </a:r>
            <a:endParaRPr kumimoji="0" lang="pt-B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6BD8-FC61-46D6-A75F-8E71EEA4E365}" type="datetime1">
              <a:rPr lang="pt-BR" smtClean="0"/>
              <a:t>17/04/2017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50CD-C7A2-4AF1-9B42-B5891E08F0CB}" type="datetime1">
              <a:rPr lang="pt-BR" smtClean="0"/>
              <a:t>17/04/2017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ítulo e conteúdo em cima d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DB363D3-0EAC-4EB8-B455-FB99D16DA44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2272373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D4E4-E91B-4881-ACDB-69B2AF3D0664}" type="datetime1">
              <a:rPr lang="pt-BR" smtClean="0"/>
              <a:t>17/04/2017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5796-3143-42D1-81B8-C485740CDD76}" type="datetime1">
              <a:rPr lang="pt-BR" smtClean="0"/>
              <a:t>17/04/2017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B1A7-8170-40BD-99EF-4C90598F4FCB}" type="datetime1">
              <a:rPr lang="pt-BR" smtClean="0"/>
              <a:t>17/04/2017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DEBCD6-DC04-4A2D-88E6-AA015FCAA7B0}" type="datetime1">
              <a:rPr lang="pt-BR" smtClean="0"/>
              <a:t>17/04/2017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27E5929-197E-41CC-B84E-3801D0A421C7}" type="datetime1">
              <a:rPr lang="pt-BR" smtClean="0"/>
              <a:t>17/04/2017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1520-BAF3-485F-BD6E-827543310418}" type="datetime1">
              <a:rPr lang="pt-BR" smtClean="0"/>
              <a:t>17/04/2017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A66B-0335-4D2D-A05D-5B21A8E19451}" type="datetime1">
              <a:rPr lang="pt-BR" smtClean="0"/>
              <a:t>17/04/2017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FE07-E418-40B0-8991-D5298DB12C27}" type="datetime1">
              <a:rPr lang="pt-BR" smtClean="0"/>
              <a:t>17/04/2017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arcelo\Documents\Professor\FEA-RP\site\versão1\crbst_USP-2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5" y="678166"/>
            <a:ext cx="1155948" cy="456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rcelo\Documents\Professor\FEA-RP\site\versão1\crbst_FEARP-1.pn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430064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0020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D82FBB-5551-4288-81BB-EDDAA5721B92}" type="datetime1">
              <a:rPr lang="pt-BR" smtClean="0"/>
              <a:t>17/04/2017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celobotelho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elobotelho.com/" TargetMode="External"/><Relationship Id="rId2" Type="http://schemas.openxmlformats.org/officeDocument/2006/relationships/hyperlink" Target="mailto:mbotelho@usp.b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 de Conglomerados - </a:t>
            </a:r>
            <a:r>
              <a:rPr lang="pt-BR" i="1" dirty="0" smtClean="0"/>
              <a:t>Cluster</a:t>
            </a:r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Dr. Marcelo Botelho da Costa Moraes</a:t>
            </a:r>
          </a:p>
          <a:p>
            <a:r>
              <a:rPr lang="pt-BR" dirty="0" smtClean="0">
                <a:hlinkClick r:id="rId2"/>
              </a:rPr>
              <a:t>www.marcelobotelho.com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275856" y="5229200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Parcialmente Adaptado do Material de Aula de </a:t>
            </a:r>
            <a:r>
              <a:rPr lang="pt-BR" dirty="0" err="1" smtClean="0"/>
              <a:t>Corrar</a:t>
            </a:r>
            <a:r>
              <a:rPr lang="pt-BR" dirty="0" smtClean="0"/>
              <a:t>, Paulo e Dias Filho (2007)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628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Análise das </a:t>
            </a:r>
            <a:r>
              <a:rPr lang="pt-BR" dirty="0" smtClean="0"/>
              <a:t>Variáveis </a:t>
            </a:r>
            <a:r>
              <a:rPr lang="pt-BR" dirty="0"/>
              <a:t>e dos </a:t>
            </a:r>
            <a:r>
              <a:rPr lang="pt-BR" dirty="0" smtClean="0"/>
              <a:t>Objetivos </a:t>
            </a:r>
            <a:r>
              <a:rPr lang="pt-BR" dirty="0"/>
              <a:t>a </a:t>
            </a:r>
            <a:r>
              <a:rPr lang="pt-BR" dirty="0" smtClean="0"/>
              <a:t>Serem Agrupados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pt-BR" b="1" dirty="0" smtClean="0"/>
                  <a:t>Padronização de Variáveis</a:t>
                </a:r>
              </a:p>
              <a:p>
                <a:r>
                  <a:rPr lang="pt-BR" dirty="0" smtClean="0"/>
                  <a:t>São utilizadas também</a:t>
                </a:r>
                <a:endParaRPr lang="pt-BR" dirty="0"/>
              </a:p>
              <a:p>
                <a:r>
                  <a:rPr lang="pt-BR" dirty="0"/>
                  <a:t>Método </a:t>
                </a:r>
                <a:r>
                  <a:rPr lang="pt-BR" dirty="0" smtClean="0"/>
                  <a:t>de média 1</a:t>
                </a:r>
                <a:endParaRPr lang="pt-B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é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𝑑𝑖𝑎</m:t>
                          </m:r>
                        </m:den>
                      </m:f>
                    </m:oMath>
                  </m:oMathPara>
                </a14:m>
                <a:endParaRPr lang="pt-BR" dirty="0"/>
              </a:p>
              <a:p>
                <a:r>
                  <a:rPr lang="pt-BR" dirty="0"/>
                  <a:t>Método </a:t>
                </a:r>
                <a:r>
                  <a:rPr lang="pt-BR" dirty="0" smtClean="0"/>
                  <a:t>de desvio padrão 1</a:t>
                </a:r>
                <a:endParaRPr lang="pt-B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𝑑𝑒𝑠𝑣𝑖𝑜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𝑝𝑎𝑑𝑟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ã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𝑜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" t="-14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381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formar os agrupamentos?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11</a:t>
            </a:fld>
            <a:endParaRPr lang="pt-BR"/>
          </a:p>
        </p:txBody>
      </p:sp>
      <p:pic>
        <p:nvPicPr>
          <p:cNvPr id="19458" name="Picture 2" descr="http://3.bp.blogspot.com/-e4rH0vbVP3U/UHCH81UggOI/AAAAAAAAA-0/HFNQd-wSS1k/s400/forevernotal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88840"/>
            <a:ext cx="5112568" cy="457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11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Medidas de Similaridade ou Distância (Dissimilaridade)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Modelos geométricos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12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395536" y="2924944"/>
          <a:ext cx="842493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  <a:gridCol w="28083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Empresas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Vendas (US$ milhões)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Número empregados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Ferramentas Gerais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327,5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2.150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Fiori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312,2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661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Bretas Supermercados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652,6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7.200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Renner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7.764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Lojas</a:t>
                      </a:r>
                      <a:r>
                        <a:rPr lang="pt-BR" baseline="0" dirty="0" smtClean="0"/>
                        <a:t> Americanas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1.613,5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10.281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Ponto Frio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1.971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8.672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10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Medidas de Similaridade ou Distância (Dissimilaridade)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Modelos geométricos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13</a:t>
            </a:fld>
            <a:endParaRPr lang="pt-BR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/>
          </p:nvPr>
        </p:nvGraphicFramePr>
        <p:xfrm>
          <a:off x="323528" y="2708920"/>
          <a:ext cx="856895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Elipse 6"/>
          <p:cNvSpPr/>
          <p:nvPr/>
        </p:nvSpPr>
        <p:spPr>
          <a:xfrm>
            <a:off x="2555776" y="3645024"/>
            <a:ext cx="2448272" cy="108012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1619672" y="5301208"/>
            <a:ext cx="2448272" cy="108012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647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Medidas de Similaridade ou Distância (Dissimilaridade)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Padronização dos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14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395536" y="2924944"/>
          <a:ext cx="842493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  <a:gridCol w="28083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Empresas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Vendas (US$ milhões)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Número empregados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Ferramentas Gerais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-0,931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-1,038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Fiori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-0,953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-1,427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Bretas Supermercados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-0,458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0,282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Renner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-0,056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0,429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Lojas</a:t>
                      </a:r>
                      <a:r>
                        <a:rPr lang="pt-BR" baseline="0" dirty="0" smtClean="0"/>
                        <a:t> Americanas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0,939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1,087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Ponto Frio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1,459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0,666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27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Medidas de Similaridade ou Distância (Dissimilaridade)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b="1" dirty="0" smtClean="0"/>
              <a:t>3 Tipos</a:t>
            </a:r>
          </a:p>
          <a:p>
            <a:endParaRPr lang="pt-BR" dirty="0" smtClean="0"/>
          </a:p>
          <a:p>
            <a:r>
              <a:rPr lang="pt-BR" dirty="0" smtClean="0"/>
              <a:t>Medidas de Distância</a:t>
            </a:r>
          </a:p>
          <a:p>
            <a:endParaRPr lang="pt-BR" dirty="0" smtClean="0"/>
          </a:p>
          <a:p>
            <a:r>
              <a:rPr lang="pt-BR" dirty="0" smtClean="0"/>
              <a:t>Medidas Correlacionadas</a:t>
            </a:r>
          </a:p>
          <a:p>
            <a:endParaRPr lang="pt-BR" dirty="0" smtClean="0"/>
          </a:p>
          <a:p>
            <a:r>
              <a:rPr lang="pt-BR" dirty="0" smtClean="0"/>
              <a:t>Medidas de Associação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408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Medidas de Similaridade ou Distância (Dissimilaridade)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109728" indent="0">
                  <a:buNone/>
                </a:pPr>
                <a:r>
                  <a:rPr lang="pt-BR" b="1" dirty="0" smtClean="0"/>
                  <a:t>Medidas de Distância</a:t>
                </a:r>
              </a:p>
              <a:p>
                <a:r>
                  <a:rPr lang="pt-BR" dirty="0" smtClean="0"/>
                  <a:t>Distância Euclidiana: a distância entre duas observações (</a:t>
                </a:r>
                <a:r>
                  <a:rPr lang="pt-BR" i="1" dirty="0" smtClean="0"/>
                  <a:t>i</a:t>
                </a:r>
                <a:r>
                  <a:rPr lang="pt-BR" dirty="0" smtClean="0"/>
                  <a:t> e </a:t>
                </a:r>
                <a:r>
                  <a:rPr lang="pt-BR" i="1" dirty="0" smtClean="0"/>
                  <a:t>j</a:t>
                </a:r>
                <a:r>
                  <a:rPr lang="pt-BR" dirty="0" smtClean="0"/>
                  <a:t>) correspondente à raiz quadrada da soma dos quadrados das diferenças entre os pares de observações </a:t>
                </a:r>
                <a:r>
                  <a:rPr lang="pt-BR" dirty="0"/>
                  <a:t>(</a:t>
                </a:r>
                <a:r>
                  <a:rPr lang="pt-BR" i="1" dirty="0"/>
                  <a:t>i</a:t>
                </a:r>
                <a:r>
                  <a:rPr lang="pt-BR" dirty="0"/>
                  <a:t> e </a:t>
                </a:r>
                <a:r>
                  <a:rPr lang="pt-BR" i="1" dirty="0"/>
                  <a:t>j</a:t>
                </a:r>
                <a:r>
                  <a:rPr lang="pt-BR" dirty="0"/>
                  <a:t>) </a:t>
                </a:r>
                <a:r>
                  <a:rPr lang="pt-BR" dirty="0" smtClean="0"/>
                  <a:t>para todas as </a:t>
                </a:r>
                <a:r>
                  <a:rPr lang="pt-BR" i="1" dirty="0" smtClean="0"/>
                  <a:t>p</a:t>
                </a:r>
                <a:r>
                  <a:rPr lang="pt-BR" dirty="0" smtClean="0"/>
                  <a:t> variáveis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𝑝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𝑖𝑘</m:t>
                                      </m:r>
                                    </m:sub>
                                  </m:s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𝑗𝑘</m:t>
                                      </m:r>
                                    </m:sub>
                                  </m:s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pt-B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/>
                            </a:rPr>
                            <m:t>+…+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pt-BR" dirty="0" smtClean="0"/>
              </a:p>
              <a:p>
                <a:r>
                  <a:rPr lang="pt-BR" dirty="0" smtClean="0"/>
                  <a:t>Em que </a:t>
                </a:r>
                <a:r>
                  <a:rPr lang="pt-BR" i="1" dirty="0" smtClean="0"/>
                  <a:t>x</a:t>
                </a:r>
                <a:r>
                  <a:rPr lang="pt-BR" i="1" baseline="-25000" dirty="0" smtClean="0"/>
                  <a:t>ik</a:t>
                </a:r>
                <a:r>
                  <a:rPr lang="pt-BR" dirty="0" smtClean="0"/>
                  <a:t> é o valor da variável </a:t>
                </a:r>
                <a:r>
                  <a:rPr lang="pt-BR" i="1" dirty="0" smtClean="0"/>
                  <a:t>k</a:t>
                </a:r>
                <a:r>
                  <a:rPr lang="pt-BR" dirty="0" smtClean="0"/>
                  <a:t> referente à observação </a:t>
                </a:r>
                <a:r>
                  <a:rPr lang="pt-BR" i="1" dirty="0" smtClean="0"/>
                  <a:t>i</a:t>
                </a:r>
                <a:r>
                  <a:rPr lang="pt-BR" dirty="0" smtClean="0"/>
                  <a:t> e </a:t>
                </a:r>
                <a:r>
                  <a:rPr lang="pt-BR" i="1" dirty="0" smtClean="0"/>
                  <a:t>x</a:t>
                </a:r>
                <a:r>
                  <a:rPr lang="pt-BR" i="1" baseline="-25000" dirty="0" smtClean="0"/>
                  <a:t>jk</a:t>
                </a:r>
                <a:r>
                  <a:rPr lang="pt-BR" dirty="0" smtClean="0"/>
                  <a:t> representa a variável </a:t>
                </a:r>
                <a:r>
                  <a:rPr lang="pt-BR" i="1" dirty="0" smtClean="0"/>
                  <a:t>k</a:t>
                </a:r>
                <a:r>
                  <a:rPr lang="pt-BR" dirty="0" smtClean="0"/>
                  <a:t> para a observação </a:t>
                </a:r>
                <a:r>
                  <a:rPr lang="pt-BR" i="1" dirty="0" smtClean="0"/>
                  <a:t>j</a:t>
                </a:r>
              </a:p>
              <a:p>
                <a:r>
                  <a:rPr lang="pt-BR" dirty="0" smtClean="0"/>
                  <a:t>Quanto menor a distância, mais similares são as observações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2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169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Medidas de Similaridade ou Distância (Dissimilaridade)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109728" indent="0">
                  <a:buNone/>
                </a:pPr>
                <a:r>
                  <a:rPr lang="pt-BR" b="1" dirty="0" smtClean="0"/>
                  <a:t>Medidas de Distância</a:t>
                </a:r>
              </a:p>
              <a:p>
                <a:r>
                  <a:rPr lang="pt-BR" dirty="0" smtClean="0"/>
                  <a:t>Distância Quadrática Euclidiana: a distância entre duas observações (</a:t>
                </a:r>
                <a:r>
                  <a:rPr lang="pt-BR" i="1" dirty="0" smtClean="0"/>
                  <a:t>i</a:t>
                </a:r>
                <a:r>
                  <a:rPr lang="pt-BR" dirty="0" smtClean="0"/>
                  <a:t> e </a:t>
                </a:r>
                <a:r>
                  <a:rPr lang="pt-BR" i="1" dirty="0" smtClean="0"/>
                  <a:t>j</a:t>
                </a:r>
                <a:r>
                  <a:rPr lang="pt-BR" dirty="0" smtClean="0"/>
                  <a:t>) correspondente à soma dos quadrados das diferenças entre os pares de observações </a:t>
                </a:r>
                <a:r>
                  <a:rPr lang="pt-BR" dirty="0"/>
                  <a:t>(</a:t>
                </a:r>
                <a:r>
                  <a:rPr lang="pt-BR" i="1" dirty="0"/>
                  <a:t>i</a:t>
                </a:r>
                <a:r>
                  <a:rPr lang="pt-BR" dirty="0"/>
                  <a:t> e </a:t>
                </a:r>
                <a:r>
                  <a:rPr lang="pt-BR" i="1" dirty="0"/>
                  <a:t>j</a:t>
                </a:r>
                <a:r>
                  <a:rPr lang="pt-BR" dirty="0"/>
                  <a:t>) </a:t>
                </a:r>
                <a:r>
                  <a:rPr lang="pt-BR" dirty="0" smtClean="0"/>
                  <a:t>para todas as </a:t>
                </a:r>
                <a:r>
                  <a:rPr lang="pt-BR" i="1" dirty="0" smtClean="0"/>
                  <a:t>p</a:t>
                </a:r>
                <a:r>
                  <a:rPr lang="pt-BR" dirty="0" smtClean="0"/>
                  <a:t> variáveis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i="1">
                              <a:latin typeface="Cambria Math"/>
                            </a:rPr>
                            <m:t>𝑘</m:t>
                          </m:r>
                          <m:r>
                            <a:rPr lang="pt-BR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𝑖𝑘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𝑗𝑘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pt-BR" dirty="0" smtClean="0"/>
              </a:p>
              <a:p>
                <a:r>
                  <a:rPr lang="pt-BR" dirty="0" smtClean="0"/>
                  <a:t>Mais comum</a:t>
                </a:r>
                <a:endParaRPr lang="pt-BR" i="1" dirty="0" smtClean="0"/>
              </a:p>
              <a:p>
                <a:r>
                  <a:rPr lang="pt-BR" dirty="0" smtClean="0"/>
                  <a:t>Quanto menor a distância, mais similares são as observações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11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906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Medidas de Similaridade ou Distância (Dissimilaridade)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109728" indent="0">
                  <a:buNone/>
                </a:pPr>
                <a:r>
                  <a:rPr lang="pt-BR" b="1" dirty="0" smtClean="0"/>
                  <a:t>Medidas de Distância</a:t>
                </a:r>
              </a:p>
              <a:p>
                <a:r>
                  <a:rPr lang="pt-BR" dirty="0" smtClean="0"/>
                  <a:t>Distância de </a:t>
                </a:r>
                <a:r>
                  <a:rPr lang="pt-BR" dirty="0" err="1" smtClean="0"/>
                  <a:t>Minkowski</a:t>
                </a:r>
                <a:r>
                  <a:rPr lang="pt-BR" dirty="0" smtClean="0"/>
                  <a:t>: a distância euclidiana é um caso particular de uma distância mais geral, chamada de </a:t>
                </a:r>
                <a:r>
                  <a:rPr lang="pt-BR" dirty="0" err="1" smtClean="0"/>
                  <a:t>Minkowski</a:t>
                </a:r>
                <a:endParaRPr lang="pt-B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pt-BR" i="1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pt-BR" i="1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pt-BR" i="1">
                                      <a:latin typeface="Cambria Math"/>
                                    </a:rPr>
                                    <m:t>𝑝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|</m:t>
                                      </m:r>
                                      <m:sSub>
                                        <m:sSubPr>
                                          <m:ctrlPr>
                                            <a:rPr lang="pt-B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latin typeface="Cambria Math"/>
                                            </a:rPr>
                                            <m:t>𝑖𝑘</m:t>
                                          </m:r>
                                        </m:sub>
                                      </m:s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t-B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latin typeface="Cambria Math"/>
                                            </a:rPr>
                                            <m:t>𝑗𝑘</m:t>
                                          </m:r>
                                        </m:sub>
                                      </m:sSub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|</m:t>
                                      </m:r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1/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pt-BR" dirty="0" smtClean="0"/>
              </a:p>
              <a:p>
                <a:r>
                  <a:rPr lang="pt-BR" dirty="0" smtClean="0"/>
                  <a:t>Se aplicarmos </a:t>
                </a:r>
                <a:r>
                  <a:rPr lang="pt-BR" i="1" dirty="0" smtClean="0"/>
                  <a:t>n</a:t>
                </a:r>
                <a:r>
                  <a:rPr lang="pt-BR" dirty="0" smtClean="0"/>
                  <a:t> = 2, chegamos a distância euclidiana</a:t>
                </a:r>
              </a:p>
              <a:p>
                <a:r>
                  <a:rPr lang="pt-BR" dirty="0" smtClean="0"/>
                  <a:t>Para n = 1 temos a Distância City-</a:t>
                </a:r>
                <a:r>
                  <a:rPr lang="pt-BR" dirty="0" err="1" smtClean="0"/>
                  <a:t>Block</a:t>
                </a:r>
                <a:r>
                  <a:rPr lang="pt-BR" dirty="0" smtClean="0"/>
                  <a:t>, ou </a:t>
                </a:r>
                <a:r>
                  <a:rPr lang="pt-BR" i="1" dirty="0" smtClean="0"/>
                  <a:t>Manhattan </a:t>
                </a:r>
                <a:r>
                  <a:rPr lang="pt-BR" i="1" dirty="0" err="1" smtClean="0"/>
                  <a:t>Distance</a:t>
                </a:r>
                <a:endParaRPr lang="pt-BR" i="1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113" r="-1630" b="-14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96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Medidas de Similaridade ou Distância (Dissimilaridade)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pt-BR" b="1" dirty="0" smtClean="0"/>
                  <a:t>Medidas de Distância</a:t>
                </a:r>
              </a:p>
              <a:p>
                <a:r>
                  <a:rPr lang="pt-BR" dirty="0" smtClean="0"/>
                  <a:t>Distância Absoluta, Bloco, City-</a:t>
                </a:r>
                <a:r>
                  <a:rPr lang="pt-BR" dirty="0" err="1" smtClean="0"/>
                  <a:t>Block</a:t>
                </a:r>
                <a:r>
                  <a:rPr lang="pt-BR" dirty="0" smtClean="0"/>
                  <a:t> ou Manhattan: representa a soma das diferenças absolutas entre os valores das p variáveis para os dois casos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i="1">
                              <a:latin typeface="Cambria Math"/>
                            </a:rPr>
                            <m:t>𝑘</m:t>
                          </m:r>
                          <m:r>
                            <a:rPr lang="pt-BR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𝑝</m:t>
                          </m:r>
                        </m:sup>
                        <m:e>
                          <m:r>
                            <a:rPr lang="pt-BR" i="1">
                              <a:latin typeface="Cambria Math"/>
                            </a:rPr>
                            <m:t>|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𝑖𝑘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𝑗𝑘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|</m:t>
                          </m:r>
                        </m:e>
                      </m:nary>
                    </m:oMath>
                  </m:oMathPara>
                </a14:m>
                <a:endParaRPr lang="pt-BR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" t="-1408" r="-20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17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</a:t>
            </a:fld>
            <a:endParaRPr lang="pt-BR"/>
          </a:p>
        </p:txBody>
      </p:sp>
      <p:pic>
        <p:nvPicPr>
          <p:cNvPr id="18434" name="Picture 2" descr="http://infomais.blog.br/wp-content/uploads/2012/06/mem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08720"/>
            <a:ext cx="6291064" cy="552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34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Medidas de Similaridade ou Distância (Dissimilaridade)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pt-BR" b="1" dirty="0" smtClean="0"/>
                  <a:t>Medidas de Distância</a:t>
                </a:r>
              </a:p>
              <a:p>
                <a:r>
                  <a:rPr lang="pt-BR" dirty="0" err="1" smtClean="0"/>
                  <a:t>Mahalanobis</a:t>
                </a:r>
                <a:r>
                  <a:rPr lang="pt-BR" dirty="0" smtClean="0"/>
                  <a:t>: é a distância estatística entre dois indivíduos </a:t>
                </a:r>
                <a:r>
                  <a:rPr lang="pt-BR" i="1" dirty="0" smtClean="0"/>
                  <a:t>i</a:t>
                </a:r>
                <a:r>
                  <a:rPr lang="pt-BR" dirty="0" smtClean="0"/>
                  <a:t> e </a:t>
                </a:r>
                <a:r>
                  <a:rPr lang="pt-BR" i="1" dirty="0" smtClean="0"/>
                  <a:t>j</a:t>
                </a:r>
                <a:r>
                  <a:rPr lang="pt-BR" dirty="0" smtClean="0"/>
                  <a:t>, considerando a matriz de covariância para o cálculo das distâncias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)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pt-BR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pt-BR" dirty="0" smtClean="0"/>
              </a:p>
              <a:p>
                <a:r>
                  <a:rPr lang="pt-BR" dirty="0" smtClean="0"/>
                  <a:t>Em que </a:t>
                </a:r>
                <a:r>
                  <a:rPr lang="pt-BR" i="1" dirty="0" smtClean="0"/>
                  <a:t>S</a:t>
                </a:r>
                <a:r>
                  <a:rPr lang="pt-BR" dirty="0" smtClean="0"/>
                  <a:t> é a estimativa amostral da matriz de variância-covariância </a:t>
                </a:r>
                <a:r>
                  <a:rPr lang="el-GR" dirty="0" smtClean="0"/>
                  <a:t>Σ</a:t>
                </a:r>
                <a:r>
                  <a:rPr lang="pt-BR" dirty="0" smtClean="0"/>
                  <a:t> dentro dos agrupamentos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" t="-1408" r="-14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047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Medidas de Similaridade ou Distância (Dissimilaridade)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pt-BR" b="1" dirty="0" smtClean="0"/>
                  <a:t>Medidas de Distância</a:t>
                </a:r>
              </a:p>
              <a:p>
                <a:r>
                  <a:rPr lang="pt-BR" dirty="0" err="1" smtClean="0"/>
                  <a:t>Chebychev</a:t>
                </a:r>
                <a:r>
                  <a:rPr lang="pt-BR" dirty="0" smtClean="0"/>
                  <a:t>: diferença absoluta máxima entre todas as </a:t>
                </a:r>
                <a:r>
                  <a:rPr lang="pt-BR" i="1" dirty="0" smtClean="0"/>
                  <a:t>p</a:t>
                </a:r>
                <a:r>
                  <a:rPr lang="pt-BR" dirty="0" smtClean="0"/>
                  <a:t> variáveis entre duas observações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𝑚𝑎𝑥</m:t>
                      </m:r>
                      <m:r>
                        <a:rPr lang="pt-BR" i="1">
                          <a:latin typeface="Cambria Math"/>
                        </a:rPr>
                        <m:t>|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𝑖𝑘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𝑗𝑘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|</m:t>
                      </m:r>
                    </m:oMath>
                  </m:oMathPara>
                </a14:m>
                <a:endParaRPr lang="pt-BR" dirty="0" smtClean="0"/>
              </a:p>
              <a:p>
                <a:r>
                  <a:rPr lang="pt-BR" dirty="0" smtClean="0"/>
                  <a:t>Em que </a:t>
                </a:r>
                <a:r>
                  <a:rPr lang="pt-BR" i="1" dirty="0" smtClean="0"/>
                  <a:t>S</a:t>
                </a:r>
                <a:r>
                  <a:rPr lang="pt-BR" dirty="0" smtClean="0"/>
                  <a:t> é a estimativa amostral da matriz de variância-covariância </a:t>
                </a:r>
                <a:r>
                  <a:rPr lang="el-GR" dirty="0" smtClean="0"/>
                  <a:t>Σ</a:t>
                </a:r>
                <a:r>
                  <a:rPr lang="pt-BR" dirty="0" smtClean="0"/>
                  <a:t> dentro dos agrupamentos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" t="-14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793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Medidas de Similaridade ou Distância (Dissimilaridade)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r>
                  <a:rPr lang="pt-BR" b="1" dirty="0" smtClean="0"/>
                  <a:t>Medidas Correlacionadas</a:t>
                </a:r>
              </a:p>
              <a:p>
                <a:r>
                  <a:rPr lang="pt-BR" dirty="0" smtClean="0"/>
                  <a:t>Representam similaridade pela correspondência de padrões ao longo das características (</a:t>
                </a:r>
                <a:r>
                  <a:rPr lang="pt-BR" i="1" dirty="0" smtClean="0"/>
                  <a:t>X</a:t>
                </a:r>
                <a:r>
                  <a:rPr lang="pt-BR" dirty="0" smtClean="0"/>
                  <a:t> variáveis)</a:t>
                </a:r>
              </a:p>
              <a:p>
                <a:r>
                  <a:rPr lang="pt-BR" dirty="0" smtClean="0"/>
                  <a:t>Correlação de Pearson é a mais utilizada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𝑝</m:t>
                              </m:r>
                            </m:sup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/>
                                </a:rPr>
                                <m:t>)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)</m:t>
                              </m:r>
                            </m:e>
                          </m:nary>
                        </m:num>
                        <m:den>
                          <m:rad>
                            <m:radPr>
                              <m:degHide m:val="on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nary>
                                <m:naryPr>
                                  <m:chr m:val="∑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pt-BR" i="1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pt-BR" i="1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pt-BR" i="1">
                                      <a:latin typeface="Cambria Math"/>
                                    </a:rPr>
                                    <m:t>𝑝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pt-B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pt-B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  <m:r>
                                            <a:rPr lang="pt-BR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t-B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pt-B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pt-BR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pt-BR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  <m:nary>
                                <m:naryPr>
                                  <m:chr m:val="∑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pt-BR" i="1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pt-BR" i="1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pt-BR" i="1">
                                      <a:latin typeface="Cambria Math"/>
                                    </a:rPr>
                                    <m:t>𝑝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pt-B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pt-B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  <m:r>
                                            <a:rPr lang="pt-BR" i="1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t-B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pt-B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pt-BR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pt-BR" i="1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</m:den>
                      </m:f>
                    </m:oMath>
                  </m:oMathPara>
                </a14:m>
                <a:endParaRPr lang="pt-BR" dirty="0"/>
              </a:p>
              <a:p>
                <a:endParaRPr lang="pt-BR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" t="-1408" r="-1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694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Medidas de Similaridade ou Distância (Dissimilaridade)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b="1" dirty="0" smtClean="0"/>
              <a:t>Medidas de Associação</a:t>
            </a:r>
          </a:p>
          <a:p>
            <a:r>
              <a:rPr lang="pt-BR" dirty="0" smtClean="0"/>
              <a:t>Utilização de variáveis binárias</a:t>
            </a:r>
          </a:p>
          <a:p>
            <a:r>
              <a:rPr lang="pt-BR" dirty="0" smtClean="0"/>
              <a:t>Tabela de Contingência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23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574102"/>
              </p:ext>
            </p:extLst>
          </p:nvPr>
        </p:nvGraphicFramePr>
        <p:xfrm>
          <a:off x="683568" y="4005064"/>
          <a:ext cx="79208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584176"/>
                <a:gridCol w="1584176"/>
                <a:gridCol w="1584176"/>
                <a:gridCol w="158417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Indivíduo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i="1" baseline="0" dirty="0" smtClean="0"/>
                        <a:t>j</a:t>
                      </a:r>
                      <a:endParaRPr lang="pt-BR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Indivíduo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i="1" baseline="0" dirty="0" smtClean="0"/>
                        <a:t>i</a:t>
                      </a:r>
                      <a:endParaRPr lang="pt-BR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a+b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c+d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a+c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b+d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 = </a:t>
                      </a:r>
                      <a:r>
                        <a:rPr lang="pt-BR" dirty="0" err="1" smtClean="0"/>
                        <a:t>a+b+c+d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73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Medidas de Similaridade ou Distância (Dissimilaridade)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r>
                  <a:rPr lang="pt-BR" b="1" dirty="0" smtClean="0"/>
                  <a:t>Medidas de Associação</a:t>
                </a:r>
              </a:p>
              <a:p>
                <a:r>
                  <a:rPr lang="pt-BR" dirty="0" smtClean="0"/>
                  <a:t>Coeficientes de Emparelhamento Simples:</a:t>
                </a:r>
              </a:p>
              <a:p>
                <a:r>
                  <a:rPr lang="pt-BR" dirty="0" smtClean="0"/>
                  <a:t>Medida de Semelhança (</a:t>
                </a:r>
                <a:r>
                  <a:rPr lang="pt-BR" i="1" dirty="0" smtClean="0"/>
                  <a:t>S</a:t>
                </a:r>
                <a:r>
                  <a:rPr lang="pt-BR" i="1" baseline="-25000" dirty="0" smtClean="0"/>
                  <a:t>ij</a:t>
                </a:r>
                <a:r>
                  <a:rPr lang="pt-BR" dirty="0" smtClean="0"/>
                  <a:t>)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pt-BR" dirty="0"/>
              </a:p>
              <a:p>
                <a:r>
                  <a:rPr lang="pt-BR" dirty="0"/>
                  <a:t>Medida de </a:t>
                </a:r>
                <a:r>
                  <a:rPr lang="pt-BR" dirty="0" smtClean="0"/>
                  <a:t>Distância (</a:t>
                </a:r>
                <a:r>
                  <a:rPr lang="pt-BR" i="1" dirty="0" err="1" smtClean="0"/>
                  <a:t>d</a:t>
                </a:r>
                <a:r>
                  <a:rPr lang="pt-BR" i="1" baseline="-25000" dirty="0" err="1" smtClean="0"/>
                  <a:t>ij</a:t>
                </a:r>
                <a:r>
                  <a:rPr lang="pt-BR" dirty="0"/>
                  <a:t>)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pt-BR" i="1">
                              <a:latin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𝑎</m:t>
                          </m:r>
                          <m:r>
                            <a:rPr lang="pt-BR" i="1">
                              <a:latin typeface="Cambria Math"/>
                            </a:rPr>
                            <m:t>+</m:t>
                          </m:r>
                          <m:r>
                            <a:rPr lang="pt-BR" i="1">
                              <a:latin typeface="Cambria Math"/>
                            </a:rPr>
                            <m:t>𝑏</m:t>
                          </m:r>
                          <m:r>
                            <a:rPr lang="pt-BR" i="1">
                              <a:latin typeface="Cambria Math"/>
                            </a:rPr>
                            <m:t>+</m:t>
                          </m:r>
                          <m:r>
                            <a:rPr lang="pt-BR" i="1">
                              <a:latin typeface="Cambria Math"/>
                            </a:rPr>
                            <m:t>𝑐</m:t>
                          </m:r>
                          <m:r>
                            <a:rPr lang="pt-BR" i="1">
                              <a:latin typeface="Cambria Math"/>
                            </a:rPr>
                            <m:t>+</m:t>
                          </m:r>
                          <m:r>
                            <a:rPr lang="pt-BR" i="1">
                              <a:latin typeface="Cambria Math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pt-BR" dirty="0"/>
              </a:p>
              <a:p>
                <a:endParaRPr lang="pt-BR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" t="-14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26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Medidas de Similaridade ou Distância (Dissimilaridade)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109728" indent="0">
                  <a:buNone/>
                </a:pPr>
                <a:r>
                  <a:rPr lang="pt-BR" b="1" dirty="0" smtClean="0"/>
                  <a:t>Medidas de Associação</a:t>
                </a:r>
              </a:p>
              <a:p>
                <a:r>
                  <a:rPr lang="pt-BR" dirty="0" smtClean="0"/>
                  <a:t>Coeficientes de </a:t>
                </a:r>
                <a:r>
                  <a:rPr lang="pt-BR" dirty="0" err="1" smtClean="0"/>
                  <a:t>Jaccard</a:t>
                </a:r>
                <a:endParaRPr lang="pt-BR" dirty="0" smtClean="0"/>
              </a:p>
              <a:p>
                <a:r>
                  <a:rPr lang="pt-BR" dirty="0" smtClean="0"/>
                  <a:t>Medida de Semelhança (</a:t>
                </a:r>
                <a:r>
                  <a:rPr lang="pt-BR" i="1" dirty="0" smtClean="0"/>
                  <a:t>S</a:t>
                </a:r>
                <a:r>
                  <a:rPr lang="pt-BR" i="1" baseline="-25000" dirty="0" smtClean="0"/>
                  <a:t>ij</a:t>
                </a:r>
                <a:r>
                  <a:rPr lang="pt-BR" dirty="0" smtClean="0"/>
                  <a:t>)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pt-BR" dirty="0"/>
              </a:p>
              <a:p>
                <a:r>
                  <a:rPr lang="pt-BR" dirty="0"/>
                  <a:t>Medida de </a:t>
                </a:r>
                <a:r>
                  <a:rPr lang="pt-BR" dirty="0" smtClean="0"/>
                  <a:t>Distância (</a:t>
                </a:r>
                <a:r>
                  <a:rPr lang="pt-BR" i="1" dirty="0" err="1" smtClean="0"/>
                  <a:t>d</a:t>
                </a:r>
                <a:r>
                  <a:rPr lang="pt-BR" i="1" baseline="-25000" dirty="0" err="1" smtClean="0"/>
                  <a:t>ij</a:t>
                </a:r>
                <a:r>
                  <a:rPr lang="pt-BR" dirty="0"/>
                  <a:t>)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pt-BR" i="1">
                              <a:latin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𝑎</m:t>
                          </m:r>
                          <m:r>
                            <a:rPr lang="pt-BR" i="1">
                              <a:latin typeface="Cambria Math"/>
                            </a:rPr>
                            <m:t>+</m:t>
                          </m:r>
                          <m:r>
                            <a:rPr lang="pt-BR" i="1">
                              <a:latin typeface="Cambria Math"/>
                            </a:rPr>
                            <m:t>𝑏</m:t>
                          </m:r>
                          <m:r>
                            <a:rPr lang="pt-BR" i="1">
                              <a:latin typeface="Cambria Math"/>
                            </a:rPr>
                            <m:t>+</m:t>
                          </m:r>
                          <m:r>
                            <a:rPr lang="pt-BR" i="1">
                              <a:latin typeface="Cambria Math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pt-BR" dirty="0"/>
              </a:p>
              <a:p>
                <a:endParaRPr lang="pt-BR" dirty="0"/>
              </a:p>
              <a:p>
                <a:r>
                  <a:rPr lang="pt-BR" dirty="0" smtClean="0"/>
                  <a:t>Existem outros métodos não apresentados em aula, disponíveis no livro referência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113" b="-112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66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 smtClean="0"/>
              <a:t>Determinação </a:t>
            </a:r>
            <a:r>
              <a:rPr lang="pt-BR" altLang="pt-BR" dirty="0"/>
              <a:t>e </a:t>
            </a:r>
            <a:r>
              <a:rPr lang="pt-BR" altLang="pt-BR" dirty="0" smtClean="0"/>
              <a:t>Avaliação </a:t>
            </a:r>
            <a:r>
              <a:rPr lang="pt-BR" altLang="pt-BR" dirty="0"/>
              <a:t>dos </a:t>
            </a:r>
            <a:r>
              <a:rPr lang="pt-BR" altLang="pt-BR" dirty="0" smtClean="0"/>
              <a:t>Grupos </a:t>
            </a:r>
            <a:endParaRPr lang="pt-BR" altLang="pt-BR" dirty="0"/>
          </a:p>
        </p:txBody>
      </p:sp>
      <p:sp>
        <p:nvSpPr>
          <p:cNvPr id="77828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altLang="pt-BR" dirty="0"/>
              <a:t>Envolve: a escolha do algoritmo de agrupamento e a decisão quanto ao número de </a:t>
            </a:r>
            <a:r>
              <a:rPr lang="pt-BR" altLang="pt-BR" dirty="0" smtClean="0"/>
              <a:t>grupos</a:t>
            </a:r>
            <a:endParaRPr lang="pt-BR" altLang="pt-BR" dirty="0"/>
          </a:p>
          <a:p>
            <a:r>
              <a:rPr lang="pt-BR" altLang="pt-BR" b="1" dirty="0"/>
              <a:t>Algoritmo de agrupamento</a:t>
            </a:r>
            <a:r>
              <a:rPr lang="pt-BR" altLang="pt-BR" dirty="0"/>
              <a:t>: qual o procedimento deve ser usado para colocar objetos similares dentro de grupos? Temos os hierárquicos e os </a:t>
            </a:r>
            <a:r>
              <a:rPr lang="pt-BR" altLang="pt-BR" dirty="0" smtClean="0"/>
              <a:t>não-hierárquicos</a:t>
            </a:r>
            <a:endParaRPr lang="pt-BR" altLang="pt-BR" dirty="0"/>
          </a:p>
          <a:p>
            <a:r>
              <a:rPr lang="pt-BR" altLang="pt-BR" dirty="0"/>
              <a:t>Todo algoritmo visa maximizar as diferenças entre os grupos em confronto com a variação dentro dos mesmos (</a:t>
            </a:r>
            <a:r>
              <a:rPr lang="pt-BR" altLang="pt-BR" i="1" dirty="0" err="1"/>
              <a:t>between</a:t>
            </a:r>
            <a:r>
              <a:rPr lang="pt-BR" altLang="pt-BR" i="1" dirty="0"/>
              <a:t>-cluste</a:t>
            </a:r>
            <a:r>
              <a:rPr lang="pt-BR" altLang="pt-BR" dirty="0"/>
              <a:t>r x </a:t>
            </a:r>
            <a:r>
              <a:rPr lang="pt-BR" altLang="pt-BR" dirty="0" err="1"/>
              <a:t>within</a:t>
            </a:r>
            <a:r>
              <a:rPr lang="pt-BR" altLang="pt-BR" dirty="0"/>
              <a:t>-cluster).</a:t>
            </a:r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40A3-C65D-4C35-BD3C-B948E748796F}" type="slidenum">
              <a:rPr lang="pt-BR" altLang="pt-BR" smtClean="0"/>
              <a:pPr/>
              <a:t>26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1682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</a:t>
            </a:r>
            <a:r>
              <a:rPr lang="pt-BR" i="1" dirty="0" smtClean="0"/>
              <a:t>Cluster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Cluster Hierárquico</a:t>
            </a:r>
          </a:p>
          <a:p>
            <a:r>
              <a:rPr lang="pt-BR" dirty="0" smtClean="0"/>
              <a:t>Cluster Não Hierárquico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27</a:t>
            </a:fld>
            <a:endParaRPr lang="pt-BR"/>
          </a:p>
        </p:txBody>
      </p:sp>
      <p:pic>
        <p:nvPicPr>
          <p:cNvPr id="20482" name="Picture 2" descr="http://img.ibxk.com.br/2014/11/05/05133348435409.jpg?w=794&amp;h=529&amp;mode=ma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501008"/>
            <a:ext cx="5595510" cy="293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79512" y="3717032"/>
            <a:ext cx="33947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solidFill>
                  <a:srgbClr val="FF0000"/>
                </a:solidFill>
              </a:rPr>
              <a:t>Qual é melhor???</a:t>
            </a:r>
            <a:endParaRPr lang="pt-BR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18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Tipos de </a:t>
            </a:r>
            <a:r>
              <a:rPr lang="pt-BR" i="1" dirty="0"/>
              <a:t>Cluster</a:t>
            </a:r>
            <a:endParaRPr lang="pt-BR" altLang="pt-BR" dirty="0"/>
          </a:p>
        </p:txBody>
      </p:sp>
      <p:sp>
        <p:nvSpPr>
          <p:cNvPr id="7885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/>
              <a:t>Procedimentos hierárquicos de agrupamento: envolvem a construção de uma hierarquia semelhante a uma árvore. São de dois tipos: </a:t>
            </a:r>
            <a:r>
              <a:rPr lang="pt-BR" altLang="pt-BR" dirty="0" err="1"/>
              <a:t>aglomerativos</a:t>
            </a:r>
            <a:r>
              <a:rPr lang="pt-BR" altLang="pt-BR" dirty="0"/>
              <a:t> e </a:t>
            </a:r>
            <a:r>
              <a:rPr lang="pt-BR" altLang="pt-BR" dirty="0" err="1"/>
              <a:t>divisivos</a:t>
            </a:r>
            <a:r>
              <a:rPr lang="pt-BR" altLang="pt-BR" dirty="0"/>
              <a:t>.</a:t>
            </a:r>
          </a:p>
          <a:p>
            <a:r>
              <a:rPr lang="pt-BR" altLang="pt-BR" dirty="0"/>
              <a:t>Algoritmos mais populares: (1) </a:t>
            </a:r>
            <a:r>
              <a:rPr lang="pt-BR" altLang="pt-BR" i="1" dirty="0"/>
              <a:t>single </a:t>
            </a:r>
            <a:r>
              <a:rPr lang="pt-BR" altLang="pt-BR" i="1" dirty="0" err="1"/>
              <a:t>linkage</a:t>
            </a:r>
            <a:r>
              <a:rPr lang="pt-BR" altLang="pt-BR" dirty="0"/>
              <a:t>; (2) </a:t>
            </a:r>
            <a:r>
              <a:rPr lang="pt-BR" altLang="pt-BR" i="1" dirty="0"/>
              <a:t>complete </a:t>
            </a:r>
            <a:r>
              <a:rPr lang="pt-BR" altLang="pt-BR" i="1" dirty="0" err="1"/>
              <a:t>linkage</a:t>
            </a:r>
            <a:r>
              <a:rPr lang="pt-BR" altLang="pt-BR" dirty="0"/>
              <a:t>; (3) </a:t>
            </a:r>
            <a:r>
              <a:rPr lang="pt-BR" altLang="pt-BR" i="1" dirty="0" err="1"/>
              <a:t>avarage</a:t>
            </a:r>
            <a:r>
              <a:rPr lang="pt-BR" altLang="pt-BR" i="1" dirty="0"/>
              <a:t> </a:t>
            </a:r>
            <a:r>
              <a:rPr lang="pt-BR" altLang="pt-BR" i="1" dirty="0" err="1"/>
              <a:t>linkage</a:t>
            </a:r>
            <a:r>
              <a:rPr lang="pt-BR" altLang="pt-BR" dirty="0"/>
              <a:t>; (4) </a:t>
            </a:r>
            <a:r>
              <a:rPr lang="pt-BR" altLang="pt-BR" i="1" dirty="0" err="1"/>
              <a:t>Ward’s</a:t>
            </a:r>
            <a:r>
              <a:rPr lang="pt-BR" altLang="pt-BR" i="1" dirty="0"/>
              <a:t> </a:t>
            </a:r>
            <a:r>
              <a:rPr lang="pt-BR" altLang="pt-BR" i="1" dirty="0" err="1"/>
              <a:t>method</a:t>
            </a:r>
            <a:r>
              <a:rPr lang="pt-BR" altLang="pt-BR" dirty="0"/>
              <a:t>; e (5) </a:t>
            </a:r>
            <a:r>
              <a:rPr lang="pt-BR" altLang="pt-BR" i="1" dirty="0" err="1"/>
              <a:t>centroid</a:t>
            </a:r>
            <a:r>
              <a:rPr lang="pt-BR" altLang="pt-BR" i="1" dirty="0"/>
              <a:t> </a:t>
            </a:r>
            <a:r>
              <a:rPr lang="pt-BR" altLang="pt-BR" i="1" dirty="0" err="1"/>
              <a:t>method</a:t>
            </a:r>
            <a:r>
              <a:rPr lang="pt-BR" altLang="pt-BR" dirty="0"/>
              <a:t>.</a:t>
            </a:r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9B02-0AB8-4F67-8E1D-85A55772CBA5}" type="slidenum">
              <a:rPr lang="pt-BR" altLang="pt-BR" smtClean="0"/>
              <a:pPr/>
              <a:t>28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293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Tipos de </a:t>
            </a:r>
            <a:r>
              <a:rPr lang="pt-BR" i="1" dirty="0"/>
              <a:t>Cluster</a:t>
            </a:r>
            <a:endParaRPr lang="pt-BR" altLang="pt-BR" dirty="0"/>
          </a:p>
        </p:txBody>
      </p:sp>
      <p:sp>
        <p:nvSpPr>
          <p:cNvPr id="7987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altLang="pt-BR" dirty="0" smtClean="0"/>
              <a:t>1) </a:t>
            </a:r>
            <a:r>
              <a:rPr lang="pt-BR" altLang="pt-BR" b="1" dirty="0" smtClean="0"/>
              <a:t>Single </a:t>
            </a:r>
            <a:r>
              <a:rPr lang="pt-BR" altLang="pt-BR" b="1" dirty="0" err="1" smtClean="0"/>
              <a:t>linkage</a:t>
            </a:r>
            <a:r>
              <a:rPr lang="pt-BR" altLang="pt-BR" dirty="0" smtClean="0"/>
              <a:t>: baseado na distância mínima entre dois objetos. É também chamado de </a:t>
            </a:r>
            <a:r>
              <a:rPr lang="pt-BR" altLang="pt-BR" i="1" dirty="0" err="1" smtClean="0"/>
              <a:t>nearest</a:t>
            </a:r>
            <a:r>
              <a:rPr lang="pt-BR" altLang="pt-BR" i="1" dirty="0" smtClean="0"/>
              <a:t> </a:t>
            </a:r>
            <a:r>
              <a:rPr lang="pt-BR" altLang="pt-BR" i="1" dirty="0" err="1" smtClean="0"/>
              <a:t>neighbor</a:t>
            </a:r>
            <a:endParaRPr lang="pt-BR" altLang="pt-BR" i="1" dirty="0" smtClean="0"/>
          </a:p>
          <a:p>
            <a:endParaRPr lang="pt-BR" altLang="pt-BR" dirty="0" smtClean="0"/>
          </a:p>
          <a:p>
            <a:pPr marL="109728" indent="0">
              <a:buNone/>
            </a:pPr>
            <a:r>
              <a:rPr lang="pt-BR" altLang="pt-BR" dirty="0" smtClean="0"/>
              <a:t>2) </a:t>
            </a:r>
            <a:r>
              <a:rPr lang="pt-BR" altLang="pt-BR" b="1" dirty="0" smtClean="0"/>
              <a:t>Complete </a:t>
            </a:r>
            <a:r>
              <a:rPr lang="pt-BR" altLang="pt-BR" b="1" dirty="0" err="1" smtClean="0"/>
              <a:t>linkage</a:t>
            </a:r>
            <a:r>
              <a:rPr lang="pt-BR" altLang="pt-BR" dirty="0" smtClean="0"/>
              <a:t>: é baseado na distância máxima, razão pela qual é conhecido como a abordagem do vizinho mais longe (</a:t>
            </a:r>
            <a:r>
              <a:rPr lang="pt-BR" altLang="pt-BR" i="1" dirty="0" err="1" smtClean="0"/>
              <a:t>furthest</a:t>
            </a:r>
            <a:r>
              <a:rPr lang="pt-BR" altLang="pt-BR" i="1" dirty="0" smtClean="0"/>
              <a:t> </a:t>
            </a:r>
            <a:r>
              <a:rPr lang="pt-BR" altLang="pt-BR" i="1" dirty="0" err="1" smtClean="0"/>
              <a:t>neighbor</a:t>
            </a:r>
            <a:r>
              <a:rPr lang="pt-BR" altLang="pt-BR" dirty="0" smtClean="0"/>
              <a:t>)</a:t>
            </a:r>
          </a:p>
          <a:p>
            <a:endParaRPr lang="pt-BR" altLang="pt-BR" dirty="0"/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1B0A-6374-4D48-B5F5-E53371CD92AA}" type="slidenum">
              <a:rPr lang="pt-BR" altLang="pt-BR" smtClean="0"/>
              <a:pPr/>
              <a:t>29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790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Conglomerados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Análise de conglomerados, análise de agrupamentos ou </a:t>
            </a:r>
            <a:r>
              <a:rPr lang="pt-BR" i="1" dirty="0" smtClean="0"/>
              <a:t>cluster </a:t>
            </a:r>
            <a:r>
              <a:rPr lang="pt-BR" i="1" dirty="0" err="1" smtClean="0"/>
              <a:t>analysis</a:t>
            </a:r>
            <a:r>
              <a:rPr lang="pt-BR" dirty="0" smtClean="0"/>
              <a:t>, são técnicas de interdependência que permite agrupar casos ou variáveis em um grupo homogêneo, em função de sua similaridade</a:t>
            </a:r>
          </a:p>
          <a:p>
            <a:endParaRPr lang="pt-BR" dirty="0" smtClean="0"/>
          </a:p>
          <a:p>
            <a:r>
              <a:rPr lang="pt-BR" dirty="0" smtClean="0"/>
              <a:t>Cada objeto é semelhante aos demais do grupo, maximizando a homogeneidade dentro do grupo e maximizando a heterogeneidade entre grupos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95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Tipos de </a:t>
            </a:r>
            <a:r>
              <a:rPr lang="pt-BR" i="1" dirty="0"/>
              <a:t>Cluster</a:t>
            </a:r>
            <a:endParaRPr lang="pt-BR" altLang="pt-BR" dirty="0"/>
          </a:p>
        </p:txBody>
      </p:sp>
      <p:sp>
        <p:nvSpPr>
          <p:cNvPr id="80900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t-BR" altLang="pt-BR" dirty="0" smtClean="0"/>
              <a:t>3) </a:t>
            </a:r>
            <a:r>
              <a:rPr lang="pt-BR" altLang="pt-BR" b="1" dirty="0" err="1" smtClean="0"/>
              <a:t>Avarage</a:t>
            </a:r>
            <a:r>
              <a:rPr lang="pt-BR" altLang="pt-BR" b="1" dirty="0" smtClean="0"/>
              <a:t> </a:t>
            </a:r>
            <a:r>
              <a:rPr lang="pt-BR" altLang="pt-BR" b="1" dirty="0" err="1" smtClean="0"/>
              <a:t>linkage</a:t>
            </a:r>
            <a:r>
              <a:rPr lang="pt-BR" altLang="pt-BR" dirty="0" smtClean="0"/>
              <a:t>: ou ligação média, onde o critério é a distância de todos os indivíduos de um grupo em relação a todos de outro (no SPSS, as opções </a:t>
            </a:r>
            <a:r>
              <a:rPr lang="pt-BR" altLang="pt-BR" i="1" dirty="0" err="1" smtClean="0"/>
              <a:t>between-groups</a:t>
            </a:r>
            <a:r>
              <a:rPr lang="pt-BR" altLang="pt-BR" i="1" dirty="0" smtClean="0"/>
              <a:t> </a:t>
            </a:r>
            <a:r>
              <a:rPr lang="pt-BR" altLang="pt-BR" dirty="0" smtClean="0"/>
              <a:t>e </a:t>
            </a:r>
            <a:r>
              <a:rPr lang="pt-BR" altLang="pt-BR" i="1" dirty="0" err="1" smtClean="0"/>
              <a:t>within-groups</a:t>
            </a:r>
            <a:r>
              <a:rPr lang="pt-BR" altLang="pt-BR" i="1" dirty="0" smtClean="0"/>
              <a:t> </a:t>
            </a:r>
            <a:r>
              <a:rPr lang="pt-BR" altLang="pt-BR" i="1" dirty="0" err="1" smtClean="0"/>
              <a:t>linkage</a:t>
            </a:r>
            <a:r>
              <a:rPr lang="pt-BR" altLang="pt-BR" dirty="0" smtClean="0"/>
              <a:t>). Tende a produzir grupos com aproximadamente a mesma variância</a:t>
            </a:r>
          </a:p>
          <a:p>
            <a:endParaRPr lang="pt-BR" altLang="pt-BR" dirty="0" smtClean="0"/>
          </a:p>
          <a:p>
            <a:pPr marL="109728" indent="0">
              <a:buNone/>
            </a:pPr>
            <a:r>
              <a:rPr lang="pt-BR" altLang="pt-BR" dirty="0" smtClean="0"/>
              <a:t>4) </a:t>
            </a:r>
            <a:r>
              <a:rPr lang="pt-BR" altLang="pt-BR" b="1" dirty="0" err="1" smtClean="0"/>
              <a:t>Ward’s</a:t>
            </a:r>
            <a:r>
              <a:rPr lang="pt-BR" altLang="pt-BR" b="1" dirty="0" smtClean="0"/>
              <a:t> </a:t>
            </a:r>
            <a:r>
              <a:rPr lang="pt-BR" altLang="pt-BR" b="1" dirty="0" err="1" smtClean="0"/>
              <a:t>method</a:t>
            </a:r>
            <a:r>
              <a:rPr lang="pt-BR" altLang="pt-BR" dirty="0" smtClean="0"/>
              <a:t>: minimiza a soma dos quadrados entre dois grupos em relação a todas as variáveis. Tende a produzir grupos com mesmo número de observações</a:t>
            </a:r>
            <a:endParaRPr lang="pt-BR" altLang="pt-BR" dirty="0"/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4288E-2407-4A5C-8C1B-9FE635EAACE5}" type="slidenum">
              <a:rPr lang="pt-BR" altLang="pt-BR" smtClean="0"/>
              <a:pPr/>
              <a:t>30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9573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Tipos de </a:t>
            </a:r>
            <a:r>
              <a:rPr lang="pt-BR" i="1" dirty="0"/>
              <a:t>Cluster</a:t>
            </a:r>
            <a:endParaRPr lang="pt-BR" altLang="pt-BR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altLang="pt-BR" dirty="0" smtClean="0"/>
              <a:t>5) </a:t>
            </a:r>
            <a:r>
              <a:rPr lang="pt-BR" altLang="pt-BR" b="1" dirty="0" err="1" smtClean="0"/>
              <a:t>Centroid</a:t>
            </a:r>
            <a:r>
              <a:rPr lang="pt-BR" altLang="pt-BR" b="1" dirty="0" smtClean="0"/>
              <a:t> </a:t>
            </a:r>
            <a:r>
              <a:rPr lang="pt-BR" altLang="pt-BR" b="1" dirty="0" err="1" smtClean="0"/>
              <a:t>method</a:t>
            </a:r>
            <a:r>
              <a:rPr lang="pt-BR" altLang="pt-BR" dirty="0" smtClean="0"/>
              <a:t>: a distância entre os grupos é a distância entre seus </a:t>
            </a:r>
            <a:r>
              <a:rPr lang="pt-BR" altLang="pt-BR" dirty="0" err="1" smtClean="0"/>
              <a:t>centróides</a:t>
            </a:r>
            <a:r>
              <a:rPr lang="pt-BR" altLang="pt-BR" dirty="0" smtClean="0"/>
              <a:t>, que são os valores médios das observações em relação às variáveis. Cada vez que indivíduos são agrupados, um novo </a:t>
            </a:r>
            <a:r>
              <a:rPr lang="pt-BR" altLang="pt-BR" dirty="0" err="1" smtClean="0"/>
              <a:t>centróide</a:t>
            </a:r>
            <a:r>
              <a:rPr lang="pt-BR" altLang="pt-BR" dirty="0" smtClean="0"/>
              <a:t> é calculado. Tanto este método quanto o de </a:t>
            </a:r>
            <a:r>
              <a:rPr lang="pt-BR" altLang="pt-BR" i="1" dirty="0" smtClean="0"/>
              <a:t>Ward</a:t>
            </a:r>
            <a:r>
              <a:rPr lang="pt-BR" altLang="pt-BR" dirty="0" smtClean="0"/>
              <a:t> exigem a distância euclidiana.</a:t>
            </a:r>
            <a:endParaRPr lang="pt-BR" altLang="pt-BR" dirty="0"/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4551-BD60-41FC-BA54-D1D9798C308A}" type="slidenum">
              <a:rPr lang="pt-BR" altLang="pt-BR" smtClean="0"/>
              <a:pPr/>
              <a:t>31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4109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Tipos de </a:t>
            </a:r>
            <a:r>
              <a:rPr lang="pt-BR" altLang="pt-BR" i="1" dirty="0" smtClean="0"/>
              <a:t>Cluster</a:t>
            </a:r>
            <a:endParaRPr lang="pt-BR" altLang="pt-BR" i="1" dirty="0"/>
          </a:p>
        </p:txBody>
      </p:sp>
      <p:sp>
        <p:nvSpPr>
          <p:cNvPr id="82948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altLang="pt-BR" b="1" u="sng" dirty="0" smtClean="0"/>
              <a:t>Métodos não-hierárquicos de agrupamento</a:t>
            </a:r>
            <a:r>
              <a:rPr lang="pt-BR" altLang="pt-BR" dirty="0" smtClean="0"/>
              <a:t>: ou métodos de partição, atribuem objetos a um grupo uma vez que o número de grupos a ser formado esteja especificado. São referidos como </a:t>
            </a:r>
            <a:r>
              <a:rPr lang="pt-BR" altLang="pt-BR" i="1" dirty="0" smtClean="0"/>
              <a:t>K-</a:t>
            </a:r>
            <a:r>
              <a:rPr lang="pt-BR" altLang="pt-BR" i="1" dirty="0" err="1" smtClean="0"/>
              <a:t>means</a:t>
            </a:r>
            <a:r>
              <a:rPr lang="pt-BR" altLang="pt-BR" i="1" dirty="0" smtClean="0"/>
              <a:t> </a:t>
            </a:r>
            <a:r>
              <a:rPr lang="pt-BR" altLang="pt-BR" i="1" dirty="0" err="1" smtClean="0"/>
              <a:t>clustering</a:t>
            </a:r>
            <a:endParaRPr lang="pt-BR" altLang="pt-BR" i="1" dirty="0" smtClean="0"/>
          </a:p>
          <a:p>
            <a:r>
              <a:rPr lang="pt-BR" altLang="pt-BR" dirty="0" smtClean="0"/>
              <a:t>Seleciona um grupo “semente” (</a:t>
            </a:r>
            <a:r>
              <a:rPr lang="pt-BR" altLang="pt-BR" i="1" dirty="0" err="1" smtClean="0"/>
              <a:t>seed</a:t>
            </a:r>
            <a:r>
              <a:rPr lang="pt-BR" altLang="pt-BR" dirty="0" smtClean="0"/>
              <a:t>) como grupo inicial, e todos os objetos próximos são incluídos nesse grupo. Um novo grupo semente é escolhido, e o processo continua até todas as observações serem distribuídas</a:t>
            </a:r>
            <a:endParaRPr lang="pt-BR" altLang="pt-BR" dirty="0"/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432F-8B27-4545-9A93-6A46678302EC}" type="slidenum">
              <a:rPr lang="pt-BR" altLang="pt-BR" smtClean="0"/>
              <a:pPr/>
              <a:t>32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3434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Tipos de </a:t>
            </a:r>
            <a:r>
              <a:rPr lang="pt-BR" altLang="pt-BR" i="1" dirty="0" smtClean="0"/>
              <a:t>Cluster</a:t>
            </a:r>
            <a:endParaRPr lang="pt-BR" altLang="pt-BR" i="1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altLang="pt-BR" b="1" dirty="0" smtClean="0"/>
              <a:t>O métodos não-hierárquicos são os seguintes</a:t>
            </a:r>
            <a:r>
              <a:rPr lang="pt-BR" altLang="pt-BR" dirty="0" smtClean="0"/>
              <a:t>:</a:t>
            </a:r>
          </a:p>
          <a:p>
            <a:r>
              <a:rPr lang="pt-BR" altLang="pt-BR" b="1" i="1" dirty="0" err="1" smtClean="0"/>
              <a:t>Sequential</a:t>
            </a:r>
            <a:r>
              <a:rPr lang="pt-BR" altLang="pt-BR" b="1" i="1" dirty="0" smtClean="0"/>
              <a:t> </a:t>
            </a:r>
            <a:r>
              <a:rPr lang="pt-BR" altLang="pt-BR" b="1" i="1" dirty="0" err="1" smtClean="0"/>
              <a:t>threshold</a:t>
            </a:r>
            <a:r>
              <a:rPr lang="pt-BR" altLang="pt-BR" dirty="0" smtClean="0"/>
              <a:t>: ou princípio sequencial, seleciona um grupo semente e inclui todos os objetos dentro de uma distância preestabelecida. Após, um novo grupo semente é selecionado, e o processo continua. Quando um objeto é destinado a um grupo semente, ele não é mais considerado nos subsequentes.</a:t>
            </a:r>
            <a:endParaRPr lang="pt-BR" altLang="pt-BR" dirty="0"/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91B4-47B1-4E5C-B3E2-3AFF51114064}" type="slidenum">
              <a:rPr lang="pt-BR" altLang="pt-BR" smtClean="0"/>
              <a:pPr/>
              <a:t>33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81952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Tipos de </a:t>
            </a:r>
            <a:r>
              <a:rPr lang="pt-BR" altLang="pt-BR" i="1" dirty="0" smtClean="0"/>
              <a:t>Cluster</a:t>
            </a:r>
            <a:endParaRPr lang="pt-BR" altLang="pt-BR" i="1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altLang="pt-BR" b="1" i="1" dirty="0" err="1" smtClean="0"/>
              <a:t>Parallel</a:t>
            </a:r>
            <a:r>
              <a:rPr lang="pt-BR" altLang="pt-BR" b="1" i="1" dirty="0" smtClean="0"/>
              <a:t> </a:t>
            </a:r>
            <a:r>
              <a:rPr lang="pt-BR" altLang="pt-BR" b="1" i="1" dirty="0" err="1" smtClean="0"/>
              <a:t>threshold</a:t>
            </a:r>
            <a:r>
              <a:rPr lang="pt-BR" altLang="pt-BR" dirty="0" smtClean="0"/>
              <a:t>: ou princípio paralelo, seleciona vários grupos semente e inclui todos os objetos dentro daquele mais próximo. À medida que o processo evolui, as distâncias podem ser ajustadas para incluir menos ou mais objetos (disponível no SPSS).</a:t>
            </a:r>
          </a:p>
          <a:p>
            <a:r>
              <a:rPr lang="pt-BR" altLang="pt-BR" b="1" i="1" dirty="0" err="1" smtClean="0"/>
              <a:t>Optimization</a:t>
            </a:r>
            <a:r>
              <a:rPr lang="pt-BR" altLang="pt-BR" dirty="0" smtClean="0"/>
              <a:t>: similar aos anteriores, exceto que ele permite a realocação de objetos em função da maior proximidade com outro grupo (disponível no SPSS).</a:t>
            </a:r>
            <a:endParaRPr lang="pt-BR" altLang="pt-BR" dirty="0"/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E67D-1334-42DB-BF50-CC1D475429DC}" type="slidenum">
              <a:rPr lang="pt-BR" altLang="pt-BR" smtClean="0"/>
              <a:pPr/>
              <a:t>34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5248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Tipos de </a:t>
            </a:r>
            <a:r>
              <a:rPr lang="pt-BR" altLang="pt-BR" i="1" dirty="0" smtClean="0"/>
              <a:t>Cluster</a:t>
            </a:r>
            <a:endParaRPr lang="pt-BR" altLang="pt-BR" i="1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altLang="pt-BR" u="sng" dirty="0" smtClean="0"/>
              <a:t>Seleção dos grupos sementes</a:t>
            </a:r>
            <a:r>
              <a:rPr lang="pt-BR" altLang="pt-BR" dirty="0" smtClean="0"/>
              <a:t>: pode ser aleatório ou escolhidos pelo pesquisador.  Um dos problemas no primeiro caso é que o resultado final depende da ordem dos dados.</a:t>
            </a:r>
          </a:p>
          <a:p>
            <a:r>
              <a:rPr lang="pt-BR" altLang="pt-BR" dirty="0" smtClean="0"/>
              <a:t>Vantagens e desvantagens dos métodos hierárquicos:</a:t>
            </a:r>
          </a:p>
          <a:p>
            <a:pPr lvl="1"/>
            <a:r>
              <a:rPr lang="pt-BR" altLang="pt-BR" dirty="0" smtClean="0"/>
              <a:t>(v) são rápidos e exigem menos tempo de processamento;</a:t>
            </a:r>
          </a:p>
          <a:p>
            <a:pPr lvl="1"/>
            <a:r>
              <a:rPr lang="pt-BR" altLang="pt-BR" dirty="0" smtClean="0"/>
              <a:t>(d) não realocam combinações anteriores;</a:t>
            </a:r>
          </a:p>
          <a:p>
            <a:pPr lvl="1"/>
            <a:r>
              <a:rPr lang="pt-BR" altLang="pt-BR" dirty="0" smtClean="0"/>
              <a:t>(d) é sensivelmente impactado por </a:t>
            </a:r>
            <a:r>
              <a:rPr lang="pt-BR" altLang="pt-BR" i="1" dirty="0" err="1" smtClean="0"/>
              <a:t>outliers</a:t>
            </a:r>
            <a:r>
              <a:rPr lang="pt-BR" altLang="pt-BR" dirty="0" smtClean="0"/>
              <a:t>;</a:t>
            </a:r>
          </a:p>
          <a:p>
            <a:pPr lvl="1"/>
            <a:r>
              <a:rPr lang="pt-BR" altLang="pt-BR" dirty="0" smtClean="0"/>
              <a:t>(d) não são apropriados para amostras muito grandes.</a:t>
            </a:r>
            <a:endParaRPr lang="pt-BR" altLang="pt-BR" dirty="0"/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DA82-53B2-4EBF-A869-359A8D3F2FD1}" type="slidenum">
              <a:rPr lang="pt-BR" altLang="pt-BR" smtClean="0"/>
              <a:pPr/>
              <a:t>35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122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Tipos de </a:t>
            </a:r>
            <a:r>
              <a:rPr lang="pt-BR" altLang="pt-BR" i="1" dirty="0" smtClean="0"/>
              <a:t>Cluster</a:t>
            </a:r>
            <a:endParaRPr lang="pt-BR" altLang="pt-BR" i="1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altLang="pt-BR" dirty="0" smtClean="0"/>
              <a:t>Vantagens e desvantagens dos métodos não- hierárquicos:</a:t>
            </a:r>
          </a:p>
          <a:p>
            <a:pPr lvl="1"/>
            <a:r>
              <a:rPr lang="pt-BR" altLang="pt-BR" dirty="0" smtClean="0"/>
              <a:t>(v) podem realocar combinações anteriores;</a:t>
            </a:r>
          </a:p>
          <a:p>
            <a:pPr lvl="1"/>
            <a:r>
              <a:rPr lang="pt-BR" altLang="pt-BR" dirty="0" smtClean="0"/>
              <a:t>(v) são menos sensíveis a </a:t>
            </a:r>
            <a:r>
              <a:rPr lang="pt-BR" altLang="pt-BR" i="1" dirty="0" err="1" smtClean="0"/>
              <a:t>outliers</a:t>
            </a:r>
            <a:r>
              <a:rPr lang="pt-BR" altLang="pt-BR" dirty="0" smtClean="0"/>
              <a:t>, à medida de distância e a variáveis inapropriadas (quando os grupos sementes são escolhidos pelo pesquisador);</a:t>
            </a:r>
          </a:p>
          <a:p>
            <a:pPr lvl="1"/>
            <a:r>
              <a:rPr lang="pt-BR" altLang="pt-BR" dirty="0" smtClean="0"/>
              <a:t>(d) os resultados dependem do processo de escolha dos pontos semente. Segundo </a:t>
            </a:r>
            <a:r>
              <a:rPr lang="pt-BR" altLang="pt-BR" dirty="0" err="1" smtClean="0"/>
              <a:t>Hair</a:t>
            </a:r>
            <a:r>
              <a:rPr lang="pt-BR" altLang="pt-BR" dirty="0" smtClean="0"/>
              <a:t>, o processo aleatório é inferior às técnicas hierárquicas; </a:t>
            </a:r>
          </a:p>
          <a:p>
            <a:pPr lvl="1"/>
            <a:r>
              <a:rPr lang="pt-BR" altLang="pt-BR" dirty="0" smtClean="0"/>
              <a:t>(d) Johnson e </a:t>
            </a:r>
            <a:r>
              <a:rPr lang="pt-BR" altLang="pt-BR" dirty="0" err="1" smtClean="0"/>
              <a:t>Wichern</a:t>
            </a:r>
            <a:r>
              <a:rPr lang="pt-BR" altLang="pt-BR" dirty="0" smtClean="0"/>
              <a:t> criticam  prefixação do no de grupos.</a:t>
            </a:r>
            <a:endParaRPr lang="pt-BR" altLang="pt-BR" dirty="0"/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D977-9E13-47F4-A29E-C9D55C8D7D72}" type="slidenum">
              <a:rPr lang="pt-BR" altLang="pt-BR" smtClean="0"/>
              <a:pPr/>
              <a:t>36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4094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Tipos de </a:t>
            </a:r>
            <a:r>
              <a:rPr lang="pt-BR" altLang="pt-BR" i="1" dirty="0" smtClean="0"/>
              <a:t>Cluster</a:t>
            </a:r>
            <a:endParaRPr lang="pt-BR" altLang="pt-BR" i="1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 smtClean="0"/>
              <a:t>Uma combinação de ambos os métodos: </a:t>
            </a:r>
          </a:p>
          <a:p>
            <a:pPr lvl="1"/>
            <a:r>
              <a:rPr lang="pt-BR" altLang="pt-BR" dirty="0" smtClean="0"/>
              <a:t>primeiro, uma técnica hierárquica estabelece o número de grupos, traça o perfil dos núcleos centrais e identifica </a:t>
            </a:r>
            <a:r>
              <a:rPr lang="pt-BR" altLang="pt-BR" i="1" dirty="0" err="1" smtClean="0"/>
              <a:t>outliers</a:t>
            </a:r>
            <a:r>
              <a:rPr lang="pt-BR" altLang="pt-BR" dirty="0" smtClean="0"/>
              <a:t>;</a:t>
            </a:r>
          </a:p>
          <a:p>
            <a:pPr lvl="1"/>
            <a:r>
              <a:rPr lang="pt-BR" altLang="pt-BR" dirty="0" smtClean="0"/>
              <a:t>Depois de eliminar eventuais </a:t>
            </a:r>
            <a:r>
              <a:rPr lang="pt-BR" altLang="pt-BR" i="1" dirty="0" err="1" smtClean="0"/>
              <a:t>outliers</a:t>
            </a:r>
            <a:r>
              <a:rPr lang="pt-BR" altLang="pt-BR" dirty="0" smtClean="0"/>
              <a:t>, aplica-se um método não-hierárquico, tendo como grupos sementes os núcleos centrais definidos através do método hierárquico.</a:t>
            </a:r>
          </a:p>
          <a:p>
            <a:pPr lvl="1"/>
            <a:endParaRPr lang="pt-BR" altLang="pt-BR" dirty="0" smtClean="0"/>
          </a:p>
          <a:p>
            <a:endParaRPr lang="pt-BR" altLang="pt-BR" dirty="0"/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E153-C433-45DE-8168-1017152E21A0}" type="slidenum">
              <a:rPr lang="pt-BR" altLang="pt-BR" smtClean="0"/>
              <a:pPr/>
              <a:t>37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0618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Análise de </a:t>
            </a:r>
            <a:r>
              <a:rPr lang="pt-BR" altLang="pt-BR" i="1" dirty="0" smtClean="0"/>
              <a:t>Cluster</a:t>
            </a:r>
            <a:endParaRPr lang="pt-BR" altLang="pt-BR" i="1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altLang="pt-BR" dirty="0" smtClean="0"/>
              <a:t>Quantos grupos devem ser formados? </a:t>
            </a:r>
          </a:p>
          <a:p>
            <a:pPr lvl="1"/>
            <a:r>
              <a:rPr lang="pt-BR" altLang="pt-BR" dirty="0" smtClean="0"/>
              <a:t>Não existe um critério categórico </a:t>
            </a:r>
          </a:p>
          <a:p>
            <a:pPr lvl="1"/>
            <a:r>
              <a:rPr lang="pt-BR" altLang="pt-BR" dirty="0" smtClean="0"/>
              <a:t>Uma regra de parada (</a:t>
            </a:r>
            <a:r>
              <a:rPr lang="pt-BR" altLang="pt-BR" i="1" dirty="0" err="1" smtClean="0"/>
              <a:t>stopping</a:t>
            </a:r>
            <a:r>
              <a:rPr lang="pt-BR" altLang="pt-BR" i="1" dirty="0" smtClean="0"/>
              <a:t> </a:t>
            </a:r>
            <a:r>
              <a:rPr lang="pt-BR" altLang="pt-BR" i="1" dirty="0" err="1" smtClean="0"/>
              <a:t>rule</a:t>
            </a:r>
            <a:r>
              <a:rPr lang="pt-BR" altLang="pt-BR" dirty="0" smtClean="0"/>
              <a:t>) simples é examinar a distância entre os grupos a cada passo sucessivo;</a:t>
            </a:r>
          </a:p>
          <a:p>
            <a:pPr lvl="1"/>
            <a:r>
              <a:rPr lang="pt-BR" altLang="pt-BR" dirty="0" smtClean="0"/>
              <a:t>Outra regra seria adaptar um teste estatístico de significância;</a:t>
            </a:r>
          </a:p>
          <a:p>
            <a:pPr lvl="1"/>
            <a:r>
              <a:rPr lang="pt-BR" altLang="pt-BR" dirty="0" smtClean="0"/>
              <a:t>Além disso, o pesquisador deve confrontar com o referencial teórico, que pode sugerir um número natural de grupos;</a:t>
            </a:r>
          </a:p>
          <a:p>
            <a:pPr lvl="1"/>
            <a:r>
              <a:rPr lang="pt-BR" altLang="pt-BR" dirty="0" smtClean="0"/>
              <a:t>Deve-se, ao final, buscar a melhor solução dentre as possíveis.</a:t>
            </a:r>
          </a:p>
          <a:p>
            <a:endParaRPr lang="pt-BR" altLang="pt-BR" dirty="0"/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5830-B09F-4719-9192-42971BEEB9F2}" type="slidenum">
              <a:rPr lang="pt-BR" altLang="pt-BR" smtClean="0"/>
              <a:pPr/>
              <a:t>38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784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Análise de </a:t>
            </a:r>
            <a:r>
              <a:rPr lang="pt-BR" altLang="pt-BR" i="1" dirty="0" smtClean="0"/>
              <a:t>Cluster</a:t>
            </a:r>
            <a:endParaRPr lang="pt-BR" altLang="pt-BR" i="1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altLang="pt-BR" dirty="0" smtClean="0"/>
              <a:t>A análise </a:t>
            </a:r>
            <a:r>
              <a:rPr lang="pt-BR" altLang="pt-BR" i="1" dirty="0" smtClean="0"/>
              <a:t>cluster</a:t>
            </a:r>
            <a:r>
              <a:rPr lang="pt-BR" altLang="pt-BR" dirty="0" smtClean="0"/>
              <a:t> deve ser estruturada novamente? </a:t>
            </a:r>
          </a:p>
          <a:p>
            <a:pPr lvl="1"/>
            <a:r>
              <a:rPr lang="pt-BR" altLang="pt-BR" dirty="0" smtClean="0"/>
              <a:t>Analisar se existe um disparate acentuado entre o tamanho dos grupos, ou se existem grupos com uma ou duas observações (possíveis </a:t>
            </a:r>
            <a:r>
              <a:rPr lang="pt-BR" altLang="pt-BR" i="1" dirty="0" err="1" smtClean="0"/>
              <a:t>outliers</a:t>
            </a:r>
            <a:r>
              <a:rPr lang="pt-BR" altLang="pt-BR" dirty="0" smtClean="0"/>
              <a:t>);</a:t>
            </a:r>
          </a:p>
          <a:p>
            <a:pPr lvl="1"/>
            <a:r>
              <a:rPr lang="pt-BR" altLang="pt-BR" dirty="0" smtClean="0"/>
              <a:t>Comparar  a solução final com as expectativas do pesquisador;</a:t>
            </a:r>
          </a:p>
          <a:p>
            <a:pPr lvl="1"/>
            <a:r>
              <a:rPr lang="pt-BR" altLang="pt-BR" dirty="0" err="1" smtClean="0"/>
              <a:t>Bussab</a:t>
            </a:r>
            <a:r>
              <a:rPr lang="pt-BR" altLang="pt-BR" dirty="0" smtClean="0"/>
              <a:t> refere uma técnica quantitativa para avaliação dos agrupamentos, o Coeficiente de Correlação </a:t>
            </a:r>
            <a:r>
              <a:rPr lang="pt-BR" altLang="pt-BR" dirty="0" err="1" smtClean="0"/>
              <a:t>Cofenética</a:t>
            </a:r>
            <a:r>
              <a:rPr lang="pt-BR" altLang="pt-BR" dirty="0" smtClean="0"/>
              <a:t>, que relaciona a matriz de distâncias originais com a oriunda da classificação (matriz </a:t>
            </a:r>
            <a:r>
              <a:rPr lang="pt-BR" altLang="pt-BR" dirty="0" err="1" smtClean="0"/>
              <a:t>cofenética</a:t>
            </a:r>
            <a:r>
              <a:rPr lang="pt-BR" altLang="pt-BR" dirty="0" smtClean="0"/>
              <a:t>); algo em torno de 0,8 já seria bom.</a:t>
            </a:r>
            <a:endParaRPr lang="pt-BR" altLang="pt-BR" dirty="0"/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B2D3-04C8-4014-A395-C4DAEEB9BC68}" type="slidenum">
              <a:rPr lang="pt-BR" altLang="pt-BR" smtClean="0"/>
              <a:pPr/>
              <a:t>39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9799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498104"/>
            <a:ext cx="5554960" cy="10668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Análise de Conglomerados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86328"/>
            <a:ext cx="8229600" cy="3988208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É uma técnica exploratória, permite estudar a estrutura de grupos, dimensionalidade dos dados, identificar </a:t>
            </a:r>
            <a:r>
              <a:rPr lang="pt-BR" i="1" dirty="0" err="1" smtClean="0"/>
              <a:t>outlier</a:t>
            </a:r>
            <a:r>
              <a:rPr lang="pt-BR" dirty="0" smtClean="0"/>
              <a:t> e levantar hipóteses sobre as associações dos objetos</a:t>
            </a:r>
          </a:p>
          <a:p>
            <a:r>
              <a:rPr lang="pt-BR" dirty="0" smtClean="0"/>
              <a:t>Semelhante a análise fatorial, porém, menos robusta</a:t>
            </a:r>
          </a:p>
          <a:p>
            <a:r>
              <a:rPr lang="pt-BR" dirty="0" smtClean="0"/>
              <a:t>Técnica sem base teórica e não-inferencial, não possibilitando inferências sobre a população com base na amostra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4</a:t>
            </a:fld>
            <a:endParaRPr lang="pt-BR"/>
          </a:p>
        </p:txBody>
      </p:sp>
      <p:pic>
        <p:nvPicPr>
          <p:cNvPr id="1026" name="Picture 2" descr="http://lh5.ggpht.com/-TRttIR0Q2JE/U-rD609nvQI/AAAAAAAABgY/r74rd9WOBBY/s640/Futurama%252520Fry%252520zig%252520zag_w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-32582"/>
            <a:ext cx="3491880" cy="2618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11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Análise de </a:t>
            </a:r>
            <a:r>
              <a:rPr lang="pt-BR" altLang="pt-BR" i="1" dirty="0" smtClean="0"/>
              <a:t>Cluster</a:t>
            </a:r>
            <a:endParaRPr lang="pt-BR" altLang="pt-BR" i="1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altLang="pt-BR" smtClean="0"/>
              <a:t>Envolve o exame de cada grupo, tendo em vista o conjunto de variáveis, para denominar ou atribuir uma identificação que descreva adequadamente a natureza dos mesmos.</a:t>
            </a:r>
          </a:p>
          <a:p>
            <a:r>
              <a:rPr lang="pt-BR" altLang="pt-BR" smtClean="0"/>
              <a:t>Para esse processo, podem ser utilizados escores, de modo a identificar alguma hierarquia dentre os mesmos.</a:t>
            </a:r>
          </a:p>
          <a:p>
            <a:r>
              <a:rPr lang="pt-BR" altLang="pt-BR" smtClean="0"/>
              <a:t>Nessa fase, o pesquisador deve comparar os resultados com aqueles propostos anteriormente pela teoria ou pela experiência prática.</a:t>
            </a:r>
            <a:endParaRPr lang="pt-BR" altLang="pt-BR"/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1C279-5C1B-4EA9-9CF3-F44149D7E4D2}" type="slidenum">
              <a:rPr lang="pt-BR" altLang="pt-BR" smtClean="0"/>
              <a:pPr/>
              <a:t>40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2071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Validação e Perfil dos Grupos</a:t>
            </a:r>
            <a:endParaRPr lang="pt-BR" altLang="pt-B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2249424"/>
            <a:ext cx="5266928" cy="4325112"/>
          </a:xfrm>
        </p:spPr>
        <p:txBody>
          <a:bodyPr>
            <a:normAutofit fontScale="92500" lnSpcReduction="20000"/>
          </a:bodyPr>
          <a:lstStyle/>
          <a:p>
            <a:r>
              <a:rPr lang="pt-BR" altLang="pt-BR" dirty="0" smtClean="0"/>
              <a:t>Alguns procedimentos de validação da solução:</a:t>
            </a:r>
          </a:p>
          <a:p>
            <a:pPr lvl="1"/>
            <a:r>
              <a:rPr lang="pt-BR" altLang="pt-BR" dirty="0" smtClean="0"/>
              <a:t>1) dividir a amostra em dois grupos;</a:t>
            </a:r>
          </a:p>
          <a:p>
            <a:pPr lvl="1"/>
            <a:r>
              <a:rPr lang="pt-BR" altLang="pt-BR" dirty="0" smtClean="0"/>
              <a:t>2) usar outras variáveis conhecidas por discriminar entre os grupos, ou refazer a análise excluindo algumas variáveis;</a:t>
            </a:r>
          </a:p>
          <a:p>
            <a:pPr lvl="1"/>
            <a:r>
              <a:rPr lang="pt-BR" altLang="pt-BR" dirty="0" smtClean="0"/>
              <a:t>3) refazer a análise utilizando outros métodos de agrupamento e outras medidas de similaridade.</a:t>
            </a:r>
          </a:p>
          <a:p>
            <a:pPr lvl="1"/>
            <a:endParaRPr lang="pt-BR" altLang="pt-BR" dirty="0"/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33F6-4D5B-4834-9A4D-5A26AB8A45CF}" type="slidenum">
              <a:rPr lang="pt-BR" altLang="pt-BR" smtClean="0"/>
              <a:pPr/>
              <a:t>41</a:t>
            </a:fld>
            <a:endParaRPr lang="pt-BR" altLang="pt-BR"/>
          </a:p>
        </p:txBody>
      </p:sp>
      <p:pic>
        <p:nvPicPr>
          <p:cNvPr id="3074" name="Picture 2" descr="http://www.criarmeme.com.br/meme/meme-3862-hummm---eu-ja-sabia!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355304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07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Validação e Perfil dos Grupos</a:t>
            </a:r>
            <a:endParaRPr lang="pt-BR" altLang="pt-BR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altLang="pt-BR" u="sng" dirty="0" smtClean="0"/>
              <a:t>Definindo o perfil da solução</a:t>
            </a:r>
            <a:r>
              <a:rPr lang="pt-BR" altLang="pt-BR" dirty="0" smtClean="0"/>
              <a:t>: consiste na descrição das características de cada grupo para explicar como elas podem diferir em dimensões relevantes. </a:t>
            </a:r>
          </a:p>
          <a:p>
            <a:pPr lvl="1"/>
            <a:r>
              <a:rPr lang="pt-BR" altLang="pt-BR" dirty="0" smtClean="0"/>
              <a:t>Utilizam-se dados não previamente incluídos no procedimento de agrupamento (demográficos, psicográficos etc.). </a:t>
            </a:r>
          </a:p>
          <a:p>
            <a:pPr lvl="1"/>
            <a:r>
              <a:rPr lang="pt-BR" altLang="pt-BR" dirty="0" smtClean="0"/>
              <a:t>O enfoque é na descrição, não do que determinou diretamente os grupos, mas das características dos grupos depois de que eles foram identificados.</a:t>
            </a:r>
          </a:p>
          <a:p>
            <a:pPr lvl="1"/>
            <a:r>
              <a:rPr lang="pt-BR" altLang="pt-BR" dirty="0" smtClean="0"/>
              <a:t>Pode-se utilizar a análise discriminante: a variável dependente categórica são os grupos.</a:t>
            </a:r>
            <a:endParaRPr lang="pt-BR" altLang="pt-BR" dirty="0"/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D005-B9F7-4267-8B51-43C7115DF48A}" type="slidenum">
              <a:rPr lang="pt-BR" altLang="pt-BR" smtClean="0"/>
              <a:pPr/>
              <a:t>42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6306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Obrigado pela Atenção!!!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Até a próxima aula</a:t>
            </a:r>
          </a:p>
          <a:p>
            <a:endParaRPr lang="pt-BR" dirty="0"/>
          </a:p>
          <a:p>
            <a:r>
              <a:rPr lang="pt-BR" dirty="0" smtClean="0">
                <a:hlinkClick r:id="rId2"/>
              </a:rPr>
              <a:t>mbotelho@usp.br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www.marcelobotelho.com</a:t>
            </a:r>
            <a:r>
              <a:rPr lang="pt-BR" dirty="0" smtClean="0"/>
              <a:t> 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43</a:t>
            </a:fld>
            <a:endParaRPr lang="pt-BR"/>
          </a:p>
        </p:txBody>
      </p:sp>
      <p:pic>
        <p:nvPicPr>
          <p:cNvPr id="10242" name="Picture 2" descr="http://files.sharenator.com/epic_win_meme_133614103669-s418x497-32067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187" y="26220"/>
            <a:ext cx="2616225" cy="311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84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43000"/>
            <a:ext cx="6059016" cy="10668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Análise de Conglomerados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pt-BR" b="1" dirty="0" smtClean="0"/>
              <a:t>Etapas</a:t>
            </a:r>
          </a:p>
          <a:p>
            <a:r>
              <a:rPr lang="pt-BR" dirty="0" smtClean="0"/>
              <a:t>Análise das variáveis e dos objetivos a serem agrupados (seleção de variáveis, identificação de </a:t>
            </a:r>
            <a:r>
              <a:rPr lang="pt-BR" i="1" dirty="0" err="1" smtClean="0"/>
              <a:t>outliers</a:t>
            </a:r>
            <a:r>
              <a:rPr lang="pt-BR" dirty="0" smtClean="0"/>
              <a:t> e padronização)</a:t>
            </a:r>
          </a:p>
          <a:p>
            <a:r>
              <a:rPr lang="pt-BR" dirty="0" smtClean="0"/>
              <a:t>Seleção da medida de distância ou semelhança entre cada par de objetos</a:t>
            </a:r>
          </a:p>
          <a:p>
            <a:r>
              <a:rPr lang="pt-BR" dirty="0" smtClean="0"/>
              <a:t>Seleção do algoritmo de agrupamento: método hierárquico e método não hierárquico</a:t>
            </a:r>
          </a:p>
          <a:p>
            <a:r>
              <a:rPr lang="pt-BR" dirty="0" smtClean="0"/>
              <a:t>Escolha da quantidade de agrupamentos formados</a:t>
            </a:r>
          </a:p>
          <a:p>
            <a:r>
              <a:rPr lang="pt-BR" dirty="0" smtClean="0"/>
              <a:t>Interpretação e validação dos agrupamentos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5</a:t>
            </a:fld>
            <a:endParaRPr lang="pt-BR"/>
          </a:p>
        </p:txBody>
      </p:sp>
      <p:pic>
        <p:nvPicPr>
          <p:cNvPr id="5" name="Picture 2" descr="http://cdn.meme.am/instances/500x/583951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820" y="0"/>
            <a:ext cx="3327180" cy="284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55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Análise das </a:t>
            </a:r>
            <a:r>
              <a:rPr lang="pt-BR" dirty="0" smtClean="0"/>
              <a:t>Variáveis </a:t>
            </a:r>
            <a:r>
              <a:rPr lang="pt-BR" dirty="0"/>
              <a:t>e dos </a:t>
            </a:r>
            <a:r>
              <a:rPr lang="pt-BR" dirty="0" smtClean="0"/>
              <a:t>Objetivos </a:t>
            </a:r>
            <a:r>
              <a:rPr lang="pt-BR" dirty="0"/>
              <a:t>a </a:t>
            </a:r>
            <a:r>
              <a:rPr lang="pt-BR" dirty="0" smtClean="0"/>
              <a:t>Serem Agrupados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t-BR" b="1" dirty="0" smtClean="0"/>
              <a:t>Identificação de </a:t>
            </a:r>
            <a:r>
              <a:rPr lang="pt-BR" b="1" i="1" dirty="0" err="1" smtClean="0"/>
              <a:t>Outliers</a:t>
            </a:r>
            <a:r>
              <a:rPr lang="pt-BR" b="1" dirty="0" smtClean="0"/>
              <a:t> e Seleção de Variáveis</a:t>
            </a:r>
          </a:p>
          <a:p>
            <a:r>
              <a:rPr lang="pt-BR" dirty="0" smtClean="0"/>
              <a:t>Os grupos refletem as variáveis selecionadas</a:t>
            </a:r>
          </a:p>
          <a:p>
            <a:r>
              <a:rPr lang="pt-BR" dirty="0" smtClean="0"/>
              <a:t>A técnica não distingue a relevância das variáveis</a:t>
            </a:r>
          </a:p>
          <a:p>
            <a:r>
              <a:rPr lang="pt-BR" dirty="0" smtClean="0"/>
              <a:t>A questão da </a:t>
            </a:r>
            <a:r>
              <a:rPr lang="pt-BR" dirty="0" err="1" smtClean="0"/>
              <a:t>multicolinearidade</a:t>
            </a:r>
            <a:r>
              <a:rPr lang="pt-BR" dirty="0" smtClean="0"/>
              <a:t> interfere na ponderação das medidas de similaridade</a:t>
            </a:r>
          </a:p>
          <a:p>
            <a:pPr lvl="1"/>
            <a:r>
              <a:rPr lang="pt-BR" dirty="0" smtClean="0"/>
              <a:t>Uma forma de reduzir isso é com o uso da distância de </a:t>
            </a:r>
            <a:r>
              <a:rPr lang="pt-BR" dirty="0" err="1" smtClean="0"/>
              <a:t>Mahalanobis</a:t>
            </a:r>
            <a:r>
              <a:rPr lang="pt-BR" dirty="0" smtClean="0"/>
              <a:t> (D</a:t>
            </a:r>
            <a:r>
              <a:rPr lang="pt-BR" baseline="30000" dirty="0" smtClean="0"/>
              <a:t>2</a:t>
            </a:r>
            <a:r>
              <a:rPr lang="pt-BR" dirty="0" smtClean="0"/>
              <a:t>), que padroniza os dados, estabelece uma escala em termos de desvio padrão e soma a variância-covariância acumulada dentro dos grupos, semelhante ao R</a:t>
            </a:r>
            <a:r>
              <a:rPr lang="pt-BR" baseline="30000" dirty="0" smtClean="0"/>
              <a:t>2</a:t>
            </a:r>
            <a:r>
              <a:rPr lang="pt-BR" dirty="0" smtClean="0"/>
              <a:t> da regressão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0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Análise das </a:t>
            </a:r>
            <a:r>
              <a:rPr lang="pt-BR" dirty="0" smtClean="0"/>
              <a:t>Variáveis </a:t>
            </a:r>
            <a:r>
              <a:rPr lang="pt-BR" dirty="0"/>
              <a:t>e dos </a:t>
            </a:r>
            <a:r>
              <a:rPr lang="pt-BR" dirty="0" smtClean="0"/>
              <a:t>Objetivos </a:t>
            </a:r>
            <a:r>
              <a:rPr lang="pt-BR" dirty="0"/>
              <a:t>a </a:t>
            </a:r>
            <a:r>
              <a:rPr lang="pt-BR" dirty="0" smtClean="0"/>
              <a:t>Serem Agrupados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t-BR" b="1" dirty="0" smtClean="0"/>
              <a:t>Identificação de </a:t>
            </a:r>
            <a:r>
              <a:rPr lang="pt-BR" b="1" i="1" dirty="0" err="1" smtClean="0"/>
              <a:t>Outliers</a:t>
            </a:r>
            <a:r>
              <a:rPr lang="pt-BR" b="1" dirty="0" smtClean="0"/>
              <a:t> e Seleção de Variáveis</a:t>
            </a:r>
          </a:p>
          <a:p>
            <a:r>
              <a:rPr lang="pt-BR" dirty="0" smtClean="0"/>
              <a:t>A técnica é muito sensível à </a:t>
            </a:r>
            <a:r>
              <a:rPr lang="pt-BR" i="1" dirty="0" err="1" smtClean="0"/>
              <a:t>outliers</a:t>
            </a:r>
            <a:endParaRPr lang="pt-BR" dirty="0" smtClean="0"/>
          </a:p>
          <a:p>
            <a:pPr lvl="1"/>
            <a:r>
              <a:rPr lang="pt-BR" dirty="0" smtClean="0"/>
              <a:t>Cabe analisar se devem ou não ser retirados</a:t>
            </a:r>
          </a:p>
          <a:p>
            <a:r>
              <a:rPr lang="pt-BR" dirty="0" smtClean="0"/>
              <a:t>É comum que os </a:t>
            </a:r>
            <a:r>
              <a:rPr lang="pt-BR" i="1" dirty="0" err="1" smtClean="0"/>
              <a:t>outliers</a:t>
            </a:r>
            <a:r>
              <a:rPr lang="pt-BR" dirty="0" smtClean="0"/>
              <a:t> formem grupos isolados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33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Análise das </a:t>
            </a:r>
            <a:r>
              <a:rPr lang="pt-BR" dirty="0" smtClean="0"/>
              <a:t>Variáveis </a:t>
            </a:r>
            <a:r>
              <a:rPr lang="pt-BR" dirty="0"/>
              <a:t>e dos </a:t>
            </a:r>
            <a:r>
              <a:rPr lang="pt-BR" dirty="0" smtClean="0"/>
              <a:t>Objetivos </a:t>
            </a:r>
            <a:r>
              <a:rPr lang="pt-BR" dirty="0"/>
              <a:t>a </a:t>
            </a:r>
            <a:r>
              <a:rPr lang="pt-BR" dirty="0" smtClean="0"/>
              <a:t>Serem Agrupados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109728" indent="0">
                  <a:buNone/>
                </a:pPr>
                <a:r>
                  <a:rPr lang="pt-BR" b="1" dirty="0" smtClean="0"/>
                  <a:t>Padronização de Variáveis</a:t>
                </a:r>
              </a:p>
              <a:p>
                <a:r>
                  <a:rPr lang="pt-BR" dirty="0" smtClean="0"/>
                  <a:t>Utilização de escalas de medida em grandezas diferentes pode distorcer a análise</a:t>
                </a:r>
              </a:p>
              <a:p>
                <a:r>
                  <a:rPr lang="pt-BR" dirty="0" smtClean="0"/>
                  <a:t>A forma mais utilizada é a padronização (</a:t>
                </a:r>
                <a:r>
                  <a:rPr lang="pt-BR" i="1" dirty="0" smtClean="0"/>
                  <a:t>Z score</a:t>
                </a:r>
                <a:r>
                  <a:rPr lang="pt-BR" dirty="0" smtClean="0"/>
                  <a:t>), com média zero de desvio padrão 1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𝑍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é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𝑑𝑖𝑎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𝑑𝑒𝑠𝑣𝑖𝑜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𝑝𝑎𝑑𝑟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ã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𝑜</m:t>
                          </m:r>
                        </m:den>
                      </m:f>
                    </m:oMath>
                  </m:oMathPara>
                </a14:m>
                <a:endParaRPr lang="pt-BR" dirty="0"/>
              </a:p>
              <a:p>
                <a:r>
                  <a:rPr lang="pt-BR" dirty="0" smtClean="0"/>
                  <a:t>A padronização deve ser utilizada com cuidado, pois se existir alguma relação natural refletida nas escalas das variáveis, a padronização pode não ser adequada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113" r="-1037" b="-14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06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Análise das </a:t>
            </a:r>
            <a:r>
              <a:rPr lang="pt-BR" dirty="0" smtClean="0"/>
              <a:t>Variáveis </a:t>
            </a:r>
            <a:r>
              <a:rPr lang="pt-BR" dirty="0"/>
              <a:t>e dos </a:t>
            </a:r>
            <a:r>
              <a:rPr lang="pt-BR" dirty="0" smtClean="0"/>
              <a:t>Objetivos </a:t>
            </a:r>
            <a:r>
              <a:rPr lang="pt-BR" dirty="0"/>
              <a:t>a </a:t>
            </a:r>
            <a:r>
              <a:rPr lang="pt-BR" dirty="0" smtClean="0"/>
              <a:t>Serem Agrupados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109728" indent="0">
                  <a:buNone/>
                </a:pPr>
                <a:r>
                  <a:rPr lang="pt-BR" b="1" dirty="0" smtClean="0"/>
                  <a:t>Padronização de Variáveis</a:t>
                </a:r>
              </a:p>
              <a:p>
                <a:r>
                  <a:rPr lang="pt-BR" dirty="0" smtClean="0"/>
                  <a:t>São utilizadas também</a:t>
                </a:r>
              </a:p>
              <a:p>
                <a:r>
                  <a:rPr lang="pt-BR" dirty="0" smtClean="0"/>
                  <a:t>Método Range -1 a 1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𝑎𝑚𝑝𝑙𝑖𝑡𝑢𝑑𝑒</m:t>
                          </m:r>
                        </m:den>
                      </m:f>
                    </m:oMath>
                  </m:oMathPara>
                </a14:m>
                <a:endParaRPr lang="pt-BR" dirty="0"/>
              </a:p>
              <a:p>
                <a:r>
                  <a:rPr lang="pt-BR" dirty="0"/>
                  <a:t>Método Range 0</a:t>
                </a:r>
                <a:r>
                  <a:rPr lang="pt-BR" dirty="0" smtClean="0"/>
                  <a:t> </a:t>
                </a:r>
                <a:r>
                  <a:rPr lang="pt-BR" dirty="0"/>
                  <a:t>a 1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í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𝑛𝑖𝑚𝑜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𝑎𝑚𝑝𝑙𝑖𝑡𝑢𝑑𝑒</m:t>
                          </m:r>
                        </m:den>
                      </m:f>
                    </m:oMath>
                  </m:oMathPara>
                </a14:m>
                <a:endParaRPr lang="pt-BR" dirty="0"/>
              </a:p>
              <a:p>
                <a:r>
                  <a:rPr lang="pt-BR" dirty="0"/>
                  <a:t>Método </a:t>
                </a:r>
                <a:r>
                  <a:rPr lang="pt-BR" dirty="0" smtClean="0"/>
                  <a:t>de máxima amplitude</a:t>
                </a:r>
                <a:endParaRPr lang="pt-B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á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𝑥𝑖𝑚𝑜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11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056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1187</TotalTime>
  <Words>2070</Words>
  <Application>Microsoft Office PowerPoint</Application>
  <PresentationFormat>Apresentação na tela (4:3)</PresentationFormat>
  <Paragraphs>311</Paragraphs>
  <Slides>43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51" baseType="lpstr">
      <vt:lpstr>Arial</vt:lpstr>
      <vt:lpstr>Calibri</vt:lpstr>
      <vt:lpstr>Cambria Math</vt:lpstr>
      <vt:lpstr>Georgia</vt:lpstr>
      <vt:lpstr>Times New Roman</vt:lpstr>
      <vt:lpstr>Trebuchet MS</vt:lpstr>
      <vt:lpstr>Wingdings 2</vt:lpstr>
      <vt:lpstr>Urbano</vt:lpstr>
      <vt:lpstr>Análise de Conglomerados - Cluster</vt:lpstr>
      <vt:lpstr>Apresentação do PowerPoint</vt:lpstr>
      <vt:lpstr>Análise de Conglomerados</vt:lpstr>
      <vt:lpstr>Análise de Conglomerados</vt:lpstr>
      <vt:lpstr>Análise de Conglomerados</vt:lpstr>
      <vt:lpstr>Análise das Variáveis e dos Objetivos a Serem Agrupados</vt:lpstr>
      <vt:lpstr>Análise das Variáveis e dos Objetivos a Serem Agrupados</vt:lpstr>
      <vt:lpstr>Análise das Variáveis e dos Objetivos a Serem Agrupados</vt:lpstr>
      <vt:lpstr>Análise das Variáveis e dos Objetivos a Serem Agrupados</vt:lpstr>
      <vt:lpstr>Análise das Variáveis e dos Objetivos a Serem Agrupados</vt:lpstr>
      <vt:lpstr>Como formar os agrupamentos?</vt:lpstr>
      <vt:lpstr>Medidas de Similaridade ou Distância (Dissimilaridade)</vt:lpstr>
      <vt:lpstr>Medidas de Similaridade ou Distância (Dissimilaridade)</vt:lpstr>
      <vt:lpstr>Medidas de Similaridade ou Distância (Dissimilaridade)</vt:lpstr>
      <vt:lpstr>Medidas de Similaridade ou Distância (Dissimilaridade)</vt:lpstr>
      <vt:lpstr>Medidas de Similaridade ou Distância (Dissimilaridade)</vt:lpstr>
      <vt:lpstr>Medidas de Similaridade ou Distância (Dissimilaridade)</vt:lpstr>
      <vt:lpstr>Medidas de Similaridade ou Distância (Dissimilaridade)</vt:lpstr>
      <vt:lpstr>Medidas de Similaridade ou Distância (Dissimilaridade)</vt:lpstr>
      <vt:lpstr>Medidas de Similaridade ou Distância (Dissimilaridade)</vt:lpstr>
      <vt:lpstr>Medidas de Similaridade ou Distância (Dissimilaridade)</vt:lpstr>
      <vt:lpstr>Medidas de Similaridade ou Distância (Dissimilaridade)</vt:lpstr>
      <vt:lpstr>Medidas de Similaridade ou Distância (Dissimilaridade)</vt:lpstr>
      <vt:lpstr>Medidas de Similaridade ou Distância (Dissimilaridade)</vt:lpstr>
      <vt:lpstr>Medidas de Similaridade ou Distância (Dissimilaridade)</vt:lpstr>
      <vt:lpstr>Determinação e Avaliação dos Grupos </vt:lpstr>
      <vt:lpstr>Tipos de Cluster</vt:lpstr>
      <vt:lpstr>Tipos de Cluster</vt:lpstr>
      <vt:lpstr>Tipos de Cluster</vt:lpstr>
      <vt:lpstr>Tipos de Cluster</vt:lpstr>
      <vt:lpstr>Tipos de Cluster</vt:lpstr>
      <vt:lpstr>Tipos de Cluster</vt:lpstr>
      <vt:lpstr>Tipos de Cluster</vt:lpstr>
      <vt:lpstr>Tipos de Cluster</vt:lpstr>
      <vt:lpstr>Tipos de Cluster</vt:lpstr>
      <vt:lpstr>Tipos de Cluster</vt:lpstr>
      <vt:lpstr>Tipos de Cluster</vt:lpstr>
      <vt:lpstr>Análise de Cluster</vt:lpstr>
      <vt:lpstr>Análise de Cluster</vt:lpstr>
      <vt:lpstr>Análise de Cluster</vt:lpstr>
      <vt:lpstr>Validação e Perfil dos Grupos</vt:lpstr>
      <vt:lpstr>Validação e Perfil dos Grupos</vt:lpstr>
      <vt:lpstr>Obrigado pela Atenção!!!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</dc:creator>
  <cp:lastModifiedBy>Marcelo Botelho .</cp:lastModifiedBy>
  <cp:revision>83</cp:revision>
  <dcterms:created xsi:type="dcterms:W3CDTF">2013-03-06T00:56:56Z</dcterms:created>
  <dcterms:modified xsi:type="dcterms:W3CDTF">2017-04-17T14:20:10Z</dcterms:modified>
</cp:coreProperties>
</file>