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5"/>
  </p:notesMasterIdLst>
  <p:sldIdLst>
    <p:sldId id="258" r:id="rId2"/>
    <p:sldId id="261" r:id="rId3"/>
    <p:sldId id="269" r:id="rId4"/>
    <p:sldId id="268" r:id="rId5"/>
    <p:sldId id="263" r:id="rId6"/>
    <p:sldId id="273" r:id="rId7"/>
    <p:sldId id="265" r:id="rId8"/>
    <p:sldId id="266" r:id="rId9"/>
    <p:sldId id="267" r:id="rId10"/>
    <p:sldId id="270" r:id="rId11"/>
    <p:sldId id="271" r:id="rId12"/>
    <p:sldId id="274" r:id="rId13"/>
    <p:sldId id="272" r:id="rId1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1339" autoAdjust="0"/>
  </p:normalViewPr>
  <p:slideViewPr>
    <p:cSldViewPr snapToGrid="0">
      <p:cViewPr varScale="1">
        <p:scale>
          <a:sx n="50" d="100"/>
          <a:sy n="50" d="100"/>
        </p:scale>
        <p:origin x="141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486018-D444-4875-8457-3EED2C06FC69}" type="datetimeFigureOut">
              <a:rPr lang="pt-BR" smtClean="0"/>
              <a:t>17/06/2015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0ED44-43AE-4560-A94B-6EDEE2292C5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1403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pt-BR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0ED44-43AE-4560-A94B-6EDEE2292C55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2686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Ações (medo, agressão, ternura, indiferença)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partir da qual se faz ou recebe um certo fazer que o transforma numa ou noutra ação.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0ED44-43AE-4560-A94B-6EDEE2292C55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94744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numa relação de </a:t>
            </a:r>
            <a:r>
              <a:rPr lang="pt-BR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participação e confiança </a:t>
            </a:r>
            <a:r>
              <a:rPr lang="pt-B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não de controle e autoridade;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0ED44-43AE-4560-A94B-6EDEE2292C55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25791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numa relação de </a:t>
            </a:r>
            <a:r>
              <a:rPr lang="pt-BR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participação e confiança </a:t>
            </a:r>
            <a:r>
              <a:rPr lang="pt-B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não de controle e autoridade;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0ED44-43AE-4560-A94B-6EDEE2292C55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54078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0ED44-43AE-4560-A94B-6EDEE2292C55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2229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5C2C5-30CD-4C4E-8298-EFD705E6319A}" type="datetimeFigureOut">
              <a:rPr lang="pt-BR" smtClean="0"/>
              <a:t>17/06/2015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6A7E6-4CBC-4779-ABC8-6FD8C8910379}" type="slidenum">
              <a:rPr lang="pt-BR" smtClean="0"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4442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5C2C5-30CD-4C4E-8298-EFD705E6319A}" type="datetimeFigureOut">
              <a:rPr lang="pt-BR" smtClean="0"/>
              <a:t>17/06/2015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6A7E6-4CBC-4779-ABC8-6FD8C89103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1727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5C2C5-30CD-4C4E-8298-EFD705E6319A}" type="datetimeFigureOut">
              <a:rPr lang="pt-BR" smtClean="0"/>
              <a:t>17/06/2015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6A7E6-4CBC-4779-ABC8-6FD8C89103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6952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5C2C5-30CD-4C4E-8298-EFD705E6319A}" type="datetimeFigureOut">
              <a:rPr lang="pt-BR" smtClean="0"/>
              <a:t>17/06/2015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6A7E6-4CBC-4779-ABC8-6FD8C89103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1696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5C2C5-30CD-4C4E-8298-EFD705E6319A}" type="datetimeFigureOut">
              <a:rPr lang="pt-BR" smtClean="0"/>
              <a:t>17/06/2015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6A7E6-4CBC-4779-ABC8-6FD8C8910379}" type="slidenum">
              <a:rPr lang="pt-BR" smtClean="0"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7274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5C2C5-30CD-4C4E-8298-EFD705E6319A}" type="datetimeFigureOut">
              <a:rPr lang="pt-BR" smtClean="0"/>
              <a:t>17/06/2015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6A7E6-4CBC-4779-ABC8-6FD8C89103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7603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5C2C5-30CD-4C4E-8298-EFD705E6319A}" type="datetimeFigureOut">
              <a:rPr lang="pt-BR" smtClean="0"/>
              <a:t>17/06/2015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6A7E6-4CBC-4779-ABC8-6FD8C89103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4656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5C2C5-30CD-4C4E-8298-EFD705E6319A}" type="datetimeFigureOut">
              <a:rPr lang="pt-BR" smtClean="0"/>
              <a:t>17/06/2015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6A7E6-4CBC-4779-ABC8-6FD8C89103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6591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5C2C5-30CD-4C4E-8298-EFD705E6319A}" type="datetimeFigureOut">
              <a:rPr lang="pt-BR" smtClean="0"/>
              <a:t>17/06/2015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6A7E6-4CBC-4779-ABC8-6FD8C89103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6837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F15C2C5-30CD-4C4E-8298-EFD705E6319A}" type="datetimeFigureOut">
              <a:rPr lang="pt-BR" smtClean="0"/>
              <a:t>17/06/2015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B46A7E6-4CBC-4779-ABC8-6FD8C89103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7762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5C2C5-30CD-4C4E-8298-EFD705E6319A}" type="datetimeFigureOut">
              <a:rPr lang="pt-BR" smtClean="0"/>
              <a:t>17/06/2015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6A7E6-4CBC-4779-ABC8-6FD8C89103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9000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F15C2C5-30CD-4C4E-8298-EFD705E6319A}" type="datetimeFigureOut">
              <a:rPr lang="pt-BR" smtClean="0"/>
              <a:t>17/06/2015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B46A7E6-4CBC-4779-ABC8-6FD8C8910379}" type="slidenum">
              <a:rPr lang="pt-BR" smtClean="0"/>
              <a:t>‹nº›</a:t>
            </a:fld>
            <a:endParaRPr lang="pt-B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654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0" y="0"/>
            <a:ext cx="12192000" cy="6786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UNIVERSIDADE DE SÃO PAULO</a:t>
            </a:r>
          </a:p>
          <a:p>
            <a:pPr algn="ctr">
              <a:lnSpc>
                <a:spcPct val="150000"/>
              </a:lnSpc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ESCOLA SUPERIOR DE AGRICULTURA “LUIZ DE QUEIROZ”</a:t>
            </a:r>
          </a:p>
          <a:p>
            <a:pPr algn="ctr">
              <a:lnSpc>
                <a:spcPct val="150000"/>
              </a:lnSpc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GENÉTICA</a:t>
            </a:r>
          </a:p>
          <a:p>
            <a:pPr algn="ctr">
              <a:lnSpc>
                <a:spcPct val="150000"/>
              </a:lnSpc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LGN320 - Ecologia Evolutiva Humana</a:t>
            </a:r>
          </a:p>
          <a:p>
            <a:pPr algn="ctr">
              <a:lnSpc>
                <a:spcPct val="150000"/>
              </a:lnSpc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CULTURA MATRÍSTICA E AS RELAÇÕES</a:t>
            </a:r>
          </a:p>
          <a:p>
            <a:pPr algn="ctr">
              <a:lnSpc>
                <a:spcPct val="150000"/>
              </a:lnSpc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Bianca Torres e Júlia Martins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pt-B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Profª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Silvia Maria Guerra Molina</a:t>
            </a:r>
          </a:p>
          <a:p>
            <a:pPr algn="ctr">
              <a:lnSpc>
                <a:spcPct val="150000"/>
              </a:lnSpc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Piracicaba, 2015</a:t>
            </a:r>
          </a:p>
          <a:p>
            <a:pPr algn="ctr">
              <a:lnSpc>
                <a:spcPct val="150000"/>
              </a:lnSpc>
            </a:pP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http://site.techgeo.com.br/wp-content/uploads/2013/03/Logo_esalq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67" y="228996"/>
            <a:ext cx="960304" cy="1413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947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15498"/>
            <a:ext cx="12192000" cy="63078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1524645" y="519129"/>
            <a:ext cx="91427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 smtClean="0"/>
              <a:t>Vídeo – Trailer do Filme “A Última Hora”</a:t>
            </a:r>
            <a:endParaRPr lang="pt-BR" sz="4000" dirty="0"/>
          </a:p>
        </p:txBody>
      </p:sp>
      <p:pic>
        <p:nvPicPr>
          <p:cNvPr id="5" name="A_Última_Hora_-_Trailer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42696" y="1456841"/>
            <a:ext cx="5710263" cy="4282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708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12192000" cy="63078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902131" y="2246529"/>
            <a:ext cx="104258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dirty="0" smtClean="0"/>
              <a:t>“O problema é o jeito que pensamos</a:t>
            </a:r>
            <a:r>
              <a:rPr lang="pt-BR" sz="3200" dirty="0" smtClean="0"/>
              <a:t>.” – Trailer do Filme “A Últim</a:t>
            </a:r>
            <a:r>
              <a:rPr lang="pt-BR" sz="3200" dirty="0" smtClean="0"/>
              <a:t>a Hora” (The 11th Hour), 2007.</a:t>
            </a:r>
            <a:endParaRPr lang="pt-BR" sz="32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883081" y="4343261"/>
            <a:ext cx="104258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dirty="0" smtClean="0"/>
              <a:t>“O </a:t>
            </a:r>
            <a:r>
              <a:rPr lang="pt-BR" sz="3200" dirty="0" smtClean="0"/>
              <a:t>mundo em que vivemos é configurado por nosso fazer.” – Livro </a:t>
            </a:r>
            <a:r>
              <a:rPr lang="pt-BR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Amar e Brincar: Fundamentos esquecidos do </a:t>
            </a:r>
            <a:r>
              <a:rPr lang="pt-BR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humano. Cap. 1.</a:t>
            </a:r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(Humberto </a:t>
            </a:r>
            <a:r>
              <a:rPr lang="pt-B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Maturana</a:t>
            </a: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pt-B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Gerda</a:t>
            </a: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Verden-Zoller</a:t>
            </a: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1993.</a:t>
            </a:r>
            <a:endParaRPr lang="pt-BR" sz="32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1524645" y="519129"/>
            <a:ext cx="91427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 smtClean="0"/>
              <a:t>REFLEXÕES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264231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157207" y="761054"/>
            <a:ext cx="102842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REFERÊNCIAS</a:t>
            </a:r>
            <a:endParaRPr lang="pt-BR" sz="2400" dirty="0"/>
          </a:p>
        </p:txBody>
      </p:sp>
      <p:sp>
        <p:nvSpPr>
          <p:cNvPr id="3" name="Retângulo 2"/>
          <p:cNvSpPr/>
          <p:nvPr/>
        </p:nvSpPr>
        <p:spPr>
          <a:xfrm>
            <a:off x="1157207" y="2165229"/>
            <a:ext cx="99920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Livro</a:t>
            </a:r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Amar e Brincar: Fundamentos esquecidos do </a:t>
            </a: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humano. Cap. 1 – Conversações </a:t>
            </a:r>
            <a:r>
              <a:rPr lang="pt-BR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Matrísticas</a:t>
            </a: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 Patriarcais.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(Humberto </a:t>
            </a:r>
            <a:r>
              <a:rPr lang="pt-B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Maturana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pt-B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Gerda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Verden-Zoller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1993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Slides da disciplina.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2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0"/>
            <a:ext cx="12192000" cy="63078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2933700" y="2495550"/>
            <a:ext cx="65341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0" dirty="0" smtClean="0"/>
              <a:t>OBRIGADA!</a:t>
            </a:r>
            <a:endParaRPr lang="pt-BR" sz="8000" dirty="0"/>
          </a:p>
        </p:txBody>
      </p:sp>
    </p:spTree>
    <p:extLst>
      <p:ext uri="{BB962C8B-B14F-4D97-AF65-F5344CB8AC3E}">
        <p14:creationId xmlns:p14="http://schemas.microsoft.com/office/powerpoint/2010/main" val="253101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157207" y="2309983"/>
            <a:ext cx="1007906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Cultura matrística e biologia do amar;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Livro</a:t>
            </a: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Amar e Brincar: Fundamentos esquecidos do humano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(Humberto </a:t>
            </a:r>
            <a:r>
              <a:rPr lang="pt-B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Maturana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pt-B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Gerda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Verden-Zoller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1993).</a:t>
            </a:r>
          </a:p>
          <a:p>
            <a:pPr algn="just">
              <a:lnSpc>
                <a:spcPct val="150000"/>
              </a:lnSpc>
            </a:pPr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157207" y="780104"/>
            <a:ext cx="23246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INTRODUÇÃO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86570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157207" y="2309983"/>
            <a:ext cx="100790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emoção que estrutura a coexistência social é o </a:t>
            </a:r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amor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Nos tornamos seres sociais desde nossa </a:t>
            </a:r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primeira infância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 a emoção que define a ação;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Especifica ações como tipos de condutas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Fazer algo pelo outro ou para o outro não constitui subordinação ou servidão.</a:t>
            </a:r>
          </a:p>
          <a:p>
            <a:pPr algn="just">
              <a:lnSpc>
                <a:spcPct val="150000"/>
              </a:lnSpc>
            </a:pPr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157207" y="780104"/>
            <a:ext cx="45588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EMOCIONAR MATRÍSTICO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49379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157207" y="780104"/>
            <a:ext cx="31764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QUE É CULTURA?</a:t>
            </a:r>
            <a:endParaRPr lang="pt-BR" sz="2400" dirty="0"/>
          </a:p>
        </p:txBody>
      </p:sp>
      <p:sp>
        <p:nvSpPr>
          <p:cNvPr id="6" name="Retângulo 5"/>
          <p:cNvSpPr/>
          <p:nvPr/>
        </p:nvSpPr>
        <p:spPr>
          <a:xfrm>
            <a:off x="1157207" y="2013255"/>
            <a:ext cx="1007906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“Nós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humanos, surgimos na história da família dos primatas bípedes à qual pertencemos quando o </a:t>
            </a:r>
            <a:r>
              <a:rPr lang="pt-B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linguagear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como maneira de conviver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deixou de ser um fenômeno ocasional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“O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humano surgiu quando nossos ancestrais começaram a viver no conversar como uma maneira cotidiana de vida que se conservou, geração após geração, pela aprendizagem dos filhos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culturas são redes fechadas de conversações que produzem a configuração do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emocionar. Por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isso é a emoção que guia, no fundo, o fluir histórico.</a:t>
            </a:r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14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157207" y="2299604"/>
            <a:ext cx="1007906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livro aborda a cultura </a:t>
            </a:r>
            <a:r>
              <a:rPr lang="pt-B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matrística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estudada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 Europa;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Modo diferente de viver as relações humanas;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Consciência não hierárquica do mundo natural;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Oposta à cultura matriarcal ou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patriarcal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157207" y="780104"/>
            <a:ext cx="40044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CULTURA MATRÍSTICA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6439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157207" y="761054"/>
            <a:ext cx="21655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ENTREVISTA</a:t>
            </a:r>
            <a:endParaRPr lang="pt-BR" sz="2400" dirty="0"/>
          </a:p>
        </p:txBody>
      </p:sp>
      <p:pic>
        <p:nvPicPr>
          <p:cNvPr id="6" name="Imagem 5" descr="http://www.humanitates.ucb.br/2/images/matu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68997" y="2016417"/>
            <a:ext cx="2114550" cy="3315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/>
        </p:nvSpPr>
        <p:spPr>
          <a:xfrm>
            <a:off x="1157207" y="2012323"/>
            <a:ext cx="724384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Humberto </a:t>
            </a:r>
            <a:r>
              <a:rPr lang="pt-B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Maturana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Criador da teoria da </a:t>
            </a:r>
            <a:r>
              <a:rPr lang="pt-B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autopoiese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 da biologia do amar e do conhecer;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 smtClean="0"/>
              <a:t>Revista </a:t>
            </a:r>
            <a:r>
              <a:rPr lang="pt-BR" sz="2000" dirty="0" err="1" smtClean="0"/>
              <a:t>Humanitates</a:t>
            </a:r>
            <a:r>
              <a:rPr lang="pt-BR" sz="2000" dirty="0" smtClean="0"/>
              <a:t> – 2005;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 smtClean="0"/>
              <a:t>Professores Mércia Helena Sacramento e Adriano J. H. Vieira.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57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57208" y="2417234"/>
            <a:ext cx="9970576" cy="2269066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Definem </a:t>
            </a:r>
            <a:r>
              <a:rPr lang="pt-B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curso de seus </a:t>
            </a:r>
            <a:r>
              <a:rPr lang="pt-B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fazeres;</a:t>
            </a:r>
          </a:p>
          <a:p>
            <a:pPr algn="just"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Definem o lugar </a:t>
            </a:r>
            <a:r>
              <a:rPr lang="pt-B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que vão acontecer as coisas que fazem no </a:t>
            </a:r>
            <a:r>
              <a:rPr lang="pt-B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convive;</a:t>
            </a:r>
          </a:p>
          <a:p>
            <a:pPr algn="just"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pt-B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uma pessoa se move, por exemplo, a partir da frustração, isso vai definir continuamente o espaço relacional na qual se encontra e o curso que vai ter seu </a:t>
            </a:r>
            <a:r>
              <a:rPr lang="pt-B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viver</a:t>
            </a:r>
            <a:r>
              <a:rPr lang="pt-B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pt-BR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pt-B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emocionar que se conserva de uma geração a outra na aprendizagem das </a:t>
            </a:r>
            <a:r>
              <a:rPr lang="pt-B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crianças.</a:t>
            </a:r>
            <a:endParaRPr lang="pt-B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157207" y="761054"/>
            <a:ext cx="73741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Qual a importância das emoções na evolução humana?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826406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57207" y="2493434"/>
            <a:ext cx="10058400" cy="249702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Biologia </a:t>
            </a:r>
            <a:r>
              <a:rPr lang="pt-B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amar é o fundamento biológico do mover-se de um ser vivo, no prazer de estar onde está na confiança de que é acolhido, seja pelas circunstâncias, seja por outros seres </a:t>
            </a:r>
            <a:r>
              <a:rPr lang="pt-B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vivos</a:t>
            </a:r>
            <a:r>
              <a:rPr lang="pt-B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pt-BR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Relação </a:t>
            </a:r>
            <a:r>
              <a:rPr lang="pt-B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bebê com sua mãe, com seu pai, com seu entorno familiar, que o vai permitir crescer como uma criança que vai ser um adulto que se respeita por si mesmo. </a:t>
            </a:r>
          </a:p>
        </p:txBody>
      </p:sp>
      <p:sp>
        <p:nvSpPr>
          <p:cNvPr id="4" name="Retângulo 3"/>
          <p:cNvSpPr/>
          <p:nvPr/>
        </p:nvSpPr>
        <p:spPr>
          <a:xfrm>
            <a:off x="1157207" y="761054"/>
            <a:ext cx="102842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que é a biologia do amar e qual sua importância para o desenvolvimento humano?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42885387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1157207" y="780104"/>
            <a:ext cx="97462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COMPARAÇÃO ENTRE CULTURAS MATRÍSTICA E PATRIARCAL</a:t>
            </a:r>
            <a:endParaRPr lang="pt-BR" sz="24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4387" y="2109084"/>
            <a:ext cx="7142557" cy="3872090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3376265" y="1782257"/>
            <a:ext cx="861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Quadro 1.  Comparação entre aspectos das culturas patriarcal e </a:t>
            </a:r>
            <a:r>
              <a:rPr lang="pt-BR" sz="1400" dirty="0" err="1" smtClean="0"/>
              <a:t>matrística</a:t>
            </a:r>
            <a:r>
              <a:rPr lang="pt-BR" sz="1400" dirty="0" smtClean="0"/>
              <a:t>.</a:t>
            </a:r>
            <a:endParaRPr lang="pt-BR" sz="1400" dirty="0"/>
          </a:p>
        </p:txBody>
      </p:sp>
      <p:sp>
        <p:nvSpPr>
          <p:cNvPr id="4" name="Retângulo 3"/>
          <p:cNvSpPr/>
          <p:nvPr/>
        </p:nvSpPr>
        <p:spPr>
          <a:xfrm>
            <a:off x="2529137" y="6000224"/>
            <a:ext cx="21669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/>
              <a:t>Fonte: Elaborado pelos autores.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398659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iva">
  <a:themeElements>
    <a:clrScheme name="Verde-azulado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Retrospec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472</TotalTime>
  <Words>652</Words>
  <Application>Microsoft Office PowerPoint</Application>
  <PresentationFormat>Widescreen</PresentationFormat>
  <Paragraphs>71</Paragraphs>
  <Slides>13</Slides>
  <Notes>5</Notes>
  <HiddenSlides>0</HiddenSlides>
  <MMClips>1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Retrospectiva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Bih Torres</dc:creator>
  <cp:lastModifiedBy>Bih Torres</cp:lastModifiedBy>
  <cp:revision>35</cp:revision>
  <dcterms:created xsi:type="dcterms:W3CDTF">2015-06-17T04:15:05Z</dcterms:created>
  <dcterms:modified xsi:type="dcterms:W3CDTF">2015-06-17T14:48:11Z</dcterms:modified>
</cp:coreProperties>
</file>