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sldIdLst>
    <p:sldId id="256" r:id="rId2"/>
    <p:sldId id="269" r:id="rId3"/>
    <p:sldId id="258" r:id="rId4"/>
    <p:sldId id="257" r:id="rId5"/>
    <p:sldId id="259" r:id="rId6"/>
    <p:sldId id="260" r:id="rId7"/>
    <p:sldId id="261" r:id="rId8"/>
    <p:sldId id="262" r:id="rId9"/>
    <p:sldId id="273" r:id="rId10"/>
    <p:sldId id="274" r:id="rId11"/>
    <p:sldId id="275" r:id="rId12"/>
    <p:sldId id="276" r:id="rId13"/>
    <p:sldId id="277" r:id="rId14"/>
    <p:sldId id="278" r:id="rId15"/>
    <p:sldId id="263" r:id="rId16"/>
    <p:sldId id="264" r:id="rId17"/>
    <p:sldId id="266" r:id="rId18"/>
    <p:sldId id="267" r:id="rId19"/>
    <p:sldId id="270" r:id="rId20"/>
    <p:sldId id="268" r:id="rId21"/>
    <p:sldId id="271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úlia Garcia" initials="JG" lastIdx="1" clrIdx="0">
    <p:extLst>
      <p:ext uri="{19B8F6BF-5375-455C-9EA6-DF929625EA0E}">
        <p15:presenceInfo xmlns:p15="http://schemas.microsoft.com/office/powerpoint/2012/main" userId="Júlia Garc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6600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02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6-16T21:37:31.006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6-16T21:37:31.006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6-16T21:37:31.006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6-16T21:37:31.006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6-16T21:37:31.006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6-16T21:37:31.006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6-16T21:37:31.006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6-16T21:37:31.006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32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7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2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4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9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3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5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0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8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15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21" Type="http://schemas.openxmlformats.org/officeDocument/2006/relationships/image" Target="../media/image20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e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8.jpg"/><Relationship Id="rId7" Type="http://schemas.openxmlformats.org/officeDocument/2006/relationships/image" Target="../media/image36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17.jp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4.xml"/><Relationship Id="rId3" Type="http://schemas.openxmlformats.org/officeDocument/2006/relationships/image" Target="../media/image12.jpg"/><Relationship Id="rId7" Type="http://schemas.openxmlformats.org/officeDocument/2006/relationships/image" Target="../media/image13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21" Type="http://schemas.openxmlformats.org/officeDocument/2006/relationships/image" Target="../media/image20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e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comments" Target="../comments/commen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3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2048" y="2488677"/>
            <a:ext cx="9649905" cy="88931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Freestyle Script" panose="030804020302050B0404" pitchFamily="66" charset="0"/>
                <a:cs typeface="Aharoni" panose="02010803020104030203" pitchFamily="2" charset="-79"/>
              </a:rPr>
              <a:t>Fundamentos de Sistemática Filogenética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19680" y="1819397"/>
            <a:ext cx="9144000" cy="6178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de São Paulo</a:t>
            </a:r>
          </a:p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Escola Superior de Agricultura “Luiz de Queiroz”</a:t>
            </a:r>
          </a:p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Genética</a:t>
            </a:r>
          </a:p>
          <a:p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LGN 0321</a:t>
            </a:r>
            <a:r>
              <a:rPr lang="pt-B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Ecologia Evolutiva Humana</a:t>
            </a:r>
          </a:p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Docente Responsável: Profa. Dra. Silvia Maria Guerra Molina</a:t>
            </a:r>
          </a:p>
          <a:p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xplosão 2 4"/>
          <p:cNvSpPr/>
          <p:nvPr/>
        </p:nvSpPr>
        <p:spPr>
          <a:xfrm rot="21021686">
            <a:off x="6426569" y="3364365"/>
            <a:ext cx="3729917" cy="2095760"/>
          </a:xfrm>
          <a:prstGeom prst="irregularSeal2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Joyce </a:t>
            </a:r>
            <a:r>
              <a:rPr lang="pt-B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Stenico</a:t>
            </a:r>
            <a:endParaRPr lang="pt-B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Júlia Garcia</a:t>
            </a:r>
            <a:endParaRPr lang="pt-B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0871" cy="10463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72" y="1"/>
            <a:ext cx="1608257" cy="10463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78" y="0"/>
            <a:ext cx="1423446" cy="10463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515" y="0"/>
            <a:ext cx="1938202" cy="108383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184" y="-4706"/>
            <a:ext cx="1809945" cy="108644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29" y="-17685"/>
            <a:ext cx="1650871" cy="109942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8" y="0"/>
            <a:ext cx="1868466" cy="10817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375"/>
            <a:ext cx="1650871" cy="132749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348"/>
            <a:ext cx="1650871" cy="149394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8020"/>
            <a:ext cx="1680213" cy="149583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77" y="1081741"/>
            <a:ext cx="1687376" cy="1372471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314" y="2448422"/>
            <a:ext cx="1699365" cy="137886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871" y="3830320"/>
            <a:ext cx="1669386" cy="1533537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871" y="5361969"/>
            <a:ext cx="1697852" cy="149603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61969"/>
            <a:ext cx="1680213" cy="149603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153" y="5801218"/>
            <a:ext cx="1886718" cy="105678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02" y="5801218"/>
            <a:ext cx="1724180" cy="1049674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913" y="5795731"/>
            <a:ext cx="1860648" cy="107243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39" y="5795731"/>
            <a:ext cx="1938360" cy="109032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56" y="5795731"/>
            <a:ext cx="1517683" cy="106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9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6854009" y="2340698"/>
            <a:ext cx="3993126" cy="28181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Apresentam semelhança de função, estando ou não na mesma posição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61021" y="2313402"/>
            <a:ext cx="3993126" cy="28181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Podem ser iguais ou estar na mesma posição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800" b="1" dirty="0" smtClean="0">
                <a:solidFill>
                  <a:srgbClr val="00B0F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Homologia x Analogia</a:t>
            </a:r>
            <a:endParaRPr lang="pt-BR" sz="4800" b="1" dirty="0">
              <a:solidFill>
                <a:srgbClr val="00B0F0"/>
              </a:solidFill>
              <a:latin typeface="Freestyle Script" panose="030804020302050B0404" pitchFamily="66" charset="0"/>
              <a:cs typeface="Aharoni" panose="02010803020104030203" pitchFamily="2" charset="-79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111857" y="3434739"/>
            <a:ext cx="313898" cy="823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http://www.escrevologoexisto.com/wp-content/uploads/2008/10/sinais-que-voce-esta-no-emprego-errado-noticia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9" r="17061"/>
          <a:stretch/>
        </p:blipFill>
        <p:spPr bwMode="auto">
          <a:xfrm>
            <a:off x="4865643" y="2861523"/>
            <a:ext cx="1933774" cy="17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20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ikewood.com.br/G1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121418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800" b="1" dirty="0" smtClean="0">
                <a:solidFill>
                  <a:srgbClr val="00B0F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Série de </a:t>
            </a:r>
            <a:r>
              <a:rPr lang="pt-BR" sz="4800" b="1" dirty="0" err="1" smtClean="0">
                <a:solidFill>
                  <a:srgbClr val="00B0F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Trasnformações</a:t>
            </a:r>
            <a:endParaRPr lang="pt-BR" sz="4800" b="1" dirty="0">
              <a:solidFill>
                <a:srgbClr val="00B0F0"/>
              </a:solidFill>
              <a:latin typeface="Freestyle Script" panose="030804020302050B0404" pitchFamily="66" charset="0"/>
              <a:cs typeface="Aharoni" panose="02010803020104030203" pitchFamily="2" charset="-79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111857" y="3434739"/>
            <a:ext cx="313898" cy="823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545910" y="3115080"/>
            <a:ext cx="6733796" cy="3506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primeira etapa da reconstrução da história dos indivíduos é a reconstrução das modificações socorridas na história de uma estrutura, determinando quais são, de um conjunto de condições homólogas e diferentes entre si, as condições modificadas e quais são as condições mais antigas a partir das quais as novas surgiram.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545910" y="1921445"/>
            <a:ext cx="10933484" cy="9757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sequência de modificações que uma determinada estrutura sofreu, tornando-se mais derivada. </a:t>
            </a:r>
          </a:p>
        </p:txBody>
      </p:sp>
    </p:spTree>
    <p:extLst>
      <p:ext uri="{BB962C8B-B14F-4D97-AF65-F5344CB8AC3E}">
        <p14:creationId xmlns:p14="http://schemas.microsoft.com/office/powerpoint/2010/main" val="208976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800" b="1" dirty="0" err="1">
                <a:solidFill>
                  <a:srgbClr val="00B0F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Plesiomorfia</a:t>
            </a:r>
            <a:r>
              <a:rPr lang="pt-BR" sz="4800" b="1" dirty="0">
                <a:solidFill>
                  <a:srgbClr val="00B0F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 e </a:t>
            </a:r>
            <a:r>
              <a:rPr lang="pt-BR" sz="4800" b="1" dirty="0" err="1">
                <a:solidFill>
                  <a:srgbClr val="00B0F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Apomorfia</a:t>
            </a:r>
            <a:endParaRPr lang="pt-BR" sz="4800" b="1" dirty="0">
              <a:solidFill>
                <a:srgbClr val="00B0F0"/>
              </a:solidFill>
              <a:latin typeface="Freestyle Script" panose="030804020302050B0404" pitchFamily="66" charset="0"/>
              <a:cs typeface="Aharoni" panose="02010803020104030203" pitchFamily="2" charset="-79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111857" y="3434739"/>
            <a:ext cx="313898" cy="823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94864" y="1996608"/>
            <a:ext cx="3486234" cy="2411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Condição  mais antiga</a:t>
            </a: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Condição mais recente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40378" y="1451355"/>
            <a:ext cx="2395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Pleisiomorfia</a:t>
            </a:r>
            <a:endParaRPr lang="pt-BR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426738" y="1996608"/>
            <a:ext cx="3486234" cy="2411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Condição  mais recente em uma série de transformações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177435" y="1431594"/>
            <a:ext cx="1984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Apomorfia</a:t>
            </a:r>
            <a:endParaRPr lang="pt-BR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1651763" y="2856802"/>
            <a:ext cx="572436" cy="691229"/>
          </a:xfrm>
          <a:prstGeom prst="down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http://files.praiadaluz.webnode.com/200000053-24715256b4/lagar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64" y="1994721"/>
            <a:ext cx="5803560" cy="374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lubeparacachorros.com.br/wp-content/uploads/2015/05/mitos-e-verdades-sobre-os-cachorr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01" y="2007450"/>
            <a:ext cx="5581471" cy="37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4.bp.blogspot.com/_5-DV0mGa4zA/S68Zgd7t0nI/AAAAAAAAA88/QQGHZmM6u_g/s400/libelul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00" y="1978233"/>
            <a:ext cx="5803560" cy="373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ninha.bio.br/biologia/insetos/abelhas/abelha_flo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5"/>
          <a:stretch/>
        </p:blipFill>
        <p:spPr bwMode="auto">
          <a:xfrm>
            <a:off x="6321864" y="1988828"/>
            <a:ext cx="5600743" cy="371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83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8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800" b="1" dirty="0" err="1" smtClean="0">
                <a:solidFill>
                  <a:srgbClr val="00B0F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Simplesiomorfia</a:t>
            </a:r>
            <a:r>
              <a:rPr lang="pt-BR" sz="4800" b="1" dirty="0" smtClean="0">
                <a:solidFill>
                  <a:srgbClr val="00B0F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 e </a:t>
            </a:r>
            <a:r>
              <a:rPr lang="pt-BR" sz="4800" b="1" dirty="0" err="1" smtClean="0">
                <a:solidFill>
                  <a:srgbClr val="00B0F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Sinapomorfia</a:t>
            </a:r>
            <a:endParaRPr lang="pt-BR" sz="4800" b="1" dirty="0">
              <a:solidFill>
                <a:srgbClr val="00B0F0"/>
              </a:solidFill>
              <a:latin typeface="Freestyle Script" panose="030804020302050B0404" pitchFamily="66" charset="0"/>
              <a:cs typeface="Aharoni" panose="02010803020104030203" pitchFamily="2" charset="-79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111857" y="2138179"/>
            <a:ext cx="313898" cy="823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684895" y="1485299"/>
            <a:ext cx="5063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Aplicados a grupos de seres vivos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3930555" y="2647643"/>
            <a:ext cx="491320" cy="191069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4752465" y="2647643"/>
            <a:ext cx="491320" cy="191069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>
            <a:stCxn id="3" idx="2"/>
          </p:cNvCxnSpPr>
          <p:nvPr/>
        </p:nvCxnSpPr>
        <p:spPr>
          <a:xfrm>
            <a:off x="3930555" y="2743178"/>
            <a:ext cx="0" cy="141936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4421875" y="2743176"/>
            <a:ext cx="0" cy="110546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4757015" y="2743176"/>
            <a:ext cx="0" cy="110546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5234687" y="2743176"/>
            <a:ext cx="0" cy="141936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4421875" y="3848644"/>
            <a:ext cx="335140" cy="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3930555" y="4178464"/>
            <a:ext cx="491320" cy="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4757015" y="4167090"/>
            <a:ext cx="491320" cy="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Conector reto 2048"/>
          <p:cNvCxnSpPr/>
          <p:nvPr/>
        </p:nvCxnSpPr>
        <p:spPr>
          <a:xfrm>
            <a:off x="4421875" y="4178464"/>
            <a:ext cx="0" cy="4890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4757015" y="4167091"/>
            <a:ext cx="0" cy="2433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Conector reto 2054"/>
          <p:cNvCxnSpPr/>
          <p:nvPr/>
        </p:nvCxnSpPr>
        <p:spPr>
          <a:xfrm>
            <a:off x="4421875" y="4667512"/>
            <a:ext cx="156571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4766113" y="4422988"/>
            <a:ext cx="129349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48"/>
          <p:cNvSpPr/>
          <p:nvPr/>
        </p:nvSpPr>
        <p:spPr>
          <a:xfrm>
            <a:off x="8335811" y="2099513"/>
            <a:ext cx="313898" cy="823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Elipse 49"/>
          <p:cNvSpPr/>
          <p:nvPr/>
        </p:nvSpPr>
        <p:spPr>
          <a:xfrm>
            <a:off x="7154509" y="2649921"/>
            <a:ext cx="491320" cy="191069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Elipse 50"/>
          <p:cNvSpPr/>
          <p:nvPr/>
        </p:nvSpPr>
        <p:spPr>
          <a:xfrm>
            <a:off x="7976419" y="2649921"/>
            <a:ext cx="491320" cy="191069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2" name="Conector reto 51"/>
          <p:cNvCxnSpPr>
            <a:stCxn id="50" idx="2"/>
          </p:cNvCxnSpPr>
          <p:nvPr/>
        </p:nvCxnSpPr>
        <p:spPr>
          <a:xfrm>
            <a:off x="7154509" y="2745456"/>
            <a:ext cx="0" cy="141936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7645829" y="2745454"/>
            <a:ext cx="0" cy="110546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7980969" y="2745454"/>
            <a:ext cx="0" cy="110546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8458641" y="2745454"/>
            <a:ext cx="0" cy="141936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7645829" y="3850922"/>
            <a:ext cx="335140" cy="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7154509" y="4180742"/>
            <a:ext cx="491320" cy="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7980969" y="4169368"/>
            <a:ext cx="491320" cy="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>
            <a:off x="7987849" y="4164822"/>
            <a:ext cx="0" cy="4890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7642857" y="4176192"/>
            <a:ext cx="0" cy="2433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6465260" y="4667512"/>
            <a:ext cx="151570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>
            <a:off x="6045958" y="4422988"/>
            <a:ext cx="158622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>
            <a:off x="5987588" y="4653870"/>
            <a:ext cx="0" cy="7096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>
            <a:off x="6465260" y="4653870"/>
            <a:ext cx="0" cy="7096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4" name="Elipse 2063"/>
          <p:cNvSpPr/>
          <p:nvPr/>
        </p:nvSpPr>
        <p:spPr>
          <a:xfrm>
            <a:off x="3395266" y="2312734"/>
            <a:ext cx="2388358" cy="2284809"/>
          </a:xfrm>
          <a:prstGeom prst="ellipse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4" name="Imagem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14" y="1448129"/>
            <a:ext cx="2131935" cy="1513406"/>
          </a:xfrm>
          <a:prstGeom prst="rect">
            <a:avLst/>
          </a:prstGeom>
        </p:spPr>
      </p:pic>
      <p:pic>
        <p:nvPicPr>
          <p:cNvPr id="73" name="Imagem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18" y="2382709"/>
            <a:ext cx="1860648" cy="1072430"/>
          </a:xfrm>
          <a:prstGeom prst="rect">
            <a:avLst/>
          </a:prstGeom>
        </p:spPr>
      </p:pic>
      <p:pic>
        <p:nvPicPr>
          <p:cNvPr id="72" name="Imagem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26" y="3305058"/>
            <a:ext cx="1724180" cy="1310118"/>
          </a:xfrm>
          <a:prstGeom prst="rect">
            <a:avLst/>
          </a:prstGeom>
        </p:spPr>
      </p:pic>
      <p:pic>
        <p:nvPicPr>
          <p:cNvPr id="3074" name="Picture 2" descr="http://labre2.orgfree.com/2011/mapas/705/mapa02/mamiferos/cachorr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436" y="3943612"/>
            <a:ext cx="197643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dw.de/image/0,,6615178_4,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61" y="5186695"/>
            <a:ext cx="2352893" cy="132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Elipse 77"/>
          <p:cNvSpPr/>
          <p:nvPr/>
        </p:nvSpPr>
        <p:spPr>
          <a:xfrm>
            <a:off x="5713130" y="4597543"/>
            <a:ext cx="1056161" cy="902505"/>
          </a:xfrm>
          <a:prstGeom prst="ellipse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8" name="Picture 6" descr="http://www.brasilescola.com/upload/e/reptei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210" y="5568287"/>
            <a:ext cx="1951802" cy="127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nfo.abril.com.br/images/materias/2013/02/lagarto-201302181312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012" y="5562200"/>
            <a:ext cx="1831772" cy="127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www.portalbrasil.net/2005/imagens/seresvivos_reptil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784" y="5564921"/>
            <a:ext cx="1883391" cy="127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apbc.com.sapo.pt/novas/d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175" y="5568287"/>
            <a:ext cx="1693887" cy="127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7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5" grpId="0" animBg="1"/>
      <p:bldP spid="50" grpId="0" animBg="1"/>
      <p:bldP spid="51" grpId="0" animBg="1"/>
      <p:bldP spid="2064" grpId="0" animBg="1"/>
      <p:bldP spid="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800" b="1" dirty="0" err="1" smtClean="0">
                <a:solidFill>
                  <a:srgbClr val="00B0F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Plesiomorfia</a:t>
            </a:r>
            <a:r>
              <a:rPr lang="pt-BR" sz="4800" b="1" dirty="0" smtClean="0">
                <a:solidFill>
                  <a:srgbClr val="00B0F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 e </a:t>
            </a:r>
            <a:r>
              <a:rPr lang="pt-BR" sz="4800" b="1" dirty="0" err="1" smtClean="0">
                <a:solidFill>
                  <a:srgbClr val="00B0F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Apomorfia</a:t>
            </a:r>
            <a:endParaRPr lang="pt-BR" sz="4800" b="1" dirty="0">
              <a:solidFill>
                <a:srgbClr val="00B0F0"/>
              </a:solidFill>
              <a:latin typeface="Freestyle Script" panose="030804020302050B0404" pitchFamily="66" charset="0"/>
              <a:cs typeface="Aharoni" panose="02010803020104030203" pitchFamily="2" charset="-79"/>
            </a:endParaRPr>
          </a:p>
        </p:txBody>
      </p:sp>
      <p:pic>
        <p:nvPicPr>
          <p:cNvPr id="4098" name="Picture 2" descr="http://pixabay.com/static/uploads/photo/2014/09/25/19/36/question-mark-460864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71" y="991145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ttp://cdn.topbiologia.com/wp-content/uploads/2014/04/papagaio-verdadei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82" y="2145421"/>
            <a:ext cx="3520641" cy="274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http://www.beija-flor.com.br/2014/img/pag4/p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388" y="2145421"/>
            <a:ext cx="3676849" cy="274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5300" b="1" dirty="0">
                <a:solidFill>
                  <a:srgbClr val="FF660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Grupos </a:t>
            </a:r>
            <a:r>
              <a:rPr lang="pt-BR" sz="5300" b="1" dirty="0" err="1">
                <a:solidFill>
                  <a:srgbClr val="FF660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Monofiléticos</a:t>
            </a:r>
            <a:r>
              <a:rPr lang="pt-BR" sz="5300" b="1" dirty="0">
                <a:solidFill>
                  <a:srgbClr val="FF660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 e </a:t>
            </a:r>
            <a:r>
              <a:rPr lang="pt-BR" sz="5300" b="1" dirty="0" err="1">
                <a:solidFill>
                  <a:srgbClr val="FF660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Mesofiléticos</a:t>
            </a:r>
            <a:r>
              <a:rPr lang="pt-BR" sz="4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4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8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 explicativo em seta para baixo 7"/>
          <p:cNvSpPr/>
          <p:nvPr/>
        </p:nvSpPr>
        <p:spPr>
          <a:xfrm>
            <a:off x="1189350" y="1366886"/>
            <a:ext cx="9806233" cy="2705492"/>
          </a:xfrm>
          <a:prstGeom prst="downArrowCallout">
            <a:avLst>
              <a:gd name="adj1" fmla="val 13889"/>
              <a:gd name="adj2" fmla="val 25000"/>
              <a:gd name="adj3" fmla="val 25000"/>
              <a:gd name="adj4" fmla="val 6497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conjunto de todas as populações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atuais,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cujos indivíduos portam uma característica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apomórfica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devem ser descendentes de uma população ancestral comum a elas e exclusiva delas, na qual essa condição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apomórfica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surgiu.</a:t>
            </a:r>
            <a:r>
              <a:rPr lang="pt-BR" dirty="0"/>
              <a:t>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575089" y="4206557"/>
            <a:ext cx="7041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Essência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método filogenético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311112" y="5302588"/>
            <a:ext cx="9646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Apomorfias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compartilhadas são indícios de ancestralidade comum exclusiva, ou seja, de </a:t>
            </a:r>
            <a:r>
              <a:rPr lang="pt-BR" sz="3200" b="1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monofilia</a:t>
            </a:r>
            <a:r>
              <a:rPr lang="pt-BR" sz="3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40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5300" b="1" dirty="0">
                <a:solidFill>
                  <a:srgbClr val="FF660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Grupos </a:t>
            </a:r>
            <a:r>
              <a:rPr lang="pt-BR" sz="5300" b="1" dirty="0" err="1">
                <a:solidFill>
                  <a:srgbClr val="FF660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Monofiléticos</a:t>
            </a:r>
            <a:r>
              <a:rPr lang="pt-BR" sz="5300" b="1" dirty="0">
                <a:solidFill>
                  <a:srgbClr val="FF660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 e </a:t>
            </a:r>
            <a:r>
              <a:rPr lang="pt-BR" sz="5300" b="1" dirty="0" err="1">
                <a:solidFill>
                  <a:srgbClr val="FF660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Mesofiléticos</a:t>
            </a:r>
            <a:r>
              <a:rPr lang="pt-BR" sz="4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4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8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 explicativo em seta para baixo 5"/>
          <p:cNvSpPr/>
          <p:nvPr/>
        </p:nvSpPr>
        <p:spPr>
          <a:xfrm>
            <a:off x="1224699" y="1967845"/>
            <a:ext cx="3714161" cy="1461155"/>
          </a:xfrm>
          <a:prstGeom prst="downArrowCallou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Grupo </a:t>
            </a:r>
            <a:r>
              <a:rPr lang="pt-BR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Monofilético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 explicativo em seta para baixo 6"/>
          <p:cNvSpPr/>
          <p:nvPr/>
        </p:nvSpPr>
        <p:spPr>
          <a:xfrm>
            <a:off x="7347408" y="1967845"/>
            <a:ext cx="3714161" cy="1461155"/>
          </a:xfrm>
          <a:prstGeom prst="downArrowCallou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Grupo </a:t>
            </a:r>
            <a:r>
              <a:rPr lang="pt-BR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Mesofilético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2363" y="3591107"/>
            <a:ext cx="565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onjunto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espécies incluindo uma ancestral e todas as suas espécies descendentes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472777" y="3591107"/>
            <a:ext cx="54634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qualquer grupo que não é </a:t>
            </a:r>
            <a:r>
              <a:rPr lang="pt-B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monofilético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É o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grupo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monofilético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maior do qual se retirou um grupo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monofilético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menor ou um grupo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merofilético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menor</a:t>
            </a:r>
          </a:p>
        </p:txBody>
      </p:sp>
    </p:spTree>
    <p:extLst>
      <p:ext uri="{BB962C8B-B14F-4D97-AF65-F5344CB8AC3E}">
        <p14:creationId xmlns:p14="http://schemas.microsoft.com/office/powerpoint/2010/main" val="12795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222" y="2131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300" b="1" dirty="0" smtClean="0">
                <a:solidFill>
                  <a:srgbClr val="FF660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Exemplo</a:t>
            </a:r>
            <a:endParaRPr lang="pt-BR" sz="48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 flipH="1">
            <a:off x="6265682" y="2441542"/>
            <a:ext cx="3019720" cy="3959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2139885" y="2396412"/>
            <a:ext cx="4125797" cy="4004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3355942" y="2396412"/>
            <a:ext cx="3346510" cy="34953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5029197" y="2555574"/>
            <a:ext cx="2237296" cy="25452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7477025" y="2586357"/>
            <a:ext cx="1033804" cy="898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H="1">
            <a:off x="5969613" y="2548777"/>
            <a:ext cx="647654" cy="10994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03" y="1529618"/>
            <a:ext cx="999675" cy="69758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25" y="1538929"/>
            <a:ext cx="906839" cy="65127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29" y="1523300"/>
            <a:ext cx="1058458" cy="81148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03" y="1548771"/>
            <a:ext cx="1116791" cy="837593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10" y="1529618"/>
            <a:ext cx="1153772" cy="892393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198" y="1545072"/>
            <a:ext cx="1106120" cy="81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5300" b="1" dirty="0" smtClean="0">
                <a:solidFill>
                  <a:srgbClr val="FF660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Homoplasias</a:t>
            </a:r>
            <a:r>
              <a:rPr lang="pt-BR" sz="4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4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8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441541" y="1690688"/>
            <a:ext cx="7308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reconstrução da filogenia dos organismos poderia ser simples, se desconsiderássemos o fato de que uma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apomorfia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pode surgir mais de uma vez, de forma independente.</a:t>
            </a:r>
          </a:p>
        </p:txBody>
      </p:sp>
      <p:sp>
        <p:nvSpPr>
          <p:cNvPr id="3" name="Explosão 1 2"/>
          <p:cNvSpPr/>
          <p:nvPr/>
        </p:nvSpPr>
        <p:spPr>
          <a:xfrm>
            <a:off x="3266387" y="3921552"/>
            <a:ext cx="5658732" cy="2743200"/>
          </a:xfrm>
          <a:prstGeom prst="irregularSeal1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Homoplasia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99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5300" b="1" dirty="0" smtClean="0">
                <a:solidFill>
                  <a:srgbClr val="FF660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Parcimônia</a:t>
            </a:r>
            <a:r>
              <a:rPr lang="pt-BR" sz="4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4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8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866510" y="2551837"/>
            <a:ext cx="84302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Critério metodológico pelo qual, entre dois </a:t>
            </a:r>
            <a:r>
              <a:rPr lang="pt-B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cladogramas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alternativos, opta-se pelo que demanda </a:t>
            </a:r>
            <a:r>
              <a:rPr lang="pt-BR" sz="36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menor número de homoplasias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2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91645" y="452483"/>
            <a:ext cx="8408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Freestyle Script" panose="030804020302050B0404" pitchFamily="66" charset="0"/>
                <a:ea typeface="+mj-ea"/>
                <a:cs typeface="Aharoni" panose="02010803020104030203" pitchFamily="2" charset="-79"/>
              </a:rPr>
              <a:t>Amorim, D. de S. Fundamentos de Sistemática Filogenética. Ribeirão Preto: </a:t>
            </a:r>
            <a:r>
              <a:rPr lang="pt-BR" sz="4800" b="1" dirty="0" err="1">
                <a:latin typeface="Freestyle Script" panose="030804020302050B0404" pitchFamily="66" charset="0"/>
                <a:ea typeface="+mj-ea"/>
                <a:cs typeface="Aharoni" panose="02010803020104030203" pitchFamily="2" charset="-79"/>
              </a:rPr>
              <a:t>Holos</a:t>
            </a:r>
            <a:r>
              <a:rPr lang="pt-BR" sz="4800" b="1" dirty="0">
                <a:latin typeface="Freestyle Script" panose="030804020302050B0404" pitchFamily="66" charset="0"/>
                <a:ea typeface="+mj-ea"/>
                <a:cs typeface="Aharoni" panose="02010803020104030203" pitchFamily="2" charset="-79"/>
              </a:rPr>
              <a:t>. 2002. 154 p. 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47" y="2311383"/>
            <a:ext cx="3194705" cy="420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8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5300" b="1" dirty="0" smtClean="0">
                <a:solidFill>
                  <a:srgbClr val="00990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Árvores Filogenéticas e </a:t>
            </a:r>
            <a:r>
              <a:rPr lang="pt-BR" sz="5300" b="1" dirty="0" err="1" smtClean="0">
                <a:solidFill>
                  <a:srgbClr val="00990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Cladogramas</a:t>
            </a:r>
            <a:r>
              <a:rPr lang="pt-BR" sz="4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4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8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 explicativo em seta para baixo 4"/>
          <p:cNvSpPr/>
          <p:nvPr/>
        </p:nvSpPr>
        <p:spPr>
          <a:xfrm>
            <a:off x="1224699" y="1967845"/>
            <a:ext cx="3714161" cy="1461155"/>
          </a:xfrm>
          <a:prstGeom prst="downArrowCallou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Árvore Filogenética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 explicativo em seta para baixo 5"/>
          <p:cNvSpPr/>
          <p:nvPr/>
        </p:nvSpPr>
        <p:spPr>
          <a:xfrm>
            <a:off x="7108595" y="1967845"/>
            <a:ext cx="3714161" cy="1461155"/>
          </a:xfrm>
          <a:prstGeom prst="downArrowCallou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Cladograma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41832" y="3494989"/>
            <a:ext cx="44798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Grupos terminais são populações, espécies ou grupos de espécies, cujas relações indicam afinidade filogenética (ancestralidade comum)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136259" y="3485053"/>
            <a:ext cx="565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Diagrama indicando as relações de parentesco filogenético entre ramos terminais, que podem ser populações, espécies ou grupos </a:t>
            </a:r>
            <a:r>
              <a:rPr lang="pt-B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monofiléticos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supraespecíficos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9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5300" b="1" dirty="0" smtClean="0">
                <a:solidFill>
                  <a:srgbClr val="00990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Árvores Filogenéticas e </a:t>
            </a:r>
            <a:r>
              <a:rPr lang="pt-BR" sz="5300" b="1" dirty="0" err="1" smtClean="0">
                <a:solidFill>
                  <a:srgbClr val="00990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Cladogramas</a:t>
            </a:r>
            <a:r>
              <a:rPr lang="pt-BR" sz="4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4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8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66038" y="1901859"/>
            <a:ext cx="94993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modelo evolutivo filogenético, as características de cada espécie não são vistas como pertencentes a ela. As características que uma espécie apresenta são apenas o resultado da herança, com ou sem modificações, de características homólogas que existiam em suas espécies ancestrais e das ancestrais de suas ancestrais, até o início da vida. </a:t>
            </a:r>
            <a:r>
              <a:rPr lang="pt-BR" sz="3200" b="1" i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Tudo está conectado!</a:t>
            </a:r>
            <a:endParaRPr lang="pt-BR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56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0890409">
            <a:off x="1260640" y="2962862"/>
            <a:ext cx="9649905" cy="889310"/>
          </a:xfrm>
        </p:spPr>
        <p:txBody>
          <a:bodyPr>
            <a:noAutofit/>
          </a:bodyPr>
          <a:lstStyle/>
          <a:p>
            <a:r>
              <a:rPr lang="pt-BR" sz="9600" b="1" dirty="0" smtClean="0">
                <a:latin typeface="Freestyle Script" panose="030804020302050B0404" pitchFamily="66" charset="0"/>
                <a:cs typeface="Aharoni" panose="02010803020104030203" pitchFamily="2" charset="-79"/>
              </a:rPr>
              <a:t>Obrigada!</a:t>
            </a:r>
            <a:endParaRPr lang="pt-BR" sz="9600" b="1" dirty="0">
              <a:latin typeface="Freestyle Script" panose="030804020302050B0404" pitchFamily="66" charset="0"/>
              <a:cs typeface="Aharoni" panose="02010803020104030203" pitchFamily="2" charset="-79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0871" cy="10463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72" y="1"/>
            <a:ext cx="1608257" cy="10463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78" y="0"/>
            <a:ext cx="1423446" cy="10463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515" y="0"/>
            <a:ext cx="1938202" cy="108383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184" y="-4706"/>
            <a:ext cx="1809945" cy="108644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29" y="-17685"/>
            <a:ext cx="1650871" cy="109942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8" y="0"/>
            <a:ext cx="1868466" cy="10817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375"/>
            <a:ext cx="1650871" cy="132749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348"/>
            <a:ext cx="1650871" cy="149394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8020"/>
            <a:ext cx="1680213" cy="149583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77" y="1081741"/>
            <a:ext cx="1687376" cy="1372471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314" y="2448422"/>
            <a:ext cx="1699365" cy="137886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871" y="3830320"/>
            <a:ext cx="1669386" cy="1533537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871" y="5361969"/>
            <a:ext cx="1697852" cy="149603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61969"/>
            <a:ext cx="1680213" cy="149603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153" y="5801218"/>
            <a:ext cx="1886718" cy="105678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02" y="5801218"/>
            <a:ext cx="1724180" cy="1049674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913" y="5795731"/>
            <a:ext cx="1860648" cy="107243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39" y="5795731"/>
            <a:ext cx="1938360" cy="109032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56" y="5795731"/>
            <a:ext cx="1517683" cy="106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24663"/>
            <a:ext cx="10515600" cy="1325563"/>
          </a:xfrm>
        </p:spPr>
        <p:txBody>
          <a:bodyPr/>
          <a:lstStyle/>
          <a:p>
            <a:pPr algn="ctr"/>
            <a:r>
              <a:rPr lang="pt-BR" sz="4800" b="1" dirty="0" smtClean="0">
                <a:latin typeface="Freestyle Script" panose="030804020302050B0404" pitchFamily="66" charset="0"/>
                <a:cs typeface="Aharoni" panose="02010803020104030203" pitchFamily="2" charset="-79"/>
              </a:rPr>
              <a:t>Sumário</a:t>
            </a:r>
            <a:endParaRPr lang="pt-BR" b="1" dirty="0">
              <a:latin typeface="Freestyle Script" panose="030804020302050B0404" pitchFamily="66" charset="0"/>
              <a:cs typeface="Aharoni" panose="02010803020104030203" pitchFamily="2" charset="-79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38200" y="1300900"/>
            <a:ext cx="4326903" cy="236941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Sistemática e Diversidade Biológica</a:t>
            </a:r>
          </a:p>
          <a:p>
            <a:pPr algn="ctr"/>
            <a:endParaRPr lang="pt-B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Sistemática (Objetivos)</a:t>
            </a:r>
          </a:p>
          <a:p>
            <a:pPr algn="ctr"/>
            <a:endParaRPr lang="pt-B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Filogenia: uma entidade </a:t>
            </a:r>
            <a:r>
              <a:rPr lang="pt-BR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transtemporal</a:t>
            </a: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38199" y="4034672"/>
            <a:ext cx="4326903" cy="23694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Homologia e Analogia</a:t>
            </a:r>
          </a:p>
          <a:p>
            <a:pPr algn="ctr"/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Série de Transformações </a:t>
            </a:r>
          </a:p>
          <a:p>
            <a:pPr algn="ctr"/>
            <a:endParaRPr lang="pt-B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Plesiomorfia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Apomorfia</a:t>
            </a:r>
            <a:endParaRPr lang="pt-B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Simplesiomorfia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Sinapomorfia</a:t>
            </a:r>
            <a:endParaRPr lang="pt-B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026897" y="1300900"/>
            <a:ext cx="4326903" cy="236941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Grupos </a:t>
            </a:r>
            <a:r>
              <a:rPr lang="pt-BR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Monofiléticos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Mesofiléticos</a:t>
            </a:r>
            <a:endParaRPr lang="pt-B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</a:t>
            </a:r>
          </a:p>
          <a:p>
            <a:pPr algn="ctr"/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Homoplasias</a:t>
            </a:r>
          </a:p>
          <a:p>
            <a:pPr algn="ctr"/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Parcimônia</a:t>
            </a: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026896" y="4034672"/>
            <a:ext cx="4326903" cy="2369417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Árvores Filogenéticas</a:t>
            </a:r>
          </a:p>
          <a:p>
            <a:pPr algn="ctr"/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Cladogramas</a:t>
            </a: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60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800" b="1" dirty="0" smtClean="0">
                <a:solidFill>
                  <a:srgbClr val="C0000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Sistemática e Diversidade Biológica</a:t>
            </a:r>
            <a:endParaRPr lang="pt-BR" b="1" dirty="0">
              <a:solidFill>
                <a:srgbClr val="C00000"/>
              </a:solidFill>
              <a:latin typeface="Freestyle Script" panose="030804020302050B0404" pitchFamily="66" charset="0"/>
              <a:cs typeface="Aharoni" panose="02010803020104030203" pitchFamily="2" charset="-79"/>
            </a:endParaRPr>
          </a:p>
        </p:txBody>
      </p:sp>
      <p:sp>
        <p:nvSpPr>
          <p:cNvPr id="5" name="Texto explicativo em seta para baixo 4"/>
          <p:cNvSpPr/>
          <p:nvPr/>
        </p:nvSpPr>
        <p:spPr>
          <a:xfrm>
            <a:off x="1159497" y="2488677"/>
            <a:ext cx="3714161" cy="1461155"/>
          </a:xfrm>
          <a:prstGeom prst="downArrow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Biologia Geral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 explicativo em seta para baixo 5"/>
          <p:cNvSpPr/>
          <p:nvPr/>
        </p:nvSpPr>
        <p:spPr>
          <a:xfrm>
            <a:off x="7213075" y="2499672"/>
            <a:ext cx="3714161" cy="1461155"/>
          </a:xfrm>
          <a:prstGeom prst="downArrow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Biologia Comparada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93508" y="4157221"/>
            <a:ext cx="38367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Descreve processos biológicos internos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72520" y="4149363"/>
            <a:ext cx="53937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Analisa características de espécies diferentes, procurando semelhanças e diferenças entre os grupos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842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t-BR" sz="4800" b="1" dirty="0" smtClean="0">
                <a:solidFill>
                  <a:srgbClr val="C0000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Sistemática e Diversidade Biológica</a:t>
            </a:r>
            <a:endParaRPr lang="pt-BR" b="1" dirty="0">
              <a:solidFill>
                <a:srgbClr val="C00000"/>
              </a:solidFill>
              <a:latin typeface="Freestyle Script" panose="030804020302050B0404" pitchFamily="66" charset="0"/>
              <a:cs typeface="Aharoni" panose="02010803020104030203" pitchFamily="2" charset="-79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38200" y="3137836"/>
            <a:ext cx="401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Diversidade Biológica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677095" y="2323027"/>
            <a:ext cx="508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Número de grupos diferentes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677095" y="4129669"/>
            <a:ext cx="629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Número de caracteres diferentes dessas entidades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have esquerda 16"/>
          <p:cNvSpPr/>
          <p:nvPr/>
        </p:nvSpPr>
        <p:spPr>
          <a:xfrm>
            <a:off x="5006418" y="2429454"/>
            <a:ext cx="499032" cy="1999091"/>
          </a:xfrm>
          <a:prstGeom prst="leftBrac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695325" y="1216672"/>
            <a:ext cx="1080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Literatura </a:t>
            </a:r>
            <a:r>
              <a:rPr lang="pt-B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número de espécies inferior a 2 milhões</a:t>
            </a:r>
            <a:endParaRPr lang="pt-BR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47675" y="3034025"/>
            <a:ext cx="11525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Diversidade atual = 1% diversidade da história</a:t>
            </a:r>
            <a:endParaRPr lang="pt-BR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33375" y="4940148"/>
            <a:ext cx="1152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milhões </a:t>
            </a:r>
            <a:r>
              <a:rPr lang="pt-BR" sz="7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100 milhões!!!</a:t>
            </a:r>
            <a:endParaRPr lang="pt-BR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1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800" b="1" dirty="0" smtClean="0">
                <a:solidFill>
                  <a:srgbClr val="C0000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Sistemática: Objetivos</a:t>
            </a:r>
            <a:endParaRPr lang="pt-BR" b="1" dirty="0">
              <a:solidFill>
                <a:srgbClr val="C00000"/>
              </a:solidFill>
              <a:latin typeface="Freestyle Script" panose="030804020302050B0404" pitchFamily="66" charset="0"/>
              <a:cs typeface="Aharoni" panose="02010803020104030203" pitchFamily="2" charset="-79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084108" y="1860333"/>
            <a:ext cx="8028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 Central: Diversidade Biológica</a:t>
            </a:r>
          </a:p>
          <a:p>
            <a:endParaRPr lang="pt-BR" sz="3600" b="1" dirty="0"/>
          </a:p>
        </p:txBody>
      </p:sp>
      <p:sp>
        <p:nvSpPr>
          <p:cNvPr id="11" name="Retângulo 10"/>
          <p:cNvSpPr/>
          <p:nvPr/>
        </p:nvSpPr>
        <p:spPr>
          <a:xfrm>
            <a:off x="2084108" y="2942400"/>
            <a:ext cx="3461658" cy="16218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Descrever a diversidade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084108" y="4876802"/>
            <a:ext cx="3461658" cy="14258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Ordenar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640286" y="4876802"/>
            <a:ext cx="3472543" cy="14258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Compreender a geração da diversidade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640286" y="2891228"/>
            <a:ext cx="3461658" cy="16435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 geral de referência sobre diversidade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0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800" b="1" dirty="0">
                <a:solidFill>
                  <a:srgbClr val="C0000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Filogenia: uma entidade </a:t>
            </a:r>
            <a:r>
              <a:rPr lang="pt-BR" sz="4800" b="1" dirty="0" err="1">
                <a:solidFill>
                  <a:srgbClr val="C0000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transtemporal</a:t>
            </a:r>
            <a:endParaRPr lang="pt-BR" sz="4800" b="1" dirty="0">
              <a:solidFill>
                <a:srgbClr val="C00000"/>
              </a:solidFill>
              <a:latin typeface="Freestyle Script" panose="030804020302050B0404" pitchFamily="66" charset="0"/>
              <a:cs typeface="Aharoni" panose="02010803020104030203" pitchFamily="2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56554" y="1773248"/>
            <a:ext cx="6678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uaisquer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duas espécies devem ter pelo menos uma espécie ancestral comum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756554" y="3297250"/>
            <a:ext cx="6678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três espécies, duas têm um ancestral comum que não é comum à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terceira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257916" y="4821252"/>
            <a:ext cx="96761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aplicamos esse raciocínio para todas as espécies obtemos a imagem de uma sequência de divisões que fragmentaram desde a primeira espécie ancestral até as espécies existentes hoje em dia. </a:t>
            </a:r>
          </a:p>
        </p:txBody>
      </p:sp>
    </p:spTree>
    <p:extLst>
      <p:ext uri="{BB962C8B-B14F-4D97-AF65-F5344CB8AC3E}">
        <p14:creationId xmlns:p14="http://schemas.microsoft.com/office/powerpoint/2010/main" val="80873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800" b="1" dirty="0">
                <a:solidFill>
                  <a:srgbClr val="C0000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Filogenia: uma entidade </a:t>
            </a:r>
            <a:r>
              <a:rPr lang="pt-BR" sz="4800" b="1" dirty="0" err="1" smtClean="0">
                <a:solidFill>
                  <a:srgbClr val="C0000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transtemporal</a:t>
            </a: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4800" b="1" dirty="0">
              <a:solidFill>
                <a:srgbClr val="C00000"/>
              </a:solidFill>
              <a:latin typeface="Freestyle Script" panose="030804020302050B0404" pitchFamily="66" charset="0"/>
              <a:cs typeface="Aharoni" panose="02010803020104030203" pitchFamily="2" charset="-79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75034" y="1913637"/>
            <a:ext cx="11096919" cy="954107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conjunto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história de ancestralidade denominamos </a:t>
            </a:r>
            <a:r>
              <a:rPr lang="pt-B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filogenia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ou seja, filogenia é o </a:t>
            </a:r>
            <a:r>
              <a:rPr lang="pt-B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diagrama que apresenta a história da ancestralidade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75034" y="3357509"/>
            <a:ext cx="11096919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Enxergamos a filogenia?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75034" y="4201217"/>
            <a:ext cx="11096919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as espécies?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60" y="5139964"/>
            <a:ext cx="1794236" cy="134567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12" y="5108935"/>
            <a:ext cx="1835608" cy="137670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66" y="5139964"/>
            <a:ext cx="1967581" cy="134567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796" y="5139963"/>
            <a:ext cx="1760192" cy="134567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923" y="5108934"/>
            <a:ext cx="1803923" cy="137670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545184" y="5053541"/>
            <a:ext cx="11096919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as populações?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26331" y="5831655"/>
            <a:ext cx="11096919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os indivíduos?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4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ienceblogs.com.br/dragoesdegaragem/files/2014/02/arvoreprimat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34" y="3434739"/>
            <a:ext cx="5521289" cy="346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800" b="1" dirty="0" smtClean="0">
                <a:solidFill>
                  <a:srgbClr val="00B0F0"/>
                </a:solidFill>
                <a:latin typeface="Freestyle Script" panose="030804020302050B0404" pitchFamily="66" charset="0"/>
                <a:cs typeface="Aharoni" panose="02010803020104030203" pitchFamily="2" charset="-79"/>
              </a:rPr>
              <a:t>Homologia</a:t>
            </a:r>
            <a:endParaRPr lang="pt-BR" sz="4800" b="1" dirty="0">
              <a:solidFill>
                <a:srgbClr val="00B0F0"/>
              </a:solidFill>
              <a:latin typeface="Freestyle Script" panose="030804020302050B0404" pitchFamily="66" charset="0"/>
              <a:cs typeface="Aharoni" panose="02010803020104030203" pitchFamily="2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8585" y="1349465"/>
            <a:ext cx="11629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ferramenta básica da filogenia que permite a comparação entre partes de indivíduos distintos.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50536" y="2535942"/>
            <a:ext cx="3821723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Estruturas de diferentes espécies ser homólogas quer dizer que:</a:t>
            </a: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1235120" y="4796007"/>
            <a:ext cx="423081" cy="45037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111857" y="3434739"/>
            <a:ext cx="313898" cy="823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939711" y="2689830"/>
            <a:ext cx="3821723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Estruturas podem ser iguais ou não:</a:t>
            </a: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4.bp.blogspot.com/--lZAmRSbq5g/TdUddpEH2qI/AAAAAAAAAIc/7b4af_90pTU/s1600/braco_fer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110" y="3816883"/>
            <a:ext cx="3211499" cy="240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.topbiologia.com/wp-content/uploads/2014/04/papagaio-verdadei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722" y="3196879"/>
            <a:ext cx="2432832" cy="189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eija-flor.com.br/2014/img/pag4/p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892" y="5039639"/>
            <a:ext cx="2439662" cy="181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0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</TotalTime>
  <Words>725</Words>
  <Application>Microsoft Office PowerPoint</Application>
  <PresentationFormat>Widescreen</PresentationFormat>
  <Paragraphs>105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0" baseType="lpstr">
      <vt:lpstr>Aharoni</vt:lpstr>
      <vt:lpstr>Arial</vt:lpstr>
      <vt:lpstr>Calibri</vt:lpstr>
      <vt:lpstr>Calibri Light</vt:lpstr>
      <vt:lpstr>Freestyle Script</vt:lpstr>
      <vt:lpstr>Times New Roman</vt:lpstr>
      <vt:lpstr>Wingdings</vt:lpstr>
      <vt:lpstr>Tema do Office</vt:lpstr>
      <vt:lpstr>Fundamentos de Sistemática Filogenética</vt:lpstr>
      <vt:lpstr>Apresentação do PowerPoint</vt:lpstr>
      <vt:lpstr>Sumário</vt:lpstr>
      <vt:lpstr>Sistemática e Diversidade Biológica</vt:lpstr>
      <vt:lpstr>Sistemática e Diversidade Biológica</vt:lpstr>
      <vt:lpstr>Sistemática: Objetivos</vt:lpstr>
      <vt:lpstr>Filogenia: uma entidade transtemporal</vt:lpstr>
      <vt:lpstr>Filogenia: uma entidade transtemporal </vt:lpstr>
      <vt:lpstr>Homologia</vt:lpstr>
      <vt:lpstr>Homologia x Analogia</vt:lpstr>
      <vt:lpstr>Série de Trasnformações</vt:lpstr>
      <vt:lpstr>Plesiomorfia e Apomorfia</vt:lpstr>
      <vt:lpstr>Simplesiomorfia e Sinapomorfia</vt:lpstr>
      <vt:lpstr>Plesiomorfia e Apomorfia</vt:lpstr>
      <vt:lpstr>Grupos Monofiléticos e Mesofiléticos </vt:lpstr>
      <vt:lpstr>Grupos Monofiléticos e Mesofiléticos </vt:lpstr>
      <vt:lpstr>Exemplo</vt:lpstr>
      <vt:lpstr>Homoplasias </vt:lpstr>
      <vt:lpstr>Parcimônia </vt:lpstr>
      <vt:lpstr>Árvores Filogenéticas e Cladogramas </vt:lpstr>
      <vt:lpstr>Árvores Filogenéticas e Cladogramas </vt:lpstr>
      <vt:lpstr>Obrigada!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Sistemática Filogenética</dc:title>
  <dc:creator>Júlia Garcia</dc:creator>
  <cp:lastModifiedBy>Júlia Garcia</cp:lastModifiedBy>
  <cp:revision>97</cp:revision>
  <dcterms:created xsi:type="dcterms:W3CDTF">2015-06-09T12:51:30Z</dcterms:created>
  <dcterms:modified xsi:type="dcterms:W3CDTF">2015-06-17T13:47:58Z</dcterms:modified>
</cp:coreProperties>
</file>