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4" r:id="rId4"/>
    <p:sldId id="265" r:id="rId5"/>
    <p:sldId id="266" r:id="rId6"/>
    <p:sldId id="292" r:id="rId7"/>
    <p:sldId id="267" r:id="rId8"/>
    <p:sldId id="269" r:id="rId9"/>
    <p:sldId id="278" r:id="rId10"/>
    <p:sldId id="270" r:id="rId11"/>
    <p:sldId id="271" r:id="rId12"/>
    <p:sldId id="272" r:id="rId13"/>
    <p:sldId id="273" r:id="rId14"/>
    <p:sldId id="274" r:id="rId15"/>
    <p:sldId id="275" r:id="rId16"/>
    <p:sldId id="276" r:id="rId17"/>
    <p:sldId id="279" r:id="rId18"/>
    <p:sldId id="280" r:id="rId19"/>
    <p:sldId id="281" r:id="rId20"/>
    <p:sldId id="282" r:id="rId21"/>
    <p:sldId id="289" r:id="rId22"/>
    <p:sldId id="283" r:id="rId23"/>
    <p:sldId id="284" r:id="rId24"/>
    <p:sldId id="285" r:id="rId25"/>
    <p:sldId id="286" r:id="rId26"/>
    <p:sldId id="287" r:id="rId27"/>
    <p:sldId id="288" r:id="rId28"/>
    <p:sldId id="290" r:id="rId29"/>
    <p:sldId id="262" r:id="rId30"/>
    <p:sldId id="295" r:id="rId31"/>
    <p:sldId id="296" r:id="rId32"/>
    <p:sldId id="297" r:id="rId33"/>
    <p:sldId id="294" r:id="rId34"/>
    <p:sldId id="299" r:id="rId35"/>
    <p:sldId id="302" r:id="rId36"/>
    <p:sldId id="301" r:id="rId37"/>
    <p:sldId id="303" r:id="rId38"/>
    <p:sldId id="304" r:id="rId39"/>
    <p:sldId id="305" r:id="rId40"/>
    <p:sldId id="300" r:id="rId4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131E923-C41B-4E30-BF8F-2EB4A1F5F616}" type="datetimeFigureOut">
              <a:rPr lang="pt-BR" smtClean="0"/>
              <a:pPr/>
              <a:t>16/06/2015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131E923-C41B-4E30-BF8F-2EB4A1F5F616}" type="datetimeFigureOut">
              <a:rPr lang="pt-BR" smtClean="0"/>
              <a:pPr/>
              <a:t>16/06/2015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131E923-C41B-4E30-BF8F-2EB4A1F5F616}" type="datetimeFigureOut">
              <a:rPr lang="pt-BR" smtClean="0"/>
              <a:pPr/>
              <a:t>16/06/2015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131E923-C41B-4E30-BF8F-2EB4A1F5F616}" type="datetimeFigureOut">
              <a:rPr lang="pt-BR" smtClean="0"/>
              <a:pPr/>
              <a:t>16/06/2015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4131E923-C41B-4E30-BF8F-2EB4A1F5F616}" type="datetimeFigureOut">
              <a:rPr lang="pt-BR" smtClean="0"/>
              <a:pPr/>
              <a:t>16/06/2015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131E923-C41B-4E30-BF8F-2EB4A1F5F616}" type="datetimeFigureOut">
              <a:rPr lang="pt-BR" smtClean="0"/>
              <a:pPr/>
              <a:t>16/06/2015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131E923-C41B-4E30-BF8F-2EB4A1F5F616}" type="datetimeFigureOut">
              <a:rPr lang="pt-BR" smtClean="0"/>
              <a:pPr/>
              <a:t>16/06/2015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4131E923-C41B-4E30-BF8F-2EB4A1F5F616}" type="datetimeFigureOut">
              <a:rPr lang="pt-BR" smtClean="0"/>
              <a:pPr/>
              <a:t>16/06/2015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131E923-C41B-4E30-BF8F-2EB4A1F5F616}" type="datetimeFigureOut">
              <a:rPr lang="pt-BR" smtClean="0"/>
              <a:pPr/>
              <a:t>16/06/2015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131E923-C41B-4E30-BF8F-2EB4A1F5F616}" type="datetimeFigureOut">
              <a:rPr lang="pt-BR" smtClean="0"/>
              <a:pPr/>
              <a:t>16/06/2015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131E923-C41B-4E30-BF8F-2EB4A1F5F616}" type="datetimeFigureOut">
              <a:rPr lang="pt-BR" smtClean="0"/>
              <a:pPr/>
              <a:t>16/06/2015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31E923-C41B-4E30-BF8F-2EB4A1F5F616}" type="datetimeFigureOut">
              <a:rPr lang="pt-BR" smtClean="0"/>
              <a:pPr/>
              <a:t>16/06/2015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F8CCD4-1945-4002-996C-B9371592D49A}"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1287463" y="2927350"/>
            <a:ext cx="841375" cy="0"/>
          </a:xfrm>
          <a:prstGeom prst="rect">
            <a:avLst/>
          </a:prstGeom>
          <a:noFill/>
          <a:ln w="9525">
            <a:noFill/>
            <a:miter lim="800000"/>
            <a:headEnd/>
            <a:tailEnd/>
          </a:ln>
        </p:spPr>
        <p:txBody>
          <a:bodyPr wrap="none">
            <a:spAutoFit/>
          </a:bodyPr>
          <a:lstStyle/>
          <a:p>
            <a:endParaRPr lang="en-US"/>
          </a:p>
        </p:txBody>
      </p:sp>
      <p:sp>
        <p:nvSpPr>
          <p:cNvPr id="2051" name="Rectangle 3"/>
          <p:cNvSpPr>
            <a:spLocks noChangeArrowheads="1"/>
          </p:cNvSpPr>
          <p:nvPr/>
        </p:nvSpPr>
        <p:spPr bwMode="auto">
          <a:xfrm>
            <a:off x="3000375" y="2810976"/>
            <a:ext cx="5991225" cy="2446824"/>
          </a:xfrm>
          <a:prstGeom prst="rect">
            <a:avLst/>
          </a:prstGeom>
          <a:noFill/>
          <a:ln w="9525">
            <a:noFill/>
            <a:miter lim="800000"/>
            <a:headEnd/>
            <a:tailEnd/>
          </a:ln>
        </p:spPr>
        <p:txBody>
          <a:bodyPr wrap="square">
            <a:spAutoFit/>
          </a:bodyPr>
          <a:lstStyle/>
          <a:p>
            <a:pPr algn="l">
              <a:lnSpc>
                <a:spcPct val="150000"/>
              </a:lnSpc>
            </a:pPr>
            <a:r>
              <a:rPr lang="pt-BR" sz="170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Universidade de São Paulo</a:t>
            </a:r>
            <a:endParaRPr lang="pt-BR" sz="1700" b="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l">
              <a:lnSpc>
                <a:spcPct val="150000"/>
              </a:lnSpc>
            </a:pPr>
            <a:r>
              <a:rPr lang="pt-BR" sz="170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Escola Superior de Agricultura "Luiz de Queiroz"</a:t>
            </a:r>
            <a:endParaRPr lang="pt-BR" sz="1700" b="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l">
              <a:lnSpc>
                <a:spcPct val="150000"/>
              </a:lnSpc>
            </a:pPr>
            <a:r>
              <a:rPr lang="pt-BR" sz="170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Departamento de Genética</a:t>
            </a:r>
            <a:endParaRPr lang="pt-BR" sz="1700" b="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l">
              <a:lnSpc>
                <a:spcPct val="150000"/>
              </a:lnSpc>
            </a:pPr>
            <a:r>
              <a:rPr lang="pt-BR" sz="170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Ecologia Evolutiva Humana</a:t>
            </a:r>
            <a:endParaRPr lang="pt-BR" sz="1700" b="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l">
              <a:lnSpc>
                <a:spcPct val="150000"/>
              </a:lnSpc>
            </a:pPr>
            <a:r>
              <a:rPr lang="pt-BR" sz="170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Docente Responsável: Dra. Silvia Maria Guerra </a:t>
            </a:r>
            <a:r>
              <a:rPr lang="pt-BR" sz="1700" dirty="0" smtClean="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Molina</a:t>
            </a:r>
            <a:endParaRPr lang="pt-BR" sz="1700" dirty="0">
              <a:solidFill>
                <a:srgbClr val="FFC000"/>
              </a:solidFill>
              <a:effectLst>
                <a:outerShdw blurRad="38100" dist="38100" dir="2700000" algn="tl">
                  <a:srgbClr val="000000">
                    <a:alpha val="43137"/>
                  </a:srgbClr>
                </a:outerShdw>
              </a:effectLst>
            </a:endParaRPr>
          </a:p>
          <a:p>
            <a:pPr algn="l">
              <a:lnSpc>
                <a:spcPct val="150000"/>
              </a:lnSpc>
            </a:pPr>
            <a:endParaRPr lang="pt-BR" sz="1700" dirty="0"/>
          </a:p>
        </p:txBody>
      </p:sp>
      <p:pic>
        <p:nvPicPr>
          <p:cNvPr id="2052" name="Picture 4"/>
          <p:cNvPicPr>
            <a:picLocks noChangeAspect="1" noChangeArrowheads="1"/>
          </p:cNvPicPr>
          <p:nvPr/>
        </p:nvPicPr>
        <p:blipFill>
          <a:blip r:embed="rId2" cstate="print"/>
          <a:srcRect/>
          <a:stretch>
            <a:fillRect/>
          </a:stretch>
        </p:blipFill>
        <p:spPr bwMode="auto">
          <a:xfrm>
            <a:off x="647700" y="2032000"/>
            <a:ext cx="2095500" cy="2795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88032" y="548680"/>
            <a:ext cx="8820472" cy="5793894"/>
          </a:xfrm>
          <a:prstGeom prst="rect">
            <a:avLst/>
          </a:prstGeom>
        </p:spPr>
        <p:txBody>
          <a:bodyPr wrap="square">
            <a:spAutoFit/>
          </a:bodyPr>
          <a:lstStyle/>
          <a:p>
            <a:pPr>
              <a:lnSpc>
                <a:spcPct val="150000"/>
              </a:lnSpc>
            </a:pPr>
            <a:r>
              <a:rPr lang="pt-BR" sz="2500" i="1" dirty="0" smtClean="0">
                <a:solidFill>
                  <a:srgbClr val="FFC000"/>
                </a:solidFill>
              </a:rPr>
              <a:t>Palavras escritas não são palavras reais, mas símbolos codificados.</a:t>
            </a:r>
            <a:r>
              <a:rPr lang="pt-BR" sz="2500" b="1" i="1" dirty="0" smtClean="0">
                <a:solidFill>
                  <a:srgbClr val="FFC000"/>
                </a:solidFill>
              </a:rPr>
              <a:t> </a:t>
            </a:r>
          </a:p>
          <a:p>
            <a:pPr>
              <a:lnSpc>
                <a:spcPct val="150000"/>
              </a:lnSpc>
            </a:pPr>
            <a:r>
              <a:rPr lang="en-US" sz="2600" i="1" dirty="0" smtClean="0">
                <a:solidFill>
                  <a:srgbClr val="FFC000"/>
                </a:solidFill>
              </a:rPr>
              <a:t>Um </a:t>
            </a:r>
            <a:r>
              <a:rPr lang="en-US" sz="2600" i="1" dirty="0" err="1" smtClean="0">
                <a:solidFill>
                  <a:srgbClr val="FFC000"/>
                </a:solidFill>
              </a:rPr>
              <a:t>leitor</a:t>
            </a:r>
            <a:r>
              <a:rPr lang="en-US" sz="2600" i="1" dirty="0" smtClean="0">
                <a:solidFill>
                  <a:srgbClr val="FFC000"/>
                </a:solidFill>
              </a:rPr>
              <a:t> </a:t>
            </a:r>
            <a:r>
              <a:rPr lang="en-US" sz="2600" i="1" dirty="0" err="1" smtClean="0">
                <a:solidFill>
                  <a:srgbClr val="FFC000"/>
                </a:solidFill>
              </a:rPr>
              <a:t>pode</a:t>
            </a:r>
            <a:r>
              <a:rPr lang="en-US" sz="2600" i="1" dirty="0" smtClean="0">
                <a:solidFill>
                  <a:srgbClr val="FFC000"/>
                </a:solidFill>
              </a:rPr>
              <a:t> </a:t>
            </a:r>
            <a:r>
              <a:rPr lang="en-US" sz="2600" i="1" dirty="0" err="1" smtClean="0">
                <a:solidFill>
                  <a:srgbClr val="FFC000"/>
                </a:solidFill>
              </a:rPr>
              <a:t>evocar</a:t>
            </a:r>
            <a:r>
              <a:rPr lang="en-US" sz="2600" i="1" dirty="0" smtClean="0">
                <a:solidFill>
                  <a:srgbClr val="FFC000"/>
                </a:solidFill>
              </a:rPr>
              <a:t> </a:t>
            </a:r>
            <a:r>
              <a:rPr lang="en-US" sz="2600" i="1" dirty="0" err="1" smtClean="0">
                <a:solidFill>
                  <a:srgbClr val="FFC000"/>
                </a:solidFill>
              </a:rPr>
              <a:t>em</a:t>
            </a:r>
            <a:r>
              <a:rPr lang="en-US" sz="2600" i="1" dirty="0" smtClean="0">
                <a:solidFill>
                  <a:srgbClr val="FFC000"/>
                </a:solidFill>
              </a:rPr>
              <a:t> </a:t>
            </a:r>
            <a:r>
              <a:rPr lang="en-US" sz="2600" i="1" dirty="0" err="1" smtClean="0">
                <a:solidFill>
                  <a:srgbClr val="FFC000"/>
                </a:solidFill>
              </a:rPr>
              <a:t>sua</a:t>
            </a:r>
            <a:r>
              <a:rPr lang="en-US" sz="2600" i="1" dirty="0" smtClean="0">
                <a:solidFill>
                  <a:srgbClr val="FFC000"/>
                </a:solidFill>
              </a:rPr>
              <a:t> </a:t>
            </a:r>
            <a:r>
              <a:rPr lang="en-US" sz="2600" i="1" dirty="0" err="1" smtClean="0">
                <a:solidFill>
                  <a:srgbClr val="FFC000"/>
                </a:solidFill>
              </a:rPr>
              <a:t>consciência</a:t>
            </a:r>
            <a:r>
              <a:rPr lang="en-US" sz="2600" i="1" dirty="0" smtClean="0">
                <a:solidFill>
                  <a:srgbClr val="FFC000"/>
                </a:solidFill>
              </a:rPr>
              <a:t> as </a:t>
            </a:r>
            <a:r>
              <a:rPr lang="en-US" sz="2600" i="1" dirty="0" err="1" smtClean="0">
                <a:solidFill>
                  <a:srgbClr val="FFC000"/>
                </a:solidFill>
              </a:rPr>
              <a:t>palavras</a:t>
            </a:r>
            <a:r>
              <a:rPr lang="en-US" sz="2600" i="1" dirty="0" smtClean="0">
                <a:solidFill>
                  <a:srgbClr val="FFC000"/>
                </a:solidFill>
              </a:rPr>
              <a:t> </a:t>
            </a:r>
            <a:r>
              <a:rPr lang="en-US" sz="2600" i="1" dirty="0" err="1" smtClean="0">
                <a:solidFill>
                  <a:srgbClr val="FFC000"/>
                </a:solidFill>
              </a:rPr>
              <a:t>reais</a:t>
            </a:r>
            <a:r>
              <a:rPr lang="en-US" sz="2600" i="1" dirty="0" smtClean="0">
                <a:solidFill>
                  <a:srgbClr val="FFC000"/>
                </a:solidFill>
              </a:rPr>
              <a:t>, </a:t>
            </a:r>
          </a:p>
          <a:p>
            <a:pPr>
              <a:lnSpc>
                <a:spcPct val="150000"/>
              </a:lnSpc>
            </a:pPr>
            <a:r>
              <a:rPr lang="en-US" sz="2600" i="1" dirty="0" err="1" smtClean="0">
                <a:solidFill>
                  <a:srgbClr val="FFC000"/>
                </a:solidFill>
              </a:rPr>
              <a:t>em</a:t>
            </a:r>
            <a:r>
              <a:rPr lang="en-US" sz="2600" i="1" dirty="0" smtClean="0">
                <a:solidFill>
                  <a:srgbClr val="FFC000"/>
                </a:solidFill>
              </a:rPr>
              <a:t> sons </a:t>
            </a:r>
            <a:r>
              <a:rPr lang="en-US" sz="2600" i="1" dirty="0" err="1" smtClean="0">
                <a:solidFill>
                  <a:srgbClr val="FFC000"/>
                </a:solidFill>
              </a:rPr>
              <a:t>reais</a:t>
            </a:r>
            <a:r>
              <a:rPr lang="en-US" sz="2600" i="1" dirty="0" smtClean="0">
                <a:solidFill>
                  <a:srgbClr val="FFC000"/>
                </a:solidFill>
              </a:rPr>
              <a:t> </a:t>
            </a:r>
            <a:r>
              <a:rPr lang="en-US" sz="2600" i="1" dirty="0" err="1" smtClean="0">
                <a:solidFill>
                  <a:srgbClr val="FFC000"/>
                </a:solidFill>
              </a:rPr>
              <a:t>ou</a:t>
            </a:r>
            <a:r>
              <a:rPr lang="en-US" sz="2600" i="1" dirty="0" smtClean="0">
                <a:solidFill>
                  <a:srgbClr val="FFC000"/>
                </a:solidFill>
              </a:rPr>
              <a:t> </a:t>
            </a:r>
            <a:r>
              <a:rPr lang="en-US" sz="2600" i="1" dirty="0" err="1" smtClean="0">
                <a:solidFill>
                  <a:srgbClr val="FFC000"/>
                </a:solidFill>
              </a:rPr>
              <a:t>imaginados</a:t>
            </a:r>
            <a:r>
              <a:rPr lang="en-US" sz="2600" i="1" dirty="0" smtClean="0">
                <a:solidFill>
                  <a:srgbClr val="FFC000"/>
                </a:solidFill>
              </a:rPr>
              <a:t>.</a:t>
            </a:r>
          </a:p>
          <a:p>
            <a:pPr>
              <a:lnSpc>
                <a:spcPct val="150000"/>
              </a:lnSpc>
            </a:pPr>
            <a:endParaRPr lang="en-US" sz="16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Os </a:t>
            </a:r>
            <a:r>
              <a:rPr lang="en-US" sz="2800" i="1" dirty="0" err="1" smtClean="0">
                <a:solidFill>
                  <a:srgbClr val="FFFF00"/>
                </a:solidFill>
                <a:effectLst>
                  <a:outerShdw blurRad="38100" dist="38100" dir="2700000" algn="tl">
                    <a:srgbClr val="000000">
                      <a:alpha val="43137"/>
                    </a:srgbClr>
                  </a:outerShdw>
                </a:effectLst>
              </a:rPr>
              <a:t>pensamentos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estão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aninhados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na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fala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não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em</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textos</a:t>
            </a:r>
            <a:r>
              <a:rPr lang="en-US" sz="2800" i="1" dirty="0" smtClean="0">
                <a:solidFill>
                  <a:srgbClr val="FFFF00"/>
                </a:solidFill>
                <a:effectLst>
                  <a:outerShdw blurRad="38100" dist="38100" dir="2700000" algn="tl">
                    <a:srgbClr val="000000">
                      <a:alpha val="43137"/>
                    </a:srgbClr>
                  </a:outerShdw>
                </a:effectLst>
              </a:rPr>
              <a:t>.</a:t>
            </a: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gn="ctr">
              <a:lnSpc>
                <a:spcPct val="150000"/>
              </a:lnSpc>
            </a:pPr>
            <a:r>
              <a:rPr lang="en-US" sz="2600" b="1" i="1" dirty="0" smtClean="0">
                <a:solidFill>
                  <a:schemeClr val="bg1"/>
                </a:solidFill>
                <a:effectLst>
                  <a:outerShdw blurRad="38100" dist="38100" dir="2700000" algn="tl">
                    <a:srgbClr val="000000">
                      <a:alpha val="43137"/>
                    </a:srgbClr>
                  </a:outerShdw>
                </a:effectLst>
              </a:rPr>
              <a:t>No </a:t>
            </a:r>
            <a:r>
              <a:rPr lang="en-US" sz="2600" b="1" i="1" dirty="0" err="1" smtClean="0">
                <a:solidFill>
                  <a:schemeClr val="bg1"/>
                </a:solidFill>
                <a:effectLst>
                  <a:outerShdw blurRad="38100" dist="38100" dir="2700000" algn="tl">
                    <a:srgbClr val="000000">
                      <a:alpha val="43137"/>
                    </a:srgbClr>
                  </a:outerShdw>
                </a:effectLst>
              </a:rPr>
              <a:t>mundo</a:t>
            </a:r>
            <a:r>
              <a:rPr lang="en-US" sz="2600" b="1" i="1" dirty="0" smtClean="0">
                <a:solidFill>
                  <a:schemeClr val="bg1"/>
                </a:solidFill>
                <a:effectLst>
                  <a:outerShdw blurRad="38100" dist="38100" dir="2700000" algn="tl">
                    <a:srgbClr val="000000">
                      <a:alpha val="43137"/>
                    </a:srgbClr>
                  </a:outerShdw>
                </a:effectLst>
              </a:rPr>
              <a:t> das </a:t>
            </a:r>
            <a:r>
              <a:rPr lang="en-US" sz="2600" b="1" i="1" dirty="0" err="1" smtClean="0">
                <a:solidFill>
                  <a:schemeClr val="bg1"/>
                </a:solidFill>
                <a:effectLst>
                  <a:outerShdw blurRad="38100" dist="38100" dir="2700000" algn="tl">
                    <a:srgbClr val="000000">
                      <a:alpha val="43137"/>
                    </a:srgbClr>
                  </a:outerShdw>
                </a:effectLst>
              </a:rPr>
              <a:t>palavras</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orais</a:t>
            </a:r>
            <a:r>
              <a:rPr lang="en-US" sz="2600" b="1" i="1" dirty="0" smtClean="0">
                <a:solidFill>
                  <a:schemeClr val="bg1"/>
                </a:solidFill>
                <a:effectLst>
                  <a:outerShdw blurRad="38100" dist="38100" dir="2700000" algn="tl">
                    <a:srgbClr val="000000">
                      <a:alpha val="43137"/>
                    </a:srgbClr>
                  </a:outerShdw>
                </a:effectLst>
              </a:rPr>
              <a:t>, </a:t>
            </a:r>
          </a:p>
          <a:p>
            <a:pPr algn="ctr">
              <a:lnSpc>
                <a:spcPct val="150000"/>
              </a:lnSpc>
            </a:pPr>
            <a:r>
              <a:rPr lang="en-US" sz="2600" b="1" i="1" dirty="0" smtClean="0">
                <a:solidFill>
                  <a:schemeClr val="bg1"/>
                </a:solidFill>
                <a:effectLst>
                  <a:outerShdw blurRad="38100" dist="38100" dir="2700000" algn="tl">
                    <a:srgbClr val="000000">
                      <a:alpha val="43137"/>
                    </a:srgbClr>
                  </a:outerShdw>
                </a:effectLst>
              </a:rPr>
              <a:t>um </a:t>
            </a:r>
            <a:r>
              <a:rPr lang="en-US" sz="2600" b="1" i="1" dirty="0" err="1" smtClean="0">
                <a:solidFill>
                  <a:schemeClr val="bg1"/>
                </a:solidFill>
                <a:effectLst>
                  <a:outerShdw blurRad="38100" dist="38100" dir="2700000" algn="tl">
                    <a:srgbClr val="000000">
                      <a:alpha val="43137"/>
                    </a:srgbClr>
                  </a:outerShdw>
                </a:effectLst>
              </a:rPr>
              <a:t>ouvinte</a:t>
            </a:r>
            <a:r>
              <a:rPr lang="en-US" sz="2600" b="1" i="1" dirty="0" smtClean="0">
                <a:solidFill>
                  <a:schemeClr val="bg1"/>
                </a:solidFill>
                <a:effectLst>
                  <a:outerShdw blurRad="38100" dist="38100" dir="2700000" algn="tl">
                    <a:srgbClr val="000000">
                      <a:alpha val="43137"/>
                    </a:srgbClr>
                  </a:outerShdw>
                </a:effectLst>
              </a:rPr>
              <a:t> é o </a:t>
            </a:r>
            <a:r>
              <a:rPr lang="en-US" sz="2600" b="1" i="1" dirty="0" err="1" smtClean="0">
                <a:solidFill>
                  <a:schemeClr val="bg1"/>
                </a:solidFill>
                <a:effectLst>
                  <a:outerShdw blurRad="38100" dist="38100" dir="2700000" algn="tl">
                    <a:srgbClr val="000000">
                      <a:alpha val="43137"/>
                    </a:srgbClr>
                  </a:outerShdw>
                </a:effectLst>
              </a:rPr>
              <a:t>coração</a:t>
            </a:r>
            <a:r>
              <a:rPr lang="en-US" sz="2600" b="1" i="1" dirty="0" smtClean="0">
                <a:solidFill>
                  <a:schemeClr val="bg1"/>
                </a:solidFill>
                <a:effectLst>
                  <a:outerShdw blurRad="38100" dist="38100" dir="2700000" algn="tl">
                    <a:srgbClr val="000000">
                      <a:alpha val="43137"/>
                    </a:srgbClr>
                  </a:outerShdw>
                </a:effectLst>
              </a:rPr>
              <a:t> de </a:t>
            </a:r>
            <a:r>
              <a:rPr lang="en-US" sz="2600" b="1" i="1" dirty="0" err="1" smtClean="0">
                <a:solidFill>
                  <a:schemeClr val="bg1"/>
                </a:solidFill>
                <a:effectLst>
                  <a:outerShdw blurRad="38100" dist="38100" dir="2700000" algn="tl">
                    <a:srgbClr val="000000">
                      <a:alpha val="43137"/>
                    </a:srgbClr>
                  </a:outerShdw>
                </a:effectLst>
              </a:rPr>
              <a:t>seu</a:t>
            </a:r>
            <a:r>
              <a:rPr lang="en-US" sz="2600" b="1" i="1" dirty="0" smtClean="0">
                <a:solidFill>
                  <a:schemeClr val="bg1"/>
                </a:solidFill>
                <a:effectLst>
                  <a:outerShdw blurRad="38100" dist="38100" dir="2700000" algn="tl">
                    <a:srgbClr val="000000">
                      <a:alpha val="43137"/>
                    </a:srgbClr>
                  </a:outerShdw>
                </a:effectLst>
              </a:rPr>
              <a:t> cosmos.</a:t>
            </a:r>
          </a:p>
          <a:p>
            <a:pPr algn="ctr">
              <a:lnSpc>
                <a:spcPct val="150000"/>
              </a:lnSpc>
            </a:pPr>
            <a:r>
              <a:rPr lang="en-US" sz="2600" b="1" i="1" dirty="0" smtClean="0">
                <a:solidFill>
                  <a:schemeClr val="bg1"/>
                </a:solidFill>
                <a:effectLst>
                  <a:outerShdw blurRad="38100" dist="38100" dir="2700000" algn="tl">
                    <a:srgbClr val="000000">
                      <a:alpha val="43137"/>
                    </a:srgbClr>
                  </a:outerShdw>
                </a:effectLst>
              </a:rPr>
              <a:t>No </a:t>
            </a:r>
            <a:r>
              <a:rPr lang="en-US" sz="2600" b="1" i="1" dirty="0" err="1" smtClean="0">
                <a:solidFill>
                  <a:schemeClr val="bg1"/>
                </a:solidFill>
                <a:effectLst>
                  <a:outerShdw blurRad="38100" dist="38100" dir="2700000" algn="tl">
                    <a:srgbClr val="000000">
                      <a:alpha val="43137"/>
                    </a:srgbClr>
                  </a:outerShdw>
                </a:effectLst>
              </a:rPr>
              <a:t>mundo</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alfabetizado</a:t>
            </a:r>
            <a:r>
              <a:rPr lang="en-US" sz="2600" b="1" i="1" dirty="0" smtClean="0">
                <a:solidFill>
                  <a:schemeClr val="bg1"/>
                </a:solidFill>
                <a:effectLst>
                  <a:outerShdw blurRad="38100" dist="38100" dir="2700000" algn="tl">
                    <a:srgbClr val="000000">
                      <a:alpha val="43137"/>
                    </a:srgbClr>
                  </a:outerShdw>
                </a:effectLst>
              </a:rPr>
              <a:t>, </a:t>
            </a:r>
          </a:p>
          <a:p>
            <a:pPr algn="ctr">
              <a:lnSpc>
                <a:spcPct val="150000"/>
              </a:lnSpc>
            </a:pPr>
            <a:r>
              <a:rPr lang="en-US" sz="2600" b="1" i="1" dirty="0" smtClean="0">
                <a:solidFill>
                  <a:schemeClr val="bg1"/>
                </a:solidFill>
                <a:effectLst>
                  <a:outerShdw blurRad="38100" dist="38100" dir="2700000" algn="tl">
                    <a:srgbClr val="000000">
                      <a:alpha val="43137"/>
                    </a:srgbClr>
                  </a:outerShdw>
                </a:effectLst>
              </a:rPr>
              <a:t>a </a:t>
            </a:r>
            <a:r>
              <a:rPr lang="en-US" sz="2600" b="1" i="1" dirty="0" err="1" smtClean="0">
                <a:solidFill>
                  <a:schemeClr val="bg1"/>
                </a:solidFill>
                <a:effectLst>
                  <a:outerShdw blurRad="38100" dist="38100" dir="2700000" algn="tl">
                    <a:srgbClr val="000000">
                      <a:alpha val="43137"/>
                    </a:srgbClr>
                  </a:outerShdw>
                </a:effectLst>
              </a:rPr>
              <a:t>verdade</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está</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fora</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da</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pessoa</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está</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nos</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textos</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escritos</a:t>
            </a:r>
            <a:r>
              <a:rPr lang="en-US" sz="2600" b="1" i="1" dirty="0" smtClean="0">
                <a:solidFill>
                  <a:schemeClr val="bg1"/>
                </a:solidFill>
                <a:effectLst>
                  <a:outerShdw blurRad="38100" dist="38100" dir="2700000" algn="tl">
                    <a:srgbClr val="000000">
                      <a:alpha val="43137"/>
                    </a:srgbClr>
                  </a:outerShdw>
                </a:effectLst>
              </a:rPr>
              <a:t>. </a:t>
            </a:r>
            <a:endParaRPr lang="en-US" sz="2600" b="1"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60040" y="692696"/>
            <a:ext cx="8820472" cy="6047809"/>
          </a:xfrm>
          <a:prstGeom prst="rect">
            <a:avLst/>
          </a:prstGeom>
        </p:spPr>
        <p:txBody>
          <a:bodyPr wrap="square">
            <a:spAutoFit/>
          </a:bodyPr>
          <a:lstStyle/>
          <a:p>
            <a:pPr>
              <a:lnSpc>
                <a:spcPct val="150000"/>
              </a:lnSpc>
            </a:pPr>
            <a:r>
              <a:rPr lang="pt-BR" sz="2500" i="1" dirty="0" smtClean="0">
                <a:solidFill>
                  <a:srgbClr val="FFC000"/>
                </a:solidFill>
              </a:rPr>
              <a:t>Nas sociedades orais, o pensamento é contextual, relacional, operacional.</a:t>
            </a:r>
            <a:endParaRPr lang="en-US" sz="2600" i="1" dirty="0" smtClean="0">
              <a:solidFill>
                <a:srgbClr val="FFC000"/>
              </a:solidFill>
            </a:endParaRPr>
          </a:p>
          <a:p>
            <a:pPr>
              <a:lnSpc>
                <a:spcPct val="150000"/>
              </a:lnSpc>
            </a:pPr>
            <a:endParaRPr lang="en-US" sz="16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err="1" smtClean="0">
                <a:solidFill>
                  <a:srgbClr val="FFFF00"/>
                </a:solidFill>
                <a:effectLst>
                  <a:outerShdw blurRad="38100" dist="38100" dir="2700000" algn="tl">
                    <a:srgbClr val="000000">
                      <a:alpha val="43137"/>
                    </a:srgbClr>
                  </a:outerShdw>
                </a:effectLst>
              </a:rPr>
              <a:t>Nas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sociedades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letradas</a:t>
            </a:r>
            <a:r>
              <a:rPr lang="en-US" sz="2800" i="1" dirty="0" smtClean="0">
                <a:solidFill>
                  <a:srgbClr val="FFFF00"/>
                </a:solidFill>
                <a:effectLst>
                  <a:outerShdw blurRad="38100" dist="38100" dir="2700000" algn="tl">
                    <a:srgbClr val="000000">
                      <a:alpha val="43137"/>
                    </a:srgbClr>
                  </a:outerShdw>
                </a:effectLst>
              </a:rPr>
              <a:t> o </a:t>
            </a:r>
            <a:r>
              <a:rPr lang="en-US" sz="2800" i="1" dirty="0" err="1" smtClean="0">
                <a:solidFill>
                  <a:srgbClr val="FFFF00"/>
                </a:solidFill>
                <a:effectLst>
                  <a:outerShdw blurRad="38100" dist="38100" dir="2700000" algn="tl">
                    <a:srgbClr val="000000">
                      <a:alpha val="43137"/>
                    </a:srgbClr>
                  </a:outerShdw>
                </a:effectLst>
              </a:rPr>
              <a:t>pensamento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pode</a:t>
            </a:r>
            <a:r>
              <a:rPr lang="en-US" sz="2800" i="1" dirty="0" smtClean="0">
                <a:solidFill>
                  <a:srgbClr val="FFFF00"/>
                </a:solidFill>
                <a:effectLst>
                  <a:outerShdw blurRad="38100" dist="38100" dir="2700000" algn="tl">
                    <a:srgbClr val="000000">
                      <a:alpha val="43137"/>
                    </a:srgbClr>
                  </a:outerShdw>
                </a:effectLst>
              </a:rPr>
              <a:t> ser </a:t>
            </a:r>
            <a:r>
              <a:rPr lang="en-US" sz="2800" i="1" dirty="0" err="1" smtClean="0">
                <a:solidFill>
                  <a:srgbClr val="FFFF00"/>
                </a:solidFill>
                <a:effectLst>
                  <a:outerShdw blurRad="38100" dist="38100" dir="2700000" algn="tl">
                    <a:srgbClr val="000000">
                      <a:alpha val="43137"/>
                    </a:srgbClr>
                  </a:outerShdw>
                </a:effectLst>
              </a:rPr>
              <a:t>abstrato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não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relacionado</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realidades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concretas</a:t>
            </a:r>
            <a:r>
              <a:rPr lang="en-US" sz="2800" i="1" dirty="0" smtClean="0">
                <a:solidFill>
                  <a:srgbClr val="FFFF00"/>
                </a:solidFill>
                <a:effectLst>
                  <a:outerShdw blurRad="38100" dist="38100" dir="2700000" algn="tl">
                    <a:srgbClr val="000000">
                      <a:alpha val="43137"/>
                    </a:srgbClr>
                  </a:outerShdw>
                </a:effectLst>
              </a:rPr>
              <a:t>.</a:t>
            </a:r>
          </a:p>
          <a:p>
            <a:pPr>
              <a:lnSpc>
                <a:spcPct val="150000"/>
              </a:lnSpc>
            </a:pPr>
            <a:endParaRPr lang="en-US" sz="2800" i="1"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smtClean="0">
                <a:solidFill>
                  <a:schemeClr val="bg1"/>
                </a:solidFill>
                <a:effectLst>
                  <a:outerShdw blurRad="38100" dist="38100" dir="2700000" algn="tl">
                    <a:srgbClr val="000000">
                      <a:alpha val="43137"/>
                    </a:srgbClr>
                  </a:outerShdw>
                </a:effectLst>
              </a:rPr>
              <a:t>Os </a:t>
            </a:r>
            <a:r>
              <a:rPr lang="en-US" sz="2600" i="1" dirty="0" err="1" smtClean="0">
                <a:solidFill>
                  <a:schemeClr val="bg1"/>
                </a:solidFill>
                <a:effectLst>
                  <a:outerShdw blurRad="38100" dist="38100" dir="2700000" algn="tl">
                    <a:srgbClr val="000000">
                      <a:alpha val="43137"/>
                    </a:srgbClr>
                  </a:outerShdw>
                </a:effectLst>
              </a:rPr>
              <a:t>modos</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pelos</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quais</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uma</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pessoa</a:t>
            </a:r>
            <a:r>
              <a:rPr lang="en-US" sz="2600" i="1" dirty="0" smtClean="0">
                <a:solidFill>
                  <a:schemeClr val="bg1"/>
                </a:solidFill>
                <a:effectLst>
                  <a:outerShdw blurRad="38100" dist="38100" dir="2700000" algn="tl">
                    <a:srgbClr val="000000">
                      <a:alpha val="43137"/>
                    </a:srgbClr>
                  </a:outerShdw>
                </a:effectLst>
              </a:rPr>
              <a:t> se </a:t>
            </a:r>
            <a:r>
              <a:rPr lang="en-US" sz="2600" i="1" dirty="0" err="1" smtClean="0">
                <a:solidFill>
                  <a:schemeClr val="bg1"/>
                </a:solidFill>
                <a:effectLst>
                  <a:outerShdw blurRad="38100" dist="38100" dir="2700000" algn="tl">
                    <a:srgbClr val="000000">
                      <a:alpha val="43137"/>
                    </a:srgbClr>
                  </a:outerShdw>
                </a:effectLst>
              </a:rPr>
              <a:t>relaciona</a:t>
            </a:r>
            <a:r>
              <a:rPr lang="en-US" sz="2600" i="1" dirty="0" smtClean="0">
                <a:solidFill>
                  <a:schemeClr val="bg1"/>
                </a:solidFill>
                <a:effectLst>
                  <a:outerShdw blurRad="38100" dist="38100" dir="2700000" algn="tl">
                    <a:srgbClr val="000000">
                      <a:alpha val="43137"/>
                    </a:srgbClr>
                  </a:outerShdw>
                </a:effectLst>
              </a:rPr>
              <a:t> com o </a:t>
            </a:r>
            <a:r>
              <a:rPr lang="en-US" sz="2600" i="1" dirty="0" err="1" smtClean="0">
                <a:solidFill>
                  <a:schemeClr val="bg1"/>
                </a:solidFill>
                <a:effectLst>
                  <a:outerShdw blurRad="38100" dist="38100" dir="2700000" algn="tl">
                    <a:srgbClr val="000000">
                      <a:alpha val="43137"/>
                    </a:srgbClr>
                  </a:outerShdw>
                </a:effectLst>
              </a:rPr>
              <a:t>mundo</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são</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muito</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diferentes</a:t>
            </a:r>
            <a:r>
              <a:rPr lang="en-US" sz="2600" i="1" dirty="0" smtClean="0">
                <a:solidFill>
                  <a:schemeClr val="bg1"/>
                </a:solidFill>
                <a:effectLst>
                  <a:outerShdw blurRad="38100" dist="38100" dir="2700000" algn="tl">
                    <a:srgbClr val="000000">
                      <a:alpha val="43137"/>
                    </a:srgbClr>
                  </a:outerShdw>
                </a:effectLst>
              </a:rPr>
              <a:t> entre </a:t>
            </a:r>
            <a:r>
              <a:rPr lang="en-US" sz="2600" i="1" dirty="0" err="1" smtClean="0">
                <a:solidFill>
                  <a:schemeClr val="bg1"/>
                </a:solidFill>
                <a:effectLst>
                  <a:outerShdw blurRad="38100" dist="38100" dir="2700000" algn="tl">
                    <a:srgbClr val="000000">
                      <a:alpha val="43137"/>
                    </a:srgbClr>
                  </a:outerShdw>
                </a:effectLst>
              </a:rPr>
              <a:t>os</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mundos</a:t>
            </a:r>
            <a:r>
              <a:rPr lang="en-US" sz="2600" i="1" dirty="0" smtClean="0">
                <a:solidFill>
                  <a:schemeClr val="bg1"/>
                </a:solidFill>
                <a:effectLst>
                  <a:outerShdw blurRad="38100" dist="38100" dir="2700000" algn="tl">
                    <a:srgbClr val="000000">
                      <a:alpha val="43137"/>
                    </a:srgbClr>
                  </a:outerShdw>
                </a:effectLst>
              </a:rPr>
              <a:t> oral e </a:t>
            </a:r>
            <a:r>
              <a:rPr lang="en-US" sz="2600" i="1" dirty="0" err="1" smtClean="0">
                <a:solidFill>
                  <a:schemeClr val="bg1"/>
                </a:solidFill>
                <a:effectLst>
                  <a:outerShdw blurRad="38100" dist="38100" dir="2700000" algn="tl">
                    <a:srgbClr val="000000">
                      <a:alpha val="43137"/>
                    </a:srgbClr>
                  </a:outerShdw>
                </a:effectLst>
              </a:rPr>
              <a:t>alfabetizado</a:t>
            </a:r>
            <a:r>
              <a:rPr lang="en-US" sz="2600" i="1" dirty="0" smtClean="0">
                <a:solidFill>
                  <a:schemeClr val="bg1"/>
                </a:solidFill>
                <a:effectLst>
                  <a:outerShdw blurRad="38100" dist="38100" dir="2700000" algn="tl">
                    <a:srgbClr val="000000">
                      <a:alpha val="43137"/>
                    </a:srgbClr>
                  </a:outerShdw>
                </a:effectLst>
              </a:rPr>
              <a:t>.</a:t>
            </a:r>
          </a:p>
          <a:p>
            <a:pPr algn="just">
              <a:lnSpc>
                <a:spcPct val="150000"/>
              </a:lnSpc>
              <a:spcBef>
                <a:spcPts val="0"/>
              </a:spcBef>
            </a:pPr>
            <a:endParaRPr lang="en-US" sz="2000"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smtClean="0">
                <a:solidFill>
                  <a:schemeClr val="bg1"/>
                </a:solidFill>
                <a:effectLst>
                  <a:outerShdw blurRad="38100" dist="38100" dir="2700000" algn="tl">
                    <a:srgbClr val="000000">
                      <a:alpha val="43137"/>
                    </a:srgbClr>
                  </a:outerShdw>
                </a:effectLst>
              </a:rPr>
              <a:t> </a:t>
            </a:r>
            <a:endParaRPr lang="en-US" sz="26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476672"/>
            <a:ext cx="8820472" cy="7802136"/>
          </a:xfrm>
          <a:prstGeom prst="rect">
            <a:avLst/>
          </a:prstGeom>
        </p:spPr>
        <p:txBody>
          <a:bodyPr wrap="square">
            <a:spAutoFit/>
          </a:bodyPr>
          <a:lstStyle/>
          <a:p>
            <a:pPr>
              <a:lnSpc>
                <a:spcPct val="150000"/>
              </a:lnSpc>
            </a:pPr>
            <a:r>
              <a:rPr lang="pt-BR" sz="2800" i="1" dirty="0" smtClean="0">
                <a:solidFill>
                  <a:srgbClr val="FFC000"/>
                </a:solidFill>
              </a:rPr>
              <a:t>A comunicação oral une as pessoas em grupos antes que entorno de coisas impessoais.</a:t>
            </a:r>
            <a:endParaRPr lang="en-US" sz="2800" i="1" dirty="0" smtClean="0">
              <a:solidFill>
                <a:srgbClr val="FFC000"/>
              </a:solidFill>
            </a:endParaRPr>
          </a:p>
          <a:p>
            <a:pPr>
              <a:lnSpc>
                <a:spcPct val="150000"/>
              </a:lnSpc>
            </a:pPr>
            <a:endParaRPr lang="en-US" sz="16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“A </a:t>
            </a:r>
            <a:r>
              <a:rPr lang="en-US" sz="2800" i="1" dirty="0" err="1" smtClean="0">
                <a:solidFill>
                  <a:srgbClr val="FFFF00"/>
                </a:solidFill>
                <a:effectLst>
                  <a:outerShdw blurRad="38100" dist="38100" dir="2700000" algn="tl">
                    <a:srgbClr val="000000">
                      <a:alpha val="43137"/>
                    </a:srgbClr>
                  </a:outerShdw>
                </a:effectLst>
              </a:rPr>
              <a:t>escrita</a:t>
            </a:r>
            <a:r>
              <a:rPr lang="en-US" sz="2800" i="1" dirty="0" smtClean="0">
                <a:solidFill>
                  <a:srgbClr val="FFFF00"/>
                </a:solidFill>
                <a:effectLst>
                  <a:outerShdw blurRad="38100" dist="38100" dir="2700000" algn="tl">
                    <a:srgbClr val="000000">
                      <a:alpha val="43137"/>
                    </a:srgbClr>
                  </a:outerShdw>
                </a:effectLst>
              </a:rPr>
              <a:t> e a </a:t>
            </a:r>
            <a:r>
              <a:rPr lang="en-US" sz="2800" i="1" dirty="0" err="1" smtClean="0">
                <a:solidFill>
                  <a:srgbClr val="FFFF00"/>
                </a:solidFill>
                <a:effectLst>
                  <a:outerShdw blurRad="38100" dist="38100" dir="2700000" algn="tl">
                    <a:srgbClr val="000000">
                      <a:alpha val="43137"/>
                    </a:srgbClr>
                  </a:outerShdw>
                </a:effectLst>
              </a:rPr>
              <a:t>leitura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atividades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solitárias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que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levam</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psique</a:t>
            </a:r>
            <a:r>
              <a:rPr lang="en-US" sz="2800" i="1" dirty="0" smtClean="0">
                <a:solidFill>
                  <a:srgbClr val="FFFF00"/>
                </a:solidFill>
                <a:effectLst>
                  <a:outerShdw blurRad="38100" dist="38100" dir="2700000" algn="tl">
                    <a:srgbClr val="000000">
                      <a:alpha val="43137"/>
                    </a:srgbClr>
                  </a:outerShdw>
                </a:effectLst>
              </a:rPr>
              <a:t> de </a:t>
            </a:r>
            <a:r>
              <a:rPr lang="en-US" sz="2800" i="1" dirty="0" err="1" smtClean="0">
                <a:solidFill>
                  <a:srgbClr val="FFFF00"/>
                </a:solidFill>
                <a:effectLst>
                  <a:outerShdw blurRad="38100" dist="38100" dir="2700000" algn="tl">
                    <a:srgbClr val="000000">
                      <a:alpha val="43137"/>
                    </a:srgbClr>
                  </a:outerShdw>
                </a:effectLst>
              </a:rPr>
              <a:t>volta</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si</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mesma</a:t>
            </a:r>
            <a:r>
              <a:rPr lang="en-US" sz="2800" i="1" dirty="0" smtClean="0">
                <a:solidFill>
                  <a:srgbClr val="FFFF00"/>
                </a:solidFill>
                <a:effectLst>
                  <a:outerShdw blurRad="38100" dist="38100" dir="2700000" algn="tl">
                    <a:srgbClr val="000000">
                      <a:alpha val="43137"/>
                    </a:srgbClr>
                  </a:outerShdw>
                </a:effectLst>
              </a:rPr>
              <a:t>”. </a:t>
            </a:r>
          </a:p>
          <a:p>
            <a:pPr>
              <a:lnSpc>
                <a:spcPct val="150000"/>
              </a:lnSpc>
            </a:pPr>
            <a:endParaRPr lang="en-US" sz="28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chemeClr val="bg1"/>
                </a:solidFill>
                <a:effectLst>
                  <a:outerShdw blurRad="38100" dist="38100" dir="2700000" algn="tl">
                    <a:srgbClr val="000000">
                      <a:alpha val="43137"/>
                    </a:srgbClr>
                  </a:outerShdw>
                </a:effectLst>
              </a:rPr>
              <a:t>“</a:t>
            </a:r>
            <a:r>
              <a:rPr lang="en-US" sz="2800" i="1" dirty="0" err="1" smtClean="0">
                <a:solidFill>
                  <a:schemeClr val="bg1"/>
                </a:solidFill>
                <a:effectLst>
                  <a:outerShdw blurRad="38100" dist="38100" dir="2700000" algn="tl">
                    <a:srgbClr val="000000">
                      <a:alpha val="43137"/>
                    </a:srgbClr>
                  </a:outerShdw>
                </a:effectLst>
              </a:rPr>
              <a:t>Não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há</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modo</a:t>
            </a:r>
            <a:r>
              <a:rPr lang="en-US" sz="2800" i="1" dirty="0" smtClean="0">
                <a:solidFill>
                  <a:schemeClr val="bg1"/>
                </a:solidFill>
                <a:effectLst>
                  <a:outerShdw blurRad="38100" dist="38100" dir="2700000" algn="tl">
                    <a:srgbClr val="000000">
                      <a:alpha val="43137"/>
                    </a:srgbClr>
                  </a:outerShdw>
                </a:effectLst>
              </a:rPr>
              <a:t> de </a:t>
            </a:r>
            <a:r>
              <a:rPr lang="en-US" sz="2800" i="1" dirty="0" err="1" smtClean="0">
                <a:solidFill>
                  <a:schemeClr val="bg1"/>
                </a:solidFill>
                <a:effectLst>
                  <a:outerShdw blurRad="38100" dist="38100" dir="2700000" algn="tl">
                    <a:srgbClr val="000000">
                      <a:alpha val="43137"/>
                    </a:srgbClr>
                  </a:outerShdw>
                </a:effectLst>
              </a:rPr>
              <a:t>refutar</a:t>
            </a:r>
            <a:r>
              <a:rPr lang="en-US" sz="2800" i="1" dirty="0" smtClean="0">
                <a:solidFill>
                  <a:schemeClr val="bg1"/>
                </a:solidFill>
                <a:effectLst>
                  <a:outerShdw blurRad="38100" dist="38100" dir="2700000" algn="tl">
                    <a:srgbClr val="000000">
                      <a:alpha val="43137"/>
                    </a:srgbClr>
                  </a:outerShdw>
                </a:effectLst>
              </a:rPr>
              <a:t> o </a:t>
            </a:r>
            <a:r>
              <a:rPr lang="en-US" sz="2800" i="1" dirty="0" err="1" smtClean="0">
                <a:solidFill>
                  <a:schemeClr val="bg1"/>
                </a:solidFill>
                <a:effectLst>
                  <a:outerShdw blurRad="38100" dist="38100" dir="2700000" algn="tl">
                    <a:srgbClr val="000000">
                      <a:alpha val="43137"/>
                    </a:srgbClr>
                  </a:outerShdw>
                </a:effectLst>
              </a:rPr>
              <a:t>mundo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da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oralidade</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primária</a:t>
            </a:r>
            <a:r>
              <a:rPr lang="en-US" sz="2800" i="1" dirty="0" smtClean="0">
                <a:solidFill>
                  <a:schemeClr val="bg1"/>
                </a:solidFill>
                <a:effectLst>
                  <a:outerShdw blurRad="38100" dist="38100" dir="2700000" algn="tl">
                    <a:srgbClr val="000000">
                      <a:alpha val="43137"/>
                    </a:srgbClr>
                  </a:outerShdw>
                </a:effectLst>
              </a:rPr>
              <a:t>.</a:t>
            </a:r>
          </a:p>
          <a:p>
            <a:pPr>
              <a:lnSpc>
                <a:spcPct val="150000"/>
              </a:lnSpc>
            </a:pPr>
            <a:r>
              <a:rPr lang="en-US" sz="2800" i="1" dirty="0" err="1" smtClean="0">
                <a:solidFill>
                  <a:schemeClr val="bg1"/>
                </a:solidFill>
                <a:effectLst>
                  <a:outerShdw blurRad="38100" dist="38100" dir="2700000" algn="tl">
                    <a:srgbClr val="000000">
                      <a:alpha val="43137"/>
                    </a:srgbClr>
                  </a:outerShdw>
                </a:effectLst>
              </a:rPr>
              <a:t>Tudo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que</a:t>
            </a:r>
            <a:r>
              <a:rPr lang="en-US" sz="2800" i="1" dirty="0" smtClean="0">
                <a:solidFill>
                  <a:schemeClr val="bg1"/>
                </a:solidFill>
                <a:effectLst>
                  <a:outerShdw blurRad="38100" dist="38100" dir="2700000" algn="tl">
                    <a:srgbClr val="000000">
                      <a:alpha val="43137"/>
                    </a:srgbClr>
                  </a:outerShdw>
                </a:effectLst>
              </a:rPr>
              <a:t> se </a:t>
            </a:r>
            <a:r>
              <a:rPr lang="en-US" sz="2800" i="1" dirty="0" err="1" smtClean="0">
                <a:solidFill>
                  <a:schemeClr val="bg1"/>
                </a:solidFill>
                <a:effectLst>
                  <a:outerShdw blurRad="38100" dist="38100" dir="2700000" algn="tl">
                    <a:srgbClr val="000000">
                      <a:alpha val="43137"/>
                    </a:srgbClr>
                  </a:outerShdw>
                </a:effectLst>
              </a:rPr>
              <a:t>pode</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fazer</a:t>
            </a:r>
            <a:r>
              <a:rPr lang="en-US" sz="2800" i="1" dirty="0" smtClean="0">
                <a:solidFill>
                  <a:schemeClr val="bg1"/>
                </a:solidFill>
                <a:effectLst>
                  <a:outerShdw blurRad="38100" dist="38100" dir="2700000" algn="tl">
                    <a:srgbClr val="000000">
                      <a:alpha val="43137"/>
                    </a:srgbClr>
                  </a:outerShdw>
                </a:effectLst>
              </a:rPr>
              <a:t> é </a:t>
            </a:r>
            <a:r>
              <a:rPr lang="en-US" sz="2800" i="1" dirty="0" err="1" smtClean="0">
                <a:solidFill>
                  <a:schemeClr val="bg1"/>
                </a:solidFill>
                <a:effectLst>
                  <a:outerShdw blurRad="38100" dist="38100" dir="2700000" algn="tl">
                    <a:srgbClr val="000000">
                      <a:alpha val="43137"/>
                    </a:srgbClr>
                  </a:outerShdw>
                </a:effectLst>
              </a:rPr>
              <a:t>caminhar</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adiante</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para</a:t>
            </a:r>
            <a:r>
              <a:rPr lang="en-US" sz="2800" i="1" dirty="0" smtClean="0">
                <a:solidFill>
                  <a:schemeClr val="bg1"/>
                </a:solidFill>
                <a:effectLst>
                  <a:outerShdw blurRad="38100" dist="38100" dir="2700000" algn="tl">
                    <a:srgbClr val="000000">
                      <a:alpha val="43137"/>
                    </a:srgbClr>
                  </a:outerShdw>
                </a:effectLst>
              </a:rPr>
              <a:t> a </a:t>
            </a:r>
            <a:r>
              <a:rPr lang="en-US" sz="2800" i="1" dirty="0" err="1" smtClean="0">
                <a:solidFill>
                  <a:schemeClr val="bg1"/>
                </a:solidFill>
                <a:effectLst>
                  <a:outerShdw blurRad="38100" dist="38100" dir="2700000" algn="tl">
                    <a:srgbClr val="000000">
                      <a:alpha val="43137"/>
                    </a:srgbClr>
                  </a:outerShdw>
                </a:effectLst>
              </a:rPr>
              <a:t>alfabetização</a:t>
            </a:r>
            <a:r>
              <a:rPr lang="en-US" sz="2800" i="1" dirty="0" smtClean="0">
                <a:solidFill>
                  <a:schemeClr val="bg1"/>
                </a:solidFill>
                <a:effectLst>
                  <a:outerShdw blurRad="38100" dist="38100" dir="2700000" algn="tl">
                    <a:srgbClr val="000000">
                      <a:alpha val="43137"/>
                    </a:srgbClr>
                  </a:outerShdw>
                </a:effectLst>
              </a:rPr>
              <a:t>”.</a:t>
            </a:r>
          </a:p>
          <a:p>
            <a:pPr algn="r">
              <a:lnSpc>
                <a:spcPct val="150000"/>
              </a:lnSpc>
              <a:spcBef>
                <a:spcPts val="0"/>
              </a:spcBef>
            </a:pPr>
            <a:r>
              <a:rPr lang="en-US" sz="1200" dirty="0" smtClean="0">
                <a:solidFill>
                  <a:schemeClr val="bg1"/>
                </a:solidFill>
              </a:rPr>
              <a:t>(</a:t>
            </a:r>
            <a:r>
              <a:rPr lang="en-US" sz="1200" dirty="0" err="1" smtClean="0">
                <a:solidFill>
                  <a:schemeClr val="bg1"/>
                </a:solidFill>
              </a:rPr>
              <a:t>Ong</a:t>
            </a:r>
            <a:r>
              <a:rPr lang="en-US" sz="1200" dirty="0" smtClean="0">
                <a:solidFill>
                  <a:schemeClr val="bg1"/>
                </a:solidFill>
              </a:rPr>
              <a:t>, 2002/1982, p. 53, 66, 68)</a:t>
            </a:r>
          </a:p>
          <a:p>
            <a:pPr>
              <a:lnSpc>
                <a:spcPct val="150000"/>
              </a:lnSpc>
            </a:pPr>
            <a:endParaRPr lang="en-US" sz="2600" i="1" dirty="0" smtClean="0">
              <a:solidFill>
                <a:schemeClr val="bg1"/>
              </a:solidFill>
              <a:effectLst>
                <a:outerShdw blurRad="38100" dist="38100" dir="2700000" algn="tl">
                  <a:srgbClr val="000000">
                    <a:alpha val="43137"/>
                  </a:srgbClr>
                </a:outerShdw>
              </a:effectLst>
            </a:endParaRPr>
          </a:p>
          <a:p>
            <a:pPr algn="just">
              <a:lnSpc>
                <a:spcPct val="150000"/>
              </a:lnSpc>
              <a:spcBef>
                <a:spcPts val="0"/>
              </a:spcBef>
            </a:pPr>
            <a:endParaRPr lang="en-US" sz="2000"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smtClean="0">
                <a:solidFill>
                  <a:schemeClr val="bg1"/>
                </a:solidFill>
                <a:effectLst>
                  <a:outerShdw blurRad="38100" dist="38100" dir="2700000" algn="tl">
                    <a:srgbClr val="000000">
                      <a:alpha val="43137"/>
                    </a:srgbClr>
                  </a:outerShdw>
                </a:effectLst>
              </a:rPr>
              <a:t> </a:t>
            </a:r>
            <a:endParaRPr lang="en-US" sz="26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23528" y="404664"/>
            <a:ext cx="8820472" cy="7963719"/>
          </a:xfrm>
          <a:prstGeom prst="rect">
            <a:avLst/>
          </a:prstGeom>
        </p:spPr>
        <p:txBody>
          <a:bodyPr wrap="square">
            <a:spAutoFit/>
          </a:bodyPr>
          <a:lstStyle/>
          <a:p>
            <a:pPr>
              <a:lnSpc>
                <a:spcPct val="150000"/>
              </a:lnSpc>
            </a:pPr>
            <a:r>
              <a:rPr lang="pt-BR" sz="2800" i="1" dirty="0" smtClean="0">
                <a:solidFill>
                  <a:srgbClr val="FFC000"/>
                </a:solidFill>
              </a:rPr>
              <a:t>Aprender a ler e a escrever desabilita o poeta oral:</a:t>
            </a:r>
            <a:endParaRPr lang="en-US" sz="2800" i="1" dirty="0" smtClean="0">
              <a:solidFill>
                <a:srgbClr val="FFC000"/>
              </a:solidFill>
            </a:endParaRPr>
          </a:p>
          <a:p>
            <a:pPr>
              <a:lnSpc>
                <a:spcPct val="150000"/>
              </a:lnSpc>
            </a:pPr>
            <a:endParaRPr lang="en-US" sz="16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Este </a:t>
            </a:r>
            <a:r>
              <a:rPr lang="en-US" sz="2800" i="1" dirty="0" err="1" smtClean="0">
                <a:solidFill>
                  <a:srgbClr val="FFFF00"/>
                </a:solidFill>
                <a:effectLst>
                  <a:outerShdw blurRad="38100" dist="38100" dir="2700000" algn="tl">
                    <a:srgbClr val="000000">
                      <a:alpha val="43137"/>
                    </a:srgbClr>
                  </a:outerShdw>
                </a:effectLst>
              </a:rPr>
              <a:t>aprendizado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introduz</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em</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sua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mente</a:t>
            </a:r>
            <a:r>
              <a:rPr lang="en-US" sz="2800" i="1" dirty="0" smtClean="0">
                <a:solidFill>
                  <a:srgbClr val="FFFF00"/>
                </a:solidFill>
                <a:effectLst>
                  <a:outerShdw blurRad="38100" dist="38100" dir="2700000" algn="tl">
                    <a:srgbClr val="000000">
                      <a:alpha val="43137"/>
                    </a:srgbClr>
                  </a:outerShdw>
                </a:effectLst>
              </a:rPr>
              <a:t> o </a:t>
            </a:r>
            <a:r>
              <a:rPr lang="en-US" sz="2800" i="1" dirty="0" err="1" smtClean="0">
                <a:solidFill>
                  <a:srgbClr val="FFFF00"/>
                </a:solidFill>
                <a:effectLst>
                  <a:outerShdw blurRad="38100" dist="38100" dir="2700000" algn="tl">
                    <a:srgbClr val="000000">
                      <a:alpha val="43137"/>
                    </a:srgbClr>
                  </a:outerShdw>
                </a:effectLst>
              </a:rPr>
              <a:t>conceito</a:t>
            </a:r>
            <a:r>
              <a:rPr lang="en-US" sz="2800" i="1" dirty="0" smtClean="0">
                <a:solidFill>
                  <a:srgbClr val="FFFF00"/>
                </a:solidFill>
                <a:effectLst>
                  <a:outerShdw blurRad="38100" dist="38100" dir="2700000" algn="tl">
                    <a:srgbClr val="000000">
                      <a:alpha val="43137"/>
                    </a:srgbClr>
                  </a:outerShdw>
                </a:effectLst>
              </a:rPr>
              <a:t> de um </a:t>
            </a:r>
            <a:r>
              <a:rPr lang="en-US" sz="2800" i="1" dirty="0" err="1" smtClean="0">
                <a:solidFill>
                  <a:srgbClr val="FFFF00"/>
                </a:solidFill>
                <a:effectLst>
                  <a:outerShdw blurRad="38100" dist="38100" dir="2700000" algn="tl">
                    <a:srgbClr val="000000">
                      <a:alpha val="43137"/>
                    </a:srgbClr>
                  </a:outerShdw>
                </a:effectLst>
              </a:rPr>
              <a:t>texto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controlando</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narrativa</a:t>
            </a:r>
            <a:r>
              <a:rPr lang="en-US" sz="2800" i="1" dirty="0" smtClean="0">
                <a:solidFill>
                  <a:srgbClr val="FFFF00"/>
                </a:solidFill>
                <a:effectLst>
                  <a:outerShdw blurRad="38100" dist="38100" dir="2700000" algn="tl">
                    <a:srgbClr val="000000">
                      <a:alpha val="43137"/>
                    </a:srgbClr>
                  </a:outerShdw>
                </a:effectLst>
              </a:rPr>
              <a:t> e </a:t>
            </a:r>
            <a:r>
              <a:rPr lang="en-US" sz="2800" i="1" dirty="0" err="1" smtClean="0">
                <a:solidFill>
                  <a:srgbClr val="FFFF00"/>
                </a:solidFill>
                <a:effectLst>
                  <a:outerShdw blurRad="38100" dist="38100" dir="2700000" algn="tl">
                    <a:srgbClr val="000000">
                      <a:alpha val="43137"/>
                    </a:srgbClr>
                  </a:outerShdw>
                </a:effectLst>
              </a:rPr>
              <a:t>desta</a:t>
            </a:r>
            <a:r>
              <a:rPr lang="en-US" sz="2800" i="1" dirty="0" smtClean="0">
                <a:solidFill>
                  <a:srgbClr val="FFFF00"/>
                </a:solidFill>
                <a:effectLst>
                  <a:outerShdw blurRad="38100" dist="38100" dir="2700000" algn="tl">
                    <a:srgbClr val="000000">
                      <a:alpha val="43137"/>
                    </a:srgbClr>
                  </a:outerShdw>
                </a:effectLst>
              </a:rPr>
              <a:t> forma, </a:t>
            </a:r>
          </a:p>
          <a:p>
            <a:pPr>
              <a:lnSpc>
                <a:spcPct val="150000"/>
              </a:lnSpc>
            </a:pPr>
            <a:r>
              <a:rPr lang="en-US" sz="2800" i="1" dirty="0" smtClean="0">
                <a:solidFill>
                  <a:srgbClr val="FFFF00"/>
                </a:solidFill>
                <a:effectLst>
                  <a:outerShdw blurRad="38100" dist="38100" dir="2700000" algn="tl">
                    <a:srgbClr val="000000">
                      <a:alpha val="43137"/>
                    </a:srgbClr>
                  </a:outerShdw>
                </a:effectLst>
              </a:rPr>
              <a:t>interfere com o </a:t>
            </a:r>
            <a:r>
              <a:rPr lang="en-US" sz="2800" i="1" dirty="0" err="1" smtClean="0">
                <a:solidFill>
                  <a:srgbClr val="FFFF00"/>
                </a:solidFill>
                <a:effectLst>
                  <a:outerShdw blurRad="38100" dist="38100" dir="2700000" algn="tl">
                    <a:srgbClr val="000000">
                      <a:alpha val="43137"/>
                    </a:srgbClr>
                  </a:outerShdw>
                </a:effectLst>
              </a:rPr>
              <a:t>processo</a:t>
            </a:r>
            <a:r>
              <a:rPr lang="en-US" sz="2800" i="1" dirty="0" smtClean="0">
                <a:solidFill>
                  <a:srgbClr val="FFFF00"/>
                </a:solidFill>
                <a:effectLst>
                  <a:outerShdw blurRad="38100" dist="38100" dir="2700000" algn="tl">
                    <a:srgbClr val="000000">
                      <a:alpha val="43137"/>
                    </a:srgbClr>
                  </a:outerShdw>
                </a:effectLst>
              </a:rPr>
              <a:t> de </a:t>
            </a:r>
            <a:r>
              <a:rPr lang="en-US" sz="2800" i="1" dirty="0" err="1" smtClean="0">
                <a:solidFill>
                  <a:srgbClr val="FFFF00"/>
                </a:solidFill>
                <a:effectLst>
                  <a:outerShdw blurRad="38100" dist="38100" dir="2700000" algn="tl">
                    <a:srgbClr val="000000">
                      <a:alpha val="43137"/>
                    </a:srgbClr>
                  </a:outerShdw>
                </a:effectLst>
              </a:rPr>
              <a:t>composição</a:t>
            </a:r>
            <a:r>
              <a:rPr lang="en-US" sz="2800" i="1" dirty="0" smtClean="0">
                <a:solidFill>
                  <a:srgbClr val="FFFF00"/>
                </a:solidFill>
                <a:effectLst>
                  <a:outerShdw blurRad="38100" dist="38100" dir="2700000" algn="tl">
                    <a:srgbClr val="000000">
                      <a:alpha val="43137"/>
                    </a:srgbClr>
                  </a:outerShdw>
                </a:effectLst>
              </a:rPr>
              <a:t> oral, </a:t>
            </a:r>
          </a:p>
          <a:p>
            <a:pPr>
              <a:lnSpc>
                <a:spcPct val="150000"/>
              </a:lnSpc>
            </a:pPr>
            <a:r>
              <a:rPr lang="en-US" sz="2800" i="1" dirty="0" smtClean="0">
                <a:solidFill>
                  <a:srgbClr val="FFFF00"/>
                </a:solidFill>
                <a:effectLst>
                  <a:outerShdw blurRad="38100" dist="38100" dir="2700000" algn="tl">
                    <a:srgbClr val="000000">
                      <a:alpha val="43137"/>
                    </a:srgbClr>
                  </a:outerShdw>
                </a:effectLst>
              </a:rPr>
              <a:t>o </a:t>
            </a:r>
            <a:r>
              <a:rPr lang="en-US" sz="2800" i="1" dirty="0" err="1" smtClean="0">
                <a:solidFill>
                  <a:srgbClr val="FFFF00"/>
                </a:solidFill>
                <a:effectLst>
                  <a:outerShdw blurRad="38100" dist="38100" dir="2700000" algn="tl">
                    <a:srgbClr val="000000">
                      <a:alpha val="43137"/>
                    </a:srgbClr>
                  </a:outerShdw>
                </a:effectLst>
              </a:rPr>
              <a:t>qual</a:t>
            </a:r>
            <a:r>
              <a:rPr lang="en-US" sz="2800" i="1" dirty="0" smtClean="0">
                <a:solidFill>
                  <a:srgbClr val="FFFF00"/>
                </a:solidFill>
                <a:effectLst>
                  <a:outerShdw blurRad="38100" dist="38100" dir="2700000" algn="tl">
                    <a:srgbClr val="000000">
                      <a:alpha val="43137"/>
                    </a:srgbClr>
                  </a:outerShdw>
                </a:effectLst>
              </a:rPr>
              <a:t> nada tem a </a:t>
            </a:r>
            <a:r>
              <a:rPr lang="en-US" sz="2800" i="1" dirty="0" err="1" smtClean="0">
                <a:solidFill>
                  <a:srgbClr val="FFFF00"/>
                </a:solidFill>
                <a:effectLst>
                  <a:outerShdw blurRad="38100" dist="38100" dir="2700000" algn="tl">
                    <a:srgbClr val="000000">
                      <a:alpha val="43137"/>
                    </a:srgbClr>
                  </a:outerShdw>
                </a:effectLst>
              </a:rPr>
              <a:t>ver</a:t>
            </a:r>
            <a:r>
              <a:rPr lang="en-US" sz="2800" i="1" dirty="0" smtClean="0">
                <a:solidFill>
                  <a:srgbClr val="FFFF00"/>
                </a:solidFill>
                <a:effectLst>
                  <a:outerShdw blurRad="38100" dist="38100" dir="2700000" algn="tl">
                    <a:srgbClr val="000000">
                      <a:alpha val="43137"/>
                    </a:srgbClr>
                  </a:outerShdw>
                </a:effectLst>
              </a:rPr>
              <a:t> com </a:t>
            </a:r>
            <a:r>
              <a:rPr lang="en-US" sz="2800" i="1" dirty="0" err="1" smtClean="0">
                <a:solidFill>
                  <a:srgbClr val="FFFF00"/>
                </a:solidFill>
                <a:effectLst>
                  <a:outerShdw blurRad="38100" dist="38100" dir="2700000" algn="tl">
                    <a:srgbClr val="000000">
                      <a:alpha val="43137"/>
                    </a:srgbClr>
                  </a:outerShdw>
                </a:effectLst>
              </a:rPr>
              <a:t>textos</a:t>
            </a:r>
            <a:r>
              <a:rPr lang="en-US" sz="2800" i="1" dirty="0" smtClean="0">
                <a:solidFill>
                  <a:srgbClr val="FFFF00"/>
                </a:solidFill>
                <a:effectLst>
                  <a:outerShdw blurRad="38100" dist="38100" dir="2700000" algn="tl">
                    <a:srgbClr val="000000">
                      <a:alpha val="43137"/>
                    </a:srgbClr>
                  </a:outerShdw>
                </a:effectLst>
              </a:rPr>
              <a:t>. </a:t>
            </a: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chemeClr val="bg1"/>
                </a:solidFill>
                <a:effectLst>
                  <a:outerShdw blurRad="38100" dist="38100" dir="2700000" algn="tl">
                    <a:srgbClr val="000000">
                      <a:alpha val="43137"/>
                    </a:srgbClr>
                  </a:outerShdw>
                </a:effectLst>
              </a:rPr>
              <a:t>O </a:t>
            </a:r>
            <a:r>
              <a:rPr lang="en-US" sz="2800" i="1" dirty="0" err="1" smtClean="0">
                <a:solidFill>
                  <a:schemeClr val="bg1"/>
                </a:solidFill>
                <a:effectLst>
                  <a:outerShdw blurRad="38100" dist="38100" dir="2700000" algn="tl">
                    <a:srgbClr val="000000">
                      <a:alpha val="43137"/>
                    </a:srgbClr>
                  </a:outerShdw>
                </a:effectLst>
              </a:rPr>
              <a:t>alfabeto</a:t>
            </a:r>
            <a:r>
              <a:rPr lang="en-US" sz="2800" i="1" dirty="0" smtClean="0">
                <a:solidFill>
                  <a:schemeClr val="bg1"/>
                </a:solidFill>
                <a:effectLst>
                  <a:outerShdw blurRad="38100" dist="38100" dir="2700000" algn="tl">
                    <a:srgbClr val="000000">
                      <a:alpha val="43137"/>
                    </a:srgbClr>
                  </a:outerShdw>
                </a:effectLst>
              </a:rPr>
              <a:t> é a principal </a:t>
            </a:r>
            <a:r>
              <a:rPr lang="en-US" sz="2800" i="1" dirty="0" err="1" smtClean="0">
                <a:solidFill>
                  <a:schemeClr val="bg1"/>
                </a:solidFill>
                <a:effectLst>
                  <a:outerShdw blurRad="38100" dist="38100" dir="2700000" algn="tl">
                    <a:srgbClr val="000000">
                      <a:alpha val="43137"/>
                    </a:srgbClr>
                  </a:outerShdw>
                </a:effectLst>
              </a:rPr>
              <a:t>ponte</a:t>
            </a:r>
            <a:r>
              <a:rPr lang="en-US" sz="2800" i="1" dirty="0" smtClean="0">
                <a:solidFill>
                  <a:schemeClr val="bg1"/>
                </a:solidFill>
                <a:effectLst>
                  <a:outerShdw blurRad="38100" dist="38100" dir="2700000" algn="tl">
                    <a:srgbClr val="000000">
                      <a:alpha val="43137"/>
                    </a:srgbClr>
                  </a:outerShdw>
                </a:effectLst>
              </a:rPr>
              <a:t> entre a </a:t>
            </a:r>
            <a:r>
              <a:rPr lang="en-US" sz="2800" i="1" dirty="0" err="1" smtClean="0">
                <a:solidFill>
                  <a:schemeClr val="bg1"/>
                </a:solidFill>
                <a:effectLst>
                  <a:outerShdw blurRad="38100" dist="38100" dir="2700000" algn="tl">
                    <a:srgbClr val="000000">
                      <a:alpha val="43137"/>
                    </a:srgbClr>
                  </a:outerShdw>
                </a:effectLst>
              </a:rPr>
              <a:t>mnemônica</a:t>
            </a:r>
            <a:r>
              <a:rPr lang="en-US" sz="2800" i="1" dirty="0" smtClean="0">
                <a:solidFill>
                  <a:schemeClr val="bg1"/>
                </a:solidFill>
                <a:effectLst>
                  <a:outerShdw blurRad="38100" dist="38100" dir="2700000" algn="tl">
                    <a:srgbClr val="000000">
                      <a:alpha val="43137"/>
                    </a:srgbClr>
                  </a:outerShdw>
                </a:effectLst>
              </a:rPr>
              <a:t> oral e o </a:t>
            </a:r>
            <a:r>
              <a:rPr lang="en-US" sz="2800" i="1" dirty="0" err="1" smtClean="0">
                <a:solidFill>
                  <a:schemeClr val="bg1"/>
                </a:solidFill>
                <a:effectLst>
                  <a:outerShdw blurRad="38100" dist="38100" dir="2700000" algn="tl">
                    <a:srgbClr val="000000">
                      <a:alpha val="43137"/>
                    </a:srgbClr>
                  </a:outerShdw>
                </a:effectLst>
              </a:rPr>
              <a:t>pensamento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alfabetizado</a:t>
            </a:r>
            <a:r>
              <a:rPr lang="en-US" sz="2800" i="1" dirty="0" smtClean="0">
                <a:solidFill>
                  <a:schemeClr val="bg1"/>
                </a:solidFill>
                <a:effectLst>
                  <a:outerShdw blurRad="38100" dist="38100" dir="2700000" algn="tl">
                    <a:srgbClr val="000000">
                      <a:alpha val="43137"/>
                    </a:srgbClr>
                  </a:outerShdw>
                </a:effectLst>
              </a:rPr>
              <a:t>.</a:t>
            </a:r>
          </a:p>
          <a:p>
            <a:pPr algn="just">
              <a:lnSpc>
                <a:spcPct val="150000"/>
              </a:lnSpc>
            </a:pPr>
            <a:endParaRPr lang="en-US" sz="800" dirty="0" smtClean="0">
              <a:solidFill>
                <a:schemeClr val="bg1"/>
              </a:solidFill>
            </a:endParaRPr>
          </a:p>
          <a:p>
            <a:pPr algn="r">
              <a:lnSpc>
                <a:spcPct val="150000"/>
              </a:lnSpc>
            </a:pPr>
            <a:r>
              <a:rPr lang="en-US" dirty="0" smtClean="0">
                <a:solidFill>
                  <a:schemeClr val="bg1"/>
                </a:solidFill>
              </a:rPr>
              <a:t>(</a:t>
            </a:r>
            <a:r>
              <a:rPr lang="en-US" dirty="0" err="1" smtClean="0">
                <a:solidFill>
                  <a:schemeClr val="bg1"/>
                </a:solidFill>
              </a:rPr>
              <a:t>Ong</a:t>
            </a:r>
            <a:r>
              <a:rPr lang="en-US" dirty="0" smtClean="0">
                <a:solidFill>
                  <a:schemeClr val="bg1"/>
                </a:solidFill>
              </a:rPr>
              <a:t>, 2002/1982, p. 99)</a:t>
            </a:r>
            <a:endParaRPr lang="en-US" dirty="0" smtClean="0">
              <a:solidFill>
                <a:srgbClr val="692725"/>
              </a:solidFill>
            </a:endParaRPr>
          </a:p>
          <a:p>
            <a:pPr algn="r">
              <a:lnSpc>
                <a:spcPct val="150000"/>
              </a:lnSpc>
              <a:spcBef>
                <a:spcPts val="0"/>
              </a:spcBef>
            </a:pPr>
            <a:endParaRPr lang="en-US" sz="1200" dirty="0" smtClean="0">
              <a:solidFill>
                <a:schemeClr val="bg1"/>
              </a:solidFill>
            </a:endParaRPr>
          </a:p>
          <a:p>
            <a:pPr>
              <a:lnSpc>
                <a:spcPct val="150000"/>
              </a:lnSpc>
            </a:pPr>
            <a:endParaRPr lang="en-US" sz="2600" i="1" dirty="0" smtClean="0">
              <a:solidFill>
                <a:schemeClr val="bg1"/>
              </a:solidFill>
              <a:effectLst>
                <a:outerShdw blurRad="38100" dist="38100" dir="2700000" algn="tl">
                  <a:srgbClr val="000000">
                    <a:alpha val="43137"/>
                  </a:srgbClr>
                </a:outerShdw>
              </a:effectLst>
            </a:endParaRPr>
          </a:p>
          <a:p>
            <a:pPr algn="just">
              <a:lnSpc>
                <a:spcPct val="150000"/>
              </a:lnSpc>
              <a:spcBef>
                <a:spcPts val="0"/>
              </a:spcBef>
            </a:pPr>
            <a:endParaRPr lang="en-US" sz="2000"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smtClean="0">
                <a:solidFill>
                  <a:schemeClr val="bg1"/>
                </a:solidFill>
                <a:effectLst>
                  <a:outerShdw blurRad="38100" dist="38100" dir="2700000" algn="tl">
                    <a:srgbClr val="000000">
                      <a:alpha val="43137"/>
                    </a:srgbClr>
                  </a:outerShdw>
                </a:effectLst>
              </a:rPr>
              <a:t> </a:t>
            </a:r>
            <a:endParaRPr lang="en-US" sz="26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04056" y="332656"/>
            <a:ext cx="8820472" cy="6924973"/>
          </a:xfrm>
          <a:prstGeom prst="rect">
            <a:avLst/>
          </a:prstGeom>
        </p:spPr>
        <p:txBody>
          <a:bodyPr wrap="square">
            <a:spAutoFit/>
          </a:bodyPr>
          <a:lstStyle/>
          <a:p>
            <a:pPr>
              <a:lnSpc>
                <a:spcPct val="150000"/>
              </a:lnSpc>
            </a:pPr>
            <a:endParaRPr lang="pt-BR" sz="2800" i="1" dirty="0" smtClean="0">
              <a:solidFill>
                <a:srgbClr val="FFC000"/>
              </a:solidFill>
            </a:endParaRPr>
          </a:p>
          <a:p>
            <a:pPr>
              <a:lnSpc>
                <a:spcPct val="150000"/>
              </a:lnSpc>
            </a:pPr>
            <a:r>
              <a:rPr lang="pt-BR" sz="2800" b="1" i="1" dirty="0" smtClean="0">
                <a:solidFill>
                  <a:srgbClr val="FFC000"/>
                </a:solidFill>
              </a:rPr>
              <a:t>As experiências com a palavra sonora e escrita são muito divergentes.</a:t>
            </a:r>
            <a:endParaRPr lang="en-US" sz="2800" b="1" i="1" dirty="0" smtClean="0">
              <a:solidFill>
                <a:srgbClr val="FFC000"/>
              </a:solidFill>
            </a:endParaRPr>
          </a:p>
          <a:p>
            <a:pPr>
              <a:lnSpc>
                <a:spcPct val="150000"/>
              </a:lnSpc>
            </a:pPr>
            <a:endParaRPr lang="en-US" sz="16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err="1" smtClean="0">
                <a:solidFill>
                  <a:srgbClr val="FFFF00"/>
                </a:solidFill>
                <a:effectLst>
                  <a:outerShdw blurRad="38100" dist="38100" dir="2700000" algn="tl">
                    <a:srgbClr val="000000">
                      <a:alpha val="43137"/>
                    </a:srgbClr>
                  </a:outerShdw>
                </a:effectLst>
              </a:rPr>
              <a:t>Isso</a:t>
            </a:r>
            <a:r>
              <a:rPr lang="en-US" sz="2800" i="1" dirty="0" smtClean="0">
                <a:solidFill>
                  <a:srgbClr val="FFFF00"/>
                </a:solidFill>
                <a:effectLst>
                  <a:outerShdw blurRad="38100" dist="38100" dir="2700000" algn="tl">
                    <a:srgbClr val="000000">
                      <a:alpha val="43137"/>
                    </a:srgbClr>
                  </a:outerShdw>
                </a:effectLst>
              </a:rPr>
              <a:t> e o </a:t>
            </a:r>
            <a:r>
              <a:rPr lang="en-US" sz="2800" i="1" dirty="0" err="1" smtClean="0">
                <a:solidFill>
                  <a:srgbClr val="FFFF00"/>
                </a:solidFill>
                <a:effectLst>
                  <a:outerShdw blurRad="38100" dist="38100" dir="2700000" algn="tl">
                    <a:srgbClr val="000000">
                      <a:alpha val="43137"/>
                    </a:srgbClr>
                  </a:outerShdw>
                </a:effectLst>
              </a:rPr>
              <a:t>fato</a:t>
            </a:r>
            <a:r>
              <a:rPr lang="en-US" sz="2800" i="1" dirty="0" smtClean="0">
                <a:solidFill>
                  <a:srgbClr val="FFFF00"/>
                </a:solidFill>
                <a:effectLst>
                  <a:outerShdw blurRad="38100" dist="38100" dir="2700000" algn="tl">
                    <a:srgbClr val="000000">
                      <a:alpha val="43137"/>
                    </a:srgbClr>
                  </a:outerShdw>
                </a:effectLst>
              </a:rPr>
              <a:t> de </a:t>
            </a:r>
            <a:r>
              <a:rPr lang="en-US" sz="2800" i="1" dirty="0" err="1" smtClean="0">
                <a:solidFill>
                  <a:srgbClr val="FFFF00"/>
                </a:solidFill>
                <a:effectLst>
                  <a:outerShdw blurRad="38100" dist="38100" dir="2700000" algn="tl">
                    <a:srgbClr val="000000">
                      <a:alpha val="43137"/>
                    </a:srgbClr>
                  </a:outerShdw>
                </a:effectLst>
              </a:rPr>
              <a:t>que</a:t>
            </a:r>
            <a:r>
              <a:rPr lang="en-US" sz="2800" i="1" dirty="0" smtClean="0">
                <a:solidFill>
                  <a:srgbClr val="FFFF00"/>
                </a:solidFill>
                <a:effectLst>
                  <a:outerShdw blurRad="38100" dist="38100" dir="2700000" algn="tl">
                    <a:srgbClr val="000000">
                      <a:alpha val="43137"/>
                    </a:srgbClr>
                  </a:outerShdw>
                </a:effectLst>
              </a:rPr>
              <a:t> o </a:t>
            </a:r>
            <a:r>
              <a:rPr lang="en-US" sz="2800" i="1" dirty="0" err="1" smtClean="0">
                <a:solidFill>
                  <a:srgbClr val="FFFF00"/>
                </a:solidFill>
                <a:effectLst>
                  <a:outerShdw blurRad="38100" dist="38100" dir="2700000" algn="tl">
                    <a:srgbClr val="000000">
                      <a:alpha val="43137"/>
                    </a:srgbClr>
                  </a:outerShdw>
                </a:effectLst>
              </a:rPr>
              <a:t>caminho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para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dentro</a:t>
            </a:r>
            <a:r>
              <a:rPr lang="en-US" sz="2800" i="1" dirty="0" smtClean="0">
                <a:solidFill>
                  <a:srgbClr val="FFFF00"/>
                </a:solidFill>
                <a:effectLst>
                  <a:outerShdw blurRad="38100" dist="38100" dir="2700000" algn="tl">
                    <a:srgbClr val="000000">
                      <a:alpha val="43137"/>
                    </a:srgbClr>
                  </a:outerShdw>
                </a:effectLst>
              </a:rPr>
              <a:t> do </a:t>
            </a:r>
            <a:r>
              <a:rPr lang="en-US" sz="2800" i="1" dirty="0" err="1" smtClean="0">
                <a:solidFill>
                  <a:srgbClr val="FFFF00"/>
                </a:solidFill>
                <a:effectLst>
                  <a:outerShdw blurRad="38100" dist="38100" dir="2700000" algn="tl">
                    <a:srgbClr val="000000">
                      <a:alpha val="43137"/>
                    </a:srgbClr>
                  </a:outerShdw>
                </a:effectLst>
              </a:rPr>
              <a:t>mundo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alfabetizado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não</a:t>
            </a:r>
            <a:r>
              <a:rPr lang="en-US" sz="2800" i="1" dirty="0" smtClean="0">
                <a:solidFill>
                  <a:srgbClr val="FFFF00"/>
                </a:solidFill>
                <a:effectLst>
                  <a:outerShdw blurRad="38100" dist="38100" dir="2700000" algn="tl">
                    <a:srgbClr val="000000">
                      <a:alpha val="43137"/>
                    </a:srgbClr>
                  </a:outerShdw>
                </a:effectLst>
              </a:rPr>
              <a:t> tem </a:t>
            </a:r>
            <a:r>
              <a:rPr lang="en-US" sz="2800" i="1" dirty="0" err="1" smtClean="0">
                <a:solidFill>
                  <a:srgbClr val="FFFF00"/>
                </a:solidFill>
                <a:effectLst>
                  <a:outerShdw blurRad="38100" dist="38100" dir="2700000" algn="tl">
                    <a:srgbClr val="000000">
                      <a:alpha val="43137"/>
                    </a:srgbClr>
                  </a:outerShdw>
                </a:effectLst>
              </a:rPr>
              <a:t>retorno</a:t>
            </a:r>
            <a:r>
              <a:rPr lang="en-US" sz="2800" i="1" dirty="0" smtClean="0">
                <a:solidFill>
                  <a:srgbClr val="FFFF00"/>
                </a:solidFill>
                <a:effectLst>
                  <a:outerShdw blurRad="38100" dist="38100" dir="2700000" algn="tl">
                    <a:srgbClr val="000000">
                      <a:alpha val="43137"/>
                    </a:srgbClr>
                  </a:outerShdw>
                </a:effectLst>
              </a:rPr>
              <a:t> é </a:t>
            </a:r>
            <a:r>
              <a:rPr lang="en-US" sz="2800" i="1" dirty="0" err="1" smtClean="0">
                <a:solidFill>
                  <a:srgbClr val="FFFF00"/>
                </a:solidFill>
                <a:effectLst>
                  <a:outerShdw blurRad="38100" dist="38100" dir="2700000" algn="tl">
                    <a:srgbClr val="000000">
                      <a:alpha val="43137"/>
                    </a:srgbClr>
                  </a:outerShdw>
                </a:effectLst>
              </a:rPr>
              <a:t>expresso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por</a:t>
            </a:r>
            <a:r>
              <a:rPr lang="en-US" sz="2800" i="1" dirty="0" smtClean="0">
                <a:solidFill>
                  <a:srgbClr val="FFFF00"/>
                </a:solidFill>
                <a:effectLst>
                  <a:outerShdw blurRad="38100" dist="38100" dir="2700000" algn="tl">
                    <a:srgbClr val="000000">
                      <a:alpha val="43137"/>
                    </a:srgbClr>
                  </a:outerShdw>
                </a:effectLst>
              </a:rPr>
              <a:t> um </a:t>
            </a:r>
            <a:r>
              <a:rPr lang="en-US" sz="2800" i="1" dirty="0" err="1" smtClean="0">
                <a:solidFill>
                  <a:srgbClr val="FFFF00"/>
                </a:solidFill>
                <a:effectLst>
                  <a:outerShdw blurRad="38100" dist="38100" dir="2700000" algn="tl">
                    <a:srgbClr val="000000">
                      <a:alpha val="43137"/>
                    </a:srgbClr>
                  </a:outerShdw>
                </a:effectLst>
              </a:rPr>
              <a:t>poeta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músico</a:t>
            </a:r>
            <a:r>
              <a:rPr lang="en-US" sz="2800" i="1" dirty="0" smtClean="0">
                <a:solidFill>
                  <a:srgbClr val="FFFF00"/>
                </a:solidFill>
                <a:effectLst>
                  <a:outerShdw blurRad="38100" dist="38100" dir="2700000" algn="tl">
                    <a:srgbClr val="000000">
                      <a:alpha val="43137"/>
                    </a:srgbClr>
                  </a:outerShdw>
                </a:effectLst>
              </a:rPr>
              <a:t>, compositor e cantor </a:t>
            </a:r>
            <a:r>
              <a:rPr lang="en-US" sz="2800" i="1" dirty="0" err="1" smtClean="0">
                <a:solidFill>
                  <a:srgbClr val="FFFF00"/>
                </a:solidFill>
                <a:effectLst>
                  <a:outerShdw blurRad="38100" dist="38100" dir="2700000" algn="tl">
                    <a:srgbClr val="000000">
                      <a:alpha val="43137"/>
                    </a:srgbClr>
                  </a:outerShdw>
                </a:effectLst>
              </a:rPr>
              <a:t>brasileiro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contemporâneo</a:t>
            </a:r>
            <a:r>
              <a:rPr lang="en-US" sz="2800" i="1" dirty="0" smtClean="0">
                <a:solidFill>
                  <a:srgbClr val="FFFF00"/>
                </a:solidFill>
                <a:effectLst>
                  <a:outerShdw blurRad="38100" dist="38100" dir="2700000" algn="tl">
                    <a:srgbClr val="000000">
                      <a:alpha val="43137"/>
                    </a:srgbClr>
                  </a:outerShdw>
                </a:effectLst>
              </a:rPr>
              <a:t>:</a:t>
            </a:r>
            <a:endParaRPr lang="en-US" dirty="0" smtClean="0">
              <a:solidFill>
                <a:schemeClr val="bg1"/>
              </a:solidFill>
            </a:endParaRPr>
          </a:p>
          <a:p>
            <a:pPr algn="r">
              <a:lnSpc>
                <a:spcPct val="150000"/>
              </a:lnSpc>
            </a:pPr>
            <a:endParaRPr lang="en-US" dirty="0" smtClean="0">
              <a:solidFill>
                <a:srgbClr val="692725"/>
              </a:solidFill>
            </a:endParaRPr>
          </a:p>
          <a:p>
            <a:pPr algn="r">
              <a:lnSpc>
                <a:spcPct val="150000"/>
              </a:lnSpc>
              <a:spcBef>
                <a:spcPts val="0"/>
              </a:spcBef>
            </a:pPr>
            <a:endParaRPr lang="en-US" sz="1200" dirty="0" smtClean="0">
              <a:solidFill>
                <a:schemeClr val="bg1"/>
              </a:solidFill>
            </a:endParaRPr>
          </a:p>
          <a:p>
            <a:pPr>
              <a:lnSpc>
                <a:spcPct val="150000"/>
              </a:lnSpc>
            </a:pPr>
            <a:endParaRPr lang="en-US" sz="2600" i="1" dirty="0" smtClean="0">
              <a:solidFill>
                <a:schemeClr val="bg1"/>
              </a:solidFill>
              <a:effectLst>
                <a:outerShdw blurRad="38100" dist="38100" dir="2700000" algn="tl">
                  <a:srgbClr val="000000">
                    <a:alpha val="43137"/>
                  </a:srgbClr>
                </a:outerShdw>
              </a:effectLst>
            </a:endParaRPr>
          </a:p>
          <a:p>
            <a:pPr algn="just">
              <a:lnSpc>
                <a:spcPct val="150000"/>
              </a:lnSpc>
              <a:spcBef>
                <a:spcPts val="0"/>
              </a:spcBef>
            </a:pPr>
            <a:endParaRPr lang="en-US" sz="2000"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smtClean="0">
                <a:solidFill>
                  <a:schemeClr val="bg1"/>
                </a:solidFill>
                <a:effectLst>
                  <a:outerShdw blurRad="38100" dist="38100" dir="2700000" algn="tl">
                    <a:srgbClr val="000000">
                      <a:alpha val="43137"/>
                    </a:srgbClr>
                  </a:outerShdw>
                </a:effectLst>
              </a:rPr>
              <a:t> </a:t>
            </a:r>
            <a:endParaRPr lang="en-US" sz="26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404664"/>
            <a:ext cx="8820472" cy="8448467"/>
          </a:xfrm>
          <a:prstGeom prst="rect">
            <a:avLst/>
          </a:prstGeom>
        </p:spPr>
        <p:txBody>
          <a:bodyPr wrap="square">
            <a:spAutoFit/>
          </a:bodyPr>
          <a:lstStyle/>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chemeClr val="bg1"/>
                </a:solidFill>
                <a:effectLst>
                  <a:outerShdw blurRad="38100" dist="38100" dir="2700000" algn="tl">
                    <a:srgbClr val="000000">
                      <a:alpha val="43137"/>
                    </a:srgbClr>
                  </a:outerShdw>
                </a:effectLst>
              </a:rPr>
              <a:t>“O </a:t>
            </a:r>
            <a:r>
              <a:rPr lang="en-US" sz="2800" i="1" dirty="0" err="1" smtClean="0">
                <a:solidFill>
                  <a:schemeClr val="bg1"/>
                </a:solidFill>
                <a:effectLst>
                  <a:outerShdw blurRad="38100" dist="38100" dir="2700000" algn="tl">
                    <a:srgbClr val="000000">
                      <a:alpha val="43137"/>
                    </a:srgbClr>
                  </a:outerShdw>
                </a:effectLst>
              </a:rPr>
              <a:t>que</a:t>
            </a:r>
            <a:r>
              <a:rPr lang="en-US" sz="2800" i="1" dirty="0" smtClean="0">
                <a:solidFill>
                  <a:schemeClr val="bg1"/>
                </a:solidFill>
                <a:effectLst>
                  <a:outerShdw blurRad="38100" dist="38100" dir="2700000" algn="tl">
                    <a:srgbClr val="000000">
                      <a:alpha val="43137"/>
                    </a:srgbClr>
                  </a:outerShdw>
                </a:effectLst>
              </a:rPr>
              <a:t> me </a:t>
            </a:r>
            <a:r>
              <a:rPr lang="en-US" sz="2800" i="1" dirty="0" err="1" smtClean="0">
                <a:solidFill>
                  <a:schemeClr val="bg1"/>
                </a:solidFill>
                <a:effectLst>
                  <a:outerShdw blurRad="38100" dist="38100" dir="2700000" algn="tl">
                    <a:srgbClr val="000000">
                      <a:alpha val="43137"/>
                    </a:srgbClr>
                  </a:outerShdw>
                </a:effectLst>
              </a:rPr>
              <a:t>levou</a:t>
            </a:r>
            <a:r>
              <a:rPr lang="en-US" sz="2800" i="1" dirty="0" smtClean="0">
                <a:solidFill>
                  <a:schemeClr val="bg1"/>
                </a:solidFill>
                <a:effectLst>
                  <a:outerShdw blurRad="38100" dist="38100" dir="2700000" algn="tl">
                    <a:srgbClr val="000000">
                      <a:alpha val="43137"/>
                    </a:srgbClr>
                  </a:outerShdw>
                </a:effectLst>
              </a:rPr>
              <a:t> à </a:t>
            </a:r>
            <a:r>
              <a:rPr lang="en-US" sz="2800" i="1" dirty="0" err="1" smtClean="0">
                <a:solidFill>
                  <a:schemeClr val="bg1"/>
                </a:solidFill>
                <a:effectLst>
                  <a:outerShdw blurRad="38100" dist="38100" dir="2700000" algn="tl">
                    <a:srgbClr val="000000">
                      <a:alpha val="43137"/>
                    </a:srgbClr>
                  </a:outerShdw>
                </a:effectLst>
              </a:rPr>
              <a:t>música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foi</a:t>
            </a:r>
            <a:r>
              <a:rPr lang="en-US" sz="2800" i="1" dirty="0" smtClean="0">
                <a:solidFill>
                  <a:schemeClr val="bg1"/>
                </a:solidFill>
                <a:effectLst>
                  <a:outerShdw blurRad="38100" dist="38100" dir="2700000" algn="tl">
                    <a:srgbClr val="000000">
                      <a:alpha val="43137"/>
                    </a:srgbClr>
                  </a:outerShdw>
                </a:effectLst>
              </a:rPr>
              <a:t> a </a:t>
            </a:r>
            <a:r>
              <a:rPr lang="en-US" sz="2800" i="1" dirty="0" err="1" smtClean="0">
                <a:solidFill>
                  <a:schemeClr val="bg1"/>
                </a:solidFill>
                <a:effectLst>
                  <a:outerShdw blurRad="38100" dist="38100" dir="2700000" algn="tl">
                    <a:srgbClr val="000000">
                      <a:alpha val="43137"/>
                    </a:srgbClr>
                  </a:outerShdw>
                </a:effectLst>
              </a:rPr>
              <a:t>palavra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pela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necessidade</a:t>
            </a:r>
            <a:r>
              <a:rPr lang="en-US" sz="2800" i="1" dirty="0" smtClean="0">
                <a:solidFill>
                  <a:schemeClr val="bg1"/>
                </a:solidFill>
                <a:effectLst>
                  <a:outerShdw blurRad="38100" dist="38100" dir="2700000" algn="tl">
                    <a:srgbClr val="000000">
                      <a:alpha val="43137"/>
                    </a:srgbClr>
                  </a:outerShdw>
                </a:effectLst>
              </a:rPr>
              <a:t> de </a:t>
            </a:r>
            <a:r>
              <a:rPr lang="en-US" sz="2800" i="1" dirty="0" err="1" smtClean="0">
                <a:solidFill>
                  <a:schemeClr val="bg1"/>
                </a:solidFill>
                <a:effectLst>
                  <a:outerShdw blurRad="38100" dist="38100" dir="2700000" algn="tl">
                    <a:srgbClr val="000000">
                      <a:alpha val="43137"/>
                    </a:srgbClr>
                  </a:outerShdw>
                </a:effectLst>
              </a:rPr>
              <a:t>cantar</a:t>
            </a:r>
            <a:r>
              <a:rPr lang="en-US" sz="2800" i="1" dirty="0" smtClean="0">
                <a:solidFill>
                  <a:schemeClr val="bg1"/>
                </a:solidFill>
                <a:effectLst>
                  <a:outerShdw blurRad="38100" dist="38100" dir="2700000" algn="tl">
                    <a:srgbClr val="000000">
                      <a:alpha val="43137"/>
                    </a:srgbClr>
                  </a:outerShdw>
                </a:effectLst>
              </a:rPr>
              <a:t> as </a:t>
            </a:r>
            <a:r>
              <a:rPr lang="en-US" sz="2800" i="1" dirty="0" err="1" smtClean="0">
                <a:solidFill>
                  <a:schemeClr val="bg1"/>
                </a:solidFill>
                <a:effectLst>
                  <a:outerShdw blurRad="38100" dist="38100" dir="2700000" algn="tl">
                    <a:srgbClr val="000000">
                      <a:alpha val="43137"/>
                    </a:srgbClr>
                  </a:outerShdw>
                </a:effectLst>
              </a:rPr>
              <a:t>palavras</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para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dar</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uma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carga</a:t>
            </a:r>
            <a:r>
              <a:rPr lang="en-US" sz="2800" i="1" dirty="0" smtClean="0">
                <a:solidFill>
                  <a:schemeClr val="bg1"/>
                </a:solidFill>
                <a:effectLst>
                  <a:outerShdw blurRad="38100" dist="38100" dir="2700000" algn="tl">
                    <a:srgbClr val="000000">
                      <a:alpha val="43137"/>
                    </a:srgbClr>
                  </a:outerShdw>
                </a:effectLst>
              </a:rPr>
              <a:t> de </a:t>
            </a:r>
            <a:r>
              <a:rPr lang="en-US" sz="2800" i="1" dirty="0" err="1" smtClean="0">
                <a:solidFill>
                  <a:schemeClr val="bg1"/>
                </a:solidFill>
                <a:effectLst>
                  <a:outerShdw blurRad="38100" dist="38100" dir="2700000" algn="tl">
                    <a:srgbClr val="000000">
                      <a:alpha val="43137"/>
                    </a:srgbClr>
                  </a:outerShdw>
                </a:effectLst>
              </a:rPr>
              <a:t>signinifcado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maior</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que</a:t>
            </a:r>
            <a:r>
              <a:rPr lang="en-US" sz="2800" i="1" dirty="0" smtClean="0">
                <a:solidFill>
                  <a:schemeClr val="bg1"/>
                </a:solidFill>
                <a:effectLst>
                  <a:outerShdw blurRad="38100" dist="38100" dir="2700000" algn="tl">
                    <a:srgbClr val="000000">
                      <a:alpha val="43137"/>
                    </a:srgbClr>
                  </a:outerShdw>
                </a:effectLst>
              </a:rPr>
              <a:t> a </a:t>
            </a:r>
            <a:r>
              <a:rPr lang="en-US" sz="2800" i="1" dirty="0" err="1" smtClean="0">
                <a:solidFill>
                  <a:schemeClr val="bg1"/>
                </a:solidFill>
                <a:effectLst>
                  <a:outerShdw blurRad="38100" dist="38100" dir="2700000" algn="tl">
                    <a:srgbClr val="000000">
                      <a:alpha val="43137"/>
                    </a:srgbClr>
                  </a:outerShdw>
                </a:effectLst>
              </a:rPr>
              <a:t>entonação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melódica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que</a:t>
            </a:r>
            <a:r>
              <a:rPr lang="en-US" sz="2800" i="1" dirty="0" smtClean="0">
                <a:solidFill>
                  <a:schemeClr val="bg1"/>
                </a:solidFill>
                <a:effectLst>
                  <a:outerShdw blurRad="38100" dist="38100" dir="2700000" algn="tl">
                    <a:srgbClr val="000000">
                      <a:alpha val="43137"/>
                    </a:srgbClr>
                  </a:outerShdw>
                </a:effectLst>
              </a:rPr>
              <a:t> a </a:t>
            </a:r>
            <a:r>
              <a:rPr lang="en-US" sz="2800" i="1" dirty="0" err="1" smtClean="0">
                <a:solidFill>
                  <a:schemeClr val="bg1"/>
                </a:solidFill>
                <a:effectLst>
                  <a:outerShdw blurRad="38100" dist="38100" dir="2700000" algn="tl">
                    <a:srgbClr val="000000">
                      <a:alpha val="43137"/>
                    </a:srgbClr>
                  </a:outerShdw>
                </a:effectLst>
              </a:rPr>
              <a:t>divisão</a:t>
            </a:r>
            <a:r>
              <a:rPr lang="en-US" sz="2800" i="1" dirty="0" smtClean="0">
                <a:solidFill>
                  <a:schemeClr val="bg1"/>
                </a:solidFill>
                <a:effectLst>
                  <a:outerShdw blurRad="38100" dist="38100" dir="2700000" algn="tl">
                    <a:srgbClr val="000000">
                      <a:alpha val="43137"/>
                    </a:srgbClr>
                  </a:outerShdw>
                </a:effectLst>
              </a:rPr>
              <a:t> das </a:t>
            </a:r>
            <a:r>
              <a:rPr lang="en-US" sz="2800" i="1" dirty="0" err="1" smtClean="0">
                <a:solidFill>
                  <a:schemeClr val="bg1"/>
                </a:solidFill>
                <a:effectLst>
                  <a:outerShdw blurRad="38100" dist="38100" dir="2700000" algn="tl">
                    <a:srgbClr val="000000">
                      <a:alpha val="43137"/>
                    </a:srgbClr>
                  </a:outerShdw>
                </a:effectLst>
              </a:rPr>
              <a:t>sílabas</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na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cadência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ritmica</a:t>
            </a:r>
            <a:r>
              <a:rPr lang="en-US" sz="2800" i="1" dirty="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permite</a:t>
            </a:r>
            <a:r>
              <a:rPr lang="en-US" sz="2800" i="1" dirty="0" smtClean="0">
                <a:solidFill>
                  <a:schemeClr val="bg1"/>
                </a:solidFill>
                <a:effectLst>
                  <a:outerShdw blurRad="38100" dist="38100" dir="2700000" algn="tl">
                    <a:srgbClr val="000000">
                      <a:alpha val="43137"/>
                    </a:srgbClr>
                  </a:outerShdw>
                </a:effectLst>
              </a:rPr>
              <a:t>. </a:t>
            </a:r>
          </a:p>
          <a:p>
            <a:pPr>
              <a:lnSpc>
                <a:spcPct val="150000"/>
              </a:lnSpc>
            </a:pPr>
            <a:r>
              <a:rPr lang="en-US" sz="2800" i="1" dirty="0" err="1" smtClean="0">
                <a:solidFill>
                  <a:schemeClr val="bg1"/>
                </a:solidFill>
                <a:effectLst>
                  <a:outerShdw blurRad="38100" dist="38100" dir="2700000" algn="tl">
                    <a:srgbClr val="000000">
                      <a:alpha val="43137"/>
                    </a:srgbClr>
                  </a:outerShdw>
                </a:effectLst>
              </a:rPr>
              <a:t>Assim</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tudo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isso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foi</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foi</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uma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descoberta</a:t>
            </a:r>
            <a:r>
              <a:rPr lang="en-US" sz="2800" i="1" dirty="0" smtClean="0">
                <a:solidFill>
                  <a:schemeClr val="bg1"/>
                </a:solidFill>
                <a:effectLst>
                  <a:outerShdw blurRad="38100" dist="38100" dir="2700000" algn="tl">
                    <a:srgbClr val="000000">
                      <a:alpha val="43137"/>
                    </a:srgbClr>
                  </a:outerShdw>
                </a:effectLst>
              </a:rPr>
              <a:t>. </a:t>
            </a:r>
          </a:p>
          <a:p>
            <a:pPr>
              <a:lnSpc>
                <a:spcPct val="150000"/>
              </a:lnSpc>
            </a:pPr>
            <a:r>
              <a:rPr lang="en-US" sz="2800" i="1" dirty="0" err="1" smtClean="0">
                <a:solidFill>
                  <a:schemeClr val="bg1"/>
                </a:solidFill>
                <a:effectLst>
                  <a:outerShdw blurRad="38100" dist="38100" dir="2700000" algn="tl">
                    <a:srgbClr val="000000">
                      <a:alpha val="43137"/>
                    </a:srgbClr>
                  </a:outerShdw>
                </a:effectLst>
              </a:rPr>
              <a:t>Talvez</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quase</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que</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uma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extensão</a:t>
            </a:r>
            <a:r>
              <a:rPr lang="en-US" sz="2800" i="1" dirty="0" smtClean="0">
                <a:solidFill>
                  <a:schemeClr val="bg1"/>
                </a:solidFill>
                <a:effectLst>
                  <a:outerShdw blurRad="38100" dist="38100" dir="2700000" algn="tl">
                    <a:srgbClr val="000000">
                      <a:alpha val="43137"/>
                    </a:srgbClr>
                  </a:outerShdw>
                </a:effectLst>
              </a:rPr>
              <a:t> de </a:t>
            </a:r>
            <a:r>
              <a:rPr lang="en-US" sz="2800" i="1" dirty="0" err="1" smtClean="0">
                <a:solidFill>
                  <a:schemeClr val="bg1"/>
                </a:solidFill>
                <a:effectLst>
                  <a:outerShdw blurRad="38100" dist="38100" dir="2700000" algn="tl">
                    <a:srgbClr val="000000">
                      <a:alpha val="43137"/>
                    </a:srgbClr>
                  </a:outerShdw>
                </a:effectLst>
              </a:rPr>
              <a:t>meu</a:t>
            </a:r>
            <a:r>
              <a:rPr lang="en-US" sz="2800" i="1" dirty="0" smtClean="0">
                <a:solidFill>
                  <a:schemeClr val="bg1"/>
                </a:solidFill>
                <a:effectLst>
                  <a:outerShdw blurRad="38100" dist="38100" dir="2700000" algn="tl">
                    <a:srgbClr val="000000">
                      <a:alpha val="43137"/>
                    </a:srgbClr>
                  </a:outerShdw>
                </a:effectLst>
              </a:rPr>
              <a:t> </a:t>
            </a:r>
          </a:p>
          <a:p>
            <a:pPr>
              <a:lnSpc>
                <a:spcPct val="150000"/>
              </a:lnSpc>
            </a:pPr>
            <a:r>
              <a:rPr lang="en-US" sz="2800" i="1" dirty="0" err="1" smtClean="0">
                <a:solidFill>
                  <a:schemeClr val="bg1"/>
                </a:solidFill>
                <a:effectLst>
                  <a:outerShdw blurRad="38100" dist="38100" dir="2700000" algn="tl">
                    <a:srgbClr val="000000">
                      <a:alpha val="43137"/>
                    </a:srgbClr>
                  </a:outerShdw>
                </a:effectLst>
              </a:rPr>
              <a:t>interesse</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em</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trabalhar</a:t>
            </a:r>
            <a:r>
              <a:rPr lang="en-US" sz="2800" i="1" dirty="0" smtClean="0">
                <a:solidFill>
                  <a:schemeClr val="bg1"/>
                </a:solidFill>
                <a:effectLst>
                  <a:outerShdw blurRad="38100" dist="38100" dir="2700000" algn="tl">
                    <a:srgbClr val="000000">
                      <a:alpha val="43137"/>
                    </a:srgbClr>
                  </a:outerShdw>
                </a:effectLst>
              </a:rPr>
              <a:t> com a </a:t>
            </a:r>
            <a:r>
              <a:rPr lang="en-US" sz="2800" i="1" dirty="0" err="1" smtClean="0">
                <a:solidFill>
                  <a:schemeClr val="bg1"/>
                </a:solidFill>
                <a:effectLst>
                  <a:outerShdw blurRad="38100" dist="38100" dir="2700000" algn="tl">
                    <a:srgbClr val="000000">
                      <a:alpha val="43137"/>
                    </a:srgbClr>
                  </a:outerShdw>
                </a:effectLst>
              </a:rPr>
              <a:t>palavra</a:t>
            </a:r>
            <a:r>
              <a:rPr lang="en-US" sz="2800" i="1" dirty="0" smtClean="0">
                <a:solidFill>
                  <a:schemeClr val="bg1"/>
                </a:solidFill>
                <a:effectLst>
                  <a:outerShdw blurRad="38100" dist="38100" dir="2700000" algn="tl">
                    <a:srgbClr val="000000">
                      <a:alpha val="43137"/>
                    </a:srgbClr>
                  </a:outerShdw>
                </a:effectLst>
              </a:rPr>
              <a:t>”. </a:t>
            </a:r>
            <a:endParaRPr lang="en-US" sz="100" dirty="0" smtClean="0">
              <a:solidFill>
                <a:schemeClr val="bg1"/>
              </a:solidFill>
              <a:effectLst>
                <a:outerShdw blurRad="38100" dist="38100" dir="2700000" algn="tl">
                  <a:srgbClr val="000000">
                    <a:alpha val="43137"/>
                  </a:srgbClr>
                </a:outerShdw>
              </a:effectLst>
            </a:endParaRPr>
          </a:p>
          <a:p>
            <a:pPr algn="r">
              <a:lnSpc>
                <a:spcPct val="150000"/>
              </a:lnSpc>
            </a:pPr>
            <a:endParaRPr lang="en-US" sz="2200" dirty="0" smtClean="0">
              <a:solidFill>
                <a:schemeClr val="bg1"/>
              </a:solidFill>
              <a:effectLst>
                <a:outerShdw blurRad="38100" dist="38100" dir="2700000" algn="tl">
                  <a:srgbClr val="000000">
                    <a:alpha val="43137"/>
                  </a:srgbClr>
                </a:outerShdw>
              </a:effectLst>
            </a:endParaRPr>
          </a:p>
          <a:p>
            <a:pPr algn="ctr">
              <a:lnSpc>
                <a:spcPct val="150000"/>
              </a:lnSpc>
            </a:pPr>
            <a:r>
              <a:rPr lang="en-US" sz="2000" dirty="0" smtClean="0">
                <a:solidFill>
                  <a:schemeClr val="bg1"/>
                </a:solidFill>
                <a:effectLst>
                  <a:outerShdw blurRad="38100" dist="38100" dir="2700000" algn="tl">
                    <a:srgbClr val="000000">
                      <a:alpha val="43137"/>
                    </a:srgbClr>
                  </a:outerShdw>
                </a:effectLst>
              </a:rPr>
              <a:t>                                                                                                   (</a:t>
            </a:r>
            <a:r>
              <a:rPr lang="en-US" sz="2000" dirty="0" err="1" smtClean="0">
                <a:solidFill>
                  <a:schemeClr val="bg1"/>
                </a:solidFill>
                <a:effectLst>
                  <a:outerShdw blurRad="38100" dist="38100" dir="2700000" algn="tl">
                    <a:srgbClr val="000000">
                      <a:alpha val="43137"/>
                    </a:srgbClr>
                  </a:outerShdw>
                </a:effectLst>
              </a:rPr>
              <a:t>Arnaldo</a:t>
            </a:r>
            <a:r>
              <a:rPr lang="en-US" sz="2000" dirty="0" smtClean="0">
                <a:solidFill>
                  <a:schemeClr val="bg1"/>
                </a:solidFill>
                <a:effectLst>
                  <a:outerShdw blurRad="38100" dist="38100" dir="2700000" algn="tl">
                    <a:srgbClr val="000000">
                      <a:alpha val="43137"/>
                    </a:srgbClr>
                  </a:outerShdw>
                </a:effectLst>
              </a:rPr>
              <a:t> </a:t>
            </a:r>
            <a:r>
              <a:rPr lang="en-US" sz="2000" dirty="0" err="1" smtClean="0">
                <a:solidFill>
                  <a:schemeClr val="bg1"/>
                </a:solidFill>
                <a:effectLst>
                  <a:outerShdw blurRad="38100" dist="38100" dir="2700000" algn="tl">
                    <a:srgbClr val="000000">
                      <a:alpha val="43137"/>
                    </a:srgbClr>
                  </a:outerShdw>
                </a:effectLst>
              </a:rPr>
              <a:t>Antunes</a:t>
            </a:r>
            <a:r>
              <a:rPr lang="en-US" sz="2000" dirty="0" smtClean="0">
                <a:solidFill>
                  <a:schemeClr val="bg1"/>
                </a:solidFill>
                <a:effectLst>
                  <a:outerShdw blurRad="38100" dist="38100" dir="2700000" algn="tl">
                    <a:srgbClr val="000000">
                      <a:alpha val="43137"/>
                    </a:srgbClr>
                  </a:outerShdw>
                </a:effectLst>
              </a:rPr>
              <a:t>, 2012)     </a:t>
            </a:r>
          </a:p>
          <a:p>
            <a:pPr algn="r">
              <a:lnSpc>
                <a:spcPct val="150000"/>
              </a:lnSpc>
            </a:pPr>
            <a:endParaRPr lang="en-US" dirty="0" smtClean="0">
              <a:solidFill>
                <a:srgbClr val="692725"/>
              </a:solidFill>
            </a:endParaRPr>
          </a:p>
          <a:p>
            <a:pPr algn="r">
              <a:lnSpc>
                <a:spcPct val="150000"/>
              </a:lnSpc>
              <a:spcBef>
                <a:spcPts val="0"/>
              </a:spcBef>
            </a:pPr>
            <a:endParaRPr lang="en-US" sz="1200" dirty="0" smtClean="0">
              <a:solidFill>
                <a:schemeClr val="bg1"/>
              </a:solidFill>
            </a:endParaRPr>
          </a:p>
          <a:p>
            <a:pPr>
              <a:lnSpc>
                <a:spcPct val="150000"/>
              </a:lnSpc>
            </a:pPr>
            <a:endParaRPr lang="en-US" sz="2600" i="1" dirty="0" smtClean="0">
              <a:solidFill>
                <a:schemeClr val="bg1"/>
              </a:solidFill>
              <a:effectLst>
                <a:outerShdw blurRad="38100" dist="38100" dir="2700000" algn="tl">
                  <a:srgbClr val="000000">
                    <a:alpha val="43137"/>
                  </a:srgbClr>
                </a:outerShdw>
              </a:effectLst>
            </a:endParaRPr>
          </a:p>
          <a:p>
            <a:pPr algn="just">
              <a:lnSpc>
                <a:spcPct val="150000"/>
              </a:lnSpc>
              <a:spcBef>
                <a:spcPts val="0"/>
              </a:spcBef>
            </a:pPr>
            <a:endParaRPr lang="en-US" sz="2000"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smtClean="0">
                <a:solidFill>
                  <a:schemeClr val="bg1"/>
                </a:solidFill>
                <a:effectLst>
                  <a:outerShdw blurRad="38100" dist="38100" dir="2700000" algn="tl">
                    <a:srgbClr val="000000">
                      <a:alpha val="43137"/>
                    </a:srgbClr>
                  </a:outerShdw>
                </a:effectLst>
              </a:rPr>
              <a:t> </a:t>
            </a:r>
            <a:endParaRPr lang="en-US" sz="26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548680"/>
            <a:ext cx="8820472" cy="5724644"/>
          </a:xfrm>
          <a:prstGeom prst="rect">
            <a:avLst/>
          </a:prstGeom>
        </p:spPr>
        <p:txBody>
          <a:bodyPr wrap="square">
            <a:spAutoFit/>
          </a:bodyPr>
          <a:lstStyle/>
          <a:p>
            <a:pPr>
              <a:lnSpc>
                <a:spcPct val="150000"/>
              </a:lnSpc>
            </a:pPr>
            <a:r>
              <a:rPr lang="pt-BR" sz="2800" b="1" i="1" dirty="0" smtClean="0">
                <a:solidFill>
                  <a:srgbClr val="FFC000"/>
                </a:solidFill>
              </a:rPr>
              <a:t>“Escrever tem transformado a consciência humana mais que qualquer outra invenção isolada”.</a:t>
            </a:r>
            <a:endParaRPr lang="en-US" sz="2800" b="1" i="1" dirty="0" smtClean="0">
              <a:solidFill>
                <a:srgbClr val="FFC000"/>
              </a:solidFill>
            </a:endParaRPr>
          </a:p>
          <a:p>
            <a:pPr>
              <a:lnSpc>
                <a:spcPct val="150000"/>
              </a:lnSpc>
            </a:pPr>
            <a:endParaRPr lang="en-US" sz="16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E a </a:t>
            </a:r>
            <a:r>
              <a:rPr lang="en-US" sz="2800" i="1" dirty="0" err="1" smtClean="0">
                <a:solidFill>
                  <a:srgbClr val="FFFF00"/>
                </a:solidFill>
                <a:effectLst>
                  <a:outerShdw blurRad="38100" dist="38100" dir="2700000" algn="tl">
                    <a:srgbClr val="000000">
                      <a:alpha val="43137"/>
                    </a:srgbClr>
                  </a:outerShdw>
                </a:effectLst>
              </a:rPr>
              <a:t>escrita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foi</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profundamente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internalizada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pela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imprensa</a:t>
            </a:r>
            <a:r>
              <a:rPr lang="en-US" sz="2800" i="1" dirty="0" smtClean="0">
                <a:solidFill>
                  <a:srgbClr val="FFFF00"/>
                </a:solidFill>
                <a:effectLst>
                  <a:outerShdw blurRad="38100" dist="38100" dir="2700000" algn="tl">
                    <a:srgbClr val="000000">
                      <a:alpha val="43137"/>
                    </a:srgbClr>
                  </a:outerShdw>
                </a:effectLst>
              </a:rPr>
              <a:t>.</a:t>
            </a: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err="1" smtClean="0">
                <a:solidFill>
                  <a:schemeClr val="bg1"/>
                </a:solidFill>
                <a:effectLst>
                  <a:outerShdw blurRad="38100" dist="38100" dir="2700000" algn="tl">
                    <a:srgbClr val="000000">
                      <a:alpha val="43137"/>
                    </a:srgbClr>
                  </a:outerShdw>
                </a:effectLst>
              </a:rPr>
              <a:t>Posteriormente</a:t>
            </a:r>
            <a:r>
              <a:rPr lang="en-US" sz="2800" i="1" dirty="0" smtClean="0">
                <a:solidFill>
                  <a:schemeClr val="bg1"/>
                </a:solidFill>
                <a:effectLst>
                  <a:outerShdw blurRad="38100" dist="38100" dir="2700000" algn="tl">
                    <a:srgbClr val="000000">
                      <a:alpha val="43137"/>
                    </a:srgbClr>
                  </a:outerShdw>
                </a:effectLst>
              </a:rPr>
              <a:t>, o </a:t>
            </a:r>
            <a:r>
              <a:rPr lang="en-US" sz="2800" i="1" dirty="0" err="1" smtClean="0">
                <a:solidFill>
                  <a:schemeClr val="bg1"/>
                </a:solidFill>
                <a:effectLst>
                  <a:outerShdw blurRad="38100" dist="38100" dir="2700000" algn="tl">
                    <a:srgbClr val="000000">
                      <a:alpha val="43137"/>
                    </a:srgbClr>
                  </a:outerShdw>
                </a:effectLst>
              </a:rPr>
              <a:t>computador</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intensificou</a:t>
            </a:r>
            <a:r>
              <a:rPr lang="en-US" sz="2800" i="1" dirty="0" smtClean="0">
                <a:solidFill>
                  <a:schemeClr val="bg1"/>
                </a:solidFill>
                <a:effectLst>
                  <a:outerShdw blurRad="38100" dist="38100" dir="2700000" algn="tl">
                    <a:srgbClr val="000000">
                      <a:alpha val="43137"/>
                    </a:srgbClr>
                  </a:outerShdw>
                </a:effectLst>
              </a:rPr>
              <a:t> o </a:t>
            </a:r>
            <a:r>
              <a:rPr lang="en-US" sz="2800" i="1" dirty="0" err="1" smtClean="0">
                <a:solidFill>
                  <a:schemeClr val="bg1"/>
                </a:solidFill>
                <a:effectLst>
                  <a:outerShdw blurRad="38100" dist="38100" dir="2700000" algn="tl">
                    <a:srgbClr val="000000">
                      <a:alpha val="43137"/>
                    </a:srgbClr>
                  </a:outerShdw>
                </a:effectLst>
              </a:rPr>
              <a:t>processamento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sequencial</a:t>
            </a:r>
            <a:r>
              <a:rPr lang="en-US" sz="2800" i="1" dirty="0" smtClean="0">
                <a:solidFill>
                  <a:schemeClr val="bg1"/>
                </a:solidFill>
                <a:effectLst>
                  <a:outerShdw blurRad="38100" dist="38100" dir="2700000" algn="tl">
                    <a:srgbClr val="000000">
                      <a:alpha val="43137"/>
                    </a:srgbClr>
                  </a:outerShdw>
                </a:effectLst>
              </a:rPr>
              <a:t> e a </a:t>
            </a:r>
            <a:r>
              <a:rPr lang="en-US" sz="2800" i="1" dirty="0" err="1" smtClean="0">
                <a:solidFill>
                  <a:schemeClr val="bg1"/>
                </a:solidFill>
                <a:effectLst>
                  <a:outerShdw blurRad="38100" dist="38100" dir="2700000" algn="tl">
                    <a:srgbClr val="000000">
                      <a:alpha val="43137"/>
                    </a:srgbClr>
                  </a:outerShdw>
                </a:effectLst>
              </a:rPr>
              <a:t>espacialização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da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palavra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tornando</a:t>
            </a:r>
            <a:r>
              <a:rPr lang="en-US" sz="2800" i="1" dirty="0" smtClean="0">
                <a:solidFill>
                  <a:schemeClr val="bg1"/>
                </a:solidFill>
                <a:effectLst>
                  <a:outerShdw blurRad="38100" dist="38100" dir="2700000" algn="tl">
                    <a:srgbClr val="000000">
                      <a:alpha val="43137"/>
                    </a:srgbClr>
                  </a:outerShdw>
                </a:effectLst>
              </a:rPr>
              <a:t>-a </a:t>
            </a:r>
            <a:r>
              <a:rPr lang="en-US" sz="2800" i="1" dirty="0" err="1" smtClean="0">
                <a:solidFill>
                  <a:schemeClr val="bg1"/>
                </a:solidFill>
                <a:effectLst>
                  <a:outerShdw blurRad="38100" dist="38100" dir="2700000" algn="tl">
                    <a:srgbClr val="000000">
                      <a:alpha val="43137"/>
                    </a:srgbClr>
                  </a:outerShdw>
                </a:effectLst>
              </a:rPr>
              <a:t>virtualmente</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instantânea</a:t>
            </a:r>
            <a:r>
              <a:rPr lang="en-US" sz="2800" i="1" dirty="0" smtClean="0">
                <a:solidFill>
                  <a:schemeClr val="bg1"/>
                </a:solidFill>
                <a:effectLst>
                  <a:outerShdw blurRad="38100" dist="38100" dir="2700000" algn="tl">
                    <a:srgbClr val="000000">
                      <a:alpha val="43137"/>
                    </a:srgbClr>
                  </a:outerShdw>
                </a:effectLst>
              </a:rPr>
              <a:t>.</a:t>
            </a:r>
          </a:p>
          <a:p>
            <a:pPr algn="just">
              <a:lnSpc>
                <a:spcPct val="150000"/>
              </a:lnSpc>
            </a:pPr>
            <a:endParaRPr lang="en-US" sz="800" dirty="0" smtClean="0">
              <a:solidFill>
                <a:schemeClr val="bg1"/>
              </a:solidFill>
            </a:endParaRPr>
          </a:p>
          <a:p>
            <a:pPr algn="ctr">
              <a:lnSpc>
                <a:spcPct val="150000"/>
              </a:lnSpc>
            </a:pPr>
            <a:r>
              <a:rPr lang="en-US" dirty="0" smtClean="0">
                <a:solidFill>
                  <a:schemeClr val="bg1"/>
                </a:solidFill>
              </a:rPr>
              <a:t>                                                                                                              (</a:t>
            </a:r>
            <a:r>
              <a:rPr lang="en-US" dirty="0" err="1" smtClean="0">
                <a:solidFill>
                  <a:schemeClr val="bg1"/>
                </a:solidFill>
              </a:rPr>
              <a:t>Ong</a:t>
            </a:r>
            <a:r>
              <a:rPr lang="en-US" dirty="0" smtClean="0">
                <a:solidFill>
                  <a:schemeClr val="bg1"/>
                </a:solidFill>
              </a:rPr>
              <a:t>, 2002/1982, p. 78, 133)</a:t>
            </a: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404664"/>
            <a:ext cx="8820472" cy="8494633"/>
          </a:xfrm>
          <a:prstGeom prst="rect">
            <a:avLst/>
          </a:prstGeom>
        </p:spPr>
        <p:txBody>
          <a:bodyPr wrap="square">
            <a:spAutoFit/>
          </a:bodyPr>
          <a:lstStyle/>
          <a:p>
            <a:pPr>
              <a:lnSpc>
                <a:spcPct val="150000"/>
              </a:lnSpc>
            </a:pPr>
            <a:r>
              <a:rPr lang="pt-BR" sz="2800" i="1" dirty="0" smtClean="0">
                <a:solidFill>
                  <a:srgbClr val="FFC000"/>
                </a:solidFill>
              </a:rPr>
              <a:t>A palavra escrita tem modificado não somente o modo de pensar, mas expandido o alcance temporal e </a:t>
            </a:r>
          </a:p>
          <a:p>
            <a:pPr>
              <a:lnSpc>
                <a:spcPct val="150000"/>
              </a:lnSpc>
            </a:pPr>
            <a:r>
              <a:rPr lang="pt-BR" sz="2800" i="1" dirty="0" smtClean="0">
                <a:solidFill>
                  <a:srgbClr val="FFC000"/>
                </a:solidFill>
              </a:rPr>
              <a:t>espacial da palavra.</a:t>
            </a:r>
            <a:endParaRPr lang="en-US" sz="2800" i="1" dirty="0" smtClean="0">
              <a:solidFill>
                <a:srgbClr val="FFC000"/>
              </a:solidFill>
            </a:endParaRPr>
          </a:p>
          <a:p>
            <a:pPr>
              <a:lnSpc>
                <a:spcPct val="150000"/>
              </a:lnSpc>
            </a:pPr>
            <a:endParaRPr lang="en-US" sz="16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O </a:t>
            </a:r>
            <a:r>
              <a:rPr lang="en-US" sz="2800" i="1" dirty="0" err="1" smtClean="0">
                <a:solidFill>
                  <a:srgbClr val="FFFF00"/>
                </a:solidFill>
                <a:effectLst>
                  <a:outerShdw blurRad="38100" dist="38100" dir="2700000" algn="tl">
                    <a:srgbClr val="000000">
                      <a:alpha val="43137"/>
                    </a:srgbClr>
                  </a:outerShdw>
                </a:effectLst>
              </a:rPr>
              <a:t>som</a:t>
            </a:r>
            <a:r>
              <a:rPr lang="en-US" sz="2800" i="1" dirty="0" smtClean="0">
                <a:solidFill>
                  <a:srgbClr val="FFFF00"/>
                </a:solidFill>
                <a:effectLst>
                  <a:outerShdw blurRad="38100" dist="38100" dir="2700000" algn="tl">
                    <a:srgbClr val="000000">
                      <a:alpha val="43137"/>
                    </a:srgbClr>
                  </a:outerShdw>
                </a:effectLst>
              </a:rPr>
              <a:t> é </a:t>
            </a:r>
            <a:r>
              <a:rPr lang="en-US" sz="2800" i="1" dirty="0" err="1" smtClean="0">
                <a:solidFill>
                  <a:srgbClr val="FFFF00"/>
                </a:solidFill>
                <a:effectLst>
                  <a:outerShdw blurRad="38100" dist="38100" dir="2700000" algn="tl">
                    <a:srgbClr val="000000">
                      <a:alpha val="43137"/>
                    </a:srgbClr>
                  </a:outerShdw>
                </a:effectLst>
              </a:rPr>
              <a:t>evanescente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relacionado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ao</a:t>
            </a:r>
            <a:r>
              <a:rPr lang="en-US" sz="2800" i="1" dirty="0" smtClean="0">
                <a:solidFill>
                  <a:srgbClr val="FFFF00"/>
                </a:solidFill>
                <a:effectLst>
                  <a:outerShdw blurRad="38100" dist="38100" dir="2700000" algn="tl">
                    <a:srgbClr val="000000">
                      <a:alpha val="43137"/>
                    </a:srgbClr>
                  </a:outerShdw>
                </a:effectLst>
              </a:rPr>
              <a:t> tempo e </a:t>
            </a:r>
            <a:r>
              <a:rPr lang="en-US" sz="2800" i="1" dirty="0" err="1" smtClean="0">
                <a:solidFill>
                  <a:srgbClr val="FFFF00"/>
                </a:solidFill>
                <a:effectLst>
                  <a:outerShdw blurRad="38100" dist="38100" dir="2700000" algn="tl">
                    <a:srgbClr val="000000">
                      <a:alpha val="43137"/>
                    </a:srgbClr>
                  </a:outerShdw>
                </a:effectLst>
              </a:rPr>
              <a:t>espaço</a:t>
            </a:r>
            <a:endParaRPr lang="en-US" sz="2800" i="1" dirty="0" smtClean="0">
              <a:solidFill>
                <a:srgbClr val="FFFF00"/>
              </a:solidFill>
              <a:effectLst>
                <a:outerShdw blurRad="38100" dist="38100" dir="2700000" algn="tl">
                  <a:srgbClr val="000000">
                    <a:alpha val="43137"/>
                  </a:srgbClr>
                </a:outerShdw>
              </a:effectLst>
            </a:endParaRPr>
          </a:p>
          <a:p>
            <a:pPr>
              <a:lnSpc>
                <a:spcPct val="150000"/>
              </a:lnSpc>
            </a:pPr>
            <a:r>
              <a:rPr lang="en-US" sz="2800" i="1" dirty="0" err="1" smtClean="0">
                <a:solidFill>
                  <a:srgbClr val="FFFF00"/>
                </a:solidFill>
                <a:effectLst>
                  <a:outerShdw blurRad="38100" dist="38100" dir="2700000" algn="tl">
                    <a:srgbClr val="000000">
                      <a:alpha val="43137"/>
                    </a:srgbClr>
                  </a:outerShdw>
                </a:effectLst>
              </a:rPr>
              <a:t>em</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que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foi</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produzido</a:t>
            </a:r>
            <a:r>
              <a:rPr lang="en-US" sz="2800" i="1" dirty="0" smtClean="0">
                <a:solidFill>
                  <a:srgbClr val="FFFF00"/>
                </a:solidFill>
                <a:effectLst>
                  <a:outerShdw blurRad="38100" dist="38100" dir="2700000" algn="tl">
                    <a:srgbClr val="000000">
                      <a:alpha val="43137"/>
                    </a:srgbClr>
                  </a:outerShdw>
                </a:effectLst>
              </a:rPr>
              <a:t>.</a:t>
            </a: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chemeClr val="bg1"/>
                </a:solidFill>
                <a:effectLst>
                  <a:outerShdw blurRad="38100" dist="38100" dir="2700000" algn="tl">
                    <a:srgbClr val="000000">
                      <a:alpha val="43137"/>
                    </a:srgbClr>
                  </a:outerShdw>
                </a:effectLst>
              </a:rPr>
              <a:t>A </a:t>
            </a:r>
            <a:r>
              <a:rPr lang="en-US" sz="2800" i="1" dirty="0" err="1" smtClean="0">
                <a:solidFill>
                  <a:schemeClr val="bg1"/>
                </a:solidFill>
                <a:effectLst>
                  <a:outerShdw blurRad="38100" dist="38100" dir="2700000" algn="tl">
                    <a:srgbClr val="000000">
                      <a:alpha val="43137"/>
                    </a:srgbClr>
                  </a:outerShdw>
                </a:effectLst>
              </a:rPr>
              <a:t>escrita</a:t>
            </a:r>
            <a:r>
              <a:rPr lang="en-US" sz="2800" i="1" dirty="0" smtClean="0">
                <a:solidFill>
                  <a:schemeClr val="bg1"/>
                </a:solidFill>
                <a:effectLst>
                  <a:outerShdw blurRad="38100" dist="38100" dir="2700000" algn="tl">
                    <a:srgbClr val="000000">
                      <a:alpha val="43137"/>
                    </a:srgbClr>
                  </a:outerShdw>
                </a:effectLst>
              </a:rPr>
              <a:t> e a </a:t>
            </a:r>
            <a:r>
              <a:rPr lang="en-US" sz="2800" i="1" dirty="0" err="1" smtClean="0">
                <a:solidFill>
                  <a:schemeClr val="bg1"/>
                </a:solidFill>
                <a:effectLst>
                  <a:outerShdw blurRad="38100" dist="38100" dir="2700000" algn="tl">
                    <a:srgbClr val="000000">
                      <a:alpha val="43137"/>
                    </a:srgbClr>
                  </a:outerShdw>
                </a:effectLst>
              </a:rPr>
              <a:t>imprensa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modificaram</a:t>
            </a:r>
            <a:r>
              <a:rPr lang="en-US" sz="2800" i="1" dirty="0" smtClean="0">
                <a:solidFill>
                  <a:schemeClr val="bg1"/>
                </a:solidFill>
                <a:effectLst>
                  <a:outerShdw blurRad="38100" dist="38100" dir="2700000" algn="tl">
                    <a:srgbClr val="000000">
                      <a:alpha val="43137"/>
                    </a:srgbClr>
                  </a:outerShdw>
                </a:effectLst>
              </a:rPr>
              <a:t> a </a:t>
            </a:r>
            <a:r>
              <a:rPr lang="en-US" sz="2800" i="1" dirty="0" err="1" smtClean="0">
                <a:solidFill>
                  <a:schemeClr val="bg1"/>
                </a:solidFill>
                <a:effectLst>
                  <a:outerShdw blurRad="38100" dist="38100" dir="2700000" algn="tl">
                    <a:srgbClr val="000000">
                      <a:alpha val="43137"/>
                    </a:srgbClr>
                  </a:outerShdw>
                </a:effectLst>
              </a:rPr>
              <a:t>consciência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humana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porque</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ambas</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reduziram</a:t>
            </a:r>
            <a:r>
              <a:rPr lang="en-US" sz="2800" i="1" dirty="0" smtClean="0">
                <a:solidFill>
                  <a:schemeClr val="bg1"/>
                </a:solidFill>
                <a:effectLst>
                  <a:outerShdw blurRad="38100" dist="38100" dir="2700000" algn="tl">
                    <a:srgbClr val="000000">
                      <a:alpha val="43137"/>
                    </a:srgbClr>
                  </a:outerShdw>
                </a:effectLst>
              </a:rPr>
              <a:t> o </a:t>
            </a:r>
            <a:r>
              <a:rPr lang="en-US" sz="2800" i="1" dirty="0" err="1" smtClean="0">
                <a:solidFill>
                  <a:schemeClr val="bg1"/>
                </a:solidFill>
                <a:effectLst>
                  <a:outerShdw blurRad="38100" dist="38100" dir="2700000" algn="tl">
                    <a:srgbClr val="000000">
                      <a:alpha val="43137"/>
                    </a:srgbClr>
                  </a:outerShdw>
                </a:effectLst>
              </a:rPr>
              <a:t>mundo</a:t>
            </a:r>
            <a:r>
              <a:rPr lang="en-US" sz="2800" i="1" dirty="0" smtClean="0">
                <a:solidFill>
                  <a:schemeClr val="bg1"/>
                </a:solidFill>
                <a:effectLst>
                  <a:outerShdw blurRad="38100" dist="38100" dir="2700000" algn="tl">
                    <a:srgbClr val="000000">
                      <a:alpha val="43137"/>
                    </a:srgbClr>
                  </a:outerShdw>
                </a:effectLst>
              </a:rPr>
              <a:t> ‘oral-aural’ a um </a:t>
            </a:r>
            <a:r>
              <a:rPr lang="en-US" sz="2800" i="1" dirty="0" err="1" smtClean="0">
                <a:solidFill>
                  <a:schemeClr val="bg1"/>
                </a:solidFill>
                <a:effectLst>
                  <a:outerShdw blurRad="38100" dist="38100" dir="2700000" algn="tl">
                    <a:srgbClr val="000000">
                      <a:alpha val="43137"/>
                    </a:srgbClr>
                  </a:outerShdw>
                </a:effectLst>
              </a:rPr>
              <a:t>mundo</a:t>
            </a:r>
            <a:r>
              <a:rPr lang="en-US" sz="2800" i="1" dirty="0" smtClean="0">
                <a:solidFill>
                  <a:schemeClr val="bg1"/>
                </a:solidFill>
                <a:effectLst>
                  <a:outerShdw blurRad="38100" dist="38100" dir="2700000" algn="tl">
                    <a:srgbClr val="000000">
                      <a:alpha val="43137"/>
                    </a:srgbClr>
                  </a:outerShdw>
                </a:effectLst>
              </a:rPr>
              <a:t> de </a:t>
            </a:r>
            <a:r>
              <a:rPr lang="en-US" sz="2800" i="1" dirty="0" err="1" smtClean="0">
                <a:solidFill>
                  <a:schemeClr val="bg1"/>
                </a:solidFill>
                <a:effectLst>
                  <a:outerShdw blurRad="38100" dist="38100" dir="2700000" algn="tl">
                    <a:srgbClr val="000000">
                      <a:alpha val="43137"/>
                    </a:srgbClr>
                  </a:outerShdw>
                </a:effectLst>
              </a:rPr>
              <a:t>páginas</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visualizadas</a:t>
            </a:r>
            <a:r>
              <a:rPr lang="en-US" sz="2800" i="1" dirty="0" smtClean="0">
                <a:solidFill>
                  <a:schemeClr val="bg1"/>
                </a:solidFill>
                <a:effectLst>
                  <a:outerShdw blurRad="38100" dist="38100" dir="2700000" algn="tl">
                    <a:srgbClr val="000000">
                      <a:alpha val="43137"/>
                    </a:srgbClr>
                  </a:outerShdw>
                </a:effectLst>
              </a:rPr>
              <a:t>”.</a:t>
            </a:r>
            <a:r>
              <a:rPr lang="en-US" dirty="0" smtClean="0">
                <a:solidFill>
                  <a:schemeClr val="bg1"/>
                </a:solidFill>
              </a:rPr>
              <a:t>                               (</a:t>
            </a:r>
            <a:r>
              <a:rPr lang="en-US" dirty="0" err="1" smtClean="0">
                <a:solidFill>
                  <a:schemeClr val="bg1"/>
                </a:solidFill>
              </a:rPr>
              <a:t>Ong</a:t>
            </a:r>
            <a:r>
              <a:rPr lang="en-US" dirty="0" smtClean="0">
                <a:solidFill>
                  <a:schemeClr val="bg1"/>
                </a:solidFill>
              </a:rPr>
              <a:t>, 2002/1982, p. 73)</a:t>
            </a:r>
            <a:endParaRPr lang="pt-BR" sz="1000" dirty="0" smtClean="0">
              <a:solidFill>
                <a:schemeClr val="bg1"/>
              </a:solidFill>
            </a:endParaRPr>
          </a:p>
          <a:p>
            <a:pPr algn="r">
              <a:lnSpc>
                <a:spcPct val="150000"/>
              </a:lnSpc>
            </a:pPr>
            <a:endParaRPr lang="en-US" dirty="0" smtClean="0">
              <a:solidFill>
                <a:srgbClr val="692725"/>
              </a:solidFill>
            </a:endParaRPr>
          </a:p>
          <a:p>
            <a:pPr algn="r">
              <a:lnSpc>
                <a:spcPct val="150000"/>
              </a:lnSpc>
              <a:spcBef>
                <a:spcPts val="0"/>
              </a:spcBef>
            </a:pPr>
            <a:endParaRPr lang="en-US" sz="1200" dirty="0" smtClean="0">
              <a:solidFill>
                <a:schemeClr val="bg1"/>
              </a:solidFill>
            </a:endParaRPr>
          </a:p>
          <a:p>
            <a:pPr>
              <a:lnSpc>
                <a:spcPct val="150000"/>
              </a:lnSpc>
            </a:pPr>
            <a:endParaRPr lang="en-US" sz="2600" i="1" dirty="0" smtClean="0">
              <a:solidFill>
                <a:schemeClr val="bg1"/>
              </a:solidFill>
              <a:effectLst>
                <a:outerShdw blurRad="38100" dist="38100" dir="2700000" algn="tl">
                  <a:srgbClr val="000000">
                    <a:alpha val="43137"/>
                  </a:srgbClr>
                </a:outerShdw>
              </a:effectLst>
            </a:endParaRPr>
          </a:p>
          <a:p>
            <a:pPr algn="just">
              <a:lnSpc>
                <a:spcPct val="150000"/>
              </a:lnSpc>
              <a:spcBef>
                <a:spcPts val="0"/>
              </a:spcBef>
            </a:pPr>
            <a:endParaRPr lang="en-US" sz="2000"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smtClean="0">
                <a:solidFill>
                  <a:schemeClr val="bg1"/>
                </a:solidFill>
                <a:effectLst>
                  <a:outerShdw blurRad="38100" dist="38100" dir="2700000" algn="tl">
                    <a:srgbClr val="000000">
                      <a:alpha val="43137"/>
                    </a:srgbClr>
                  </a:outerShdw>
                </a:effectLst>
              </a:rPr>
              <a:t> </a:t>
            </a:r>
            <a:endParaRPr lang="en-US" sz="26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60040" y="332656"/>
            <a:ext cx="8820472" cy="6878806"/>
          </a:xfrm>
          <a:prstGeom prst="rect">
            <a:avLst/>
          </a:prstGeom>
        </p:spPr>
        <p:txBody>
          <a:bodyPr wrap="square">
            <a:spAutoFit/>
          </a:bodyPr>
          <a:lstStyle/>
          <a:p>
            <a:pPr>
              <a:lnSpc>
                <a:spcPct val="150000"/>
              </a:lnSpc>
            </a:pPr>
            <a:r>
              <a:rPr lang="pt-BR" sz="2800" i="1" dirty="0" smtClean="0">
                <a:solidFill>
                  <a:srgbClr val="FFC000"/>
                </a:solidFill>
              </a:rPr>
              <a:t>Mesmo moderados graus de alfabetização fazem tremenda diferença no processo de pensamento.</a:t>
            </a:r>
            <a:endParaRPr lang="en-US" sz="28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O </a:t>
            </a:r>
            <a:r>
              <a:rPr lang="en-US" sz="2800" i="1" dirty="0" err="1" smtClean="0">
                <a:solidFill>
                  <a:srgbClr val="FFFF00"/>
                </a:solidFill>
                <a:effectLst>
                  <a:outerShdw blurRad="38100" dist="38100" dir="2700000" algn="tl">
                    <a:srgbClr val="000000">
                      <a:alpha val="43137"/>
                    </a:srgbClr>
                  </a:outerShdw>
                </a:effectLst>
              </a:rPr>
              <a:t>processo</a:t>
            </a:r>
            <a:r>
              <a:rPr lang="en-US" sz="2800" i="1" dirty="0" smtClean="0">
                <a:solidFill>
                  <a:srgbClr val="FFFF00"/>
                </a:solidFill>
                <a:effectLst>
                  <a:outerShdw blurRad="38100" dist="38100" dir="2700000" algn="tl">
                    <a:srgbClr val="000000">
                      <a:alpha val="43137"/>
                    </a:srgbClr>
                  </a:outerShdw>
                </a:effectLst>
              </a:rPr>
              <a:t> de </a:t>
            </a:r>
            <a:r>
              <a:rPr lang="en-US" sz="2800" i="1" dirty="0" err="1" smtClean="0">
                <a:solidFill>
                  <a:srgbClr val="FFFF00"/>
                </a:solidFill>
                <a:effectLst>
                  <a:outerShdw blurRad="38100" dist="38100" dir="2700000" algn="tl">
                    <a:srgbClr val="000000">
                      <a:alpha val="43137"/>
                    </a:srgbClr>
                  </a:outerShdw>
                </a:effectLst>
              </a:rPr>
              <a:t>escrever</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precisa</a:t>
            </a:r>
            <a:r>
              <a:rPr lang="en-US" sz="2800" i="1" dirty="0" smtClean="0">
                <a:solidFill>
                  <a:srgbClr val="FFFF00"/>
                </a:solidFill>
                <a:effectLst>
                  <a:outerShdw blurRad="38100" dist="38100" dir="2700000" algn="tl">
                    <a:srgbClr val="000000">
                      <a:alpha val="43137"/>
                    </a:srgbClr>
                  </a:outerShdw>
                </a:effectLst>
              </a:rPr>
              <a:t> ser </a:t>
            </a:r>
            <a:r>
              <a:rPr lang="en-US" sz="2800" i="1" dirty="0" err="1" smtClean="0">
                <a:solidFill>
                  <a:srgbClr val="FFFF00"/>
                </a:solidFill>
                <a:effectLst>
                  <a:outerShdw blurRad="38100" dist="38100" dir="2700000" algn="tl">
                    <a:srgbClr val="000000">
                      <a:alpha val="43137"/>
                    </a:srgbClr>
                  </a:outerShdw>
                </a:effectLst>
              </a:rPr>
              <a:t>pessoalmente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interiorizado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para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afetar</a:t>
            </a:r>
            <a:r>
              <a:rPr lang="en-US" sz="2800" i="1" dirty="0" smtClean="0">
                <a:solidFill>
                  <a:srgbClr val="FFFF00"/>
                </a:solidFill>
                <a:effectLst>
                  <a:outerShdw blurRad="38100" dist="38100" dir="2700000" algn="tl">
                    <a:srgbClr val="000000">
                      <a:alpha val="43137"/>
                    </a:srgbClr>
                  </a:outerShdw>
                </a:effectLst>
              </a:rPr>
              <a:t> o </a:t>
            </a:r>
            <a:r>
              <a:rPr lang="en-US" sz="2800" i="1" dirty="0" err="1" smtClean="0">
                <a:solidFill>
                  <a:srgbClr val="FFFF00"/>
                </a:solidFill>
                <a:effectLst>
                  <a:outerShdw blurRad="38100" dist="38100" dir="2700000" algn="tl">
                    <a:srgbClr val="000000">
                      <a:alpha val="43137"/>
                    </a:srgbClr>
                  </a:outerShdw>
                </a:effectLst>
              </a:rPr>
              <a:t>processo</a:t>
            </a:r>
            <a:r>
              <a:rPr lang="en-US" sz="2800" i="1" dirty="0" smtClean="0">
                <a:solidFill>
                  <a:srgbClr val="FFFF00"/>
                </a:solidFill>
                <a:effectLst>
                  <a:outerShdw blurRad="38100" dist="38100" dir="2700000" algn="tl">
                    <a:srgbClr val="000000">
                      <a:alpha val="43137"/>
                    </a:srgbClr>
                  </a:outerShdw>
                </a:effectLst>
              </a:rPr>
              <a:t> de </a:t>
            </a:r>
            <a:r>
              <a:rPr lang="en-US" sz="2800" i="1" dirty="0" err="1" smtClean="0">
                <a:solidFill>
                  <a:srgbClr val="FFFF00"/>
                </a:solidFill>
                <a:effectLst>
                  <a:outerShdw blurRad="38100" dist="38100" dir="2700000" algn="tl">
                    <a:srgbClr val="000000">
                      <a:alpha val="43137"/>
                    </a:srgbClr>
                  </a:outerShdw>
                </a:effectLst>
              </a:rPr>
              <a:t>pensamento</a:t>
            </a:r>
            <a:r>
              <a:rPr lang="en-US" sz="2800" i="1" dirty="0" smtClean="0">
                <a:solidFill>
                  <a:srgbClr val="FFFF00"/>
                </a:solidFill>
                <a:effectLst>
                  <a:outerShdw blurRad="38100" dist="38100" dir="2700000" algn="tl">
                    <a:srgbClr val="000000">
                      <a:alpha val="43137"/>
                    </a:srgbClr>
                  </a:outerShdw>
                </a:effectLst>
              </a:rPr>
              <a:t>.</a:t>
            </a: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smtClean="0">
                <a:solidFill>
                  <a:schemeClr val="bg1"/>
                </a:solidFill>
                <a:effectLst>
                  <a:outerShdw blurRad="38100" dist="38100" dir="2700000" algn="tl">
                    <a:srgbClr val="000000">
                      <a:alpha val="43137"/>
                    </a:srgbClr>
                  </a:outerShdw>
                </a:effectLst>
              </a:rPr>
              <a:t>A </a:t>
            </a:r>
            <a:r>
              <a:rPr lang="en-US" sz="2600" i="1" dirty="0" err="1" smtClean="0">
                <a:solidFill>
                  <a:schemeClr val="bg1"/>
                </a:solidFill>
                <a:effectLst>
                  <a:outerShdw blurRad="38100" dist="38100" dir="2700000" algn="tl">
                    <a:srgbClr val="000000">
                      <a:alpha val="43137"/>
                    </a:srgbClr>
                  </a:outerShdw>
                </a:effectLst>
              </a:rPr>
              <a:t>oralidade</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secundária</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resultou</a:t>
            </a:r>
            <a:r>
              <a:rPr lang="en-US" sz="2600" i="1" dirty="0" smtClean="0">
                <a:solidFill>
                  <a:schemeClr val="bg1"/>
                </a:solidFill>
                <a:effectLst>
                  <a:outerShdw blurRad="38100" dist="38100" dir="2700000" algn="tl">
                    <a:srgbClr val="000000">
                      <a:alpha val="43137"/>
                    </a:srgbClr>
                  </a:outerShdw>
                </a:effectLst>
              </a:rPr>
              <a:t> das </a:t>
            </a:r>
            <a:r>
              <a:rPr lang="en-US" sz="2600" i="1" dirty="0" err="1" smtClean="0">
                <a:solidFill>
                  <a:schemeClr val="bg1"/>
                </a:solidFill>
                <a:effectLst>
                  <a:outerShdw blurRad="38100" dist="38100" dir="2700000" algn="tl">
                    <a:srgbClr val="000000">
                      <a:alpha val="43137"/>
                    </a:srgbClr>
                  </a:outerShdw>
                </a:effectLst>
              </a:rPr>
              <a:t>tecnologias</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eletrônicas</a:t>
            </a:r>
            <a:r>
              <a:rPr lang="en-US" sz="2600" i="1" dirty="0" smtClean="0">
                <a:solidFill>
                  <a:schemeClr val="bg1"/>
                </a:solidFill>
                <a:effectLst>
                  <a:outerShdw blurRad="38100" dist="38100" dir="2700000" algn="tl">
                    <a:srgbClr val="000000">
                      <a:alpha val="43137"/>
                    </a:srgbClr>
                  </a:outerShdw>
                </a:effectLst>
              </a:rPr>
              <a:t>.</a:t>
            </a:r>
          </a:p>
          <a:p>
            <a:pPr>
              <a:lnSpc>
                <a:spcPct val="150000"/>
              </a:lnSpc>
            </a:pPr>
            <a:r>
              <a:rPr lang="en-US" sz="2600" i="1" dirty="0" smtClean="0">
                <a:solidFill>
                  <a:schemeClr val="bg1"/>
                </a:solidFill>
                <a:effectLst>
                  <a:outerShdw blurRad="38100" dist="38100" dir="2700000" algn="tl">
                    <a:srgbClr val="000000">
                      <a:alpha val="43137"/>
                    </a:srgbClr>
                  </a:outerShdw>
                </a:effectLst>
              </a:rPr>
              <a:t>É </a:t>
            </a:r>
            <a:r>
              <a:rPr lang="en-US" sz="2600" i="1" dirty="0" err="1" smtClean="0">
                <a:solidFill>
                  <a:schemeClr val="bg1"/>
                </a:solidFill>
                <a:effectLst>
                  <a:outerShdw blurRad="38100" dist="38100" dir="2700000" algn="tl">
                    <a:srgbClr val="000000">
                      <a:alpha val="43137"/>
                    </a:srgbClr>
                  </a:outerShdw>
                </a:effectLst>
              </a:rPr>
              <a:t>uma</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oralidade</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mais</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deliberada</a:t>
            </a:r>
            <a:r>
              <a:rPr lang="en-US" sz="2600" i="1" dirty="0" smtClean="0">
                <a:solidFill>
                  <a:schemeClr val="bg1"/>
                </a:solidFill>
                <a:effectLst>
                  <a:outerShdw blurRad="38100" dist="38100" dir="2700000" algn="tl">
                    <a:srgbClr val="000000">
                      <a:alpha val="43137"/>
                    </a:srgbClr>
                  </a:outerShdw>
                </a:effectLst>
              </a:rPr>
              <a:t> e </a:t>
            </a:r>
            <a:r>
              <a:rPr lang="en-US" sz="2600" i="1" dirty="0" err="1" smtClean="0">
                <a:solidFill>
                  <a:schemeClr val="bg1"/>
                </a:solidFill>
                <a:effectLst>
                  <a:outerShdw blurRad="38100" dist="38100" dir="2700000" algn="tl">
                    <a:srgbClr val="000000">
                      <a:alpha val="43137"/>
                    </a:srgbClr>
                  </a:outerShdw>
                </a:effectLst>
              </a:rPr>
              <a:t>autoconsciente</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baseada</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permanentemente</a:t>
            </a:r>
            <a:r>
              <a:rPr lang="en-US" sz="2600" i="1" dirty="0" smtClean="0">
                <a:solidFill>
                  <a:schemeClr val="bg1"/>
                </a:solidFill>
                <a:effectLst>
                  <a:outerShdw blurRad="38100" dist="38100" dir="2700000" algn="tl">
                    <a:srgbClr val="000000">
                      <a:alpha val="43137"/>
                    </a:srgbClr>
                  </a:outerShdw>
                </a:effectLst>
              </a:rPr>
              <a:t> no </a:t>
            </a:r>
            <a:r>
              <a:rPr lang="en-US" sz="2600" i="1" dirty="0" err="1" smtClean="0">
                <a:solidFill>
                  <a:schemeClr val="bg1"/>
                </a:solidFill>
                <a:effectLst>
                  <a:outerShdw blurRad="38100" dist="38100" dir="2700000" algn="tl">
                    <a:srgbClr val="000000">
                      <a:alpha val="43137"/>
                    </a:srgbClr>
                  </a:outerShdw>
                </a:effectLst>
              </a:rPr>
              <a:t>uso</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da</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escrita</a:t>
            </a:r>
            <a:r>
              <a:rPr lang="en-US" sz="2600" i="1" dirty="0" smtClean="0">
                <a:solidFill>
                  <a:schemeClr val="bg1"/>
                </a:solidFill>
                <a:effectLst>
                  <a:outerShdw blurRad="38100" dist="38100" dir="2700000" algn="tl">
                    <a:srgbClr val="000000">
                      <a:alpha val="43137"/>
                    </a:srgbClr>
                  </a:outerShdw>
                </a:effectLst>
              </a:rPr>
              <a:t> e </a:t>
            </a:r>
            <a:r>
              <a:rPr lang="en-US" sz="2600" i="1" dirty="0" err="1" smtClean="0">
                <a:solidFill>
                  <a:schemeClr val="bg1"/>
                </a:solidFill>
                <a:effectLst>
                  <a:outerShdw blurRad="38100" dist="38100" dir="2700000" algn="tl">
                    <a:srgbClr val="000000">
                      <a:alpha val="43137"/>
                    </a:srgbClr>
                  </a:outerShdw>
                </a:effectLst>
              </a:rPr>
              <a:t>da</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imprensa</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os</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quais</a:t>
            </a:r>
            <a:endParaRPr lang="en-US" sz="2600" i="1"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err="1" smtClean="0">
                <a:solidFill>
                  <a:schemeClr val="bg1"/>
                </a:solidFill>
                <a:effectLst>
                  <a:outerShdw blurRad="38100" dist="38100" dir="2700000" algn="tl">
                    <a:srgbClr val="000000">
                      <a:alpha val="43137"/>
                    </a:srgbClr>
                  </a:outerShdw>
                </a:effectLst>
              </a:rPr>
              <a:t>são</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essenciais</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para</a:t>
            </a:r>
            <a:r>
              <a:rPr lang="en-US" sz="2600" i="1" dirty="0" smtClean="0">
                <a:solidFill>
                  <a:schemeClr val="bg1"/>
                </a:solidFill>
                <a:effectLst>
                  <a:outerShdw blurRad="38100" dist="38100" dir="2700000" algn="tl">
                    <a:srgbClr val="000000">
                      <a:alpha val="43137"/>
                    </a:srgbClr>
                  </a:outerShdw>
                </a:effectLst>
              </a:rPr>
              <a:t> a </a:t>
            </a:r>
            <a:r>
              <a:rPr lang="en-US" sz="2600" i="1" dirty="0" err="1" smtClean="0">
                <a:solidFill>
                  <a:schemeClr val="bg1"/>
                </a:solidFill>
                <a:effectLst>
                  <a:outerShdw blurRad="38100" dist="38100" dir="2700000" algn="tl">
                    <a:srgbClr val="000000">
                      <a:alpha val="43137"/>
                    </a:srgbClr>
                  </a:outerShdw>
                </a:effectLst>
              </a:rPr>
              <a:t>manufatura</a:t>
            </a:r>
            <a:r>
              <a:rPr lang="en-US" sz="2600" i="1" dirty="0" smtClean="0">
                <a:solidFill>
                  <a:schemeClr val="bg1"/>
                </a:solidFill>
                <a:effectLst>
                  <a:outerShdw blurRad="38100" dist="38100" dir="2700000" algn="tl">
                    <a:srgbClr val="000000">
                      <a:alpha val="43137"/>
                    </a:srgbClr>
                  </a:outerShdw>
                </a:effectLst>
              </a:rPr>
              <a:t> e </a:t>
            </a:r>
            <a:r>
              <a:rPr lang="en-US" sz="2600" i="1" dirty="0" err="1" smtClean="0">
                <a:solidFill>
                  <a:schemeClr val="bg1"/>
                </a:solidFill>
                <a:effectLst>
                  <a:outerShdw blurRad="38100" dist="38100" dir="2700000" algn="tl">
                    <a:srgbClr val="000000">
                      <a:alpha val="43137"/>
                    </a:srgbClr>
                  </a:outerShdw>
                </a:effectLst>
              </a:rPr>
              <a:t>operação</a:t>
            </a:r>
            <a:r>
              <a:rPr lang="en-US" sz="2600" i="1" dirty="0" smtClean="0">
                <a:solidFill>
                  <a:schemeClr val="bg1"/>
                </a:solidFill>
                <a:effectLst>
                  <a:outerShdw blurRad="38100" dist="38100" dir="2700000" algn="tl">
                    <a:srgbClr val="000000">
                      <a:alpha val="43137"/>
                    </a:srgbClr>
                  </a:outerShdw>
                </a:effectLst>
              </a:rPr>
              <a:t> dos</a:t>
            </a:r>
          </a:p>
          <a:p>
            <a:pPr>
              <a:lnSpc>
                <a:spcPct val="150000"/>
              </a:lnSpc>
            </a:pPr>
            <a:r>
              <a:rPr lang="en-US" sz="2600" i="1" dirty="0" err="1" smtClean="0">
                <a:solidFill>
                  <a:schemeClr val="bg1"/>
                </a:solidFill>
                <a:effectLst>
                  <a:outerShdw blurRad="38100" dist="38100" dir="2700000" algn="tl">
                    <a:srgbClr val="000000">
                      <a:alpha val="43137"/>
                    </a:srgbClr>
                  </a:outerShdw>
                </a:effectLst>
              </a:rPr>
              <a:t>equipamentos</a:t>
            </a:r>
            <a:r>
              <a:rPr lang="en-US" sz="2600" i="1" dirty="0" smtClean="0">
                <a:solidFill>
                  <a:schemeClr val="bg1"/>
                </a:solidFill>
                <a:effectLst>
                  <a:outerShdw blurRad="38100" dist="38100" dir="2700000" algn="tl">
                    <a:srgbClr val="000000">
                      <a:alpha val="43137"/>
                    </a:srgbClr>
                  </a:outerShdw>
                </a:effectLst>
              </a:rPr>
              <a:t> e </a:t>
            </a:r>
            <a:r>
              <a:rPr lang="en-US" sz="2600" i="1" dirty="0" err="1" smtClean="0">
                <a:solidFill>
                  <a:schemeClr val="bg1"/>
                </a:solidFill>
                <a:effectLst>
                  <a:outerShdw blurRad="38100" dist="38100" dir="2700000" algn="tl">
                    <a:srgbClr val="000000">
                      <a:alpha val="43137"/>
                    </a:srgbClr>
                  </a:outerShdw>
                </a:effectLst>
              </a:rPr>
              <a:t>também</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para</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seu</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uso</a:t>
            </a:r>
            <a:r>
              <a:rPr lang="en-US" sz="2600" i="1" dirty="0" smtClean="0">
                <a:solidFill>
                  <a:schemeClr val="bg1"/>
                </a:solidFill>
                <a:effectLst>
                  <a:outerShdw blurRad="38100" dist="38100" dir="2700000" algn="tl">
                    <a:srgbClr val="000000">
                      <a:alpha val="43137"/>
                    </a:srgbClr>
                  </a:outerShdw>
                </a:effectLst>
              </a:rPr>
              <a:t>.</a:t>
            </a:r>
            <a:r>
              <a:rPr lang="en-US" sz="2400" i="1" dirty="0" smtClean="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 </a:t>
            </a:r>
          </a:p>
          <a:p>
            <a:pPr>
              <a:lnSpc>
                <a:spcPct val="150000"/>
              </a:lnSpc>
            </a:pPr>
            <a:r>
              <a:rPr lang="en-US" dirty="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                                                                                                         (</a:t>
            </a:r>
            <a:r>
              <a:rPr lang="en-US" dirty="0" err="1" smtClean="0">
                <a:solidFill>
                  <a:schemeClr val="bg1"/>
                </a:solidFill>
              </a:rPr>
              <a:t>Ong</a:t>
            </a:r>
            <a:r>
              <a:rPr lang="en-US" dirty="0" smtClean="0">
                <a:solidFill>
                  <a:schemeClr val="bg1"/>
                </a:solidFill>
              </a:rPr>
              <a:t> , 2002/1982, p. 56; 134)</a:t>
            </a:r>
            <a:endParaRPr lang="en-US" sz="26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260648"/>
            <a:ext cx="8820472" cy="6447919"/>
          </a:xfrm>
          <a:prstGeom prst="rect">
            <a:avLst/>
          </a:prstGeom>
        </p:spPr>
        <p:txBody>
          <a:bodyPr wrap="square">
            <a:spAutoFit/>
          </a:bodyPr>
          <a:lstStyle/>
          <a:p>
            <a:pPr>
              <a:lnSpc>
                <a:spcPct val="150000"/>
              </a:lnSpc>
            </a:pPr>
            <a:r>
              <a:rPr lang="pt-BR" sz="2800" i="1" dirty="0" smtClean="0">
                <a:solidFill>
                  <a:srgbClr val="FFC000"/>
                </a:solidFill>
              </a:rPr>
              <a:t>Assumimos que o grande avanço das tecnologias digitais contemporâneas está mudando aspectos essenciais da vida humana com possíveis consequências evolutivas.</a:t>
            </a:r>
            <a:endParaRPr lang="en-US" sz="28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A </a:t>
            </a:r>
            <a:r>
              <a:rPr lang="en-US" sz="2800" i="1" dirty="0" err="1" smtClean="0">
                <a:solidFill>
                  <a:srgbClr val="FFFF00"/>
                </a:solidFill>
                <a:effectLst>
                  <a:outerShdw blurRad="38100" dist="38100" dir="2700000" algn="tl">
                    <a:srgbClr val="000000">
                      <a:alpha val="43137"/>
                    </a:srgbClr>
                  </a:outerShdw>
                </a:effectLst>
              </a:rPr>
              <a:t>palavra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escrita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também</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está</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mudando</a:t>
            </a:r>
            <a:r>
              <a:rPr lang="en-US" sz="2800" i="1" dirty="0" smtClean="0">
                <a:solidFill>
                  <a:srgbClr val="FFFF00"/>
                </a:solidFill>
                <a:effectLst>
                  <a:outerShdw blurRad="38100" dist="38100" dir="2700000" algn="tl">
                    <a:srgbClr val="000000">
                      <a:alpha val="43137"/>
                    </a:srgbClr>
                  </a:outerShdw>
                </a:effectLst>
              </a:rPr>
              <a:t> as </a:t>
            </a:r>
            <a:r>
              <a:rPr lang="en-US" sz="2800" i="1" dirty="0" err="1" smtClean="0">
                <a:solidFill>
                  <a:srgbClr val="FFFF00"/>
                </a:solidFill>
                <a:effectLst>
                  <a:outerShdw blurRad="38100" dist="38100" dir="2700000" algn="tl">
                    <a:srgbClr val="000000">
                      <a:alpha val="43137"/>
                    </a:srgbClr>
                  </a:outerShdw>
                </a:effectLst>
              </a:rPr>
              <a:t>relações</a:t>
            </a:r>
            <a:r>
              <a:rPr lang="en-US" sz="2800" i="1" dirty="0" smtClean="0">
                <a:solidFill>
                  <a:srgbClr val="FFFF00"/>
                </a:solidFill>
                <a:effectLst>
                  <a:outerShdw blurRad="38100" dist="38100" dir="2700000" algn="tl">
                    <a:srgbClr val="000000">
                      <a:alpha val="43137"/>
                    </a:srgbClr>
                  </a:outerShdw>
                </a:effectLst>
              </a:rPr>
              <a:t> de </a:t>
            </a:r>
            <a:r>
              <a:rPr lang="en-US" sz="2800" i="1" dirty="0" err="1" smtClean="0">
                <a:solidFill>
                  <a:srgbClr val="FFFF00"/>
                </a:solidFill>
                <a:effectLst>
                  <a:outerShdw blurRad="38100" dist="38100" dir="2700000" algn="tl">
                    <a:srgbClr val="000000">
                      <a:alpha val="43137"/>
                    </a:srgbClr>
                  </a:outerShdw>
                </a:effectLst>
              </a:rPr>
              <a:t>poder</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nas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sociedades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que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deslocam</a:t>
            </a:r>
            <a:r>
              <a:rPr lang="en-US" sz="2800" i="1" dirty="0" smtClean="0">
                <a:solidFill>
                  <a:srgbClr val="FFFF00"/>
                </a:solidFill>
                <a:effectLst>
                  <a:outerShdw blurRad="38100" dist="38100" dir="2700000" algn="tl">
                    <a:srgbClr val="000000">
                      <a:alpha val="43137"/>
                    </a:srgbClr>
                  </a:outerShdw>
                </a:effectLst>
              </a:rPr>
              <a:t>-se </a:t>
            </a:r>
            <a:r>
              <a:rPr lang="en-US" sz="2800" i="1" dirty="0" err="1" smtClean="0">
                <a:solidFill>
                  <a:srgbClr val="FFFF00"/>
                </a:solidFill>
                <a:effectLst>
                  <a:outerShdw blurRad="38100" dist="38100" dir="2700000" algn="tl">
                    <a:srgbClr val="000000">
                      <a:alpha val="43137"/>
                    </a:srgbClr>
                  </a:outerShdw>
                </a:effectLst>
              </a:rPr>
              <a:t>da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oralidade</a:t>
            </a:r>
            <a:endParaRPr lang="en-US" sz="2800" i="1" dirty="0" smtClean="0">
              <a:solidFill>
                <a:srgbClr val="FFFF00"/>
              </a:solidFill>
              <a:effectLst>
                <a:outerShdw blurRad="38100" dist="38100" dir="2700000" algn="tl">
                  <a:srgbClr val="000000">
                    <a:alpha val="43137"/>
                  </a:srgbClr>
                </a:outerShdw>
              </a:effectLst>
            </a:endParaRPr>
          </a:p>
          <a:p>
            <a:pPr>
              <a:lnSpc>
                <a:spcPct val="150000"/>
              </a:lnSpc>
            </a:pPr>
            <a:r>
              <a:rPr lang="en-US" sz="2800" i="1" dirty="0" err="1" smtClean="0">
                <a:solidFill>
                  <a:srgbClr val="FFFF00"/>
                </a:solidFill>
                <a:effectLst>
                  <a:outerShdw blurRad="38100" dist="38100" dir="2700000" algn="tl">
                    <a:srgbClr val="000000">
                      <a:alpha val="43137"/>
                    </a:srgbClr>
                  </a:outerShdw>
                </a:effectLst>
              </a:rPr>
              <a:t>para</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alfabetização</a:t>
            </a:r>
            <a:r>
              <a:rPr lang="en-US" sz="2800" i="1" dirty="0" smtClean="0">
                <a:solidFill>
                  <a:srgbClr val="FFFF00"/>
                </a:solidFill>
                <a:effectLst>
                  <a:outerShdw blurRad="38100" dist="38100" dir="2700000" algn="tl">
                    <a:srgbClr val="000000">
                      <a:alpha val="43137"/>
                    </a:srgbClr>
                  </a:outerShdw>
                </a:effectLst>
              </a:rPr>
              <a:t>. </a:t>
            </a:r>
            <a:r>
              <a:rPr lang="en-US" dirty="0" smtClean="0">
                <a:solidFill>
                  <a:srgbClr val="FFFF00"/>
                </a:solidFill>
              </a:rPr>
              <a:t>(</a:t>
            </a:r>
            <a:r>
              <a:rPr lang="en-US" dirty="0" err="1" smtClean="0">
                <a:solidFill>
                  <a:srgbClr val="FFFF00"/>
                </a:solidFill>
              </a:rPr>
              <a:t>considerando</a:t>
            </a:r>
            <a:r>
              <a:rPr lang="en-US" dirty="0" smtClean="0">
                <a:solidFill>
                  <a:srgbClr val="FFFF00"/>
                </a:solidFill>
              </a:rPr>
              <a:t> Postman, 1994 and </a:t>
            </a:r>
            <a:r>
              <a:rPr lang="en-US" dirty="0" err="1" smtClean="0">
                <a:solidFill>
                  <a:srgbClr val="FFFF00"/>
                </a:solidFill>
              </a:rPr>
              <a:t>Meyrowitz</a:t>
            </a:r>
            <a:r>
              <a:rPr lang="en-US" dirty="0" smtClean="0">
                <a:solidFill>
                  <a:srgbClr val="FFFF00"/>
                </a:solidFill>
              </a:rPr>
              <a:t>, 2008)</a:t>
            </a:r>
          </a:p>
          <a:p>
            <a:endParaRPr lang="en-US" sz="1100" dirty="0" smtClean="0">
              <a:solidFill>
                <a:schemeClr val="bg1"/>
              </a:solidFill>
            </a:endParaRPr>
          </a:p>
          <a:p>
            <a:pPr>
              <a:lnSpc>
                <a:spcPct val="150000"/>
              </a:lnSpc>
            </a:pPr>
            <a:r>
              <a:rPr lang="en-US" sz="2600" dirty="0" smtClean="0">
                <a:solidFill>
                  <a:schemeClr val="bg1"/>
                </a:solidFill>
              </a:rPr>
              <a:t>A </a:t>
            </a:r>
            <a:r>
              <a:rPr lang="en-US" sz="2600" dirty="0" err="1" smtClean="0">
                <a:solidFill>
                  <a:schemeClr val="bg1"/>
                </a:solidFill>
              </a:rPr>
              <a:t>palavra</a:t>
            </a:r>
            <a:r>
              <a:rPr lang="en-US" sz="2600" dirty="0" smtClean="0">
                <a:solidFill>
                  <a:schemeClr val="bg1"/>
                </a:solidFill>
              </a:rPr>
              <a:t> </a:t>
            </a:r>
            <a:r>
              <a:rPr lang="en-US" sz="2600" dirty="0" err="1" smtClean="0">
                <a:solidFill>
                  <a:schemeClr val="bg1"/>
                </a:solidFill>
              </a:rPr>
              <a:t>impressa</a:t>
            </a:r>
            <a:r>
              <a:rPr lang="en-US" sz="2600" dirty="0" smtClean="0">
                <a:solidFill>
                  <a:schemeClr val="bg1"/>
                </a:solidFill>
              </a:rPr>
              <a:t> </a:t>
            </a:r>
            <a:r>
              <a:rPr lang="en-US" sz="2600" dirty="0" err="1" smtClean="0">
                <a:solidFill>
                  <a:schemeClr val="bg1"/>
                </a:solidFill>
              </a:rPr>
              <a:t>introduziu</a:t>
            </a:r>
            <a:r>
              <a:rPr lang="en-US" sz="2600" dirty="0" smtClean="0">
                <a:solidFill>
                  <a:schemeClr val="bg1"/>
                </a:solidFill>
              </a:rPr>
              <a:t> novas </a:t>
            </a:r>
            <a:r>
              <a:rPr lang="en-US" sz="2600" dirty="0" err="1" smtClean="0">
                <a:solidFill>
                  <a:schemeClr val="bg1"/>
                </a:solidFill>
              </a:rPr>
              <a:t>mudanças</a:t>
            </a:r>
            <a:r>
              <a:rPr lang="en-US" sz="2600" dirty="0" smtClean="0">
                <a:solidFill>
                  <a:schemeClr val="bg1"/>
                </a:solidFill>
              </a:rPr>
              <a:t> </a:t>
            </a:r>
            <a:r>
              <a:rPr lang="en-US" sz="2600" dirty="0" err="1" smtClean="0">
                <a:solidFill>
                  <a:schemeClr val="bg1"/>
                </a:solidFill>
              </a:rPr>
              <a:t>nas</a:t>
            </a:r>
            <a:r>
              <a:rPr lang="en-US" sz="2600" dirty="0" smtClean="0">
                <a:solidFill>
                  <a:schemeClr val="bg1"/>
                </a:solidFill>
              </a:rPr>
              <a:t> </a:t>
            </a:r>
            <a:r>
              <a:rPr lang="en-US" sz="2600" dirty="0" err="1" smtClean="0">
                <a:solidFill>
                  <a:schemeClr val="bg1"/>
                </a:solidFill>
              </a:rPr>
              <a:t>relações</a:t>
            </a:r>
            <a:r>
              <a:rPr lang="en-US" sz="2600" dirty="0" smtClean="0">
                <a:solidFill>
                  <a:schemeClr val="bg1"/>
                </a:solidFill>
              </a:rPr>
              <a:t> de </a:t>
            </a:r>
            <a:r>
              <a:rPr lang="en-US" sz="2600" dirty="0" err="1" smtClean="0">
                <a:solidFill>
                  <a:schemeClr val="bg1"/>
                </a:solidFill>
              </a:rPr>
              <a:t>poder</a:t>
            </a:r>
            <a:r>
              <a:rPr lang="en-US" sz="2600" dirty="0" smtClean="0">
                <a:solidFill>
                  <a:schemeClr val="bg1"/>
                </a:solidFill>
              </a:rPr>
              <a:t> e </a:t>
            </a:r>
            <a:r>
              <a:rPr lang="en-US" sz="2600" dirty="0" err="1" smtClean="0">
                <a:solidFill>
                  <a:schemeClr val="bg1"/>
                </a:solidFill>
              </a:rPr>
              <a:t>amplificou</a:t>
            </a:r>
            <a:r>
              <a:rPr lang="en-US" sz="2600" dirty="0" smtClean="0">
                <a:solidFill>
                  <a:schemeClr val="bg1"/>
                </a:solidFill>
              </a:rPr>
              <a:t> </a:t>
            </a:r>
            <a:r>
              <a:rPr lang="en-US" sz="2600" dirty="0" err="1" smtClean="0">
                <a:solidFill>
                  <a:schemeClr val="bg1"/>
                </a:solidFill>
              </a:rPr>
              <a:t>ainda</a:t>
            </a:r>
            <a:r>
              <a:rPr lang="en-US" sz="2600" dirty="0" smtClean="0">
                <a:solidFill>
                  <a:schemeClr val="bg1"/>
                </a:solidFill>
              </a:rPr>
              <a:t> </a:t>
            </a:r>
            <a:r>
              <a:rPr lang="en-US" sz="2600" dirty="0" err="1" smtClean="0">
                <a:solidFill>
                  <a:schemeClr val="bg1"/>
                </a:solidFill>
              </a:rPr>
              <a:t>mais</a:t>
            </a:r>
            <a:r>
              <a:rPr lang="en-US" sz="2600" dirty="0" smtClean="0">
                <a:solidFill>
                  <a:schemeClr val="bg1"/>
                </a:solidFill>
              </a:rPr>
              <a:t> o </a:t>
            </a:r>
            <a:r>
              <a:rPr lang="en-US" sz="2600" dirty="0" err="1" smtClean="0">
                <a:solidFill>
                  <a:schemeClr val="bg1"/>
                </a:solidFill>
              </a:rPr>
              <a:t>alcance</a:t>
            </a:r>
            <a:r>
              <a:rPr lang="en-US" sz="2600" dirty="0" smtClean="0">
                <a:solidFill>
                  <a:schemeClr val="bg1"/>
                </a:solidFill>
              </a:rPr>
              <a:t> </a:t>
            </a:r>
            <a:r>
              <a:rPr lang="en-US" sz="2600" dirty="0" err="1" smtClean="0">
                <a:solidFill>
                  <a:schemeClr val="bg1"/>
                </a:solidFill>
              </a:rPr>
              <a:t>delas</a:t>
            </a:r>
            <a:r>
              <a:rPr lang="en-US" sz="2600" dirty="0" smtClean="0">
                <a:solidFill>
                  <a:schemeClr val="bg1"/>
                </a:solidFill>
              </a:rPr>
              <a:t>, </a:t>
            </a:r>
            <a:r>
              <a:rPr lang="en-US" sz="2600" dirty="0" err="1" smtClean="0">
                <a:solidFill>
                  <a:schemeClr val="bg1"/>
                </a:solidFill>
              </a:rPr>
              <a:t>permitindo</a:t>
            </a:r>
            <a:r>
              <a:rPr lang="en-US" sz="2600" dirty="0" smtClean="0">
                <a:solidFill>
                  <a:schemeClr val="bg1"/>
                </a:solidFill>
              </a:rPr>
              <a:t> </a:t>
            </a:r>
            <a:r>
              <a:rPr lang="en-US" sz="2600" dirty="0" err="1" smtClean="0">
                <a:solidFill>
                  <a:schemeClr val="bg1"/>
                </a:solidFill>
              </a:rPr>
              <a:t>amplas</a:t>
            </a:r>
            <a:r>
              <a:rPr lang="en-US" sz="2600" dirty="0" smtClean="0">
                <a:solidFill>
                  <a:schemeClr val="bg1"/>
                </a:solidFill>
              </a:rPr>
              <a:t> </a:t>
            </a:r>
            <a:r>
              <a:rPr lang="en-US" sz="2600" dirty="0" err="1" smtClean="0">
                <a:solidFill>
                  <a:schemeClr val="bg1"/>
                </a:solidFill>
              </a:rPr>
              <a:t>superações</a:t>
            </a:r>
            <a:r>
              <a:rPr lang="en-US" sz="2600" dirty="0" smtClean="0">
                <a:solidFill>
                  <a:schemeClr val="bg1"/>
                </a:solidFill>
              </a:rPr>
              <a:t> de tempo e </a:t>
            </a:r>
            <a:r>
              <a:rPr lang="en-US" sz="2600" dirty="0" err="1" smtClean="0">
                <a:solidFill>
                  <a:schemeClr val="bg1"/>
                </a:solidFill>
              </a:rPr>
              <a:t>espaço</a:t>
            </a:r>
            <a:r>
              <a:rPr lang="en-US" sz="2600" dirty="0" smtClean="0">
                <a:solidFill>
                  <a:schemeClr val="bg1"/>
                </a:solidFill>
              </a:rPr>
              <a:t>.</a:t>
            </a:r>
            <a:endParaRPr lang="en-US" sz="26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116013" y="1138138"/>
            <a:ext cx="6911975" cy="4883150"/>
          </a:xfrm>
        </p:spPr>
        <p:txBody>
          <a:bodyPr>
            <a:normAutofit/>
          </a:bodyPr>
          <a:lstStyle/>
          <a:p>
            <a:pPr>
              <a:lnSpc>
                <a:spcPct val="114000"/>
              </a:lnSpc>
            </a:pPr>
            <a:r>
              <a:rPr lang="pt-BR" sz="2400" dirty="0" smtClean="0">
                <a:solidFill>
                  <a:srgbClr val="FFC000"/>
                </a:solidFill>
                <a:effectLst>
                  <a:outerShdw blurRad="38100" dist="38100" dir="2700000" algn="tl">
                    <a:srgbClr val="000000">
                      <a:alpha val="43137"/>
                    </a:srgbClr>
                  </a:outerShdw>
                </a:effectLst>
              </a:rPr>
              <a:t/>
            </a:r>
            <a:br>
              <a:rPr lang="pt-BR" sz="2400" dirty="0" smtClean="0">
                <a:solidFill>
                  <a:srgbClr val="FFC000"/>
                </a:solidFill>
                <a:effectLst>
                  <a:outerShdw blurRad="38100" dist="38100" dir="2700000" algn="tl">
                    <a:srgbClr val="000000">
                      <a:alpha val="43137"/>
                    </a:srgbClr>
                  </a:outerShdw>
                </a:effectLst>
              </a:rPr>
            </a:br>
            <a:r>
              <a:rPr lang="pt-BR" sz="3400" i="1" dirty="0" smtClean="0">
                <a:solidFill>
                  <a:srgbClr val="FFFF00"/>
                </a:solidFill>
                <a:effectLst>
                  <a:outerShdw blurRad="38100" dist="38100" dir="2700000" algn="tl">
                    <a:srgbClr val="000000">
                      <a:alpha val="43137"/>
                    </a:srgbClr>
                  </a:outerShdw>
                </a:effectLst>
              </a:rPr>
              <a:t>Media </a:t>
            </a:r>
            <a:r>
              <a:rPr lang="pt-BR" sz="3400" i="1" dirty="0" err="1" smtClean="0">
                <a:solidFill>
                  <a:srgbClr val="FFFF00"/>
                </a:solidFill>
                <a:effectLst>
                  <a:outerShdw blurRad="38100" dist="38100" dir="2700000" algn="tl">
                    <a:srgbClr val="000000">
                      <a:alpha val="43137"/>
                    </a:srgbClr>
                  </a:outerShdw>
                </a:effectLst>
              </a:rPr>
              <a:t>Ecology</a:t>
            </a:r>
            <a:r>
              <a:rPr lang="pt-BR" sz="3400" dirty="0" smtClean="0">
                <a:solidFill>
                  <a:srgbClr val="FFFF00"/>
                </a:solidFill>
                <a:effectLst>
                  <a:outerShdw blurRad="38100" dist="38100" dir="2700000" algn="tl">
                    <a:srgbClr val="000000">
                      <a:alpha val="43137"/>
                    </a:srgbClr>
                  </a:outerShdw>
                </a:effectLst>
              </a:rPr>
              <a:t/>
            </a:r>
            <a:br>
              <a:rPr lang="pt-BR" sz="3400" dirty="0" smtClean="0">
                <a:solidFill>
                  <a:srgbClr val="FFFF00"/>
                </a:solidFill>
                <a:effectLst>
                  <a:outerShdw blurRad="38100" dist="38100" dir="2700000" algn="tl">
                    <a:srgbClr val="000000">
                      <a:alpha val="43137"/>
                    </a:srgbClr>
                  </a:outerShdw>
                </a:effectLst>
              </a:rPr>
            </a:br>
            <a:r>
              <a:rPr lang="pt-BR" sz="3200" dirty="0" smtClean="0">
                <a:solidFill>
                  <a:srgbClr val="FFC000"/>
                </a:solidFill>
                <a:effectLst>
                  <a:outerShdw blurRad="38100" dist="38100" dir="2700000" algn="tl">
                    <a:srgbClr val="000000">
                      <a:alpha val="43137"/>
                    </a:srgbClr>
                  </a:outerShdw>
                </a:effectLst>
              </a:rPr>
              <a:t/>
            </a:r>
            <a:br>
              <a:rPr lang="pt-BR" sz="3200" dirty="0" smtClean="0">
                <a:solidFill>
                  <a:srgbClr val="FFC000"/>
                </a:solidFill>
                <a:effectLst>
                  <a:outerShdw blurRad="38100" dist="38100" dir="2700000" algn="tl">
                    <a:srgbClr val="000000">
                      <a:alpha val="43137"/>
                    </a:srgbClr>
                  </a:outerShdw>
                </a:effectLst>
              </a:rPr>
            </a:br>
            <a:r>
              <a:rPr lang="pt-BR" sz="3200" dirty="0" smtClean="0">
                <a:solidFill>
                  <a:srgbClr val="FFC000"/>
                </a:solidFill>
                <a:effectLst>
                  <a:outerShdw blurRad="38100" dist="38100" dir="2700000" algn="tl">
                    <a:srgbClr val="000000">
                      <a:alpha val="43137"/>
                    </a:srgbClr>
                  </a:outerShdw>
                </a:effectLst>
              </a:rPr>
              <a:t/>
            </a:r>
            <a:br>
              <a:rPr lang="pt-BR" sz="3200" dirty="0" smtClean="0">
                <a:solidFill>
                  <a:srgbClr val="FFC000"/>
                </a:solidFill>
                <a:effectLst>
                  <a:outerShdw blurRad="38100" dist="38100" dir="2700000" algn="tl">
                    <a:srgbClr val="000000">
                      <a:alpha val="43137"/>
                    </a:srgbClr>
                  </a:outerShdw>
                </a:effectLst>
              </a:rPr>
            </a:br>
            <a:endParaRPr lang="pt-BR" sz="2700" dirty="0" smtClean="0">
              <a:solidFill>
                <a:schemeClr val="bg1"/>
              </a:solidFill>
              <a:effectLst>
                <a:outerShdw blurRad="38100" dist="38100" dir="2700000" algn="tl">
                  <a:srgbClr val="000000">
                    <a:alpha val="43137"/>
                  </a:srgbClr>
                </a:outerShdw>
              </a:effectLst>
            </a:endParaRPr>
          </a:p>
        </p:txBody>
      </p:sp>
      <p:sp>
        <p:nvSpPr>
          <p:cNvPr id="3" name="Retângulo de cantos arredondados 2"/>
          <p:cNvSpPr/>
          <p:nvPr/>
        </p:nvSpPr>
        <p:spPr>
          <a:xfrm>
            <a:off x="827088" y="1269281"/>
            <a:ext cx="7416800" cy="3671887"/>
          </a:xfrm>
          <a:prstGeom prst="round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pic>
        <p:nvPicPr>
          <p:cNvPr id="3076" name="Picture 14"/>
          <p:cNvPicPr>
            <a:picLocks noChangeAspect="1" noChangeArrowheads="1"/>
          </p:cNvPicPr>
          <p:nvPr/>
        </p:nvPicPr>
        <p:blipFill>
          <a:blip r:embed="rId2" cstate="print"/>
          <a:srcRect/>
          <a:stretch>
            <a:fillRect/>
          </a:stretch>
        </p:blipFill>
        <p:spPr bwMode="auto">
          <a:xfrm>
            <a:off x="250825" y="2492623"/>
            <a:ext cx="1027113" cy="1368425"/>
          </a:xfrm>
          <a:prstGeom prst="rect">
            <a:avLst/>
          </a:prstGeom>
          <a:solidFill>
            <a:srgbClr val="FFFF99"/>
          </a:solidFill>
          <a:ln w="9525">
            <a:noFill/>
            <a:miter lim="800000"/>
            <a:headEnd/>
            <a:tailEnd/>
          </a:ln>
        </p:spPr>
      </p:pic>
      <p:pic>
        <p:nvPicPr>
          <p:cNvPr id="3077" name="Picture 2" descr="http://www.esalq.usp.br/images2/logo.png"/>
          <p:cNvPicPr>
            <a:picLocks noChangeAspect="1" noChangeArrowheads="1"/>
          </p:cNvPicPr>
          <p:nvPr/>
        </p:nvPicPr>
        <p:blipFill>
          <a:blip r:embed="rId3" cstate="print"/>
          <a:srcRect/>
          <a:stretch>
            <a:fillRect/>
          </a:stretch>
        </p:blipFill>
        <p:spPr bwMode="auto">
          <a:xfrm>
            <a:off x="7885113" y="2350194"/>
            <a:ext cx="922337" cy="1366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60040" y="572482"/>
            <a:ext cx="8820472" cy="5293757"/>
          </a:xfrm>
          <a:prstGeom prst="rect">
            <a:avLst/>
          </a:prstGeom>
        </p:spPr>
        <p:txBody>
          <a:bodyPr wrap="square">
            <a:spAutoFit/>
          </a:bodyPr>
          <a:lstStyle/>
          <a:p>
            <a:pPr>
              <a:lnSpc>
                <a:spcPct val="150000"/>
              </a:lnSpc>
            </a:pPr>
            <a:r>
              <a:rPr lang="pt-BR" sz="2800" i="1" dirty="0" smtClean="0">
                <a:solidFill>
                  <a:srgbClr val="FFC000"/>
                </a:solidFill>
              </a:rPr>
              <a:t>Questões relevantes emergem desses referenciais teóricos, na interface Media </a:t>
            </a:r>
            <a:r>
              <a:rPr lang="pt-BR" sz="2800" i="1" dirty="0" err="1" smtClean="0">
                <a:solidFill>
                  <a:srgbClr val="FFC000"/>
                </a:solidFill>
              </a:rPr>
              <a:t>Ecology</a:t>
            </a:r>
            <a:r>
              <a:rPr lang="pt-BR" sz="2800" i="1" dirty="0" smtClean="0">
                <a:solidFill>
                  <a:srgbClr val="FFC000"/>
                </a:solidFill>
              </a:rPr>
              <a:t> – Ecologia Humana:</a:t>
            </a:r>
            <a:endParaRPr lang="en-US" sz="28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ascenção</a:t>
            </a:r>
            <a:r>
              <a:rPr lang="en-US" sz="2800" i="1" dirty="0" smtClean="0">
                <a:solidFill>
                  <a:srgbClr val="FFFF00"/>
                </a:solidFill>
                <a:effectLst>
                  <a:outerShdw blurRad="38100" dist="38100" dir="2700000" algn="tl">
                    <a:srgbClr val="000000">
                      <a:alpha val="43137"/>
                    </a:srgbClr>
                  </a:outerShdw>
                </a:effectLst>
              </a:rPr>
              <a:t> das </a:t>
            </a:r>
            <a:r>
              <a:rPr lang="en-US" sz="2800" i="1" dirty="0" err="1" smtClean="0">
                <a:solidFill>
                  <a:srgbClr val="FFFF00"/>
                </a:solidFill>
                <a:effectLst>
                  <a:outerShdw blurRad="38100" dist="38100" dir="2700000" algn="tl">
                    <a:srgbClr val="000000">
                      <a:alpha val="43137"/>
                    </a:srgbClr>
                  </a:outerShdw>
                </a:effectLst>
              </a:rPr>
              <a:t>mídias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eletrônicas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está</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mudando</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territorialidade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humana</a:t>
            </a:r>
            <a:r>
              <a:rPr lang="en-US" sz="2800" i="1" dirty="0" smtClean="0">
                <a:solidFill>
                  <a:srgbClr val="FFFF00"/>
                </a:solidFill>
                <a:effectLst>
                  <a:outerShdw blurRad="38100" dist="38100" dir="2700000" algn="tl">
                    <a:srgbClr val="000000">
                      <a:alpha val="43137"/>
                    </a:srgbClr>
                  </a:outerShdw>
                </a:effectLst>
              </a:rPr>
              <a:t>?</a:t>
            </a:r>
            <a:endParaRPr lang="en-US" dirty="0" smtClean="0">
              <a:solidFill>
                <a:srgbClr val="FFFF00"/>
              </a:solidFill>
            </a:endParaRPr>
          </a:p>
          <a:p>
            <a:endParaRPr lang="en-US" sz="1100" dirty="0" smtClean="0">
              <a:solidFill>
                <a:schemeClr val="bg1"/>
              </a:solidFill>
            </a:endParaRPr>
          </a:p>
          <a:p>
            <a:pPr algn="just"/>
            <a:endParaRPr lang="en-US" sz="2400" dirty="0" smtClean="0">
              <a:solidFill>
                <a:schemeClr val="bg1"/>
              </a:solidFill>
              <a:effectLst>
                <a:outerShdw blurRad="38100" dist="38100" dir="2700000" algn="tl">
                  <a:srgbClr val="000000">
                    <a:alpha val="43137"/>
                  </a:srgbClr>
                </a:outerShdw>
              </a:effectLst>
            </a:endParaRPr>
          </a:p>
          <a:p>
            <a:pPr algn="just">
              <a:lnSpc>
                <a:spcPct val="150000"/>
              </a:lnSpc>
            </a:pPr>
            <a:r>
              <a:rPr lang="en-US" sz="2800" i="1" dirty="0" smtClean="0">
                <a:solidFill>
                  <a:schemeClr val="bg1"/>
                </a:solidFill>
                <a:effectLst>
                  <a:outerShdw blurRad="38100" dist="38100" dir="2700000" algn="tl">
                    <a:srgbClr val="000000">
                      <a:alpha val="43137"/>
                    </a:srgbClr>
                  </a:outerShdw>
                </a:effectLst>
              </a:rPr>
              <a:t>- É </a:t>
            </a:r>
            <a:r>
              <a:rPr lang="en-US" sz="2800" i="1" dirty="0" err="1" smtClean="0">
                <a:solidFill>
                  <a:schemeClr val="bg1"/>
                </a:solidFill>
                <a:effectLst>
                  <a:outerShdw blurRad="38100" dist="38100" dir="2700000" algn="tl">
                    <a:srgbClr val="000000">
                      <a:alpha val="43137"/>
                    </a:srgbClr>
                  </a:outerShdw>
                </a:effectLst>
              </a:rPr>
              <a:t>possível</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caracterizar</a:t>
            </a:r>
            <a:r>
              <a:rPr lang="en-US" sz="2800" i="1" dirty="0" smtClean="0">
                <a:solidFill>
                  <a:schemeClr val="bg1"/>
                </a:solidFill>
                <a:effectLst>
                  <a:outerShdw blurRad="38100" dist="38100" dir="2700000" algn="tl">
                    <a:srgbClr val="000000">
                      <a:alpha val="43137"/>
                    </a:srgbClr>
                  </a:outerShdw>
                </a:effectLst>
              </a:rPr>
              <a:t> a </a:t>
            </a:r>
            <a:r>
              <a:rPr lang="en-US" sz="2800" i="1" dirty="0" err="1" smtClean="0">
                <a:solidFill>
                  <a:schemeClr val="bg1"/>
                </a:solidFill>
                <a:effectLst>
                  <a:outerShdw blurRad="38100" dist="38100" dir="2700000" algn="tl">
                    <a:srgbClr val="000000">
                      <a:alpha val="43137"/>
                    </a:srgbClr>
                  </a:outerShdw>
                </a:effectLst>
              </a:rPr>
              <a:t>emergência</a:t>
            </a:r>
            <a:r>
              <a:rPr lang="en-US" sz="2800" i="1" dirty="0" smtClean="0">
                <a:solidFill>
                  <a:schemeClr val="bg1"/>
                </a:solidFill>
                <a:effectLst>
                  <a:outerShdw blurRad="38100" dist="38100" dir="2700000" algn="tl">
                    <a:srgbClr val="000000">
                      <a:alpha val="43137"/>
                    </a:srgbClr>
                  </a:outerShdw>
                </a:effectLst>
              </a:rPr>
              <a:t> de</a:t>
            </a:r>
          </a:p>
          <a:p>
            <a:pPr algn="just">
              <a:lnSpc>
                <a:spcPct val="150000"/>
              </a:lnSpc>
            </a:pP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uma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territorialidade</a:t>
            </a:r>
            <a:r>
              <a:rPr lang="en-US" sz="2800" i="1" dirty="0" smtClean="0">
                <a:solidFill>
                  <a:schemeClr val="bg1"/>
                </a:solidFill>
                <a:effectLst>
                  <a:outerShdw blurRad="38100" dist="38100" dir="2700000" algn="tl">
                    <a:srgbClr val="000000">
                      <a:alpha val="43137"/>
                    </a:srgbClr>
                  </a:outerShdw>
                </a:effectLst>
              </a:rPr>
              <a:t> virtual?</a:t>
            </a:r>
          </a:p>
          <a:p>
            <a:pPr algn="just">
              <a:lnSpc>
                <a:spcPct val="125000"/>
              </a:lnSpc>
            </a:pPr>
            <a:endParaRPr lang="en-US" sz="1200" i="1" dirty="0" smtClean="0">
              <a:solidFill>
                <a:srgbClr val="692725"/>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16024" y="572482"/>
            <a:ext cx="8820472" cy="5940088"/>
          </a:xfrm>
          <a:prstGeom prst="rect">
            <a:avLst/>
          </a:prstGeom>
        </p:spPr>
        <p:txBody>
          <a:bodyPr wrap="square">
            <a:spAutoFit/>
          </a:bodyPr>
          <a:lstStyle/>
          <a:p>
            <a:pPr>
              <a:lnSpc>
                <a:spcPct val="150000"/>
              </a:lnSpc>
            </a:pPr>
            <a:r>
              <a:rPr lang="pt-BR" sz="2800" i="1" dirty="0" smtClean="0">
                <a:solidFill>
                  <a:srgbClr val="FFC000"/>
                </a:solidFill>
              </a:rPr>
              <a:t>Destacamos nesta interface que:</a:t>
            </a:r>
            <a:endParaRPr lang="en-US" sz="28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No </a:t>
            </a:r>
            <a:r>
              <a:rPr lang="en-US" sz="2800" i="1" dirty="0" err="1" smtClean="0">
                <a:solidFill>
                  <a:srgbClr val="FFFF00"/>
                </a:solidFill>
                <a:effectLst>
                  <a:outerShdw blurRad="38100" dist="38100" dir="2700000" algn="tl">
                    <a:srgbClr val="000000">
                      <a:alpha val="43137"/>
                    </a:srgbClr>
                  </a:outerShdw>
                </a:effectLst>
              </a:rPr>
              <a:t>momento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em</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que</a:t>
            </a:r>
            <a:r>
              <a:rPr lang="en-US" sz="2800" i="1" dirty="0" smtClean="0">
                <a:solidFill>
                  <a:srgbClr val="FFFF00"/>
                </a:solidFill>
                <a:effectLst>
                  <a:outerShdw blurRad="38100" dist="38100" dir="2700000" algn="tl">
                    <a:srgbClr val="000000">
                      <a:alpha val="43137"/>
                    </a:srgbClr>
                  </a:outerShdw>
                </a:effectLst>
              </a:rPr>
              <a:t> um ser </a:t>
            </a:r>
            <a:r>
              <a:rPr lang="en-US" sz="2800" i="1" dirty="0" err="1" smtClean="0">
                <a:solidFill>
                  <a:srgbClr val="FFFF00"/>
                </a:solidFill>
                <a:effectLst>
                  <a:outerShdw blurRad="38100" dist="38100" dir="2700000" algn="tl">
                    <a:srgbClr val="000000">
                      <a:alpha val="43137"/>
                    </a:srgbClr>
                  </a:outerShdw>
                </a:effectLst>
              </a:rPr>
              <a:t>humano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envia</a:t>
            </a:r>
            <a:r>
              <a:rPr lang="en-US" sz="2800" i="1" dirty="0" smtClean="0">
                <a:solidFill>
                  <a:srgbClr val="FFFF00"/>
                </a:solidFill>
                <a:effectLst>
                  <a:outerShdw blurRad="38100" dist="38100" dir="2700000" algn="tl">
                    <a:srgbClr val="000000">
                      <a:alpha val="43137"/>
                    </a:srgbClr>
                  </a:outerShdw>
                </a:effectLst>
              </a:rPr>
              <a:t> e </a:t>
            </a:r>
            <a:r>
              <a:rPr lang="en-US" sz="2800" i="1" dirty="0" err="1" smtClean="0">
                <a:solidFill>
                  <a:srgbClr val="FFFF00"/>
                </a:solidFill>
                <a:effectLst>
                  <a:outerShdw blurRad="38100" dist="38100" dir="2700000" algn="tl">
                    <a:srgbClr val="000000">
                      <a:alpha val="43137"/>
                    </a:srgbClr>
                  </a:outerShdw>
                </a:effectLst>
              </a:rPr>
              <a:t>recebe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mensagens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virtuais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adquire</a:t>
            </a:r>
            <a:r>
              <a:rPr lang="en-US" sz="2800" i="1" dirty="0" smtClean="0">
                <a:solidFill>
                  <a:srgbClr val="FFFF00"/>
                </a:solidFill>
                <a:effectLst>
                  <a:outerShdw blurRad="38100" dist="38100" dir="2700000" algn="tl">
                    <a:srgbClr val="000000">
                      <a:alpha val="43137"/>
                    </a:srgbClr>
                  </a:outerShdw>
                </a:effectLst>
              </a:rPr>
              <a:t> um “</a:t>
            </a:r>
            <a:r>
              <a:rPr lang="en-US" sz="2800" i="1" dirty="0" err="1" smtClean="0">
                <a:solidFill>
                  <a:srgbClr val="FFFF00"/>
                </a:solidFill>
                <a:effectLst>
                  <a:outerShdw blurRad="38100" dist="38100" dir="2700000" algn="tl">
                    <a:srgbClr val="000000">
                      <a:alpha val="43137"/>
                    </a:srgbClr>
                  </a:outerShdw>
                </a:effectLst>
              </a:rPr>
              <a:t>aí</a:t>
            </a:r>
            <a:r>
              <a:rPr lang="en-US" sz="2800" i="1" dirty="0" smtClean="0">
                <a:solidFill>
                  <a:srgbClr val="FFFF00"/>
                </a:solidFill>
                <a:effectLst>
                  <a:outerShdw blurRad="38100" dist="38100" dir="2700000" algn="tl">
                    <a:srgbClr val="000000">
                      <a:alpha val="43137"/>
                    </a:srgbClr>
                  </a:outerShdw>
                </a:effectLst>
              </a:rPr>
              <a:t>”  </a:t>
            </a:r>
            <a:r>
              <a:rPr lang="en-US" i="1" dirty="0" smtClean="0">
                <a:solidFill>
                  <a:srgbClr val="FFFF00"/>
                </a:solidFill>
                <a:effectLst>
                  <a:outerShdw blurRad="38100" dist="38100" dir="2700000" algn="tl">
                    <a:srgbClr val="000000">
                      <a:alpha val="43137"/>
                    </a:srgbClr>
                  </a:outerShdw>
                </a:effectLst>
              </a:rPr>
              <a:t>(</a:t>
            </a:r>
            <a:r>
              <a:rPr lang="en-US" i="1" dirty="0" err="1" smtClean="0">
                <a:solidFill>
                  <a:srgbClr val="FFFF00"/>
                </a:solidFill>
                <a:effectLst>
                  <a:outerShdw blurRad="38100" dist="38100" dir="2700000" algn="tl">
                    <a:srgbClr val="000000">
                      <a:alpha val="43137"/>
                    </a:srgbClr>
                  </a:outerShdw>
                </a:effectLst>
              </a:rPr>
              <a:t>como</a:t>
            </a:r>
            <a:r>
              <a:rPr lang="en-US" i="1" dirty="0" smtClean="0">
                <a:solidFill>
                  <a:srgbClr val="FFFF00"/>
                </a:solidFill>
                <a:effectLst>
                  <a:outerShdw blurRad="38100" dist="38100" dir="2700000" algn="tl">
                    <a:srgbClr val="000000">
                      <a:alpha val="43137"/>
                    </a:srgbClr>
                  </a:outerShdw>
                </a:effectLst>
              </a:rPr>
              <a:t> </a:t>
            </a:r>
            <a:r>
              <a:rPr lang="en-US" i="1" dirty="0" err="1" smtClean="0">
                <a:solidFill>
                  <a:srgbClr val="FFFF00"/>
                </a:solidFill>
                <a:effectLst>
                  <a:outerShdw blurRad="38100" dist="38100" dir="2700000" algn="tl">
                    <a:srgbClr val="000000">
                      <a:alpha val="43137"/>
                    </a:srgbClr>
                  </a:outerShdw>
                </a:effectLst>
              </a:rPr>
              <a:t>proposto</a:t>
            </a:r>
            <a:r>
              <a:rPr lang="en-US" i="1" dirty="0" smtClean="0">
                <a:solidFill>
                  <a:srgbClr val="FFFF00"/>
                </a:solidFill>
                <a:effectLst>
                  <a:outerShdw blurRad="38100" dist="38100" dir="2700000" algn="tl">
                    <a:srgbClr val="000000">
                      <a:alpha val="43137"/>
                    </a:srgbClr>
                  </a:outerShdw>
                </a:effectLst>
              </a:rPr>
              <a:t> </a:t>
            </a:r>
            <a:r>
              <a:rPr lang="en-US" i="1" dirty="0" err="1" smtClean="0">
                <a:solidFill>
                  <a:srgbClr val="FFFF00"/>
                </a:solidFill>
                <a:effectLst>
                  <a:outerShdw blurRad="38100" dist="38100" dir="2700000" algn="tl">
                    <a:srgbClr val="000000">
                      <a:alpha val="43137"/>
                    </a:srgbClr>
                  </a:outerShdw>
                </a:effectLst>
              </a:rPr>
              <a:t>por</a:t>
            </a:r>
            <a:r>
              <a:rPr lang="en-US" i="1" dirty="0" smtClean="0">
                <a:solidFill>
                  <a:srgbClr val="FFFF00"/>
                </a:solidFill>
                <a:effectLst>
                  <a:outerShdw blurRad="38100" dist="38100" dir="2700000" algn="tl">
                    <a:srgbClr val="000000">
                      <a:alpha val="43137"/>
                    </a:srgbClr>
                  </a:outerShdw>
                </a:effectLst>
              </a:rPr>
              <a:t> </a:t>
            </a:r>
            <a:r>
              <a:rPr lang="en-US" i="1" dirty="0" err="1" smtClean="0">
                <a:solidFill>
                  <a:srgbClr val="FFFF00"/>
                </a:solidFill>
                <a:effectLst>
                  <a:outerShdw blurRad="38100" dist="38100" dir="2700000" algn="tl">
                    <a:srgbClr val="000000">
                      <a:alpha val="43137"/>
                    </a:srgbClr>
                  </a:outerShdw>
                </a:effectLst>
              </a:rPr>
              <a:t>Turcke</a:t>
            </a:r>
            <a:r>
              <a:rPr lang="en-US" i="1" dirty="0" smtClean="0">
                <a:solidFill>
                  <a:srgbClr val="FFFF00"/>
                </a:solidFill>
                <a:effectLst>
                  <a:outerShdw blurRad="38100" dist="38100" dir="2700000" algn="tl">
                    <a:srgbClr val="000000">
                      <a:alpha val="43137"/>
                    </a:srgbClr>
                  </a:outerShdw>
                </a:effectLst>
              </a:rPr>
              <a:t>, 2010)</a:t>
            </a:r>
            <a:endParaRPr lang="en-US" dirty="0" smtClean="0">
              <a:solidFill>
                <a:srgbClr val="FFFF00"/>
              </a:solidFill>
            </a:endParaRPr>
          </a:p>
          <a:p>
            <a:endParaRPr lang="en-US" sz="1100" dirty="0" smtClean="0">
              <a:solidFill>
                <a:schemeClr val="bg1"/>
              </a:solidFill>
            </a:endParaRPr>
          </a:p>
          <a:p>
            <a:pPr algn="just"/>
            <a:endParaRPr lang="en-US" sz="2400" dirty="0" smtClean="0">
              <a:solidFill>
                <a:schemeClr val="bg1"/>
              </a:solidFill>
              <a:effectLst>
                <a:outerShdw blurRad="38100" dist="38100" dir="2700000" algn="tl">
                  <a:srgbClr val="000000">
                    <a:alpha val="43137"/>
                  </a:srgbClr>
                </a:outerShdw>
              </a:effectLst>
            </a:endParaRPr>
          </a:p>
          <a:p>
            <a:pPr algn="just">
              <a:lnSpc>
                <a:spcPct val="150000"/>
              </a:lnSpc>
            </a:pPr>
            <a:r>
              <a:rPr lang="en-US" sz="2800" dirty="0" err="1" smtClean="0">
                <a:solidFill>
                  <a:schemeClr val="bg1"/>
                </a:solidFill>
                <a:effectLst>
                  <a:outerShdw blurRad="38100" dist="38100" dir="2700000" algn="tl">
                    <a:srgbClr val="000000">
                      <a:alpha val="43137"/>
                    </a:srgbClr>
                  </a:outerShdw>
                </a:effectLst>
              </a:rPr>
              <a:t>Começa</a:t>
            </a:r>
            <a:r>
              <a:rPr lang="en-US" sz="2800" dirty="0" smtClean="0">
                <a:solidFill>
                  <a:schemeClr val="bg1"/>
                </a:solidFill>
                <a:effectLst>
                  <a:outerShdw blurRad="38100" dist="38100" dir="2700000" algn="tl">
                    <a:srgbClr val="000000">
                      <a:alpha val="43137"/>
                    </a:srgbClr>
                  </a:outerShdw>
                </a:effectLst>
              </a:rPr>
              <a:t> a </a:t>
            </a:r>
            <a:r>
              <a:rPr lang="en-US" sz="2800" dirty="0" err="1" smtClean="0">
                <a:solidFill>
                  <a:schemeClr val="bg1"/>
                </a:solidFill>
                <a:effectLst>
                  <a:outerShdw blurRad="38100" dist="38100" dir="2700000" algn="tl">
                    <a:srgbClr val="000000">
                      <a:alpha val="43137"/>
                    </a:srgbClr>
                  </a:outerShdw>
                </a:effectLst>
              </a:rPr>
              <a:t>pertencer</a:t>
            </a:r>
            <a:r>
              <a:rPr lang="en-US" sz="2800" dirty="0" smtClean="0">
                <a:solidFill>
                  <a:schemeClr val="bg1"/>
                </a:solidFill>
                <a:effectLst>
                  <a:outerShdw blurRad="38100" dist="38100" dir="2700000" algn="tl">
                    <a:srgbClr val="000000">
                      <a:alpha val="43137"/>
                    </a:srgbClr>
                  </a:outerShdw>
                </a:effectLst>
              </a:rPr>
              <a:t> a um </a:t>
            </a:r>
            <a:r>
              <a:rPr lang="en-US" sz="2800" dirty="0" err="1" smtClean="0">
                <a:solidFill>
                  <a:schemeClr val="bg1"/>
                </a:solidFill>
                <a:effectLst>
                  <a:outerShdw blurRad="38100" dist="38100" dir="2700000" algn="tl">
                    <a:srgbClr val="000000">
                      <a:alpha val="43137"/>
                    </a:srgbClr>
                  </a:outerShdw>
                </a:effectLst>
              </a:rPr>
              <a:t>território</a:t>
            </a:r>
            <a:r>
              <a:rPr lang="en-US" sz="2800" dirty="0" smtClean="0">
                <a:solidFill>
                  <a:schemeClr val="bg1"/>
                </a:solidFill>
                <a:effectLst>
                  <a:outerShdw blurRad="38100" dist="38100" dir="2700000" algn="tl">
                    <a:srgbClr val="000000">
                      <a:alpha val="43137"/>
                    </a:srgbClr>
                  </a:outerShdw>
                </a:effectLst>
              </a:rPr>
              <a:t> virtual </a:t>
            </a:r>
            <a:r>
              <a:rPr lang="en-US" sz="2800" dirty="0" err="1" smtClean="0">
                <a:solidFill>
                  <a:schemeClr val="bg1"/>
                </a:solidFill>
                <a:effectLst>
                  <a:outerShdw blurRad="38100" dist="38100" dir="2700000" algn="tl">
                    <a:srgbClr val="000000">
                      <a:alpha val="43137"/>
                    </a:srgbClr>
                  </a:outerShdw>
                </a:effectLst>
              </a:rPr>
              <a:t>que</a:t>
            </a:r>
            <a:r>
              <a:rPr lang="en-US" sz="2800" dirty="0" smtClean="0">
                <a:solidFill>
                  <a:schemeClr val="bg1"/>
                </a:solidFill>
                <a:effectLst>
                  <a:outerShdw blurRad="38100" dist="38100" dir="2700000" algn="tl">
                    <a:srgbClr val="000000">
                      <a:alpha val="43137"/>
                    </a:srgbClr>
                  </a:outerShdw>
                </a:effectLst>
              </a:rPr>
              <a:t> é </a:t>
            </a:r>
            <a:r>
              <a:rPr lang="en-US" sz="2800" dirty="0" err="1" smtClean="0">
                <a:solidFill>
                  <a:schemeClr val="bg1"/>
                </a:solidFill>
                <a:effectLst>
                  <a:outerShdw blurRad="38100" dist="38100" dir="2700000" algn="tl">
                    <a:srgbClr val="000000">
                      <a:alpha val="43137"/>
                    </a:srgbClr>
                  </a:outerShdw>
                </a:effectLst>
              </a:rPr>
              <a:t>comum</a:t>
            </a:r>
            <a:r>
              <a:rPr lang="en-US" sz="2800" dirty="0" smtClean="0">
                <a:solidFill>
                  <a:schemeClr val="bg1"/>
                </a:solidFill>
                <a:effectLst>
                  <a:outerShdw blurRad="38100" dist="38100" dir="2700000" algn="tl">
                    <a:srgbClr val="000000">
                      <a:alpha val="43137"/>
                    </a:srgbClr>
                  </a:outerShdw>
                </a:effectLst>
              </a:rPr>
              <a:t> a um </a:t>
            </a:r>
            <a:r>
              <a:rPr lang="en-US" sz="2800" dirty="0" err="1" smtClean="0">
                <a:solidFill>
                  <a:schemeClr val="bg1"/>
                </a:solidFill>
                <a:effectLst>
                  <a:outerShdw blurRad="38100" dist="38100" dir="2700000" algn="tl">
                    <a:srgbClr val="000000">
                      <a:alpha val="43137"/>
                    </a:srgbClr>
                  </a:outerShdw>
                </a:effectLst>
              </a:rPr>
              <a:t>ou</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mais</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grupos</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sem</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necessariamente</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estar</a:t>
            </a:r>
            <a:r>
              <a:rPr lang="en-US" sz="2800" dirty="0" smtClean="0">
                <a:solidFill>
                  <a:schemeClr val="bg1"/>
                </a:solidFill>
                <a:effectLst>
                  <a:outerShdw blurRad="38100" dist="38100" dir="2700000" algn="tl">
                    <a:srgbClr val="000000">
                      <a:alpha val="43137"/>
                    </a:srgbClr>
                  </a:outerShdw>
                </a:effectLst>
              </a:rPr>
              <a:t> no </a:t>
            </a:r>
            <a:r>
              <a:rPr lang="en-US" sz="2800" dirty="0" err="1" smtClean="0">
                <a:solidFill>
                  <a:schemeClr val="bg1"/>
                </a:solidFill>
                <a:effectLst>
                  <a:outerShdw blurRad="38100" dist="38100" dir="2700000" algn="tl">
                    <a:srgbClr val="000000">
                      <a:alpha val="43137"/>
                    </a:srgbClr>
                  </a:outerShdw>
                </a:effectLst>
              </a:rPr>
              <a:t>mesmo</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território</a:t>
            </a:r>
            <a:r>
              <a:rPr lang="en-US" sz="2800" dirty="0" smtClean="0">
                <a:solidFill>
                  <a:schemeClr val="bg1"/>
                </a:solidFill>
                <a:effectLst>
                  <a:outerShdw blurRad="38100" dist="38100" dir="2700000" algn="tl">
                    <a:srgbClr val="000000">
                      <a:alpha val="43137"/>
                    </a:srgbClr>
                  </a:outerShdw>
                </a:effectLst>
              </a:rPr>
              <a:t> material </a:t>
            </a:r>
            <a:r>
              <a:rPr lang="en-US" sz="2800" dirty="0" err="1" smtClean="0">
                <a:solidFill>
                  <a:schemeClr val="bg1"/>
                </a:solidFill>
                <a:effectLst>
                  <a:outerShdw blurRad="38100" dist="38100" dir="2700000" algn="tl">
                    <a:srgbClr val="000000">
                      <a:alpha val="43137"/>
                    </a:srgbClr>
                  </a:outerShdw>
                </a:effectLst>
              </a:rPr>
              <a:t>onde</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está</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seu</a:t>
            </a:r>
            <a:r>
              <a:rPr lang="en-US" sz="2800" dirty="0" smtClean="0">
                <a:solidFill>
                  <a:schemeClr val="bg1"/>
                </a:solidFill>
                <a:effectLst>
                  <a:outerShdw blurRad="38100" dist="38100" dir="2700000" algn="tl">
                    <a:srgbClr val="000000">
                      <a:alpha val="43137"/>
                    </a:srgbClr>
                  </a:outerShdw>
                </a:effectLst>
              </a:rPr>
              <a:t> interlocutor – </a:t>
            </a:r>
            <a:r>
              <a:rPr lang="en-US" sz="2800" dirty="0" err="1" smtClean="0">
                <a:solidFill>
                  <a:schemeClr val="bg1"/>
                </a:solidFill>
                <a:effectLst>
                  <a:outerShdw blurRad="38100" dist="38100" dir="2700000" algn="tl">
                    <a:srgbClr val="000000">
                      <a:alpha val="43137"/>
                    </a:srgbClr>
                  </a:outerShdw>
                </a:effectLst>
              </a:rPr>
              <a:t>sincronicamente</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ou</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não</a:t>
            </a:r>
            <a:r>
              <a:rPr lang="en-US" sz="2800" dirty="0" smtClean="0">
                <a:solidFill>
                  <a:schemeClr val="bg1"/>
                </a:solidFill>
                <a:effectLst>
                  <a:outerShdw blurRad="38100" dist="38100" dir="2700000" algn="tl">
                    <a:srgbClr val="000000">
                      <a:alpha val="43137"/>
                    </a:srgbClr>
                  </a:outerShdw>
                </a:effectLst>
              </a:rPr>
              <a:t>.</a:t>
            </a:r>
            <a:endParaRPr lang="en-US" sz="1200" dirty="0" smtClean="0">
              <a:solidFill>
                <a:schemeClr val="bg1"/>
              </a:solidFill>
            </a:endParaRPr>
          </a:p>
          <a:p>
            <a:pPr algn="just">
              <a:lnSpc>
                <a:spcPct val="150000"/>
              </a:lnSpc>
            </a:pPr>
            <a:endParaRPr lang="en-US" sz="1200" dirty="0" smtClean="0">
              <a:solidFill>
                <a:schemeClr val="bg1"/>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572482"/>
            <a:ext cx="8496944" cy="5709255"/>
          </a:xfrm>
          <a:prstGeom prst="rect">
            <a:avLst/>
          </a:prstGeom>
        </p:spPr>
        <p:txBody>
          <a:bodyPr wrap="square">
            <a:spAutoFit/>
          </a:bodyPr>
          <a:lstStyle/>
          <a:p>
            <a:pPr>
              <a:lnSpc>
                <a:spcPct val="150000"/>
              </a:lnSpc>
            </a:pPr>
            <a:r>
              <a:rPr lang="pt-BR" sz="2800" i="1" dirty="0" smtClean="0">
                <a:solidFill>
                  <a:srgbClr val="FFC000"/>
                </a:solidFill>
              </a:rPr>
              <a:t>As mesmas objeções que hoje têm sido levantadas contra computadores, foram levantadas em tempos antigos contra a escrita e posteriormente contra a imprensa.</a:t>
            </a:r>
            <a:endParaRPr lang="en-US" sz="28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A </a:t>
            </a:r>
            <a:r>
              <a:rPr lang="en-US" sz="2800" i="1" dirty="0" err="1" smtClean="0">
                <a:solidFill>
                  <a:srgbClr val="FFFF00"/>
                </a:solidFill>
                <a:effectLst>
                  <a:outerShdw blurRad="38100" dist="38100" dir="2700000" algn="tl">
                    <a:srgbClr val="000000">
                      <a:alpha val="43137"/>
                    </a:srgbClr>
                  </a:outerShdw>
                </a:effectLst>
              </a:rPr>
              <a:t>escrita</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imprensa</a:t>
            </a:r>
            <a:r>
              <a:rPr lang="en-US" sz="2800" i="1" dirty="0" smtClean="0">
                <a:solidFill>
                  <a:srgbClr val="FFFF00"/>
                </a:solidFill>
                <a:effectLst>
                  <a:outerShdw blurRad="38100" dist="38100" dir="2700000" algn="tl">
                    <a:srgbClr val="000000">
                      <a:alpha val="43137"/>
                    </a:srgbClr>
                  </a:outerShdw>
                </a:effectLst>
              </a:rPr>
              <a:t> e o </a:t>
            </a:r>
            <a:r>
              <a:rPr lang="en-US" sz="2800" i="1" dirty="0" err="1" smtClean="0">
                <a:solidFill>
                  <a:srgbClr val="FFFF00"/>
                </a:solidFill>
                <a:effectLst>
                  <a:outerShdw blurRad="38100" dist="38100" dir="2700000" algn="tl">
                    <a:srgbClr val="000000">
                      <a:alpha val="43137"/>
                    </a:srgbClr>
                  </a:outerShdw>
                </a:effectLst>
              </a:rPr>
              <a:t>computador</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modos</a:t>
            </a:r>
            <a:r>
              <a:rPr lang="en-US" sz="2800" i="1" dirty="0" smtClean="0">
                <a:solidFill>
                  <a:srgbClr val="FFFF00"/>
                </a:solidFill>
                <a:effectLst>
                  <a:outerShdw blurRad="38100" dist="38100" dir="2700000" algn="tl">
                    <a:srgbClr val="000000">
                      <a:alpha val="43137"/>
                    </a:srgbClr>
                  </a:outerShdw>
                </a:effectLst>
              </a:rPr>
              <a:t> de “</a:t>
            </a:r>
            <a:r>
              <a:rPr lang="en-US" sz="2800" b="1" i="1" dirty="0" err="1" smtClean="0">
                <a:solidFill>
                  <a:srgbClr val="FFFF00"/>
                </a:solidFill>
                <a:effectLst>
                  <a:outerShdw blurRad="38100" dist="38100" dir="2700000" algn="tl">
                    <a:srgbClr val="000000">
                      <a:alpha val="43137"/>
                    </a:srgbClr>
                  </a:outerShdw>
                </a:effectLst>
              </a:rPr>
              <a:t>tecnologizar</a:t>
            </a:r>
            <a:r>
              <a:rPr lang="en-US" sz="2800" b="1" i="1" dirty="0" smtClean="0">
                <a:solidFill>
                  <a:srgbClr val="FFFF00"/>
                </a:solidFill>
                <a:effectLst>
                  <a:outerShdw blurRad="38100" dist="38100" dir="2700000" algn="tl">
                    <a:srgbClr val="000000">
                      <a:alpha val="43137"/>
                    </a:srgbClr>
                  </a:outerShdw>
                </a:effectLst>
              </a:rPr>
              <a:t>” a </a:t>
            </a:r>
            <a:r>
              <a:rPr lang="en-US" sz="2800" b="1" i="1" dirty="0" err="1" smtClean="0">
                <a:solidFill>
                  <a:srgbClr val="FFFF00"/>
                </a:solidFill>
                <a:effectLst>
                  <a:outerShdw blurRad="38100" dist="38100" dir="2700000" algn="tl">
                    <a:srgbClr val="000000">
                      <a:alpha val="43137"/>
                    </a:srgbClr>
                  </a:outerShdw>
                </a:effectLst>
              </a:rPr>
              <a:t>palavra</a:t>
            </a:r>
            <a:r>
              <a:rPr lang="en-US" sz="2800" b="1" i="1" dirty="0" smtClean="0">
                <a:solidFill>
                  <a:srgbClr val="FFFF00"/>
                </a:solidFill>
                <a:effectLst>
                  <a:outerShdw blurRad="38100" dist="38100" dir="2700000" algn="tl">
                    <a:srgbClr val="000000">
                      <a:alpha val="43137"/>
                    </a:srgbClr>
                  </a:outerShdw>
                </a:effectLst>
              </a:rPr>
              <a:t>.</a:t>
            </a:r>
            <a:endParaRPr lang="en-US" b="1" dirty="0" smtClean="0">
              <a:solidFill>
                <a:srgbClr val="FFFF00"/>
              </a:solidFill>
            </a:endParaRPr>
          </a:p>
          <a:p>
            <a:endParaRPr lang="en-US" sz="1100" dirty="0" smtClean="0">
              <a:solidFill>
                <a:schemeClr val="bg1"/>
              </a:solidFill>
            </a:endParaRPr>
          </a:p>
          <a:p>
            <a:pPr algn="just"/>
            <a:endParaRPr lang="en-US" sz="2400" dirty="0" smtClean="0">
              <a:solidFill>
                <a:schemeClr val="bg1"/>
              </a:solidFill>
              <a:effectLst>
                <a:outerShdw blurRad="38100" dist="38100" dir="2700000" algn="tl">
                  <a:srgbClr val="000000">
                    <a:alpha val="43137"/>
                  </a:srgbClr>
                </a:outerShdw>
              </a:effectLst>
            </a:endParaRPr>
          </a:p>
          <a:p>
            <a:pPr algn="r">
              <a:lnSpc>
                <a:spcPct val="150000"/>
              </a:lnSpc>
            </a:pPr>
            <a:r>
              <a:rPr lang="en-US" dirty="0" err="1" smtClean="0">
                <a:solidFill>
                  <a:schemeClr val="bg1"/>
                </a:solidFill>
              </a:rPr>
              <a:t>Ong</a:t>
            </a:r>
            <a:r>
              <a:rPr lang="en-US" dirty="0" smtClean="0">
                <a:solidFill>
                  <a:schemeClr val="bg1"/>
                </a:solidFill>
              </a:rPr>
              <a:t> (2002/1982, p. 79)</a:t>
            </a:r>
            <a:endParaRPr lang="en-GB" dirty="0" smtClean="0">
              <a:solidFill>
                <a:schemeClr val="bg1"/>
              </a:solidFill>
            </a:endParaRPr>
          </a:p>
          <a:p>
            <a:pPr algn="just">
              <a:lnSpc>
                <a:spcPct val="150000"/>
              </a:lnSpc>
            </a:pPr>
            <a:endParaRPr lang="en-US" sz="2800" dirty="0" smtClean="0">
              <a:solidFill>
                <a:schemeClr val="bg1"/>
              </a:solidFill>
              <a:effectLst>
                <a:outerShdw blurRad="38100" dist="38100" dir="2700000" algn="tl">
                  <a:srgbClr val="000000">
                    <a:alpha val="43137"/>
                  </a:srgbClr>
                </a:outerShdw>
              </a:effectLst>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67544" y="692696"/>
            <a:ext cx="8496944" cy="5632311"/>
          </a:xfrm>
          <a:prstGeom prst="rect">
            <a:avLst/>
          </a:prstGeom>
        </p:spPr>
        <p:txBody>
          <a:bodyPr wrap="square">
            <a:spAutoFit/>
          </a:bodyPr>
          <a:lstStyle/>
          <a:p>
            <a:pPr>
              <a:lnSpc>
                <a:spcPct val="150000"/>
              </a:lnSpc>
            </a:pPr>
            <a:r>
              <a:rPr lang="en-US" sz="2800" dirty="0" err="1" smtClean="0">
                <a:solidFill>
                  <a:schemeClr val="bg1"/>
                </a:solidFill>
              </a:rPr>
              <a:t>Escrever</a:t>
            </a:r>
            <a:r>
              <a:rPr lang="en-US" sz="2800" dirty="0" smtClean="0">
                <a:solidFill>
                  <a:schemeClr val="bg1"/>
                </a:solidFill>
              </a:rPr>
              <a:t>: </a:t>
            </a:r>
          </a:p>
          <a:p>
            <a:pPr>
              <a:lnSpc>
                <a:spcPct val="150000"/>
              </a:lnSpc>
            </a:pPr>
            <a:r>
              <a:rPr lang="en-US" sz="2800" dirty="0" err="1" smtClean="0">
                <a:solidFill>
                  <a:schemeClr val="bg1"/>
                </a:solidFill>
              </a:rPr>
              <a:t>iniciou</a:t>
            </a:r>
            <a:r>
              <a:rPr lang="en-US" sz="2800" dirty="0" smtClean="0">
                <a:solidFill>
                  <a:schemeClr val="bg1"/>
                </a:solidFill>
              </a:rPr>
              <a:t> o </a:t>
            </a:r>
            <a:r>
              <a:rPr lang="en-US" sz="2800" dirty="0" err="1" smtClean="0">
                <a:solidFill>
                  <a:schemeClr val="bg1"/>
                </a:solidFill>
              </a:rPr>
              <a:t>que</a:t>
            </a:r>
            <a:r>
              <a:rPr lang="en-US" sz="2800" dirty="0" smtClean="0">
                <a:solidFill>
                  <a:schemeClr val="bg1"/>
                </a:solidFill>
              </a:rPr>
              <a:t> a </a:t>
            </a:r>
            <a:r>
              <a:rPr lang="en-US" sz="2800" dirty="0" err="1" smtClean="0">
                <a:solidFill>
                  <a:schemeClr val="bg1"/>
                </a:solidFill>
              </a:rPr>
              <a:t>imprensa</a:t>
            </a:r>
            <a:r>
              <a:rPr lang="en-US" sz="2800" dirty="0" smtClean="0">
                <a:solidFill>
                  <a:schemeClr val="bg1"/>
                </a:solidFill>
              </a:rPr>
              <a:t> e </a:t>
            </a:r>
            <a:r>
              <a:rPr lang="en-US" sz="2800" dirty="0" err="1" smtClean="0">
                <a:solidFill>
                  <a:schemeClr val="bg1"/>
                </a:solidFill>
              </a:rPr>
              <a:t>os</a:t>
            </a:r>
            <a:r>
              <a:rPr lang="en-US" sz="2800" dirty="0" smtClean="0">
                <a:solidFill>
                  <a:schemeClr val="bg1"/>
                </a:solidFill>
              </a:rPr>
              <a:t> </a:t>
            </a:r>
            <a:r>
              <a:rPr lang="en-US" sz="2800" dirty="0" err="1" smtClean="0">
                <a:solidFill>
                  <a:schemeClr val="bg1"/>
                </a:solidFill>
              </a:rPr>
              <a:t>computadores</a:t>
            </a:r>
            <a:r>
              <a:rPr lang="en-US" sz="2800" dirty="0" smtClean="0">
                <a:solidFill>
                  <a:schemeClr val="bg1"/>
                </a:solidFill>
              </a:rPr>
              <a:t> </a:t>
            </a:r>
            <a:r>
              <a:rPr lang="en-US" sz="2800" dirty="0" err="1" smtClean="0">
                <a:solidFill>
                  <a:schemeClr val="bg1"/>
                </a:solidFill>
              </a:rPr>
              <a:t>somente</a:t>
            </a:r>
            <a:r>
              <a:rPr lang="en-US" sz="2800" dirty="0" smtClean="0">
                <a:solidFill>
                  <a:schemeClr val="bg1"/>
                </a:solidFill>
              </a:rPr>
              <a:t> </a:t>
            </a:r>
            <a:r>
              <a:rPr lang="en-US" sz="2800" dirty="0" err="1" smtClean="0">
                <a:solidFill>
                  <a:schemeClr val="bg1"/>
                </a:solidFill>
              </a:rPr>
              <a:t>continuaram</a:t>
            </a:r>
            <a:r>
              <a:rPr lang="en-US" sz="2800" dirty="0" smtClean="0">
                <a:solidFill>
                  <a:schemeClr val="bg1"/>
                </a:solidFill>
              </a:rPr>
              <a:t>, </a:t>
            </a:r>
          </a:p>
          <a:p>
            <a:pPr>
              <a:lnSpc>
                <a:spcPct val="150000"/>
              </a:lnSpc>
            </a:pPr>
            <a:r>
              <a:rPr lang="en-US" sz="2800" dirty="0" smtClean="0">
                <a:solidFill>
                  <a:schemeClr val="bg1"/>
                </a:solidFill>
              </a:rPr>
              <a:t>a </a:t>
            </a:r>
            <a:r>
              <a:rPr lang="en-US" sz="2800" dirty="0" err="1" smtClean="0">
                <a:solidFill>
                  <a:schemeClr val="bg1"/>
                </a:solidFill>
              </a:rPr>
              <a:t>redução</a:t>
            </a:r>
            <a:r>
              <a:rPr lang="en-US" sz="2800" dirty="0" smtClean="0">
                <a:solidFill>
                  <a:schemeClr val="bg1"/>
                </a:solidFill>
              </a:rPr>
              <a:t> do </a:t>
            </a:r>
            <a:r>
              <a:rPr lang="en-US" sz="2800" dirty="0" err="1" smtClean="0">
                <a:solidFill>
                  <a:schemeClr val="bg1"/>
                </a:solidFill>
              </a:rPr>
              <a:t>som</a:t>
            </a:r>
            <a:r>
              <a:rPr lang="en-US" sz="2800" dirty="0" smtClean="0">
                <a:solidFill>
                  <a:schemeClr val="bg1"/>
                </a:solidFill>
              </a:rPr>
              <a:t> </a:t>
            </a:r>
            <a:r>
              <a:rPr lang="en-US" sz="2800" dirty="0" err="1" smtClean="0">
                <a:solidFill>
                  <a:schemeClr val="bg1"/>
                </a:solidFill>
              </a:rPr>
              <a:t>dinâmico</a:t>
            </a:r>
            <a:r>
              <a:rPr lang="en-US" sz="2800" dirty="0" smtClean="0">
                <a:solidFill>
                  <a:schemeClr val="bg1"/>
                </a:solidFill>
              </a:rPr>
              <a:t> </a:t>
            </a:r>
            <a:r>
              <a:rPr lang="en-US" sz="2800" dirty="0" err="1" smtClean="0">
                <a:solidFill>
                  <a:schemeClr val="bg1"/>
                </a:solidFill>
              </a:rPr>
              <a:t>ao</a:t>
            </a:r>
            <a:r>
              <a:rPr lang="en-US" sz="2800" dirty="0" smtClean="0">
                <a:solidFill>
                  <a:schemeClr val="bg1"/>
                </a:solidFill>
              </a:rPr>
              <a:t> </a:t>
            </a:r>
            <a:r>
              <a:rPr lang="en-US" sz="2800" dirty="0" err="1" smtClean="0">
                <a:solidFill>
                  <a:schemeClr val="bg1"/>
                </a:solidFill>
              </a:rPr>
              <a:t>espaço</a:t>
            </a:r>
            <a:r>
              <a:rPr lang="en-US" sz="2800" dirty="0" smtClean="0">
                <a:solidFill>
                  <a:schemeClr val="bg1"/>
                </a:solidFill>
              </a:rPr>
              <a:t> </a:t>
            </a:r>
            <a:r>
              <a:rPr lang="en-US" sz="2800" dirty="0" err="1" smtClean="0">
                <a:solidFill>
                  <a:schemeClr val="bg1"/>
                </a:solidFill>
              </a:rPr>
              <a:t>silencioso</a:t>
            </a:r>
            <a:r>
              <a:rPr lang="en-US" sz="2800" dirty="0" smtClean="0">
                <a:solidFill>
                  <a:schemeClr val="bg1"/>
                </a:solidFill>
              </a:rPr>
              <a:t>, </a:t>
            </a:r>
          </a:p>
          <a:p>
            <a:pPr>
              <a:lnSpc>
                <a:spcPct val="150000"/>
              </a:lnSpc>
            </a:pPr>
            <a:r>
              <a:rPr lang="en-US" sz="2800" dirty="0" smtClean="0">
                <a:solidFill>
                  <a:schemeClr val="bg1"/>
                </a:solidFill>
              </a:rPr>
              <a:t>a </a:t>
            </a:r>
            <a:r>
              <a:rPr lang="en-US" sz="2800" dirty="0" err="1" smtClean="0">
                <a:solidFill>
                  <a:schemeClr val="bg1"/>
                </a:solidFill>
              </a:rPr>
              <a:t>separação</a:t>
            </a:r>
            <a:r>
              <a:rPr lang="en-US" sz="2800" dirty="0" smtClean="0">
                <a:solidFill>
                  <a:schemeClr val="bg1"/>
                </a:solidFill>
              </a:rPr>
              <a:t> </a:t>
            </a:r>
            <a:r>
              <a:rPr lang="en-US" sz="2800" dirty="0" err="1" smtClean="0">
                <a:solidFill>
                  <a:schemeClr val="bg1"/>
                </a:solidFill>
              </a:rPr>
              <a:t>da</a:t>
            </a:r>
            <a:r>
              <a:rPr lang="en-US" sz="2800" dirty="0" smtClean="0">
                <a:solidFill>
                  <a:schemeClr val="bg1"/>
                </a:solidFill>
              </a:rPr>
              <a:t> </a:t>
            </a:r>
            <a:r>
              <a:rPr lang="en-US" sz="2800" dirty="0" err="1" smtClean="0">
                <a:solidFill>
                  <a:schemeClr val="bg1"/>
                </a:solidFill>
              </a:rPr>
              <a:t>palavra</a:t>
            </a:r>
            <a:r>
              <a:rPr lang="en-US" sz="2800" dirty="0" smtClean="0">
                <a:solidFill>
                  <a:schemeClr val="bg1"/>
                </a:solidFill>
              </a:rPr>
              <a:t> do </a:t>
            </a:r>
            <a:r>
              <a:rPr lang="en-US" sz="2800" dirty="0" err="1" smtClean="0">
                <a:solidFill>
                  <a:schemeClr val="bg1"/>
                </a:solidFill>
              </a:rPr>
              <a:t>presente</a:t>
            </a:r>
            <a:r>
              <a:rPr lang="en-US" sz="2800" dirty="0" smtClean="0">
                <a:solidFill>
                  <a:schemeClr val="bg1"/>
                </a:solidFill>
              </a:rPr>
              <a:t> vivo, </a:t>
            </a:r>
          </a:p>
          <a:p>
            <a:pPr>
              <a:lnSpc>
                <a:spcPct val="150000"/>
              </a:lnSpc>
            </a:pPr>
            <a:r>
              <a:rPr lang="en-US" sz="2800" dirty="0" smtClean="0">
                <a:solidFill>
                  <a:schemeClr val="bg1"/>
                </a:solidFill>
              </a:rPr>
              <a:t>o </a:t>
            </a:r>
            <a:r>
              <a:rPr lang="en-US" sz="2800" dirty="0" err="1" smtClean="0">
                <a:solidFill>
                  <a:schemeClr val="bg1"/>
                </a:solidFill>
              </a:rPr>
              <a:t>único</a:t>
            </a:r>
            <a:r>
              <a:rPr lang="en-US" sz="2800" dirty="0" smtClean="0">
                <a:solidFill>
                  <a:schemeClr val="bg1"/>
                </a:solidFill>
              </a:rPr>
              <a:t> </a:t>
            </a:r>
            <a:r>
              <a:rPr lang="en-US" sz="2800" dirty="0" err="1" smtClean="0">
                <a:solidFill>
                  <a:schemeClr val="bg1"/>
                </a:solidFill>
              </a:rPr>
              <a:t>em</a:t>
            </a:r>
            <a:r>
              <a:rPr lang="en-US" sz="2800" dirty="0" smtClean="0">
                <a:solidFill>
                  <a:schemeClr val="bg1"/>
                </a:solidFill>
              </a:rPr>
              <a:t> </a:t>
            </a:r>
            <a:r>
              <a:rPr lang="en-US" sz="2800" dirty="0" err="1" smtClean="0">
                <a:solidFill>
                  <a:schemeClr val="bg1"/>
                </a:solidFill>
              </a:rPr>
              <a:t>que</a:t>
            </a:r>
            <a:r>
              <a:rPr lang="en-US" sz="2800" dirty="0" smtClean="0">
                <a:solidFill>
                  <a:schemeClr val="bg1"/>
                </a:solidFill>
              </a:rPr>
              <a:t> a </a:t>
            </a:r>
            <a:r>
              <a:rPr lang="en-US" sz="2800" dirty="0" err="1" smtClean="0">
                <a:solidFill>
                  <a:schemeClr val="bg1"/>
                </a:solidFill>
              </a:rPr>
              <a:t>palavra</a:t>
            </a:r>
            <a:r>
              <a:rPr lang="en-US" sz="2800" dirty="0" smtClean="0">
                <a:solidFill>
                  <a:schemeClr val="bg1"/>
                </a:solidFill>
              </a:rPr>
              <a:t> </a:t>
            </a:r>
            <a:r>
              <a:rPr lang="en-US" sz="2800" dirty="0" err="1" smtClean="0">
                <a:solidFill>
                  <a:schemeClr val="bg1"/>
                </a:solidFill>
              </a:rPr>
              <a:t>falada</a:t>
            </a:r>
            <a:r>
              <a:rPr lang="en-US" sz="2800" dirty="0" smtClean="0">
                <a:solidFill>
                  <a:schemeClr val="bg1"/>
                </a:solidFill>
              </a:rPr>
              <a:t> </a:t>
            </a:r>
            <a:r>
              <a:rPr lang="en-US" sz="2800" dirty="0" err="1" smtClean="0">
                <a:solidFill>
                  <a:schemeClr val="bg1"/>
                </a:solidFill>
              </a:rPr>
              <a:t>pode</a:t>
            </a:r>
            <a:r>
              <a:rPr lang="en-US" sz="2800" dirty="0" smtClean="0">
                <a:solidFill>
                  <a:schemeClr val="bg1"/>
                </a:solidFill>
              </a:rPr>
              <a:t> </a:t>
            </a:r>
            <a:r>
              <a:rPr lang="en-US" sz="2800" dirty="0" err="1" smtClean="0">
                <a:solidFill>
                  <a:schemeClr val="bg1"/>
                </a:solidFill>
              </a:rPr>
              <a:t>existir</a:t>
            </a:r>
            <a:r>
              <a:rPr lang="en-US" sz="2800" dirty="0" smtClean="0">
                <a:solidFill>
                  <a:schemeClr val="bg1"/>
                </a:solidFill>
              </a:rPr>
              <a:t>. </a:t>
            </a:r>
          </a:p>
          <a:p>
            <a:pPr algn="just"/>
            <a:endParaRPr lang="en-US" sz="2400" dirty="0" smtClean="0">
              <a:solidFill>
                <a:schemeClr val="bg1"/>
              </a:solidFill>
              <a:effectLst>
                <a:outerShdw blurRad="38100" dist="38100" dir="2700000" algn="tl">
                  <a:srgbClr val="000000">
                    <a:alpha val="43137"/>
                  </a:srgbClr>
                </a:outerShdw>
              </a:effectLst>
            </a:endParaRPr>
          </a:p>
          <a:p>
            <a:pPr algn="r">
              <a:lnSpc>
                <a:spcPct val="150000"/>
              </a:lnSpc>
            </a:pPr>
            <a:r>
              <a:rPr lang="en-US" dirty="0" err="1" smtClean="0">
                <a:solidFill>
                  <a:schemeClr val="bg1"/>
                </a:solidFill>
              </a:rPr>
              <a:t>Ong</a:t>
            </a:r>
            <a:r>
              <a:rPr lang="en-US" dirty="0" smtClean="0">
                <a:solidFill>
                  <a:schemeClr val="bg1"/>
                </a:solidFill>
              </a:rPr>
              <a:t> (2002/1982, p. 81)</a:t>
            </a:r>
            <a:endParaRPr lang="en-GB" dirty="0" smtClean="0">
              <a:solidFill>
                <a:schemeClr val="bg1"/>
              </a:solidFill>
            </a:endParaRPr>
          </a:p>
          <a:p>
            <a:pPr algn="just">
              <a:lnSpc>
                <a:spcPct val="150000"/>
              </a:lnSpc>
            </a:pPr>
            <a:endParaRPr lang="en-US" sz="2800" dirty="0" smtClean="0">
              <a:solidFill>
                <a:schemeClr val="bg1"/>
              </a:solidFill>
              <a:effectLst>
                <a:outerShdw blurRad="38100" dist="38100" dir="2700000" algn="tl">
                  <a:srgbClr val="000000">
                    <a:alpha val="43137"/>
                  </a:srgbClr>
                </a:outerShdw>
              </a:effectLst>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188640"/>
            <a:ext cx="8496944" cy="7509748"/>
          </a:xfrm>
          <a:prstGeom prst="rect">
            <a:avLst/>
          </a:prstGeom>
        </p:spPr>
        <p:txBody>
          <a:bodyPr wrap="square">
            <a:spAutoFit/>
          </a:bodyPr>
          <a:lstStyle/>
          <a:p>
            <a:pPr>
              <a:lnSpc>
                <a:spcPct val="150000"/>
              </a:lnSpc>
            </a:pPr>
            <a:r>
              <a:rPr lang="pt-BR" sz="2700" i="1" dirty="0" smtClean="0">
                <a:solidFill>
                  <a:srgbClr val="FFC000"/>
                </a:solidFill>
              </a:rPr>
              <a:t>As relações entre a palavra falada original e todas as suas transformações tecnológicas são plenas de paradoxos, porque a inteligência é implacavelmente reflexiva, de tal modo que mesmo as ferramentas externas usadas para melhorar o trabalho tornam-se internalizadas, ou seja, parte de próprio processo reflexivo.  </a:t>
            </a:r>
            <a:endParaRPr lang="en-US" sz="27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err="1" smtClean="0">
                <a:solidFill>
                  <a:srgbClr val="FFFF00"/>
                </a:solidFill>
                <a:effectLst>
                  <a:outerShdw blurRad="38100" dist="38100" dir="2700000" algn="tl">
                    <a:srgbClr val="000000">
                      <a:alpha val="43137"/>
                    </a:srgbClr>
                  </a:outerShdw>
                </a:effectLst>
              </a:rPr>
              <a:t>Achamos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tão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difícil</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considerar</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escrita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como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uma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tecnologia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quanto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achamos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evidente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que</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imprensa</a:t>
            </a:r>
            <a:r>
              <a:rPr lang="en-US" sz="2800" i="1" dirty="0" smtClean="0">
                <a:solidFill>
                  <a:srgbClr val="FFFF00"/>
                </a:solidFill>
                <a:effectLst>
                  <a:outerShdw blurRad="38100" dist="38100" dir="2700000" algn="tl">
                    <a:srgbClr val="000000">
                      <a:alpha val="43137"/>
                    </a:srgbClr>
                  </a:outerShdw>
                </a:effectLst>
              </a:rPr>
              <a:t> e o </a:t>
            </a:r>
            <a:r>
              <a:rPr lang="en-US" sz="2800" i="1" dirty="0" err="1" smtClean="0">
                <a:solidFill>
                  <a:srgbClr val="FFFF00"/>
                </a:solidFill>
                <a:effectLst>
                  <a:outerShdw blurRad="38100" dist="38100" dir="2700000" algn="tl">
                    <a:srgbClr val="000000">
                      <a:alpha val="43137"/>
                    </a:srgbClr>
                  </a:outerShdw>
                </a:effectLst>
              </a:rPr>
              <a:t>computador</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tecnologia</a:t>
            </a:r>
            <a:r>
              <a:rPr lang="en-US" sz="2800" i="1" dirty="0" smtClean="0">
                <a:solidFill>
                  <a:srgbClr val="FFFF00"/>
                </a:solidFill>
                <a:effectLst>
                  <a:outerShdw blurRad="38100" dist="38100" dir="2700000" algn="tl">
                    <a:srgbClr val="000000">
                      <a:alpha val="43137"/>
                    </a:srgbClr>
                  </a:outerShdw>
                </a:effectLst>
              </a:rPr>
              <a:t>.</a:t>
            </a:r>
            <a:endParaRPr lang="en-US" b="1" dirty="0" smtClean="0">
              <a:solidFill>
                <a:srgbClr val="FFFF00"/>
              </a:solidFill>
            </a:endParaRPr>
          </a:p>
          <a:p>
            <a:pPr algn="just"/>
            <a:endParaRPr lang="en-US" sz="1100" dirty="0" smtClean="0">
              <a:solidFill>
                <a:schemeClr val="bg1"/>
              </a:solidFill>
            </a:endParaRPr>
          </a:p>
          <a:p>
            <a:pPr algn="r">
              <a:lnSpc>
                <a:spcPct val="150000"/>
              </a:lnSpc>
            </a:pPr>
            <a:r>
              <a:rPr lang="en-US" dirty="0" err="1" smtClean="0">
                <a:solidFill>
                  <a:schemeClr val="bg1"/>
                </a:solidFill>
              </a:rPr>
              <a:t>Ong</a:t>
            </a:r>
            <a:r>
              <a:rPr lang="en-US" dirty="0" smtClean="0">
                <a:solidFill>
                  <a:schemeClr val="bg1"/>
                </a:solidFill>
              </a:rPr>
              <a:t> (2002/1982, p. 80)</a:t>
            </a:r>
            <a:endParaRPr lang="en-GB" dirty="0" smtClean="0">
              <a:solidFill>
                <a:schemeClr val="bg1"/>
              </a:solidFill>
            </a:endParaRPr>
          </a:p>
          <a:p>
            <a:pPr algn="just">
              <a:lnSpc>
                <a:spcPct val="150000"/>
              </a:lnSpc>
            </a:pPr>
            <a:endParaRPr lang="en-US" sz="2800" dirty="0" smtClean="0">
              <a:solidFill>
                <a:schemeClr val="bg1"/>
              </a:solidFill>
              <a:effectLst>
                <a:outerShdw blurRad="38100" dist="38100" dir="2700000" algn="tl">
                  <a:srgbClr val="000000">
                    <a:alpha val="43137"/>
                  </a:srgbClr>
                </a:outerShdw>
              </a:effectLst>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188640"/>
            <a:ext cx="8496944" cy="7232749"/>
          </a:xfrm>
          <a:prstGeom prst="rect">
            <a:avLst/>
          </a:prstGeom>
        </p:spPr>
        <p:txBody>
          <a:bodyPr wrap="square">
            <a:spAutoFit/>
          </a:bodyPr>
          <a:lstStyle/>
          <a:p>
            <a:pPr>
              <a:lnSpc>
                <a:spcPct val="150000"/>
              </a:lnSpc>
            </a:pPr>
            <a:r>
              <a:rPr lang="pt-BR" sz="2800" i="1" dirty="0" smtClean="0">
                <a:solidFill>
                  <a:srgbClr val="FFC000"/>
                </a:solidFill>
              </a:rPr>
              <a:t>Tecnologias são artificiais, mas – paradoxo novamente – a artificialidade é natural aos seres humanos. </a:t>
            </a:r>
            <a:endParaRPr lang="en-US" sz="28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A </a:t>
            </a:r>
            <a:r>
              <a:rPr lang="en-US" sz="2800" i="1" dirty="0" err="1" smtClean="0">
                <a:solidFill>
                  <a:srgbClr val="FFFF00"/>
                </a:solidFill>
                <a:effectLst>
                  <a:outerShdw blurRad="38100" dist="38100" dir="2700000" algn="tl">
                    <a:srgbClr val="000000">
                      <a:alpha val="43137"/>
                    </a:srgbClr>
                  </a:outerShdw>
                </a:effectLst>
              </a:rPr>
              <a:t>tecnologia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adequadamente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interiorizada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não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degrada</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vida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humana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contrário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enaltece</a:t>
            </a:r>
            <a:r>
              <a:rPr lang="en-US" sz="2800" i="1" dirty="0" smtClean="0">
                <a:solidFill>
                  <a:srgbClr val="FFFF00"/>
                </a:solidFill>
                <a:effectLst>
                  <a:outerShdw blurRad="38100" dist="38100" dir="2700000" algn="tl">
                    <a:srgbClr val="000000">
                      <a:alpha val="43137"/>
                    </a:srgbClr>
                  </a:outerShdw>
                </a:effectLst>
              </a:rPr>
              <a:t>-a.</a:t>
            </a:r>
          </a:p>
          <a:p>
            <a:pPr>
              <a:lnSpc>
                <a:spcPct val="150000"/>
              </a:lnSpc>
            </a:pPr>
            <a:r>
              <a:rPr lang="en-US" sz="2800" i="1" dirty="0" smtClean="0">
                <a:solidFill>
                  <a:srgbClr val="FFFF00"/>
                </a:solidFill>
                <a:effectLst>
                  <a:outerShdw blurRad="38100" dist="38100" dir="2700000" algn="tl">
                    <a:srgbClr val="000000">
                      <a:alpha val="43137"/>
                    </a:srgbClr>
                  </a:outerShdw>
                </a:effectLst>
              </a:rPr>
              <a:t>Os </a:t>
            </a:r>
            <a:r>
              <a:rPr lang="en-US" sz="2800" i="1" dirty="0" err="1" smtClean="0">
                <a:solidFill>
                  <a:srgbClr val="FFFF00"/>
                </a:solidFill>
                <a:effectLst>
                  <a:outerShdw blurRad="38100" dist="38100" dir="2700000" algn="tl">
                    <a:srgbClr val="000000">
                      <a:alpha val="43137"/>
                    </a:srgbClr>
                  </a:outerShdw>
                </a:effectLst>
              </a:rPr>
              <a:t>seres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humanos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fazem</a:t>
            </a:r>
            <a:r>
              <a:rPr lang="en-US" sz="2800" i="1" dirty="0" smtClean="0">
                <a:solidFill>
                  <a:srgbClr val="FFFF00"/>
                </a:solidFill>
                <a:effectLst>
                  <a:outerShdw blurRad="38100" dist="38100" dir="2700000" algn="tl">
                    <a:srgbClr val="000000">
                      <a:alpha val="43137"/>
                    </a:srgbClr>
                  </a:outerShdw>
                </a:effectLst>
              </a:rPr>
              <a:t> das </a:t>
            </a:r>
            <a:r>
              <a:rPr lang="en-US" sz="2800" i="1" dirty="0" err="1" smtClean="0">
                <a:solidFill>
                  <a:srgbClr val="FFFF00"/>
                </a:solidFill>
                <a:effectLst>
                  <a:outerShdw blurRad="38100" dist="38100" dir="2700000" algn="tl">
                    <a:srgbClr val="000000">
                      <a:alpha val="43137"/>
                    </a:srgbClr>
                  </a:outerShdw>
                </a:effectLst>
              </a:rPr>
              <a:t>ferramentas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ou</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máquinas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uma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segunda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natureza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uma</a:t>
            </a:r>
            <a:r>
              <a:rPr lang="en-US" sz="2800" i="1" dirty="0" smtClean="0">
                <a:solidFill>
                  <a:srgbClr val="FFFF00"/>
                </a:solidFill>
                <a:effectLst>
                  <a:outerShdw blurRad="38100" dist="38100" dir="2700000" algn="tl">
                    <a:srgbClr val="000000">
                      <a:alpha val="43137"/>
                    </a:srgbClr>
                  </a:outerShdw>
                </a:effectLst>
              </a:rPr>
              <a:t> parte </a:t>
            </a:r>
            <a:r>
              <a:rPr lang="en-US" sz="2800" i="1" dirty="0" err="1" smtClean="0">
                <a:solidFill>
                  <a:srgbClr val="FFFF00"/>
                </a:solidFill>
                <a:effectLst>
                  <a:outerShdw blurRad="38100" dist="38100" dir="2700000" algn="tl">
                    <a:srgbClr val="000000">
                      <a:alpha val="43137"/>
                    </a:srgbClr>
                  </a:outerShdw>
                </a:effectLst>
              </a:rPr>
              <a:t>psicológica</a:t>
            </a:r>
            <a:endParaRPr lang="en-US" sz="2800" i="1" dirty="0" smtClean="0">
              <a:solidFill>
                <a:srgbClr val="FFFF00"/>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de </a:t>
            </a:r>
            <a:r>
              <a:rPr lang="en-US" sz="2800" i="1" dirty="0" err="1" smtClean="0">
                <a:solidFill>
                  <a:srgbClr val="FFFF00"/>
                </a:solidFill>
                <a:effectLst>
                  <a:outerShdw blurRad="38100" dist="38100" dir="2700000" algn="tl">
                    <a:srgbClr val="000000">
                      <a:alpha val="43137"/>
                    </a:srgbClr>
                  </a:outerShdw>
                </a:effectLst>
              </a:rPr>
              <a:t>si</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mesmos</a:t>
            </a:r>
            <a:r>
              <a:rPr lang="en-US" sz="2800" i="1" dirty="0" smtClean="0">
                <a:solidFill>
                  <a:srgbClr val="FFFF00"/>
                </a:solidFill>
                <a:effectLst>
                  <a:outerShdw blurRad="38100" dist="38100" dir="2700000" algn="tl">
                    <a:srgbClr val="000000">
                      <a:alpha val="43137"/>
                    </a:srgbClr>
                  </a:outerShdw>
                </a:effectLst>
              </a:rPr>
              <a:t>.                                               </a:t>
            </a:r>
            <a:r>
              <a:rPr lang="en-US" dirty="0" err="1" smtClean="0">
                <a:solidFill>
                  <a:srgbClr val="FFFF00"/>
                </a:solidFill>
              </a:rPr>
              <a:t>Ong</a:t>
            </a:r>
            <a:r>
              <a:rPr lang="en-US" dirty="0" smtClean="0">
                <a:solidFill>
                  <a:srgbClr val="FFFF00"/>
                </a:solidFill>
              </a:rPr>
              <a:t> (2002/1982, p. 81-82)</a:t>
            </a:r>
          </a:p>
          <a:p>
            <a:pPr algn="just"/>
            <a:endParaRPr lang="en-US" dirty="0" smtClean="0">
              <a:solidFill>
                <a:schemeClr val="bg1"/>
              </a:solidFill>
              <a:effectLst>
                <a:outerShdw blurRad="38100" dist="38100" dir="2700000" algn="tl">
                  <a:srgbClr val="000000">
                    <a:alpha val="43137"/>
                  </a:srgbClr>
                </a:outerShdw>
              </a:effectLst>
            </a:endParaRPr>
          </a:p>
          <a:p>
            <a:pPr algn="just"/>
            <a:r>
              <a:rPr lang="en-US" sz="2400" dirty="0" err="1" smtClean="0">
                <a:solidFill>
                  <a:schemeClr val="bg1"/>
                </a:solidFill>
              </a:rPr>
              <a:t>Ressaltamos</a:t>
            </a:r>
            <a:r>
              <a:rPr lang="en-US" sz="2400" dirty="0" smtClean="0">
                <a:solidFill>
                  <a:schemeClr val="bg1"/>
                </a:solidFill>
              </a:rPr>
              <a:t> a </a:t>
            </a:r>
            <a:r>
              <a:rPr lang="en-US" sz="2400" dirty="0" err="1" smtClean="0">
                <a:solidFill>
                  <a:schemeClr val="bg1"/>
                </a:solidFill>
              </a:rPr>
              <a:t>questão</a:t>
            </a:r>
            <a:r>
              <a:rPr lang="en-US" sz="2400" dirty="0" smtClean="0">
                <a:solidFill>
                  <a:schemeClr val="bg1"/>
                </a:solidFill>
              </a:rPr>
              <a:t>:</a:t>
            </a:r>
          </a:p>
          <a:p>
            <a:pPr algn="just"/>
            <a:r>
              <a:rPr lang="en-US" sz="2600" b="1" dirty="0" smtClean="0">
                <a:solidFill>
                  <a:schemeClr val="bg1"/>
                </a:solidFill>
              </a:rPr>
              <a:t>- São </a:t>
            </a:r>
            <a:r>
              <a:rPr lang="en-US" sz="2600" b="1" dirty="0" err="1" smtClean="0">
                <a:solidFill>
                  <a:schemeClr val="bg1"/>
                </a:solidFill>
              </a:rPr>
              <a:t>tecnologia</a:t>
            </a:r>
            <a:r>
              <a:rPr lang="en-US" sz="2600" b="1" dirty="0" smtClean="0">
                <a:solidFill>
                  <a:schemeClr val="bg1"/>
                </a:solidFill>
              </a:rPr>
              <a:t> a </a:t>
            </a:r>
            <a:r>
              <a:rPr lang="en-US" sz="2600" b="1" dirty="0" err="1" smtClean="0">
                <a:solidFill>
                  <a:schemeClr val="bg1"/>
                </a:solidFill>
              </a:rPr>
              <a:t>palavra</a:t>
            </a:r>
            <a:r>
              <a:rPr lang="en-US" sz="2600" b="1" dirty="0" smtClean="0">
                <a:solidFill>
                  <a:schemeClr val="bg1"/>
                </a:solidFill>
              </a:rPr>
              <a:t> </a:t>
            </a:r>
            <a:r>
              <a:rPr lang="en-US" sz="2600" b="1" dirty="0" err="1" smtClean="0">
                <a:solidFill>
                  <a:schemeClr val="bg1"/>
                </a:solidFill>
              </a:rPr>
              <a:t>falada</a:t>
            </a:r>
            <a:r>
              <a:rPr lang="en-US" sz="2600" b="1" dirty="0" smtClean="0">
                <a:solidFill>
                  <a:schemeClr val="bg1"/>
                </a:solidFill>
              </a:rPr>
              <a:t> e a </a:t>
            </a:r>
            <a:r>
              <a:rPr lang="en-US" sz="2600" b="1" dirty="0" err="1" smtClean="0">
                <a:solidFill>
                  <a:schemeClr val="bg1"/>
                </a:solidFill>
              </a:rPr>
              <a:t>linguagem</a:t>
            </a:r>
            <a:r>
              <a:rPr lang="en-US" sz="2600" b="1" dirty="0" smtClean="0">
                <a:solidFill>
                  <a:schemeClr val="bg1"/>
                </a:solidFill>
              </a:rPr>
              <a:t> oral?</a:t>
            </a:r>
          </a:p>
          <a:p>
            <a:pPr algn="r">
              <a:lnSpc>
                <a:spcPct val="150000"/>
              </a:lnSpc>
            </a:pPr>
            <a:endParaRPr lang="en-GB" dirty="0" smtClean="0">
              <a:solidFill>
                <a:schemeClr val="bg1"/>
              </a:solidFill>
            </a:endParaRPr>
          </a:p>
          <a:p>
            <a:pPr algn="just">
              <a:lnSpc>
                <a:spcPct val="150000"/>
              </a:lnSpc>
            </a:pPr>
            <a:endParaRPr lang="en-US" sz="2800" dirty="0" smtClean="0">
              <a:solidFill>
                <a:schemeClr val="bg1"/>
              </a:solidFill>
              <a:effectLst>
                <a:outerShdw blurRad="38100" dist="38100" dir="2700000" algn="tl">
                  <a:srgbClr val="000000">
                    <a:alpha val="43137"/>
                  </a:srgbClr>
                </a:outerShdw>
              </a:effectLst>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188640"/>
            <a:ext cx="8496944" cy="6555641"/>
          </a:xfrm>
          <a:prstGeom prst="rect">
            <a:avLst/>
          </a:prstGeom>
        </p:spPr>
        <p:txBody>
          <a:bodyPr wrap="square">
            <a:spAutoFit/>
          </a:bodyPr>
          <a:lstStyle/>
          <a:p>
            <a:pPr>
              <a:lnSpc>
                <a:spcPct val="150000"/>
              </a:lnSpc>
            </a:pPr>
            <a:r>
              <a:rPr lang="pt-BR" sz="2800" i="1" dirty="0" smtClean="0">
                <a:solidFill>
                  <a:srgbClr val="FFC000"/>
                </a:solidFill>
              </a:rPr>
              <a:t>Mais questões são levantadas nessa interface:</a:t>
            </a:r>
            <a:endParaRPr lang="en-US" sz="28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As </a:t>
            </a:r>
            <a:r>
              <a:rPr lang="en-US" sz="2800" i="1" dirty="0" err="1" smtClean="0">
                <a:solidFill>
                  <a:srgbClr val="FFFF00"/>
                </a:solidFill>
                <a:effectLst>
                  <a:outerShdw blurRad="38100" dist="38100" dir="2700000" algn="tl">
                    <a:srgbClr val="000000">
                      <a:alpha val="43137"/>
                    </a:srgbClr>
                  </a:outerShdw>
                </a:effectLst>
              </a:rPr>
              <a:t>tecnologias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virtuais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capazes</a:t>
            </a:r>
            <a:r>
              <a:rPr lang="en-US" sz="2800" i="1" dirty="0" smtClean="0">
                <a:solidFill>
                  <a:srgbClr val="FFFF00"/>
                </a:solidFill>
                <a:effectLst>
                  <a:outerShdw blurRad="38100" dist="38100" dir="2700000" algn="tl">
                    <a:srgbClr val="000000">
                      <a:alpha val="43137"/>
                    </a:srgbClr>
                  </a:outerShdw>
                </a:effectLst>
              </a:rPr>
              <a:t> de </a:t>
            </a:r>
            <a:r>
              <a:rPr lang="en-US" sz="2800" i="1" dirty="0" err="1" smtClean="0">
                <a:solidFill>
                  <a:srgbClr val="FFFF00"/>
                </a:solidFill>
                <a:effectLst>
                  <a:outerShdw blurRad="38100" dist="38100" dir="2700000" algn="tl">
                    <a:srgbClr val="000000">
                      <a:alpha val="43137"/>
                    </a:srgbClr>
                  </a:outerShdw>
                </a:effectLst>
              </a:rPr>
              <a:t>modificar</a:t>
            </a:r>
            <a:r>
              <a:rPr lang="en-US" sz="2800" i="1" dirty="0" smtClean="0">
                <a:solidFill>
                  <a:srgbClr val="FFFF00"/>
                </a:solidFill>
                <a:effectLst>
                  <a:outerShdw blurRad="38100" dist="38100" dir="2700000" algn="tl">
                    <a:srgbClr val="000000">
                      <a:alpha val="43137"/>
                    </a:srgbClr>
                  </a:outerShdw>
                </a:effectLst>
              </a:rPr>
              <a:t> as </a:t>
            </a:r>
            <a:r>
              <a:rPr lang="en-US" sz="2800" i="1" dirty="0" err="1" smtClean="0">
                <a:solidFill>
                  <a:srgbClr val="FFFF00"/>
                </a:solidFill>
                <a:effectLst>
                  <a:outerShdw blurRad="38100" dist="38100" dir="2700000" algn="tl">
                    <a:srgbClr val="000000">
                      <a:alpha val="43137"/>
                    </a:srgbClr>
                  </a:outerShdw>
                </a:effectLst>
              </a:rPr>
              <a:t>emoções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desejos</a:t>
            </a:r>
            <a:r>
              <a:rPr lang="en-US" sz="2800" i="1" dirty="0" smtClean="0">
                <a:solidFill>
                  <a:srgbClr val="FFFF00"/>
                </a:solidFill>
                <a:effectLst>
                  <a:outerShdw blurRad="38100" dist="38100" dir="2700000" algn="tl">
                    <a:srgbClr val="000000">
                      <a:alpha val="43137"/>
                    </a:srgbClr>
                  </a:outerShdw>
                </a:effectLst>
              </a:rPr>
              <a:t> e </a:t>
            </a:r>
            <a:r>
              <a:rPr lang="en-US" sz="2800" i="1" dirty="0" err="1" smtClean="0">
                <a:solidFill>
                  <a:srgbClr val="FFFF00"/>
                </a:solidFill>
                <a:effectLst>
                  <a:outerShdw blurRad="38100" dist="38100" dir="2700000" algn="tl">
                    <a:srgbClr val="000000">
                      <a:alpha val="43137"/>
                    </a:srgbClr>
                  </a:outerShdw>
                </a:effectLst>
              </a:rPr>
              <a:t>pensamentos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humanos</a:t>
            </a:r>
            <a:r>
              <a:rPr lang="en-US" sz="2800" i="1" dirty="0" smtClean="0">
                <a:solidFill>
                  <a:srgbClr val="FFFF00"/>
                </a:solidFill>
                <a:effectLst>
                  <a:outerShdw blurRad="38100" dist="38100" dir="2700000" algn="tl">
                    <a:srgbClr val="000000">
                      <a:alpha val="43137"/>
                    </a:srgbClr>
                  </a:outerShdw>
                </a:effectLst>
              </a:rPr>
              <a:t>?</a:t>
            </a:r>
            <a:endParaRPr lang="en-US" sz="1100" dirty="0" smtClean="0">
              <a:solidFill>
                <a:schemeClr val="bg1"/>
              </a:solidFill>
            </a:endParaRPr>
          </a:p>
          <a:p>
            <a:pPr algn="r">
              <a:lnSpc>
                <a:spcPct val="150000"/>
              </a:lnSpc>
            </a:pPr>
            <a:r>
              <a:rPr lang="en-US" dirty="0" smtClean="0">
                <a:solidFill>
                  <a:srgbClr val="FFFF00"/>
                </a:solidFill>
                <a:effectLst>
                  <a:outerShdw blurRad="38100" dist="38100" dir="2700000" algn="tl">
                    <a:srgbClr val="000000">
                      <a:alpha val="43137"/>
                    </a:srgbClr>
                  </a:outerShdw>
                </a:effectLst>
              </a:rPr>
              <a:t>(</a:t>
            </a:r>
            <a:r>
              <a:rPr lang="en-US" dirty="0" err="1" smtClean="0">
                <a:solidFill>
                  <a:srgbClr val="FFFF00"/>
                </a:solidFill>
                <a:effectLst>
                  <a:outerShdw blurRad="38100" dist="38100" dir="2700000" algn="tl">
                    <a:srgbClr val="000000">
                      <a:alpha val="43137"/>
                    </a:srgbClr>
                  </a:outerShdw>
                </a:effectLst>
              </a:rPr>
              <a:t>considerando</a:t>
            </a:r>
            <a:r>
              <a:rPr lang="en-US" dirty="0" smtClean="0">
                <a:solidFill>
                  <a:srgbClr val="FFFF00"/>
                </a:solidFill>
                <a:effectLst>
                  <a:outerShdw blurRad="38100" dist="38100" dir="2700000" algn="tl">
                    <a:srgbClr val="000000">
                      <a:alpha val="43137"/>
                    </a:srgbClr>
                  </a:outerShdw>
                </a:effectLst>
              </a:rPr>
              <a:t> </a:t>
            </a:r>
            <a:r>
              <a:rPr lang="en-US" dirty="0" err="1" smtClean="0">
                <a:solidFill>
                  <a:srgbClr val="FFFF00"/>
                </a:solidFill>
                <a:effectLst>
                  <a:outerShdw blurRad="38100" dist="38100" dir="2700000" algn="tl">
                    <a:srgbClr val="000000">
                      <a:alpha val="43137"/>
                    </a:srgbClr>
                  </a:outerShdw>
                </a:effectLst>
              </a:rPr>
              <a:t>Ellul</a:t>
            </a:r>
            <a:r>
              <a:rPr lang="en-US" dirty="0" smtClean="0">
                <a:solidFill>
                  <a:srgbClr val="FFFF00"/>
                </a:solidFill>
                <a:effectLst>
                  <a:outerShdw blurRad="38100" dist="38100" dir="2700000" algn="tl">
                    <a:srgbClr val="000000">
                      <a:alpha val="43137"/>
                    </a:srgbClr>
                  </a:outerShdw>
                </a:effectLst>
              </a:rPr>
              <a:t>, 1964, p. 436)</a:t>
            </a:r>
          </a:p>
          <a:p>
            <a:pPr algn="just"/>
            <a:endParaRPr lang="en-US" sz="2400" dirty="0" smtClean="0">
              <a:solidFill>
                <a:schemeClr val="bg1"/>
              </a:solidFill>
            </a:endParaRPr>
          </a:p>
          <a:p>
            <a:pPr algn="just"/>
            <a:r>
              <a:rPr lang="en-US" sz="2400" dirty="0" smtClean="0">
                <a:solidFill>
                  <a:schemeClr val="bg1"/>
                </a:solidFill>
              </a:rPr>
              <a:t>A internet </a:t>
            </a:r>
            <a:r>
              <a:rPr lang="en-US" sz="2400" dirty="0" err="1" smtClean="0">
                <a:solidFill>
                  <a:schemeClr val="bg1"/>
                </a:solidFill>
              </a:rPr>
              <a:t>poderá</a:t>
            </a:r>
            <a:r>
              <a:rPr lang="en-US" sz="2400" dirty="0" smtClean="0">
                <a:solidFill>
                  <a:schemeClr val="bg1"/>
                </a:solidFill>
              </a:rPr>
              <a:t> </a:t>
            </a:r>
            <a:r>
              <a:rPr lang="en-US" sz="2400" dirty="0" err="1" smtClean="0">
                <a:solidFill>
                  <a:schemeClr val="bg1"/>
                </a:solidFill>
              </a:rPr>
              <a:t>desconectar</a:t>
            </a:r>
            <a:r>
              <a:rPr lang="en-US" sz="2400" dirty="0" smtClean="0">
                <a:solidFill>
                  <a:schemeClr val="bg1"/>
                </a:solidFill>
              </a:rPr>
              <a:t> as </a:t>
            </a:r>
            <a:r>
              <a:rPr lang="en-US" sz="2400" dirty="0" err="1" smtClean="0">
                <a:solidFill>
                  <a:schemeClr val="bg1"/>
                </a:solidFill>
              </a:rPr>
              <a:t>pessoas</a:t>
            </a:r>
            <a:r>
              <a:rPr lang="en-US" sz="2400" dirty="0" smtClean="0">
                <a:solidFill>
                  <a:schemeClr val="bg1"/>
                </a:solidFill>
              </a:rPr>
              <a:t> das </a:t>
            </a:r>
            <a:r>
              <a:rPr lang="en-US" sz="2400" dirty="0" err="1" smtClean="0">
                <a:solidFill>
                  <a:schemeClr val="bg1"/>
                </a:solidFill>
              </a:rPr>
              <a:t>experiências</a:t>
            </a:r>
            <a:r>
              <a:rPr lang="en-US" sz="2400" dirty="0" smtClean="0">
                <a:solidFill>
                  <a:schemeClr val="bg1"/>
                </a:solidFill>
              </a:rPr>
              <a:t> no </a:t>
            </a:r>
            <a:r>
              <a:rPr lang="en-US" sz="2400" dirty="0" err="1" smtClean="0">
                <a:solidFill>
                  <a:schemeClr val="bg1"/>
                </a:solidFill>
              </a:rPr>
              <a:t>mundo</a:t>
            </a:r>
            <a:r>
              <a:rPr lang="en-US" sz="2400" dirty="0" smtClean="0">
                <a:solidFill>
                  <a:schemeClr val="bg1"/>
                </a:solidFill>
              </a:rPr>
              <a:t> “real”?</a:t>
            </a:r>
          </a:p>
          <a:p>
            <a:pPr algn="just"/>
            <a:endParaRPr lang="en-US" sz="2400" dirty="0">
              <a:solidFill>
                <a:schemeClr val="bg1"/>
              </a:solidFill>
            </a:endParaRPr>
          </a:p>
          <a:p>
            <a:pPr algn="just"/>
            <a:r>
              <a:rPr lang="en-US" sz="2400" dirty="0" smtClean="0">
                <a:solidFill>
                  <a:schemeClr val="bg1"/>
                </a:solidFill>
              </a:rPr>
              <a:t>O </a:t>
            </a:r>
            <a:r>
              <a:rPr lang="en-US" sz="2400" dirty="0" err="1" smtClean="0">
                <a:solidFill>
                  <a:schemeClr val="bg1"/>
                </a:solidFill>
              </a:rPr>
              <a:t>território</a:t>
            </a:r>
            <a:r>
              <a:rPr lang="en-US" sz="2400" dirty="0" smtClean="0">
                <a:solidFill>
                  <a:schemeClr val="bg1"/>
                </a:solidFill>
              </a:rPr>
              <a:t> virtual </a:t>
            </a:r>
            <a:r>
              <a:rPr lang="en-US" sz="2400" dirty="0" err="1" smtClean="0">
                <a:solidFill>
                  <a:schemeClr val="bg1"/>
                </a:solidFill>
              </a:rPr>
              <a:t>seria</a:t>
            </a:r>
            <a:r>
              <a:rPr lang="en-US" sz="2400" dirty="0" smtClean="0">
                <a:solidFill>
                  <a:schemeClr val="bg1"/>
                </a:solidFill>
              </a:rPr>
              <a:t> um </a:t>
            </a:r>
            <a:r>
              <a:rPr lang="en-US" sz="2400" dirty="0" err="1" smtClean="0">
                <a:solidFill>
                  <a:schemeClr val="bg1"/>
                </a:solidFill>
              </a:rPr>
              <a:t>lugar</a:t>
            </a:r>
            <a:r>
              <a:rPr lang="en-US" sz="2400" dirty="0" smtClean="0">
                <a:solidFill>
                  <a:schemeClr val="bg1"/>
                </a:solidFill>
              </a:rPr>
              <a:t> </a:t>
            </a:r>
            <a:r>
              <a:rPr lang="en-US" sz="2400" dirty="0" err="1" smtClean="0">
                <a:solidFill>
                  <a:schemeClr val="bg1"/>
                </a:solidFill>
              </a:rPr>
              <a:t>seguro</a:t>
            </a:r>
            <a:r>
              <a:rPr lang="en-US" sz="2400" dirty="0" smtClean="0">
                <a:solidFill>
                  <a:schemeClr val="bg1"/>
                </a:solidFill>
              </a:rPr>
              <a:t>? </a:t>
            </a:r>
          </a:p>
          <a:p>
            <a:pPr algn="just"/>
            <a:r>
              <a:rPr lang="en-US" sz="2400" dirty="0" err="1" smtClean="0">
                <a:solidFill>
                  <a:schemeClr val="bg1"/>
                </a:solidFill>
              </a:rPr>
              <a:t>Por</a:t>
            </a:r>
            <a:r>
              <a:rPr lang="en-US" sz="2400" dirty="0" smtClean="0">
                <a:solidFill>
                  <a:schemeClr val="bg1"/>
                </a:solidFill>
              </a:rPr>
              <a:t> </a:t>
            </a:r>
            <a:r>
              <a:rPr lang="en-US" sz="2400" dirty="0" err="1" smtClean="0">
                <a:solidFill>
                  <a:schemeClr val="bg1"/>
                </a:solidFill>
              </a:rPr>
              <a:t>este</a:t>
            </a:r>
            <a:r>
              <a:rPr lang="en-US" sz="2400" dirty="0" smtClean="0">
                <a:solidFill>
                  <a:schemeClr val="bg1"/>
                </a:solidFill>
              </a:rPr>
              <a:t> </a:t>
            </a:r>
            <a:r>
              <a:rPr lang="en-US" sz="2400" dirty="0" err="1" smtClean="0">
                <a:solidFill>
                  <a:schemeClr val="bg1"/>
                </a:solidFill>
              </a:rPr>
              <a:t>motivo</a:t>
            </a:r>
            <a:r>
              <a:rPr lang="en-US" sz="2400" dirty="0" smtClean="0">
                <a:solidFill>
                  <a:schemeClr val="bg1"/>
                </a:solidFill>
              </a:rPr>
              <a:t> </a:t>
            </a:r>
            <a:r>
              <a:rPr lang="en-US" sz="2400" dirty="0" err="1" smtClean="0">
                <a:solidFill>
                  <a:schemeClr val="bg1"/>
                </a:solidFill>
              </a:rPr>
              <a:t>há</a:t>
            </a:r>
            <a:r>
              <a:rPr lang="en-US" sz="2400" dirty="0" smtClean="0">
                <a:solidFill>
                  <a:schemeClr val="bg1"/>
                </a:solidFill>
              </a:rPr>
              <a:t> </a:t>
            </a:r>
            <a:r>
              <a:rPr lang="en-US" sz="2400" dirty="0" err="1" smtClean="0">
                <a:solidFill>
                  <a:schemeClr val="bg1"/>
                </a:solidFill>
              </a:rPr>
              <a:t>tantos</a:t>
            </a:r>
            <a:r>
              <a:rPr lang="en-US" sz="2400" dirty="0" smtClean="0">
                <a:solidFill>
                  <a:schemeClr val="bg1"/>
                </a:solidFill>
              </a:rPr>
              <a:t> </a:t>
            </a:r>
            <a:r>
              <a:rPr lang="en-US" sz="2400" dirty="0" err="1" smtClean="0">
                <a:solidFill>
                  <a:schemeClr val="bg1"/>
                </a:solidFill>
              </a:rPr>
              <a:t>adictos</a:t>
            </a:r>
            <a:r>
              <a:rPr lang="en-US" sz="2400" dirty="0" smtClean="0">
                <a:solidFill>
                  <a:schemeClr val="bg1"/>
                </a:solidFill>
              </a:rPr>
              <a:t> à internet?</a:t>
            </a:r>
          </a:p>
          <a:p>
            <a:pPr algn="just"/>
            <a:endParaRPr lang="en-US" sz="2400" dirty="0">
              <a:solidFill>
                <a:schemeClr val="bg1"/>
              </a:solidFill>
            </a:endParaRPr>
          </a:p>
          <a:p>
            <a:pPr algn="just"/>
            <a:r>
              <a:rPr lang="en-US" sz="2400" dirty="0" err="1" smtClean="0">
                <a:solidFill>
                  <a:schemeClr val="bg1"/>
                </a:solidFill>
              </a:rPr>
              <a:t>Quais</a:t>
            </a:r>
            <a:r>
              <a:rPr lang="en-US" sz="2400" dirty="0" smtClean="0">
                <a:solidFill>
                  <a:schemeClr val="bg1"/>
                </a:solidFill>
              </a:rPr>
              <a:t> </a:t>
            </a:r>
            <a:r>
              <a:rPr lang="en-US" sz="2400" dirty="0" err="1" smtClean="0">
                <a:solidFill>
                  <a:schemeClr val="bg1"/>
                </a:solidFill>
              </a:rPr>
              <a:t>os</a:t>
            </a:r>
            <a:r>
              <a:rPr lang="en-US" sz="2400" dirty="0" smtClean="0">
                <a:solidFill>
                  <a:schemeClr val="bg1"/>
                </a:solidFill>
              </a:rPr>
              <a:t> </a:t>
            </a:r>
            <a:r>
              <a:rPr lang="en-US" sz="2400" dirty="0" err="1" smtClean="0">
                <a:solidFill>
                  <a:schemeClr val="bg1"/>
                </a:solidFill>
              </a:rPr>
              <a:t>novos</a:t>
            </a:r>
            <a:r>
              <a:rPr lang="en-US" sz="2400" dirty="0" smtClean="0">
                <a:solidFill>
                  <a:schemeClr val="bg1"/>
                </a:solidFill>
              </a:rPr>
              <a:t> </a:t>
            </a:r>
            <a:r>
              <a:rPr lang="en-US" sz="2400" dirty="0" err="1" smtClean="0">
                <a:solidFill>
                  <a:schemeClr val="bg1"/>
                </a:solidFill>
              </a:rPr>
              <a:t>perigos</a:t>
            </a:r>
            <a:r>
              <a:rPr lang="en-US" sz="2400" dirty="0" smtClean="0">
                <a:solidFill>
                  <a:schemeClr val="bg1"/>
                </a:solidFill>
              </a:rPr>
              <a:t> </a:t>
            </a:r>
            <a:r>
              <a:rPr lang="en-US" sz="2400" dirty="0" err="1" smtClean="0">
                <a:solidFill>
                  <a:schemeClr val="bg1"/>
                </a:solidFill>
              </a:rPr>
              <a:t>trazidos</a:t>
            </a:r>
            <a:r>
              <a:rPr lang="en-US" sz="2400" dirty="0" smtClean="0">
                <a:solidFill>
                  <a:schemeClr val="bg1"/>
                </a:solidFill>
              </a:rPr>
              <a:t> </a:t>
            </a:r>
            <a:r>
              <a:rPr lang="en-US" sz="2400" dirty="0" err="1" smtClean="0">
                <a:solidFill>
                  <a:schemeClr val="bg1"/>
                </a:solidFill>
              </a:rPr>
              <a:t>pelo</a:t>
            </a:r>
            <a:r>
              <a:rPr lang="en-US" sz="2400" dirty="0" smtClean="0">
                <a:solidFill>
                  <a:schemeClr val="bg1"/>
                </a:solidFill>
              </a:rPr>
              <a:t> </a:t>
            </a:r>
            <a:r>
              <a:rPr lang="en-US" sz="2400" dirty="0" err="1" smtClean="0">
                <a:solidFill>
                  <a:schemeClr val="bg1"/>
                </a:solidFill>
              </a:rPr>
              <a:t>mundo</a:t>
            </a:r>
            <a:r>
              <a:rPr lang="en-US" sz="2400" dirty="0" smtClean="0">
                <a:solidFill>
                  <a:schemeClr val="bg1"/>
                </a:solidFill>
              </a:rPr>
              <a:t> virtual?</a:t>
            </a:r>
            <a:endParaRPr lang="en-GB" dirty="0" smtClean="0">
              <a:solidFill>
                <a:schemeClr val="bg1"/>
              </a:solidFill>
            </a:endParaRPr>
          </a:p>
          <a:p>
            <a:pPr algn="just">
              <a:lnSpc>
                <a:spcPct val="150000"/>
              </a:lnSpc>
            </a:pPr>
            <a:endParaRPr lang="en-US" sz="2800" dirty="0" smtClean="0">
              <a:solidFill>
                <a:schemeClr val="bg1"/>
              </a:solidFill>
              <a:effectLst>
                <a:outerShdw blurRad="38100" dist="38100" dir="2700000" algn="tl">
                  <a:srgbClr val="000000">
                    <a:alpha val="43137"/>
                  </a:srgbClr>
                </a:outerShdw>
              </a:effectLst>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39552" y="690076"/>
            <a:ext cx="8496944" cy="4755148"/>
          </a:xfrm>
          <a:prstGeom prst="rect">
            <a:avLst/>
          </a:prstGeom>
        </p:spPr>
        <p:txBody>
          <a:bodyPr wrap="square">
            <a:spAutoFit/>
          </a:bodyPr>
          <a:lstStyle/>
          <a:p>
            <a:pPr>
              <a:lnSpc>
                <a:spcPct val="150000"/>
              </a:lnSpc>
            </a:pPr>
            <a:r>
              <a:rPr lang="pt-BR" sz="2800" i="1" dirty="0" smtClean="0">
                <a:solidFill>
                  <a:srgbClr val="FFC000"/>
                </a:solidFill>
              </a:rPr>
              <a:t>Há </a:t>
            </a:r>
            <a:r>
              <a:rPr lang="pt-BR" sz="2800" i="1" dirty="0" err="1" smtClean="0">
                <a:solidFill>
                  <a:srgbClr val="FFC000"/>
                </a:solidFill>
              </a:rPr>
              <a:t>contra-pontos</a:t>
            </a:r>
            <a:r>
              <a:rPr lang="pt-BR" sz="2800" i="1" dirty="0" smtClean="0">
                <a:solidFill>
                  <a:srgbClr val="FFC000"/>
                </a:solidFill>
              </a:rPr>
              <a:t> para a humanidade?</a:t>
            </a:r>
            <a:endParaRPr lang="en-US" sz="28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endParaRPr lang="en-US" sz="1200" i="1" dirty="0">
              <a:solidFill>
                <a:schemeClr val="bg1"/>
              </a:solidFill>
              <a:effectLst>
                <a:outerShdw blurRad="38100" dist="38100" dir="2700000" algn="tl">
                  <a:srgbClr val="000000">
                    <a:alpha val="43137"/>
                  </a:srgbClr>
                </a:outerShdw>
              </a:effectLst>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O </a:t>
            </a:r>
            <a:r>
              <a:rPr lang="en-US" sz="2800" i="1" dirty="0" err="1" smtClean="0">
                <a:solidFill>
                  <a:srgbClr val="FFFF00"/>
                </a:solidFill>
                <a:effectLst>
                  <a:outerShdw blurRad="38100" dist="38100" dir="2700000" algn="tl">
                    <a:srgbClr val="000000">
                      <a:alpha val="43137"/>
                    </a:srgbClr>
                  </a:outerShdw>
                </a:effectLst>
              </a:rPr>
              <a:t>resgate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da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história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da</a:t>
            </a:r>
            <a:r>
              <a:rPr lang="en-US" sz="2800" i="1" dirty="0" smtClean="0">
                <a:solidFill>
                  <a:srgbClr val="FFFF00"/>
                </a:solidFill>
                <a:effectLst>
                  <a:outerShdw blurRad="38100" dist="38100" dir="2700000" algn="tl">
                    <a:srgbClr val="000000">
                      <a:alpha val="43137"/>
                    </a:srgbClr>
                  </a:outerShdw>
                </a:effectLst>
              </a:rPr>
              <a:t> arte, do valor dos </a:t>
            </a:r>
            <a:r>
              <a:rPr lang="en-US" sz="2800" i="1" dirty="0" err="1" smtClean="0">
                <a:solidFill>
                  <a:srgbClr val="FFFF00"/>
                </a:solidFill>
                <a:effectLst>
                  <a:outerShdw blurRad="38100" dist="38100" dir="2700000" algn="tl">
                    <a:srgbClr val="000000">
                      <a:alpha val="43137"/>
                    </a:srgbClr>
                  </a:outerShdw>
                </a:effectLst>
              </a:rPr>
              <a:t>idosos</a:t>
            </a:r>
            <a:r>
              <a:rPr lang="en-US" sz="2800" i="1" dirty="0" smtClean="0">
                <a:solidFill>
                  <a:srgbClr val="FFFF00"/>
                </a:solidFill>
                <a:effectLst>
                  <a:outerShdw blurRad="38100" dist="38100" dir="2700000" algn="tl">
                    <a:srgbClr val="000000">
                      <a:alpha val="43137"/>
                    </a:srgbClr>
                  </a:outerShdw>
                </a:effectLst>
              </a:rPr>
              <a:t>, entre </a:t>
            </a:r>
            <a:r>
              <a:rPr lang="en-US" sz="2800" i="1" dirty="0" err="1" smtClean="0">
                <a:solidFill>
                  <a:srgbClr val="FFFF00"/>
                </a:solidFill>
                <a:effectLst>
                  <a:outerShdw blurRad="38100" dist="38100" dir="2700000" algn="tl">
                    <a:srgbClr val="000000">
                      <a:alpha val="43137"/>
                    </a:srgbClr>
                  </a:outerShdw>
                </a:effectLst>
              </a:rPr>
              <a:t>outras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proposições</a:t>
            </a:r>
            <a:r>
              <a:rPr lang="en-US" sz="2800" i="1" dirty="0" smtClean="0">
                <a:solidFill>
                  <a:srgbClr val="FFFF00"/>
                </a:solidFill>
                <a:effectLst>
                  <a:outerShdw blurRad="38100" dist="38100" dir="2700000" algn="tl">
                    <a:srgbClr val="000000">
                      <a:alpha val="43137"/>
                    </a:srgbClr>
                  </a:outerShdw>
                </a:effectLst>
              </a:rPr>
              <a:t> de Postman ( 1994) </a:t>
            </a:r>
            <a:r>
              <a:rPr lang="en-US" sz="2800" i="1" dirty="0" err="1" smtClean="0">
                <a:solidFill>
                  <a:srgbClr val="FFFF00"/>
                </a:solidFill>
                <a:effectLst>
                  <a:outerShdw blurRad="38100" dist="38100" dir="2700000" algn="tl">
                    <a:srgbClr val="000000">
                      <a:alpha val="43137"/>
                    </a:srgbClr>
                  </a:outerShdw>
                </a:effectLst>
              </a:rPr>
              <a:t>serão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suficientes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em</a:t>
            </a:r>
            <a:r>
              <a:rPr lang="en-US" sz="2800" i="1" dirty="0" smtClean="0">
                <a:solidFill>
                  <a:srgbClr val="FFFF00"/>
                </a:solidFill>
                <a:effectLst>
                  <a:outerShdw blurRad="38100" dist="38100" dir="2700000" algn="tl">
                    <a:srgbClr val="000000">
                      <a:alpha val="43137"/>
                    </a:srgbClr>
                  </a:outerShdw>
                </a:effectLst>
              </a:rPr>
              <a:t> face dos </a:t>
            </a:r>
            <a:r>
              <a:rPr lang="en-US" sz="2800" i="1" dirty="0" err="1" smtClean="0">
                <a:solidFill>
                  <a:srgbClr val="FFFF00"/>
                </a:solidFill>
                <a:effectLst>
                  <a:outerShdw blurRad="38100" dist="38100" dir="2700000" algn="tl">
                    <a:srgbClr val="000000">
                      <a:alpha val="43137"/>
                    </a:srgbClr>
                  </a:outerShdw>
                </a:effectLst>
              </a:rPr>
              <a:t>contextos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que</a:t>
            </a:r>
            <a:r>
              <a:rPr lang="en-US" sz="2800" i="1" dirty="0" smtClean="0">
                <a:solidFill>
                  <a:srgbClr val="FFFF00"/>
                </a:solidFill>
                <a:effectLst>
                  <a:outerShdw blurRad="38100" dist="38100" dir="2700000" algn="tl">
                    <a:srgbClr val="000000">
                      <a:alpha val="43137"/>
                    </a:srgbClr>
                  </a:outerShdw>
                </a:effectLst>
              </a:rPr>
              <a:t> se </a:t>
            </a:r>
            <a:r>
              <a:rPr lang="en-US" sz="2800" i="1" dirty="0" err="1" smtClean="0">
                <a:solidFill>
                  <a:srgbClr val="FFFF00"/>
                </a:solidFill>
                <a:effectLst>
                  <a:outerShdw blurRad="38100" dist="38100" dir="2700000" algn="tl">
                    <a:srgbClr val="000000">
                      <a:alpha val="43137"/>
                    </a:srgbClr>
                  </a:outerShdw>
                </a:effectLst>
              </a:rPr>
              <a:t>apresentam</a:t>
            </a:r>
            <a:r>
              <a:rPr lang="en-US" sz="2800" i="1" dirty="0">
                <a:solidFill>
                  <a:srgbClr val="FFFF00"/>
                </a:solidFill>
                <a:effectLst>
                  <a:outerShdw blurRad="38100" dist="38100" dir="2700000" algn="tl">
                    <a:srgbClr val="000000">
                      <a:alpha val="43137"/>
                    </a:srgbClr>
                  </a:outerShdw>
                </a:effectLst>
              </a:rPr>
              <a:t>?</a:t>
            </a:r>
            <a:endParaRPr lang="en-US" sz="1100" dirty="0" smtClean="0">
              <a:solidFill>
                <a:schemeClr val="bg1"/>
              </a:solidFill>
            </a:endParaRPr>
          </a:p>
          <a:p>
            <a:pPr algn="just"/>
            <a:endParaRPr lang="en-US" sz="2400" dirty="0" smtClean="0">
              <a:solidFill>
                <a:schemeClr val="bg1"/>
              </a:solidFill>
            </a:endParaRPr>
          </a:p>
          <a:p>
            <a:pPr algn="just">
              <a:lnSpc>
                <a:spcPct val="150000"/>
              </a:lnSpc>
            </a:pPr>
            <a:endParaRPr lang="en-US" sz="2800" dirty="0" smtClean="0">
              <a:solidFill>
                <a:schemeClr val="bg1"/>
              </a:solidFill>
              <a:effectLst>
                <a:outerShdw blurRad="38100" dist="38100" dir="2700000" algn="tl">
                  <a:srgbClr val="000000">
                    <a:alpha val="43137"/>
                  </a:srgbClr>
                </a:outerShdw>
              </a:effectLst>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
          <p:cNvSpPr>
            <a:spLocks/>
          </p:cNvSpPr>
          <p:nvPr/>
        </p:nvSpPr>
        <p:spPr bwMode="auto">
          <a:xfrm>
            <a:off x="-76200" y="-63500"/>
            <a:ext cx="9232900" cy="6946900"/>
          </a:xfrm>
          <a:prstGeom prst="rect">
            <a:avLst/>
          </a:prstGeom>
          <a:solidFill>
            <a:srgbClr val="0E4668"/>
          </a:solidFill>
          <a:ln>
            <a:noFill/>
          </a:ln>
          <a:extLst/>
        </p:spPr>
        <p:txBody>
          <a:bodyPr lIns="0" tIns="0" rIns="0" bIns="0"/>
          <a:lstStyle/>
          <a:p>
            <a:endParaRPr lang="en-US">
              <a:solidFill>
                <a:srgbClr val="FF0000"/>
              </a:solidFill>
            </a:endParaRPr>
          </a:p>
        </p:txBody>
      </p:sp>
      <p:sp>
        <p:nvSpPr>
          <p:cNvPr id="2" name="Título 1"/>
          <p:cNvSpPr>
            <a:spLocks noGrp="1"/>
          </p:cNvSpPr>
          <p:nvPr>
            <p:ph type="ctrTitle"/>
          </p:nvPr>
        </p:nvSpPr>
        <p:spPr>
          <a:xfrm>
            <a:off x="899592" y="1412776"/>
            <a:ext cx="7270576" cy="1470025"/>
          </a:xfrm>
        </p:spPr>
        <p:txBody>
          <a:bodyPr rtlCol="0">
            <a:noAutofit/>
          </a:bodyPr>
          <a:lstStyle/>
          <a:p>
            <a:pPr>
              <a:defRPr/>
            </a:pPr>
            <a:r>
              <a:rPr lang="en-US" b="1" i="1" smtClean="0">
                <a:solidFill>
                  <a:srgbClr val="FFFFFF"/>
                </a:solidFill>
                <a:effectLst>
                  <a:outerShdw blurRad="38100" dist="38100" dir="2700000" algn="tl">
                    <a:srgbClr val="000000">
                      <a:alpha val="43137"/>
                    </a:srgbClr>
                  </a:outerShdw>
                </a:effectLst>
              </a:rPr>
              <a:t>Word, Virtual Territoriality and Human Fitness</a:t>
            </a:r>
            <a:endParaRPr lang="pt-BR" dirty="0">
              <a:solidFill>
                <a:srgbClr val="FFFFFF"/>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251520" y="3212976"/>
            <a:ext cx="8712968" cy="1922462"/>
          </a:xfrm>
        </p:spPr>
        <p:txBody>
          <a:bodyPr rtlCol="0">
            <a:normAutofit fontScale="25000" lnSpcReduction="20000"/>
          </a:bodyPr>
          <a:lstStyle/>
          <a:p>
            <a:pPr eaLnBrk="1" fontAlgn="auto" hangingPunct="1">
              <a:spcAft>
                <a:spcPts val="0"/>
              </a:spcAft>
              <a:buFont typeface="Arial" pitchFamily="34" charset="0"/>
              <a:buNone/>
              <a:defRPr/>
            </a:pPr>
            <a:r>
              <a:rPr lang="es-US" sz="5600" b="1" dirty="0" smtClean="0">
                <a:solidFill>
                  <a:schemeClr val="bg1"/>
                </a:solidFill>
                <a:effectLst>
                  <a:outerShdw blurRad="38100" dist="38100" dir="2700000" algn="tl">
                    <a:srgbClr val="000000">
                      <a:alpha val="43137"/>
                    </a:srgbClr>
                  </a:outerShdw>
                </a:effectLst>
              </a:rPr>
              <a:t>Silvia </a:t>
            </a:r>
            <a:r>
              <a:rPr lang="es-US" sz="5600" b="1" dirty="0" err="1" smtClean="0">
                <a:solidFill>
                  <a:schemeClr val="bg1"/>
                </a:solidFill>
                <a:effectLst>
                  <a:outerShdw blurRad="38100" dist="38100" dir="2700000" algn="tl">
                    <a:srgbClr val="000000">
                      <a:alpha val="43137"/>
                    </a:srgbClr>
                  </a:outerShdw>
                </a:effectLst>
              </a:rPr>
              <a:t>Maria</a:t>
            </a:r>
            <a:r>
              <a:rPr lang="es-US" sz="5600" b="1" dirty="0" smtClean="0">
                <a:solidFill>
                  <a:schemeClr val="bg1"/>
                </a:solidFill>
                <a:effectLst>
                  <a:outerShdw blurRad="38100" dist="38100" dir="2700000" algn="tl">
                    <a:srgbClr val="000000">
                      <a:alpha val="43137"/>
                    </a:srgbClr>
                  </a:outerShdw>
                </a:effectLst>
              </a:rPr>
              <a:t> Guerra Molina</a:t>
            </a:r>
            <a:r>
              <a:rPr lang="es-US" sz="5600" b="1" baseline="30000" dirty="0" smtClean="0">
                <a:solidFill>
                  <a:schemeClr val="bg1"/>
                </a:solidFill>
                <a:effectLst>
                  <a:outerShdw blurRad="38100" dist="38100" dir="2700000" algn="tl">
                    <a:srgbClr val="000000">
                      <a:alpha val="43137"/>
                    </a:srgbClr>
                  </a:outerShdw>
                </a:effectLst>
              </a:rPr>
              <a:t>1</a:t>
            </a:r>
            <a:r>
              <a:rPr lang="es-US" sz="5600" b="1" dirty="0" smtClean="0">
                <a:solidFill>
                  <a:schemeClr val="bg1"/>
                </a:solidFill>
                <a:effectLst>
                  <a:outerShdw blurRad="38100" dist="38100" dir="2700000" algn="tl">
                    <a:srgbClr val="000000">
                      <a:alpha val="43137"/>
                    </a:srgbClr>
                  </a:outerShdw>
                </a:effectLst>
              </a:rPr>
              <a:t> </a:t>
            </a:r>
            <a:r>
              <a:rPr lang="es-US" sz="5600" b="1" dirty="0" err="1" smtClean="0">
                <a:solidFill>
                  <a:schemeClr val="bg1"/>
                </a:solidFill>
                <a:effectLst>
                  <a:outerShdw blurRad="38100" dist="38100" dir="2700000" algn="tl">
                    <a:srgbClr val="000000">
                      <a:alpha val="43137"/>
                    </a:srgbClr>
                  </a:outerShdw>
                </a:effectLst>
              </a:rPr>
              <a:t>Flávia</a:t>
            </a:r>
            <a:r>
              <a:rPr lang="es-US" sz="5600" b="1" dirty="0" smtClean="0">
                <a:solidFill>
                  <a:schemeClr val="bg1"/>
                </a:solidFill>
                <a:effectLst>
                  <a:outerShdw blurRad="38100" dist="38100" dir="2700000" algn="tl">
                    <a:srgbClr val="000000">
                      <a:alpha val="43137"/>
                    </a:srgbClr>
                  </a:outerShdw>
                </a:effectLst>
              </a:rPr>
              <a:t> </a:t>
            </a:r>
            <a:r>
              <a:rPr lang="es-US" sz="5600" b="1" dirty="0" err="1" smtClean="0">
                <a:solidFill>
                  <a:schemeClr val="bg1"/>
                </a:solidFill>
                <a:effectLst>
                  <a:outerShdw blurRad="38100" dist="38100" dir="2700000" algn="tl">
                    <a:srgbClr val="000000">
                      <a:alpha val="43137"/>
                    </a:srgbClr>
                  </a:outerShdw>
                </a:effectLst>
              </a:rPr>
              <a:t>Lordello</a:t>
            </a:r>
            <a:r>
              <a:rPr lang="es-US" sz="5600" b="1" dirty="0" smtClean="0">
                <a:solidFill>
                  <a:schemeClr val="bg1"/>
                </a:solidFill>
                <a:effectLst>
                  <a:outerShdw blurRad="38100" dist="38100" dir="2700000" algn="tl">
                    <a:srgbClr val="000000">
                      <a:alpha val="43137"/>
                    </a:srgbClr>
                  </a:outerShdw>
                </a:effectLst>
              </a:rPr>
              <a:t> Piedade</a:t>
            </a:r>
            <a:r>
              <a:rPr lang="es-US" sz="5600" b="1" baseline="30000" dirty="0" smtClean="0">
                <a:solidFill>
                  <a:schemeClr val="bg1"/>
                </a:solidFill>
                <a:effectLst>
                  <a:outerShdw blurRad="38100" dist="38100" dir="2700000" algn="tl">
                    <a:srgbClr val="000000">
                      <a:alpha val="43137"/>
                    </a:srgbClr>
                  </a:outerShdw>
                </a:effectLst>
              </a:rPr>
              <a:t>2,6,8</a:t>
            </a:r>
            <a:r>
              <a:rPr lang="es-US" sz="5600" b="1" dirty="0" smtClean="0">
                <a:solidFill>
                  <a:schemeClr val="bg1"/>
                </a:solidFill>
                <a:effectLst>
                  <a:outerShdw blurRad="38100" dist="38100" dir="2700000" algn="tl">
                    <a:srgbClr val="000000">
                      <a:alpha val="43137"/>
                    </a:srgbClr>
                  </a:outerShdw>
                </a:effectLst>
              </a:rPr>
              <a:t> Ricardo Raele</a:t>
            </a:r>
            <a:r>
              <a:rPr lang="es-US" sz="5600" b="1" baseline="30000" dirty="0" smtClean="0">
                <a:solidFill>
                  <a:schemeClr val="bg1"/>
                </a:solidFill>
                <a:effectLst>
                  <a:outerShdw blurRad="38100" dist="38100" dir="2700000" algn="tl">
                    <a:srgbClr val="000000">
                      <a:alpha val="43137"/>
                    </a:srgbClr>
                  </a:outerShdw>
                </a:effectLst>
              </a:rPr>
              <a:t>2,11</a:t>
            </a:r>
            <a:endParaRPr lang="es-US" sz="5600" b="1" dirty="0" smtClean="0">
              <a:solidFill>
                <a:schemeClr val="bg1"/>
              </a:solidFill>
              <a:effectLst>
                <a:outerShdw blurRad="38100" dist="38100" dir="2700000" algn="tl">
                  <a:srgbClr val="000000">
                    <a:alpha val="43137"/>
                  </a:srgbClr>
                </a:outerShdw>
              </a:effectLst>
            </a:endParaRPr>
          </a:p>
          <a:p>
            <a:pPr>
              <a:defRPr/>
            </a:pPr>
            <a:r>
              <a:rPr lang="es-US" sz="5600" b="1" dirty="0" smtClean="0">
                <a:solidFill>
                  <a:schemeClr val="bg1"/>
                </a:solidFill>
                <a:effectLst>
                  <a:outerShdw blurRad="38100" dist="38100" dir="2700000" algn="tl">
                    <a:srgbClr val="000000">
                      <a:alpha val="43137"/>
                    </a:srgbClr>
                  </a:outerShdw>
                </a:effectLst>
              </a:rPr>
              <a:t>Helena Gonçalves</a:t>
            </a:r>
            <a:r>
              <a:rPr lang="es-US" sz="5600" b="1" baseline="30000" dirty="0" smtClean="0">
                <a:solidFill>
                  <a:schemeClr val="bg1"/>
                </a:solidFill>
                <a:effectLst>
                  <a:outerShdw blurRad="38100" dist="38100" dir="2700000" algn="tl">
                    <a:srgbClr val="000000">
                      <a:alpha val="43137"/>
                    </a:srgbClr>
                  </a:outerShdw>
                </a:effectLst>
              </a:rPr>
              <a:t>3,4</a:t>
            </a:r>
            <a:r>
              <a:rPr lang="es-US" sz="5600" b="1" dirty="0" smtClean="0">
                <a:solidFill>
                  <a:schemeClr val="bg1"/>
                </a:solidFill>
                <a:effectLst>
                  <a:outerShdw blurRad="38100" dist="38100" dir="2700000" algn="tl">
                    <a:srgbClr val="000000">
                      <a:alpha val="43137"/>
                    </a:srgbClr>
                  </a:outerShdw>
                </a:effectLst>
              </a:rPr>
              <a:t> </a:t>
            </a:r>
            <a:r>
              <a:rPr lang="es-US" sz="5600" b="1" dirty="0" err="1" smtClean="0">
                <a:solidFill>
                  <a:schemeClr val="bg1"/>
                </a:solidFill>
                <a:effectLst>
                  <a:outerShdw blurRad="38100" dist="38100" dir="2700000" algn="tl">
                    <a:srgbClr val="000000">
                      <a:alpha val="43137"/>
                    </a:srgbClr>
                  </a:outerShdw>
                </a:effectLst>
              </a:rPr>
              <a:t>Virna</a:t>
            </a:r>
            <a:r>
              <a:rPr lang="es-US" sz="5600" b="1" dirty="0" smtClean="0">
                <a:solidFill>
                  <a:schemeClr val="bg1"/>
                </a:solidFill>
                <a:effectLst>
                  <a:outerShdw blurRad="38100" dist="38100" dir="2700000" algn="tl">
                    <a:srgbClr val="000000">
                      <a:alpha val="43137"/>
                    </a:srgbClr>
                  </a:outerShdw>
                </a:effectLst>
              </a:rPr>
              <a:t> Camacho-Cabral</a:t>
            </a:r>
            <a:r>
              <a:rPr lang="es-US" sz="5600" b="1" baseline="30000" dirty="0" smtClean="0">
                <a:solidFill>
                  <a:schemeClr val="bg1"/>
                </a:solidFill>
                <a:effectLst>
                  <a:outerShdw blurRad="38100" dist="38100" dir="2700000" algn="tl">
                    <a:srgbClr val="000000">
                      <a:alpha val="43137"/>
                    </a:srgbClr>
                  </a:outerShdw>
                </a:effectLst>
              </a:rPr>
              <a:t>4</a:t>
            </a:r>
            <a:r>
              <a:rPr lang="es-US" sz="5600" b="1" dirty="0" smtClean="0">
                <a:solidFill>
                  <a:schemeClr val="bg1"/>
                </a:solidFill>
                <a:effectLst>
                  <a:outerShdw blurRad="38100" dist="38100" dir="2700000" algn="tl">
                    <a:srgbClr val="000000">
                      <a:alpha val="43137"/>
                    </a:srgbClr>
                  </a:outerShdw>
                </a:effectLst>
              </a:rPr>
              <a:t> Pablo Henrique </a:t>
            </a:r>
            <a:r>
              <a:rPr lang="es-US" sz="5600" b="1" dirty="0" err="1" smtClean="0">
                <a:solidFill>
                  <a:schemeClr val="bg1"/>
                </a:solidFill>
                <a:effectLst>
                  <a:outerShdw blurRad="38100" dist="38100" dir="2700000" algn="tl">
                    <a:srgbClr val="000000">
                      <a:alpha val="43137"/>
                    </a:srgbClr>
                  </a:outerShdw>
                </a:effectLst>
              </a:rPr>
              <a:t>Fernandes</a:t>
            </a:r>
            <a:r>
              <a:rPr lang="es-US" sz="5600" b="1" dirty="0" smtClean="0">
                <a:solidFill>
                  <a:schemeClr val="bg1"/>
                </a:solidFill>
                <a:effectLst>
                  <a:outerShdw blurRad="38100" dist="38100" dir="2700000" algn="tl">
                    <a:srgbClr val="000000">
                      <a:alpha val="43137"/>
                    </a:srgbClr>
                  </a:outerShdw>
                </a:effectLst>
              </a:rPr>
              <a:t> Lastra</a:t>
            </a:r>
            <a:r>
              <a:rPr lang="es-US" sz="5600" b="1" baseline="30000" dirty="0" smtClean="0">
                <a:solidFill>
                  <a:schemeClr val="bg1"/>
                </a:solidFill>
                <a:effectLst>
                  <a:outerShdw blurRad="38100" dist="38100" dir="2700000" algn="tl">
                    <a:srgbClr val="000000">
                      <a:alpha val="43137"/>
                    </a:srgbClr>
                  </a:outerShdw>
                </a:effectLst>
              </a:rPr>
              <a:t>5</a:t>
            </a:r>
            <a:r>
              <a:rPr lang="es-US" sz="5600" b="1" dirty="0" smtClean="0">
                <a:solidFill>
                  <a:schemeClr val="bg1"/>
                </a:solidFill>
                <a:effectLst>
                  <a:outerShdw blurRad="38100" dist="38100" dir="2700000" algn="tl">
                    <a:srgbClr val="000000">
                      <a:alpha val="43137"/>
                    </a:srgbClr>
                  </a:outerShdw>
                </a:effectLst>
              </a:rPr>
              <a:t> </a:t>
            </a:r>
          </a:p>
          <a:p>
            <a:pPr>
              <a:defRPr/>
            </a:pPr>
            <a:r>
              <a:rPr lang="es-US" sz="5600" b="1" dirty="0" smtClean="0">
                <a:solidFill>
                  <a:schemeClr val="bg1"/>
                </a:solidFill>
                <a:effectLst>
                  <a:outerShdw blurRad="38100" dist="38100" dir="2700000" algn="tl">
                    <a:srgbClr val="000000">
                      <a:alpha val="43137"/>
                    </a:srgbClr>
                  </a:outerShdw>
                </a:effectLst>
              </a:rPr>
              <a:t>Gabriel Henrique Lui</a:t>
            </a:r>
            <a:r>
              <a:rPr lang="es-US" sz="5600" b="1" baseline="30000" dirty="0" smtClean="0">
                <a:solidFill>
                  <a:schemeClr val="bg1"/>
                </a:solidFill>
                <a:effectLst>
                  <a:outerShdw blurRad="38100" dist="38100" dir="2700000" algn="tl">
                    <a:srgbClr val="000000">
                      <a:alpha val="43137"/>
                    </a:srgbClr>
                  </a:outerShdw>
                </a:effectLst>
              </a:rPr>
              <a:t>2,4,6</a:t>
            </a:r>
            <a:r>
              <a:rPr lang="es-US" sz="5600" b="1" dirty="0" smtClean="0">
                <a:solidFill>
                  <a:schemeClr val="bg1"/>
                </a:solidFill>
                <a:effectLst>
                  <a:outerShdw blurRad="38100" dist="38100" dir="2700000" algn="tl">
                    <a:srgbClr val="000000">
                      <a:alpha val="43137"/>
                    </a:srgbClr>
                  </a:outerShdw>
                </a:effectLst>
              </a:rPr>
              <a:t> </a:t>
            </a:r>
            <a:r>
              <a:rPr lang="es-US" sz="5600" b="1" dirty="0" err="1" smtClean="0">
                <a:solidFill>
                  <a:schemeClr val="bg1"/>
                </a:solidFill>
                <a:effectLst>
                  <a:outerShdw blurRad="38100" dist="38100" dir="2700000" algn="tl">
                    <a:srgbClr val="000000">
                      <a:alpha val="43137"/>
                    </a:srgbClr>
                  </a:outerShdw>
                </a:effectLst>
              </a:rPr>
              <a:t>Laila</a:t>
            </a:r>
            <a:r>
              <a:rPr lang="es-US" sz="5600" b="1" dirty="0" smtClean="0">
                <a:solidFill>
                  <a:schemeClr val="bg1"/>
                </a:solidFill>
                <a:effectLst>
                  <a:outerShdw blurRad="38100" dist="38100" dir="2700000" algn="tl">
                    <a:srgbClr val="000000">
                      <a:alpha val="43137"/>
                    </a:srgbClr>
                  </a:outerShdw>
                </a:effectLst>
              </a:rPr>
              <a:t> </a:t>
            </a:r>
            <a:r>
              <a:rPr lang="es-US" sz="5600" b="1" dirty="0" err="1" smtClean="0">
                <a:solidFill>
                  <a:schemeClr val="bg1"/>
                </a:solidFill>
                <a:effectLst>
                  <a:outerShdw blurRad="38100" dist="38100" dir="2700000" algn="tl">
                    <a:srgbClr val="000000">
                      <a:alpha val="43137"/>
                    </a:srgbClr>
                  </a:outerShdw>
                </a:effectLst>
              </a:rPr>
              <a:t>Caroline</a:t>
            </a:r>
            <a:r>
              <a:rPr lang="es-US" sz="5600" b="1" dirty="0" smtClean="0">
                <a:solidFill>
                  <a:schemeClr val="bg1"/>
                </a:solidFill>
                <a:effectLst>
                  <a:outerShdw blurRad="38100" dist="38100" dir="2700000" algn="tl">
                    <a:srgbClr val="000000">
                      <a:alpha val="43137"/>
                    </a:srgbClr>
                  </a:outerShdw>
                </a:effectLst>
              </a:rPr>
              <a:t> </a:t>
            </a:r>
            <a:r>
              <a:rPr lang="es-US" sz="5600" b="1" dirty="0" err="1" smtClean="0">
                <a:solidFill>
                  <a:schemeClr val="bg1"/>
                </a:solidFill>
                <a:effectLst>
                  <a:outerShdw blurRad="38100" dist="38100" dir="2700000" algn="tl">
                    <a:srgbClr val="000000">
                      <a:alpha val="43137"/>
                    </a:srgbClr>
                  </a:outerShdw>
                </a:effectLst>
              </a:rPr>
              <a:t>Zamboni</a:t>
            </a:r>
            <a:r>
              <a:rPr lang="es-US" sz="5600" b="1" dirty="0" smtClean="0">
                <a:solidFill>
                  <a:schemeClr val="bg1"/>
                </a:solidFill>
                <a:effectLst>
                  <a:outerShdw blurRad="38100" dist="38100" dir="2700000" algn="tl">
                    <a:srgbClr val="000000">
                      <a:alpha val="43137"/>
                    </a:srgbClr>
                  </a:outerShdw>
                </a:effectLst>
              </a:rPr>
              <a:t> Fraccaro</a:t>
            </a:r>
            <a:r>
              <a:rPr lang="es-US" sz="5600" b="1" baseline="30000" dirty="0" smtClean="0">
                <a:solidFill>
                  <a:schemeClr val="bg1"/>
                </a:solidFill>
                <a:effectLst>
                  <a:outerShdw blurRad="38100" dist="38100" dir="2700000" algn="tl">
                    <a:srgbClr val="000000">
                      <a:alpha val="43137"/>
                    </a:srgbClr>
                  </a:outerShdw>
                </a:effectLst>
              </a:rPr>
              <a:t>6,4 </a:t>
            </a:r>
            <a:r>
              <a:rPr lang="es-US" sz="5600" b="1" dirty="0" smtClean="0">
                <a:solidFill>
                  <a:schemeClr val="bg1"/>
                </a:solidFill>
                <a:effectLst>
                  <a:outerShdw blurRad="38100" dist="38100" dir="2700000" algn="tl">
                    <a:srgbClr val="000000">
                      <a:alpha val="43137"/>
                    </a:srgbClr>
                  </a:outerShdw>
                </a:effectLst>
              </a:rPr>
              <a:t> Mariana Piva-Silva</a:t>
            </a:r>
            <a:r>
              <a:rPr lang="es-US" sz="5600" b="1" baseline="30000" dirty="0" smtClean="0">
                <a:solidFill>
                  <a:schemeClr val="bg1"/>
                </a:solidFill>
                <a:effectLst>
                  <a:outerShdw blurRad="38100" dist="38100" dir="2700000" algn="tl">
                    <a:srgbClr val="000000">
                      <a:alpha val="43137"/>
                    </a:srgbClr>
                  </a:outerShdw>
                </a:effectLst>
              </a:rPr>
              <a:t>6,5</a:t>
            </a:r>
          </a:p>
          <a:p>
            <a:pPr>
              <a:defRPr/>
            </a:pPr>
            <a:endParaRPr lang="es-US" sz="7200" baseline="30000" dirty="0" smtClean="0">
              <a:solidFill>
                <a:schemeClr val="bg1"/>
              </a:solidFill>
              <a:effectLst>
                <a:outerShdw blurRad="38100" dist="38100" dir="2700000" algn="tl">
                  <a:srgbClr val="000000">
                    <a:alpha val="43137"/>
                  </a:srgbClr>
                </a:outerShdw>
              </a:effectLst>
            </a:endParaRPr>
          </a:p>
          <a:p>
            <a:pPr>
              <a:defRPr/>
            </a:pPr>
            <a:r>
              <a:rPr lang="es-US" sz="5600" b="1" baseline="30000" dirty="0" smtClean="0">
                <a:solidFill>
                  <a:schemeClr val="bg1"/>
                </a:solidFill>
                <a:effectLst>
                  <a:outerShdw blurRad="38100" dist="38100" dir="2700000" algn="tl">
                    <a:srgbClr val="000000">
                      <a:alpha val="43137"/>
                    </a:srgbClr>
                  </a:outerShdw>
                </a:effectLst>
              </a:rPr>
              <a:t>And: </a:t>
            </a:r>
            <a:r>
              <a:rPr lang="es-US" sz="5600" b="1" dirty="0" smtClean="0">
                <a:solidFill>
                  <a:schemeClr val="bg1"/>
                </a:solidFill>
                <a:effectLst>
                  <a:outerShdw blurRad="38100" dist="38100" dir="2700000" algn="tl">
                    <a:srgbClr val="000000">
                      <a:alpha val="43137"/>
                    </a:srgbClr>
                  </a:outerShdw>
                </a:effectLst>
              </a:rPr>
              <a:t>Fernanda </a:t>
            </a:r>
            <a:r>
              <a:rPr lang="es-US" sz="5600" b="1" dirty="0" err="1" smtClean="0">
                <a:solidFill>
                  <a:schemeClr val="bg1"/>
                </a:solidFill>
                <a:effectLst>
                  <a:outerShdw blurRad="38100" dist="38100" dir="2700000" algn="tl">
                    <a:srgbClr val="000000">
                      <a:alpha val="43137"/>
                    </a:srgbClr>
                  </a:outerShdw>
                </a:effectLst>
              </a:rPr>
              <a:t>Reichardt</a:t>
            </a:r>
            <a:r>
              <a:rPr lang="es-US" sz="5600" b="1" baseline="30000" smtClean="0">
                <a:solidFill>
                  <a:schemeClr val="bg1"/>
                </a:solidFill>
                <a:effectLst>
                  <a:outerShdw blurRad="38100" dist="38100" dir="2700000" algn="tl">
                    <a:srgbClr val="000000">
                      <a:alpha val="43137"/>
                    </a:srgbClr>
                  </a:outerShdw>
                </a:effectLst>
              </a:rPr>
              <a:t> 2,7</a:t>
            </a:r>
            <a:r>
              <a:rPr lang="es-US" sz="5600" b="1" smtClean="0">
                <a:solidFill>
                  <a:schemeClr val="bg1"/>
                </a:solidFill>
                <a:effectLst>
                  <a:outerShdw blurRad="38100" dist="38100" dir="2700000" algn="tl">
                    <a:srgbClr val="000000">
                      <a:alpha val="43137"/>
                    </a:srgbClr>
                  </a:outerShdw>
                </a:effectLst>
              </a:rPr>
              <a:t>, Felipe </a:t>
            </a:r>
            <a:r>
              <a:rPr lang="en-US" sz="5600" b="1" dirty="0" smtClean="0">
                <a:solidFill>
                  <a:schemeClr val="bg1"/>
                </a:solidFill>
                <a:effectLst>
                  <a:outerShdw blurRad="38100" dist="38100" dir="2700000" algn="tl">
                    <a:srgbClr val="000000">
                      <a:alpha val="43137"/>
                    </a:srgbClr>
                  </a:outerShdw>
                </a:effectLst>
              </a:rPr>
              <a:t>Carvalho</a:t>
            </a:r>
            <a:r>
              <a:rPr lang="en-US" sz="5600" b="1" baseline="30000" dirty="0" smtClean="0">
                <a:solidFill>
                  <a:schemeClr val="bg1"/>
                </a:solidFill>
                <a:effectLst>
                  <a:outerShdw blurRad="38100" dist="38100" dir="2700000" algn="tl">
                    <a:srgbClr val="000000">
                      <a:alpha val="43137"/>
                    </a:srgbClr>
                  </a:outerShdw>
                </a:effectLst>
              </a:rPr>
              <a:t>5</a:t>
            </a:r>
            <a:r>
              <a:rPr lang="es-US" sz="5600" b="1" dirty="0" smtClean="0">
                <a:solidFill>
                  <a:schemeClr val="bg1"/>
                </a:solidFill>
                <a:effectLst>
                  <a:outerShdw blurRad="38100" dist="38100" dir="2700000" algn="tl">
                    <a:srgbClr val="000000">
                      <a:alpha val="43137"/>
                    </a:srgbClr>
                  </a:outerShdw>
                </a:effectLst>
              </a:rPr>
              <a:t>, </a:t>
            </a:r>
            <a:r>
              <a:rPr lang="es-US" sz="5600" b="1" dirty="0" err="1" smtClean="0">
                <a:solidFill>
                  <a:schemeClr val="bg1"/>
                </a:solidFill>
                <a:effectLst>
                  <a:outerShdw blurRad="38100" dist="38100" dir="2700000" algn="tl">
                    <a:srgbClr val="000000">
                      <a:alpha val="43137"/>
                    </a:srgbClr>
                  </a:outerShdw>
                </a:effectLst>
              </a:rPr>
              <a:t>Jéssika</a:t>
            </a:r>
            <a:r>
              <a:rPr lang="es-US" sz="5600" b="1" dirty="0" smtClean="0">
                <a:solidFill>
                  <a:schemeClr val="bg1"/>
                </a:solidFill>
                <a:effectLst>
                  <a:outerShdw blurRad="38100" dist="38100" dir="2700000" algn="tl">
                    <a:srgbClr val="000000">
                      <a:alpha val="43137"/>
                    </a:srgbClr>
                  </a:outerShdw>
                </a:effectLst>
              </a:rPr>
              <a:t> Gomes</a:t>
            </a:r>
            <a:r>
              <a:rPr lang="es-US" sz="5600" b="1" baseline="30000" dirty="0" smtClean="0">
                <a:solidFill>
                  <a:schemeClr val="bg1"/>
                </a:solidFill>
                <a:effectLst>
                  <a:outerShdw blurRad="38100" dist="38100" dir="2700000" algn="tl">
                    <a:srgbClr val="000000">
                      <a:alpha val="43137"/>
                    </a:srgbClr>
                  </a:outerShdw>
                </a:effectLst>
              </a:rPr>
              <a:t>12</a:t>
            </a:r>
            <a:r>
              <a:rPr lang="es-US" sz="5600" b="1" dirty="0" smtClean="0">
                <a:solidFill>
                  <a:schemeClr val="bg1"/>
                </a:solidFill>
                <a:effectLst>
                  <a:outerShdw blurRad="38100" dist="38100" dir="2700000" algn="tl">
                    <a:srgbClr val="000000">
                      <a:alpha val="43137"/>
                    </a:srgbClr>
                  </a:outerShdw>
                </a:effectLst>
              </a:rPr>
              <a:t>,  Rafael Falcão</a:t>
            </a:r>
            <a:r>
              <a:rPr lang="es-US" sz="5600" b="1" baseline="30000" dirty="0" smtClean="0">
                <a:solidFill>
                  <a:schemeClr val="bg1"/>
                </a:solidFill>
                <a:effectLst>
                  <a:outerShdw blurRad="38100" dist="38100" dir="2700000" algn="tl">
                    <a:srgbClr val="000000">
                      <a:alpha val="43137"/>
                    </a:srgbClr>
                  </a:outerShdw>
                </a:effectLst>
              </a:rPr>
              <a:t>10</a:t>
            </a:r>
            <a:r>
              <a:rPr lang="es-US" sz="5600" b="1" dirty="0" smtClean="0">
                <a:solidFill>
                  <a:schemeClr val="bg1"/>
                </a:solidFill>
                <a:effectLst>
                  <a:outerShdw blurRad="38100" dist="38100" dir="2700000" algn="tl">
                    <a:srgbClr val="000000">
                      <a:alpha val="43137"/>
                    </a:srgbClr>
                  </a:outerShdw>
                </a:effectLst>
              </a:rPr>
              <a:t>, Magda Lima</a:t>
            </a:r>
            <a:r>
              <a:rPr lang="es-US" sz="5600" b="1" baseline="30000" dirty="0" smtClean="0">
                <a:solidFill>
                  <a:schemeClr val="bg1"/>
                </a:solidFill>
                <a:effectLst>
                  <a:outerShdw blurRad="38100" dist="38100" dir="2700000" algn="tl">
                    <a:srgbClr val="000000">
                      <a:alpha val="43137"/>
                    </a:srgbClr>
                  </a:outerShdw>
                </a:effectLst>
              </a:rPr>
              <a:t>9</a:t>
            </a:r>
            <a:endParaRPr lang="es-US" sz="5600" b="1"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endParaRPr lang="en-US" sz="2400" baseline="30000" dirty="0" smtClean="0">
              <a:solidFill>
                <a:schemeClr val="bg1"/>
              </a:solidFill>
            </a:endParaRPr>
          </a:p>
          <a:p>
            <a:pPr eaLnBrk="1" fontAlgn="auto" hangingPunct="1">
              <a:spcAft>
                <a:spcPts val="0"/>
              </a:spcAft>
              <a:buFont typeface="Arial" pitchFamily="34" charset="0"/>
              <a:buNone/>
              <a:defRPr/>
            </a:pPr>
            <a:endParaRPr lang="en-US" sz="2400" baseline="30000" dirty="0" smtClean="0">
              <a:solidFill>
                <a:schemeClr val="bg1"/>
              </a:solidFill>
            </a:endParaRPr>
          </a:p>
          <a:p>
            <a:pPr eaLnBrk="1" fontAlgn="auto" hangingPunct="1">
              <a:spcAft>
                <a:spcPts val="0"/>
              </a:spcAft>
              <a:buFont typeface="Arial" pitchFamily="34" charset="0"/>
              <a:buNone/>
              <a:defRPr/>
            </a:pPr>
            <a:endParaRPr lang="en-US" sz="7200" b="1" i="1"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r>
              <a:rPr lang="en-US" sz="7200" b="1" i="1" dirty="0" smtClean="0">
                <a:solidFill>
                  <a:schemeClr val="bg1"/>
                </a:solidFill>
                <a:effectLst>
                  <a:outerShdw blurRad="38100" dist="38100" dir="2700000" algn="tl">
                    <a:srgbClr val="000000">
                      <a:alpha val="43137"/>
                    </a:srgbClr>
                  </a:outerShdw>
                </a:effectLst>
              </a:rPr>
              <a:t>Lab. Eco-Genetics of Agro-Industrial Waste and Human Ecology</a:t>
            </a:r>
            <a:endParaRPr lang="pt-BR" sz="72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r>
              <a:rPr lang="en-US" sz="4000" b="1" baseline="30000" dirty="0" smtClean="0">
                <a:solidFill>
                  <a:schemeClr val="bg1"/>
                </a:solidFill>
              </a:rPr>
              <a:t>1</a:t>
            </a:r>
            <a:r>
              <a:rPr lang="en-US" sz="4000" b="1" dirty="0" smtClean="0">
                <a:solidFill>
                  <a:schemeClr val="bg1"/>
                </a:solidFill>
              </a:rPr>
              <a:t>University of São Paulo (USP), Brazil, Department of Genetics, Associated Professor </a:t>
            </a:r>
            <a:r>
              <a:rPr lang="en-US" sz="4800" b="1" dirty="0" smtClean="0">
                <a:solidFill>
                  <a:schemeClr val="bg1"/>
                </a:solidFill>
              </a:rPr>
              <a:t>&lt;</a:t>
            </a:r>
            <a:r>
              <a:rPr lang="en-US" sz="4800" b="1" dirty="0" smtClean="0">
                <a:solidFill>
                  <a:schemeClr val="bg1"/>
                </a:solidFill>
                <a:effectLst>
                  <a:outerShdw blurRad="38100" dist="38100" dir="2700000" algn="tl">
                    <a:srgbClr val="000000">
                      <a:alpha val="43137"/>
                    </a:srgbClr>
                  </a:outerShdw>
                </a:effectLst>
              </a:rPr>
              <a:t>silviamgmolina@usp.br</a:t>
            </a:r>
            <a:r>
              <a:rPr lang="en-US" sz="4800" b="1" dirty="0" smtClean="0">
                <a:solidFill>
                  <a:schemeClr val="bg1"/>
                </a:solidFill>
              </a:rPr>
              <a:t>&gt;</a:t>
            </a:r>
            <a:endParaRPr lang="pt-BR" sz="4800" b="1" dirty="0" smtClean="0">
              <a:solidFill>
                <a:schemeClr val="bg1"/>
              </a:solidFill>
            </a:endParaRPr>
          </a:p>
          <a:p>
            <a:pPr>
              <a:defRPr/>
            </a:pPr>
            <a:r>
              <a:rPr lang="en-US" sz="4000" b="1" baseline="30000" dirty="0" smtClean="0">
                <a:solidFill>
                  <a:schemeClr val="bg1"/>
                </a:solidFill>
              </a:rPr>
              <a:t>2</a:t>
            </a:r>
            <a:r>
              <a:rPr lang="en-US" sz="4000" b="1" dirty="0" smtClean="0">
                <a:solidFill>
                  <a:schemeClr val="bg1"/>
                </a:solidFill>
              </a:rPr>
              <a:t>MSc; USP,  Graduate Program in Applied Ecology/Dr;</a:t>
            </a:r>
            <a:r>
              <a:rPr lang="pt-BR" sz="4000" b="1" dirty="0" smtClean="0">
                <a:solidFill>
                  <a:schemeClr val="bg1"/>
                </a:solidFill>
              </a:rPr>
              <a:t> </a:t>
            </a:r>
            <a:r>
              <a:rPr lang="en-US" sz="4000" b="1" baseline="30000" dirty="0" smtClean="0">
                <a:solidFill>
                  <a:schemeClr val="bg1"/>
                </a:solidFill>
              </a:rPr>
              <a:t>3</a:t>
            </a:r>
            <a:r>
              <a:rPr lang="en-US" sz="4000" b="1" dirty="0" smtClean="0">
                <a:solidFill>
                  <a:schemeClr val="bg1"/>
                </a:solidFill>
              </a:rPr>
              <a:t>USP, Graduate Program in Applied Ecology/</a:t>
            </a:r>
            <a:r>
              <a:rPr lang="en-US" sz="4000" b="1" dirty="0" err="1" smtClean="0">
                <a:solidFill>
                  <a:schemeClr val="bg1"/>
                </a:solidFill>
              </a:rPr>
              <a:t>MSc</a:t>
            </a:r>
            <a:endParaRPr lang="pt-BR" sz="4000" b="1" dirty="0" smtClean="0">
              <a:solidFill>
                <a:schemeClr val="bg1"/>
              </a:solidFill>
            </a:endParaRPr>
          </a:p>
          <a:p>
            <a:pPr>
              <a:defRPr/>
            </a:pPr>
            <a:r>
              <a:rPr lang="en-US" sz="4000" b="1" baseline="30000" dirty="0" smtClean="0">
                <a:solidFill>
                  <a:schemeClr val="bg1"/>
                </a:solidFill>
              </a:rPr>
              <a:t>4</a:t>
            </a:r>
            <a:r>
              <a:rPr lang="en-US" sz="4000" b="1" dirty="0" smtClean="0">
                <a:solidFill>
                  <a:schemeClr val="bg1"/>
                </a:solidFill>
              </a:rPr>
              <a:t> Environmental Manager – graduate/USP; </a:t>
            </a:r>
            <a:r>
              <a:rPr lang="en-US" sz="4000" b="1" baseline="30000" dirty="0" smtClean="0">
                <a:solidFill>
                  <a:schemeClr val="bg1"/>
                </a:solidFill>
              </a:rPr>
              <a:t>5</a:t>
            </a:r>
            <a:r>
              <a:rPr lang="en-US" sz="4000" b="1" dirty="0" smtClean="0">
                <a:solidFill>
                  <a:schemeClr val="bg1"/>
                </a:solidFill>
              </a:rPr>
              <a:t> Biologist – graduate/USP; </a:t>
            </a:r>
            <a:r>
              <a:rPr lang="en-US" sz="4000" b="1" baseline="30000" dirty="0" smtClean="0">
                <a:solidFill>
                  <a:schemeClr val="bg1"/>
                </a:solidFill>
              </a:rPr>
              <a:t>6</a:t>
            </a:r>
            <a:r>
              <a:rPr lang="en-US" sz="4000" b="1" dirty="0" smtClean="0">
                <a:solidFill>
                  <a:schemeClr val="bg1"/>
                </a:solidFill>
              </a:rPr>
              <a:t> </a:t>
            </a:r>
            <a:r>
              <a:rPr lang="en-US" sz="4000" b="1" dirty="0" err="1" smtClean="0">
                <a:solidFill>
                  <a:schemeClr val="bg1"/>
                </a:solidFill>
              </a:rPr>
              <a:t>MSc</a:t>
            </a:r>
            <a:r>
              <a:rPr lang="en-US" sz="4000" b="1" dirty="0" smtClean="0">
                <a:solidFill>
                  <a:schemeClr val="bg1"/>
                </a:solidFill>
              </a:rPr>
              <a:t> - Program in Applied Ecology, USP: </a:t>
            </a:r>
          </a:p>
          <a:p>
            <a:pPr>
              <a:defRPr/>
            </a:pPr>
            <a:r>
              <a:rPr lang="en-US" sz="4000" b="1" baseline="30000" dirty="0" smtClean="0">
                <a:solidFill>
                  <a:schemeClr val="bg1"/>
                </a:solidFill>
              </a:rPr>
              <a:t>7</a:t>
            </a:r>
            <a:r>
              <a:rPr lang="en-US" sz="4000" b="1" dirty="0" smtClean="0">
                <a:solidFill>
                  <a:schemeClr val="bg1"/>
                </a:solidFill>
              </a:rPr>
              <a:t>Lawyer – graduate/Mackenzie University , São Paulo, Brazil;  </a:t>
            </a:r>
            <a:r>
              <a:rPr lang="en-US" sz="4000" b="1" baseline="30000" dirty="0" smtClean="0">
                <a:solidFill>
                  <a:schemeClr val="bg1"/>
                </a:solidFill>
              </a:rPr>
              <a:t>8</a:t>
            </a:r>
            <a:r>
              <a:rPr lang="en-US" sz="4000" b="1" dirty="0" smtClean="0">
                <a:solidFill>
                  <a:schemeClr val="bg1"/>
                </a:solidFill>
              </a:rPr>
              <a:t> Lawyer – graduate/University of Triangle, </a:t>
            </a:r>
          </a:p>
          <a:p>
            <a:pPr>
              <a:defRPr/>
            </a:pPr>
            <a:r>
              <a:rPr lang="en-US" sz="4000" b="1" dirty="0" smtClean="0">
                <a:solidFill>
                  <a:schemeClr val="bg1"/>
                </a:solidFill>
              </a:rPr>
              <a:t>Minas </a:t>
            </a:r>
            <a:r>
              <a:rPr lang="en-US" sz="4000" b="1" dirty="0" err="1" smtClean="0">
                <a:solidFill>
                  <a:schemeClr val="bg1"/>
                </a:solidFill>
              </a:rPr>
              <a:t>Gerais</a:t>
            </a:r>
            <a:r>
              <a:rPr lang="en-US" sz="4000" b="1" dirty="0" smtClean="0">
                <a:solidFill>
                  <a:schemeClr val="bg1"/>
                </a:solidFill>
              </a:rPr>
              <a:t>, Brazil; </a:t>
            </a:r>
            <a:r>
              <a:rPr lang="en-US" sz="4000" b="1" baseline="30000" dirty="0" smtClean="0">
                <a:solidFill>
                  <a:schemeClr val="bg1"/>
                </a:solidFill>
              </a:rPr>
              <a:t>9 </a:t>
            </a:r>
            <a:r>
              <a:rPr lang="en-US" sz="4000" b="1" dirty="0" smtClean="0">
                <a:solidFill>
                  <a:schemeClr val="bg1"/>
                </a:solidFill>
              </a:rPr>
              <a:t>Biologist – undergraduate/USP;  </a:t>
            </a:r>
            <a:r>
              <a:rPr lang="en-US" sz="4000" b="1" baseline="30000" dirty="0" smtClean="0">
                <a:solidFill>
                  <a:schemeClr val="bg1"/>
                </a:solidFill>
              </a:rPr>
              <a:t>10</a:t>
            </a:r>
            <a:r>
              <a:rPr lang="en-US" sz="4000" b="1" dirty="0" smtClean="0">
                <a:solidFill>
                  <a:schemeClr val="bg1"/>
                </a:solidFill>
              </a:rPr>
              <a:t>Environmental Manager – undergraduate/USP; </a:t>
            </a:r>
          </a:p>
          <a:p>
            <a:pPr>
              <a:defRPr/>
            </a:pPr>
            <a:r>
              <a:rPr lang="en-US" sz="4000" b="1" baseline="30000" dirty="0" smtClean="0">
                <a:solidFill>
                  <a:schemeClr val="bg1"/>
                </a:solidFill>
              </a:rPr>
              <a:t>11</a:t>
            </a:r>
            <a:r>
              <a:rPr lang="en-US" sz="4000" b="1" dirty="0" smtClean="0">
                <a:solidFill>
                  <a:schemeClr val="bg1"/>
                </a:solidFill>
              </a:rPr>
              <a:t> Social Scientist - graduate/USP; </a:t>
            </a:r>
            <a:r>
              <a:rPr lang="en-US" sz="4000" b="1" baseline="30000" dirty="0" smtClean="0">
                <a:solidFill>
                  <a:schemeClr val="bg1"/>
                </a:solidFill>
              </a:rPr>
              <a:t>12 </a:t>
            </a:r>
            <a:r>
              <a:rPr lang="en-US" sz="4000" b="1" dirty="0" smtClean="0">
                <a:solidFill>
                  <a:schemeClr val="bg1"/>
                </a:solidFill>
              </a:rPr>
              <a:t>Economist – undergraduate/USP</a:t>
            </a:r>
          </a:p>
          <a:p>
            <a:pPr>
              <a:defRPr/>
            </a:pPr>
            <a:endParaRPr lang="en-US" sz="4800" b="1" dirty="0" smtClean="0">
              <a:solidFill>
                <a:schemeClr val="bg1"/>
              </a:solidFill>
            </a:endParaRPr>
          </a:p>
          <a:p>
            <a:pPr>
              <a:defRPr/>
            </a:pPr>
            <a:endParaRPr lang="pt-BR" sz="4800" b="1" dirty="0" smtClean="0">
              <a:solidFill>
                <a:schemeClr val="bg1"/>
              </a:solidFill>
            </a:endParaRPr>
          </a:p>
          <a:p>
            <a:pPr eaLnBrk="1" fontAlgn="auto" hangingPunct="1">
              <a:spcAft>
                <a:spcPts val="0"/>
              </a:spcAft>
              <a:buFont typeface="Arial" pitchFamily="34" charset="0"/>
              <a:buNone/>
              <a:defRPr/>
            </a:pPr>
            <a:endParaRPr lang="pt-BR" sz="2200" dirty="0">
              <a:solidFill>
                <a:schemeClr val="bg1"/>
              </a:solidFill>
            </a:endParaRPr>
          </a:p>
        </p:txBody>
      </p:sp>
      <p:sp>
        <p:nvSpPr>
          <p:cNvPr id="4" name="Retângulo 3"/>
          <p:cNvSpPr/>
          <p:nvPr/>
        </p:nvSpPr>
        <p:spPr>
          <a:xfrm>
            <a:off x="971550" y="260350"/>
            <a:ext cx="7056438" cy="707886"/>
          </a:xfrm>
          <a:prstGeom prst="rect">
            <a:avLst/>
          </a:prstGeom>
        </p:spPr>
        <p:txBody>
          <a:bodyPr>
            <a:spAutoFit/>
          </a:bodyPr>
          <a:lstStyle/>
          <a:p>
            <a:pPr algn="ctr" fontAlgn="auto">
              <a:spcBef>
                <a:spcPts val="0"/>
              </a:spcBef>
              <a:spcAft>
                <a:spcPts val="0"/>
              </a:spcAft>
              <a:defRPr/>
            </a:pPr>
            <a:r>
              <a:rPr lang="en-US" sz="1200" b="1" i="1" dirty="0">
                <a:solidFill>
                  <a:srgbClr val="FFFFFF"/>
                </a:solidFill>
                <a:latin typeface="+mn-lt"/>
              </a:rPr>
              <a:t>The </a:t>
            </a:r>
            <a:r>
              <a:rPr lang="en-US" sz="1200" b="1" i="1" dirty="0" smtClean="0">
                <a:solidFill>
                  <a:srgbClr val="FFFFFF"/>
                </a:solidFill>
                <a:latin typeface="+mn-lt"/>
              </a:rPr>
              <a:t>Thirteenth </a:t>
            </a:r>
            <a:r>
              <a:rPr lang="en-US" sz="1200" b="1" i="1" dirty="0">
                <a:solidFill>
                  <a:srgbClr val="FFFFFF"/>
                </a:solidFill>
                <a:latin typeface="+mn-lt"/>
              </a:rPr>
              <a:t>Annual Convention of the Media Ecology </a:t>
            </a:r>
            <a:r>
              <a:rPr lang="en-US" sz="1200" b="1" i="1" dirty="0" smtClean="0">
                <a:solidFill>
                  <a:srgbClr val="FFFFFF"/>
                </a:solidFill>
                <a:latin typeface="+mn-lt"/>
              </a:rPr>
              <a:t>Association/2012</a:t>
            </a:r>
            <a:r>
              <a:rPr lang="en-US" sz="1200" b="1" i="1" dirty="0">
                <a:solidFill>
                  <a:srgbClr val="FFFFFF"/>
                </a:solidFill>
                <a:latin typeface="+mn-lt"/>
              </a:rPr>
              <a:t/>
            </a:r>
            <a:br>
              <a:rPr lang="en-US" sz="1200" b="1" i="1" dirty="0">
                <a:solidFill>
                  <a:srgbClr val="FFFFFF"/>
                </a:solidFill>
                <a:latin typeface="+mn-lt"/>
              </a:rPr>
            </a:br>
            <a:r>
              <a:rPr lang="en-US" sz="1600" b="1" i="1" dirty="0" smtClean="0">
                <a:solidFill>
                  <a:srgbClr val="FFFFFF"/>
                </a:solidFill>
                <a:effectLst>
                  <a:outerShdw blurRad="38100" dist="38100" dir="2700000" algn="tl">
                    <a:srgbClr val="000000">
                      <a:alpha val="43137"/>
                    </a:srgbClr>
                  </a:outerShdw>
                </a:effectLst>
              </a:rPr>
              <a:t>- </a:t>
            </a:r>
            <a:r>
              <a:rPr lang="en-US" sz="1600" b="1" i="1" dirty="0" smtClean="0">
                <a:solidFill>
                  <a:srgbClr val="FFFFFF"/>
                </a:solidFill>
                <a:effectLst>
                  <a:outerShdw blurRad="38100" dist="38100" dir="2700000" algn="tl">
                    <a:srgbClr val="000000">
                      <a:alpha val="43137"/>
                    </a:srgbClr>
                  </a:outerShdw>
                </a:effectLst>
                <a:latin typeface="+mn-lt"/>
              </a:rPr>
              <a:t>The </a:t>
            </a:r>
            <a:r>
              <a:rPr lang="en-US" sz="1600" b="1" i="1" dirty="0" smtClean="0">
                <a:solidFill>
                  <a:srgbClr val="FFFFFF"/>
                </a:solidFill>
                <a:effectLst>
                  <a:outerShdw blurRad="38100" dist="38100" dir="2700000" algn="tl">
                    <a:srgbClr val="000000">
                      <a:alpha val="43137"/>
                    </a:srgbClr>
                  </a:outerShdw>
                </a:effectLst>
              </a:rPr>
              <a:t>C</a:t>
            </a:r>
            <a:r>
              <a:rPr lang="en-US" sz="1600" b="1" i="1" dirty="0" smtClean="0">
                <a:solidFill>
                  <a:srgbClr val="FFFFFF"/>
                </a:solidFill>
                <a:effectLst>
                  <a:outerShdw blurRad="38100" dist="38100" dir="2700000" algn="tl">
                    <a:srgbClr val="000000">
                      <a:alpha val="43137"/>
                    </a:srgbClr>
                  </a:outerShdw>
                </a:effectLst>
                <a:latin typeface="+mn-lt"/>
              </a:rPr>
              <a:t>rossroads of the Word -</a:t>
            </a:r>
          </a:p>
          <a:p>
            <a:pPr algn="ctr"/>
            <a:r>
              <a:rPr lang="en-US" sz="1200" b="1" i="1" dirty="0" smtClean="0">
                <a:solidFill>
                  <a:srgbClr val="FFFFFF"/>
                </a:solidFill>
              </a:rPr>
              <a:t>Manhattan College, Riverdale, New York, US</a:t>
            </a:r>
            <a:endParaRPr lang="en-US" sz="1200" b="1" i="1" dirty="0">
              <a:solidFill>
                <a:srgbClr val="FFFFFF"/>
              </a:solidFill>
            </a:endParaRPr>
          </a:p>
        </p:txBody>
      </p:sp>
      <p:sp>
        <p:nvSpPr>
          <p:cNvPr id="16" name="Espaço Reservado para Data 3"/>
          <p:cNvSpPr>
            <a:spLocks noGrp="1"/>
          </p:cNvSpPr>
          <p:nvPr>
            <p:ph type="dt" sz="half" idx="10"/>
          </p:nvPr>
        </p:nvSpPr>
        <p:spPr>
          <a:xfrm>
            <a:off x="457200" y="6356350"/>
            <a:ext cx="2133600" cy="365125"/>
          </a:xfrm>
        </p:spPr>
        <p:txBody>
          <a:bodyPr/>
          <a:lstStyle/>
          <a:p>
            <a:fld id="{A1154103-D89E-4E83-81FD-45E1AF4B38C3}" type="datetimeFigureOut">
              <a:rPr lang="pt-BR" smtClean="0"/>
              <a:pPr/>
              <a:t>16/06/2015</a:t>
            </a:fld>
            <a:endParaRPr lang="pt-BR"/>
          </a:p>
        </p:txBody>
      </p:sp>
      <p:sp>
        <p:nvSpPr>
          <p:cNvPr id="17" name="Espaço Reservado para Rodapé 4"/>
          <p:cNvSpPr>
            <a:spLocks noGrp="1"/>
          </p:cNvSpPr>
          <p:nvPr>
            <p:ph type="ftr" sz="quarter" idx="11"/>
          </p:nvPr>
        </p:nvSpPr>
        <p:spPr>
          <a:xfrm>
            <a:off x="3124200" y="6356350"/>
            <a:ext cx="2895600" cy="365125"/>
          </a:xfrm>
        </p:spPr>
        <p:txBody>
          <a:bodyPr/>
          <a:lstStyle/>
          <a:p>
            <a:endParaRPr lang="pt-BR"/>
          </a:p>
        </p:txBody>
      </p:sp>
      <p:sp>
        <p:nvSpPr>
          <p:cNvPr id="18" name="Espaço Reservado para Número de Slide 5"/>
          <p:cNvSpPr>
            <a:spLocks noGrp="1"/>
          </p:cNvSpPr>
          <p:nvPr>
            <p:ph type="sldNum" sz="quarter" idx="12"/>
          </p:nvPr>
        </p:nvSpPr>
        <p:spPr>
          <a:xfrm>
            <a:off x="6553200" y="6356350"/>
            <a:ext cx="2133600" cy="365125"/>
          </a:xfrm>
        </p:spPr>
        <p:txBody>
          <a:bodyPr/>
          <a:lstStyle/>
          <a:p>
            <a:fld id="{1F76C430-2299-4A97-9BA8-85D14A7A3763}" type="slidenum">
              <a:rPr lang="pt-BR" smtClean="0"/>
              <a:pPr/>
              <a:t>28</a:t>
            </a:fld>
            <a:endParaRPr lang="pt-BR"/>
          </a:p>
        </p:txBody>
      </p:sp>
      <p:sp>
        <p:nvSpPr>
          <p:cNvPr id="19" name="Text Box 3"/>
          <p:cNvSpPr txBox="1">
            <a:spLocks noChangeArrowheads="1"/>
          </p:cNvSpPr>
          <p:nvPr/>
        </p:nvSpPr>
        <p:spPr bwMode="auto">
          <a:xfrm>
            <a:off x="8442325" y="6467475"/>
            <a:ext cx="244475" cy="254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lvl1pPr algn="l">
              <a:defRPr sz="1200">
                <a:solidFill>
                  <a:schemeClr val="tx1"/>
                </a:solidFill>
                <a:latin typeface="Gill Sans" charset="0"/>
                <a:ea typeface="ＭＳ Ｐゴシック"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pPr algn="r"/>
            <a:fld id="{F5F2AFD7-8DE0-EC49-9F7B-4BC3B9203015}" type="slidenum">
              <a:rPr lang="en-US">
                <a:solidFill>
                  <a:srgbClr val="878787"/>
                </a:solidFill>
                <a:latin typeface="Calibri" charset="0"/>
                <a:cs typeface="Calibri" charset="0"/>
                <a:sym typeface="Calibri" charset="0"/>
              </a:rPr>
              <a:pPr algn="r"/>
              <a:t>28</a:t>
            </a:fld>
            <a:endParaRPr lang="en-US">
              <a:solidFill>
                <a:srgbClr val="878787"/>
              </a:solidFill>
              <a:latin typeface="Calibri" charset="0"/>
              <a:cs typeface="Calibri" charset="0"/>
              <a:sym typeface="Calibri" charset="0"/>
            </a:endParaRPr>
          </a:p>
        </p:txBody>
      </p:sp>
      <p:sp>
        <p:nvSpPr>
          <p:cNvPr id="22" name="Rectangle 2"/>
          <p:cNvSpPr>
            <a:spLocks/>
          </p:cNvSpPr>
          <p:nvPr/>
        </p:nvSpPr>
        <p:spPr bwMode="auto">
          <a:xfrm>
            <a:off x="-180528" y="6375400"/>
            <a:ext cx="9341507" cy="581992"/>
          </a:xfrm>
          <a:prstGeom prst="rect">
            <a:avLst/>
          </a:prstGeom>
          <a:solidFill>
            <a:srgbClr val="FFFFFF"/>
          </a:solid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p>
        </p:txBody>
      </p:sp>
      <p:sp>
        <p:nvSpPr>
          <p:cNvPr id="23" name="Freeform 4"/>
          <p:cNvSpPr>
            <a:spLocks/>
          </p:cNvSpPr>
          <p:nvPr/>
        </p:nvSpPr>
        <p:spPr bwMode="auto">
          <a:xfrm>
            <a:off x="-138066" y="2658801"/>
            <a:ext cx="9308083" cy="4421187"/>
          </a:xfrm>
          <a:custGeom>
            <a:avLst/>
            <a:gdLst>
              <a:gd name="T0" fmla="+- 0 2131 1983"/>
              <a:gd name="T1" fmla="*/ T0 w 19599"/>
              <a:gd name="T2" fmla="+- 0 18450 942"/>
              <a:gd name="T3" fmla="*/ 18450 h 20658"/>
              <a:gd name="T4" fmla="+- 0 21566 1983"/>
              <a:gd name="T5" fmla="*/ T4 w 19599"/>
              <a:gd name="T6" fmla="+- 0 974 942"/>
              <a:gd name="T7" fmla="*/ 974 h 20658"/>
              <a:gd name="T8" fmla="+- 0 21566 1983"/>
              <a:gd name="T9" fmla="*/ T8 w 19599"/>
              <a:gd name="T10" fmla="+- 0 21600 942"/>
              <a:gd name="T11" fmla="*/ 21600 h 20658"/>
              <a:gd name="T12" fmla="+- 0 2131 1983"/>
              <a:gd name="T13" fmla="*/ T12 w 19599"/>
              <a:gd name="T14" fmla="+- 0 18450 942"/>
              <a:gd name="T15" fmla="*/ 18450 h 20658"/>
              <a:gd name="T16" fmla="+- 0 2131 1983"/>
              <a:gd name="T17" fmla="*/ T16 w 19599"/>
              <a:gd name="T18" fmla="+- 0 18450 942"/>
              <a:gd name="T19" fmla="*/ 18450 h 20658"/>
            </a:gdLst>
            <a:ahLst/>
            <a:cxnLst>
              <a:cxn ang="0">
                <a:pos x="T1" y="T3"/>
              </a:cxn>
              <a:cxn ang="0">
                <a:pos x="T5" y="T7"/>
              </a:cxn>
              <a:cxn ang="0">
                <a:pos x="T9" y="T11"/>
              </a:cxn>
              <a:cxn ang="0">
                <a:pos x="T13" y="T15"/>
              </a:cxn>
              <a:cxn ang="0">
                <a:pos x="T17" y="T19"/>
              </a:cxn>
            </a:cxnLst>
            <a:rect l="0" t="0" r="r" b="b"/>
            <a:pathLst>
              <a:path w="19599" h="20658">
                <a:moveTo>
                  <a:pt x="148" y="17508"/>
                </a:moveTo>
                <a:cubicBezTo>
                  <a:pt x="18066" y="16918"/>
                  <a:pt x="19038" y="15818"/>
                  <a:pt x="19583" y="32"/>
                </a:cubicBezTo>
                <a:cubicBezTo>
                  <a:pt x="19617" y="-942"/>
                  <a:pt x="19583" y="20658"/>
                  <a:pt x="19583" y="20658"/>
                </a:cubicBezTo>
                <a:cubicBezTo>
                  <a:pt x="19583" y="20658"/>
                  <a:pt x="-1983" y="17578"/>
                  <a:pt x="148" y="17508"/>
                </a:cubicBezTo>
                <a:close/>
                <a:moveTo>
                  <a:pt x="148" y="17508"/>
                </a:moveTo>
              </a:path>
            </a:pathLst>
          </a:custGeom>
          <a:solidFill>
            <a:srgbClr val="FFFFFF"/>
          </a:solidFill>
          <a:ln>
            <a:noFill/>
          </a:ln>
          <a:extLst>
            <a:ext uri="{91240B29-F687-4f45-9708-019B960494DF}">
              <a14:hiddenLine xmlns:a14="http://schemas.microsoft.com/office/drawing/2010/main" xmlns="" w="25400" cap="flat">
                <a:solidFill>
                  <a:srgbClr val="FFFFFF"/>
                </a:solidFill>
                <a:miter lim="800000"/>
                <a:headEnd type="none" w="med" len="med"/>
                <a:tailEnd type="none" w="med" len="med"/>
              </a14:hiddenLine>
            </a:ext>
          </a:extLst>
        </p:spPr>
        <p:txBody>
          <a:bodyPr lIns="0" tIns="0" rIns="0" bIns="0"/>
          <a:lstStyle/>
          <a:p>
            <a:endParaRPr lang="en-US"/>
          </a:p>
        </p:txBody>
      </p:sp>
      <p:grpSp>
        <p:nvGrpSpPr>
          <p:cNvPr id="5" name="Group 12"/>
          <p:cNvGrpSpPr>
            <a:grpSpLocks/>
          </p:cNvGrpSpPr>
          <p:nvPr/>
        </p:nvGrpSpPr>
        <p:grpSpPr bwMode="auto">
          <a:xfrm>
            <a:off x="8316913" y="5407025"/>
            <a:ext cx="646112" cy="769938"/>
            <a:chOff x="0" y="0"/>
            <a:chExt cx="406" cy="484"/>
          </a:xfrm>
        </p:grpSpPr>
        <p:sp>
          <p:nvSpPr>
            <p:cNvPr id="27" name="Oval 5"/>
            <p:cNvSpPr>
              <a:spLocks/>
            </p:cNvSpPr>
            <p:nvPr/>
          </p:nvSpPr>
          <p:spPr bwMode="auto">
            <a:xfrm>
              <a:off x="0" y="0"/>
              <a:ext cx="406" cy="328"/>
            </a:xfrm>
            <a:prstGeom prst="ellipse">
              <a:avLst/>
            </a:prstGeom>
            <a:solidFill>
              <a:srgbClr val="006699"/>
            </a:solidFill>
            <a:ln w="9525" cap="flat">
              <a:solidFill>
                <a:schemeClr val="tx1"/>
              </a:solidFill>
              <a:prstDash val="solid"/>
              <a:round/>
              <a:headEnd type="none" w="med" len="med"/>
              <a:tailEnd type="none" w="med" len="med"/>
            </a:ln>
          </p:spPr>
          <p:txBody>
            <a:bodyPr lIns="0" tIns="0" rIns="0" bIns="0"/>
            <a:lstStyle/>
            <a:p>
              <a:endParaRPr lang="en-US"/>
            </a:p>
          </p:txBody>
        </p:sp>
        <p:sp>
          <p:nvSpPr>
            <p:cNvPr id="28" name="Oval 6"/>
            <p:cNvSpPr>
              <a:spLocks/>
            </p:cNvSpPr>
            <p:nvPr/>
          </p:nvSpPr>
          <p:spPr bwMode="auto">
            <a:xfrm>
              <a:off x="31" y="31"/>
              <a:ext cx="344" cy="297"/>
            </a:xfrm>
            <a:prstGeom prst="ellipse">
              <a:avLst/>
            </a:prstGeom>
            <a:solidFill>
              <a:srgbClr val="009999"/>
            </a:solidFill>
            <a:ln w="9525" cap="flat">
              <a:solidFill>
                <a:schemeClr val="tx1"/>
              </a:solidFill>
              <a:prstDash val="solid"/>
              <a:round/>
              <a:headEnd type="none" w="med" len="med"/>
              <a:tailEnd type="none" w="med" len="med"/>
            </a:ln>
          </p:spPr>
          <p:txBody>
            <a:bodyPr lIns="0" tIns="0" rIns="0" bIns="0"/>
            <a:lstStyle/>
            <a:p>
              <a:endParaRPr lang="en-US"/>
            </a:p>
          </p:txBody>
        </p:sp>
        <p:sp>
          <p:nvSpPr>
            <p:cNvPr id="29" name="Oval 7"/>
            <p:cNvSpPr>
              <a:spLocks/>
            </p:cNvSpPr>
            <p:nvPr/>
          </p:nvSpPr>
          <p:spPr bwMode="auto">
            <a:xfrm>
              <a:off x="62" y="78"/>
              <a:ext cx="281" cy="250"/>
            </a:xfrm>
            <a:prstGeom prst="ellipse">
              <a:avLst/>
            </a:prstGeom>
            <a:solidFill>
              <a:srgbClr val="0099CC">
                <a:alpha val="49803"/>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0" name="Oval 8"/>
            <p:cNvSpPr>
              <a:spLocks/>
            </p:cNvSpPr>
            <p:nvPr/>
          </p:nvSpPr>
          <p:spPr bwMode="auto">
            <a:xfrm>
              <a:off x="109" y="109"/>
              <a:ext cx="156" cy="203"/>
            </a:xfrm>
            <a:prstGeom prst="ellipse">
              <a:avLst/>
            </a:prstGeom>
            <a:solidFill>
              <a:srgbClr val="006666">
                <a:alpha val="97646"/>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1" name="Oval 9"/>
            <p:cNvSpPr>
              <a:spLocks/>
            </p:cNvSpPr>
            <p:nvPr/>
          </p:nvSpPr>
          <p:spPr bwMode="auto">
            <a:xfrm>
              <a:off x="156" y="109"/>
              <a:ext cx="156" cy="203"/>
            </a:xfrm>
            <a:prstGeom prst="ellipse">
              <a:avLst/>
            </a:prstGeom>
            <a:solidFill>
              <a:srgbClr val="996633">
                <a:alpha val="49803"/>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2" name="Oval 10"/>
            <p:cNvSpPr>
              <a:spLocks/>
            </p:cNvSpPr>
            <p:nvPr/>
          </p:nvSpPr>
          <p:spPr bwMode="auto">
            <a:xfrm flipH="1">
              <a:off x="0" y="265"/>
              <a:ext cx="406" cy="219"/>
            </a:xfrm>
            <a:prstGeom prst="ellipse">
              <a:avLst/>
            </a:prstGeom>
            <a:solidFill>
              <a:srgbClr val="006699">
                <a:alpha val="47842"/>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3" name="Oval 11"/>
            <p:cNvSpPr>
              <a:spLocks/>
            </p:cNvSpPr>
            <p:nvPr/>
          </p:nvSpPr>
          <p:spPr bwMode="auto">
            <a:xfrm>
              <a:off x="171" y="250"/>
              <a:ext cx="79" cy="62"/>
            </a:xfrm>
            <a:prstGeom prst="ellipse">
              <a:avLst/>
            </a:prstGeom>
            <a:solidFill>
              <a:srgbClr val="FFFF99"/>
            </a:solidFill>
            <a:ln w="9525" cap="flat">
              <a:solidFill>
                <a:schemeClr val="tx1"/>
              </a:solidFill>
              <a:prstDash val="solid"/>
              <a:round/>
              <a:headEnd type="none" w="med" len="med"/>
              <a:tailEnd type="none" w="med" len="med"/>
            </a:ln>
          </p:spPr>
          <p:txBody>
            <a:bodyPr lIns="0" tIns="0" rIns="0" bIns="0"/>
            <a:lstStyle/>
            <a:p>
              <a:endParaRPr lang="en-US"/>
            </a:p>
          </p:txBody>
        </p:sp>
      </p:grpSp>
      <p:sp>
        <p:nvSpPr>
          <p:cNvPr id="25" name="Rectangle 13"/>
          <p:cNvSpPr>
            <a:spLocks/>
          </p:cNvSpPr>
          <p:nvPr/>
        </p:nvSpPr>
        <p:spPr bwMode="auto">
          <a:xfrm>
            <a:off x="4067175" y="6443663"/>
            <a:ext cx="5130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chemeClr val="tx1"/>
                </a:solidFill>
                <a:round/>
                <a:headEnd type="none" w="med" len="med"/>
                <a:tailEnd type="none" w="med" len="med"/>
              </a14:hiddenLine>
            </a:ext>
          </a:extLst>
        </p:spPr>
        <p:txBody>
          <a:bodyPr lIns="0" tIns="0" rIns="0" bIns="0" anchor="ctr"/>
          <a:lstStyle/>
          <a:p>
            <a:pPr algn="l"/>
            <a:r>
              <a:rPr lang="en-US" sz="1500">
                <a:solidFill>
                  <a:srgbClr val="366092"/>
                </a:solidFill>
                <a:latin typeface="Calibri Italic" charset="0"/>
                <a:ea typeface="ＭＳ Ｐゴシック" charset="0"/>
                <a:cs typeface="Calibri Italic" charset="0"/>
                <a:sym typeface="Calibri Italic" charset="0"/>
              </a:rPr>
              <a:t>Lab. Eco-Genetics of Agro-Industrial Waste and Human Ecology</a:t>
            </a:r>
          </a:p>
        </p:txBody>
      </p:sp>
      <p:sp>
        <p:nvSpPr>
          <p:cNvPr id="26" name="Rectangle 14"/>
          <p:cNvSpPr>
            <a:spLocks/>
          </p:cNvSpPr>
          <p:nvPr/>
        </p:nvSpPr>
        <p:spPr bwMode="auto">
          <a:xfrm>
            <a:off x="2801324" y="6210300"/>
            <a:ext cx="6239489" cy="32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38100" tIns="38100" rIns="38100" bIns="38100">
            <a:spAutoFit/>
          </a:bodyPr>
          <a:lstStyle/>
          <a:p>
            <a:pPr algn="r"/>
            <a:r>
              <a:rPr lang="en-US" sz="1600" dirty="0">
                <a:solidFill>
                  <a:srgbClr val="366092"/>
                </a:solidFill>
                <a:effectLst>
                  <a:outerShdw blurRad="38100" dist="38100" dir="2700000" algn="tl">
                    <a:srgbClr val="000000"/>
                  </a:outerShdw>
                </a:effectLst>
                <a:latin typeface="Calibri Italic" charset="0"/>
                <a:ea typeface="ＭＳ Ｐゴシック" charset="0"/>
                <a:cs typeface="Calibri Italic" charset="0"/>
                <a:sym typeface="Calibri Italic" charset="0"/>
              </a:rPr>
              <a:t>		          Word, Virtual Territoriality and Human Fitness</a:t>
            </a:r>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9726" y="6434826"/>
            <a:ext cx="749866" cy="377151"/>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70632" y="6435368"/>
            <a:ext cx="1296144" cy="2937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3501008"/>
            <a:ext cx="8229600" cy="1143000"/>
          </a:xfrm>
        </p:spPr>
        <p:txBody>
          <a:bodyPr>
            <a:normAutofit fontScale="90000"/>
          </a:bodyPr>
          <a:lstStyle/>
          <a:p>
            <a:pPr algn="l">
              <a:lnSpc>
                <a:spcPct val="170000"/>
              </a:lnSpc>
            </a:pPr>
            <a:r>
              <a:rPr lang="pt-BR" sz="2400" i="1" dirty="0" smtClean="0">
                <a:solidFill>
                  <a:srgbClr val="FFC000"/>
                </a:solidFill>
              </a:rPr>
              <a:t>Outros aspectos a destacar:</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r>
              <a:rPr lang="pt-BR" sz="2700" i="1" dirty="0" smtClean="0">
                <a:solidFill>
                  <a:srgbClr val="FFC000"/>
                </a:solidFill>
                <a:effectLst>
                  <a:outerShdw blurRad="38100" dist="38100" dir="2700000" algn="tl">
                    <a:srgbClr val="000000">
                      <a:alpha val="43137"/>
                    </a:srgbClr>
                  </a:outerShdw>
                </a:effectLst>
              </a:rPr>
              <a:t>Uma parte substancial da humanidade vive em um mundo repleto de tecnologias avançadas.</a:t>
            </a:r>
            <a:br>
              <a:rPr lang="pt-BR" sz="2700" i="1" dirty="0" smtClean="0">
                <a:solidFill>
                  <a:srgbClr val="FFC000"/>
                </a:solidFill>
                <a:effectLst>
                  <a:outerShdw blurRad="38100" dist="38100" dir="2700000" algn="tl">
                    <a:srgbClr val="000000">
                      <a:alpha val="43137"/>
                    </a:srgbClr>
                  </a:outerShdw>
                </a:effectLst>
              </a:rPr>
            </a:br>
            <a:r>
              <a:rPr lang="pt-BR" sz="2700" i="1" dirty="0" smtClean="0">
                <a:solidFill>
                  <a:srgbClr val="FFFF00"/>
                </a:solidFill>
              </a:rPr>
              <a:t>Somente os benefícios das tecnologias são comumente exaltados e seus aspectos deletérios não são facilmente percebidos.</a:t>
            </a:r>
            <a:br>
              <a:rPr lang="pt-BR" sz="2700" i="1" dirty="0" smtClean="0">
                <a:solidFill>
                  <a:srgbClr val="FFFF00"/>
                </a:solidFill>
              </a:rPr>
            </a:br>
            <a:r>
              <a:rPr lang="en-US" sz="2000" dirty="0" smtClean="0">
                <a:solidFill>
                  <a:schemeClr val="bg1"/>
                </a:solidFill>
              </a:rPr>
              <a:t> </a:t>
            </a:r>
            <a:br>
              <a:rPr lang="en-US" sz="2000" dirty="0" smtClean="0">
                <a:solidFill>
                  <a:schemeClr val="bg1"/>
                </a:solidFill>
              </a:rPr>
            </a:br>
            <a:r>
              <a:rPr lang="en-US" sz="2700" b="1" dirty="0" err="1" smtClean="0">
                <a:solidFill>
                  <a:schemeClr val="bg1"/>
                </a:solidFill>
                <a:effectLst>
                  <a:outerShdw blurRad="38100" dist="38100" dir="2700000" algn="tl">
                    <a:srgbClr val="000000">
                      <a:alpha val="43137"/>
                    </a:srgbClr>
                  </a:outerShdw>
                </a:effectLst>
              </a:rPr>
              <a:t>Poucos</a:t>
            </a:r>
            <a:r>
              <a:rPr lang="en-US" sz="2700" b="1" dirty="0" smtClean="0">
                <a:solidFill>
                  <a:schemeClr val="bg1"/>
                </a:solidFill>
                <a:effectLst>
                  <a:outerShdw blurRad="38100" dist="38100" dir="2700000" algn="tl">
                    <a:srgbClr val="000000">
                      <a:alpha val="43137"/>
                    </a:srgbClr>
                  </a:outerShdw>
                </a:effectLst>
              </a:rPr>
              <a:t> de </a:t>
            </a:r>
            <a:r>
              <a:rPr lang="en-US" sz="2700" b="1" dirty="0" err="1" smtClean="0">
                <a:solidFill>
                  <a:schemeClr val="bg1"/>
                </a:solidFill>
                <a:effectLst>
                  <a:outerShdw blurRad="38100" dist="38100" dir="2700000" algn="tl">
                    <a:srgbClr val="000000">
                      <a:alpha val="43137"/>
                    </a:srgbClr>
                  </a:outerShdw>
                </a:effectLst>
              </a:rPr>
              <a:t>nós</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temos</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consciência</a:t>
            </a:r>
            <a:r>
              <a:rPr lang="en-US" sz="2700" b="1" dirty="0" smtClean="0">
                <a:solidFill>
                  <a:schemeClr val="bg1"/>
                </a:solidFill>
                <a:effectLst>
                  <a:outerShdw blurRad="38100" dist="38100" dir="2700000" algn="tl">
                    <a:srgbClr val="000000">
                      <a:alpha val="43137"/>
                    </a:srgbClr>
                  </a:outerShdw>
                </a:effectLst>
              </a:rPr>
              <a:t> de </a:t>
            </a:r>
            <a:r>
              <a:rPr lang="en-US" sz="2700" b="1" dirty="0" err="1" smtClean="0">
                <a:solidFill>
                  <a:schemeClr val="bg1"/>
                </a:solidFill>
                <a:effectLst>
                  <a:outerShdw blurRad="38100" dist="38100" dir="2700000" algn="tl">
                    <a:srgbClr val="000000">
                      <a:alpha val="43137"/>
                    </a:srgbClr>
                  </a:outerShdw>
                </a:effectLst>
              </a:rPr>
              <a:t>que</a:t>
            </a:r>
            <a:r>
              <a:rPr lang="en-US" sz="2700" b="1" dirty="0" smtClean="0">
                <a:solidFill>
                  <a:schemeClr val="bg1"/>
                </a:solidFill>
                <a:effectLst>
                  <a:outerShdw blurRad="38100" dist="38100" dir="2700000" algn="tl">
                    <a:srgbClr val="000000">
                      <a:alpha val="43137"/>
                    </a:srgbClr>
                  </a:outerShdw>
                </a:effectLst>
              </a:rPr>
              <a:t> as </a:t>
            </a:r>
            <a:r>
              <a:rPr lang="en-US" sz="2700" b="1" dirty="0" err="1" smtClean="0">
                <a:solidFill>
                  <a:schemeClr val="bg1"/>
                </a:solidFill>
                <a:effectLst>
                  <a:outerShdw blurRad="38100" dist="38100" dir="2700000" algn="tl">
                    <a:srgbClr val="000000">
                      <a:alpha val="43137"/>
                    </a:srgbClr>
                  </a:outerShdw>
                </a:effectLst>
              </a:rPr>
              <a:t>tecnologias</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em</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torno</a:t>
            </a:r>
            <a:r>
              <a:rPr lang="en-US" sz="2700" b="1" dirty="0" smtClean="0">
                <a:solidFill>
                  <a:schemeClr val="bg1"/>
                </a:solidFill>
                <a:effectLst>
                  <a:outerShdw blurRad="38100" dist="38100" dir="2700000" algn="tl">
                    <a:srgbClr val="000000">
                      <a:alpha val="43137"/>
                    </a:srgbClr>
                  </a:outerShdw>
                </a:effectLst>
              </a:rPr>
              <a:t> a </a:t>
            </a:r>
            <a:r>
              <a:rPr lang="en-US" sz="2700" b="1" dirty="0" err="1" smtClean="0">
                <a:solidFill>
                  <a:schemeClr val="bg1"/>
                </a:solidFill>
                <a:effectLst>
                  <a:outerShdw blurRad="38100" dist="38100" dir="2700000" algn="tl">
                    <a:srgbClr val="000000">
                      <a:alpha val="43137"/>
                    </a:srgbClr>
                  </a:outerShdw>
                </a:effectLst>
              </a:rPr>
              <a:t>nós</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são</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filtros</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para</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nossa</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percepção</a:t>
            </a:r>
            <a:r>
              <a:rPr lang="en-US" sz="2700" b="1" dirty="0" smtClean="0">
                <a:solidFill>
                  <a:schemeClr val="bg1"/>
                </a:solidFill>
                <a:effectLst>
                  <a:outerShdw blurRad="38100" dist="38100" dir="2700000" algn="tl">
                    <a:srgbClr val="000000">
                      <a:alpha val="43137"/>
                    </a:srgbClr>
                  </a:outerShdw>
                </a:effectLst>
              </a:rPr>
              <a:t>. </a:t>
            </a:r>
            <a:br>
              <a:rPr lang="en-US" sz="2700" b="1" dirty="0" smtClean="0">
                <a:solidFill>
                  <a:schemeClr val="bg1"/>
                </a:solidFill>
                <a:effectLst>
                  <a:outerShdw blurRad="38100" dist="38100" dir="2700000" algn="tl">
                    <a:srgbClr val="000000">
                      <a:alpha val="43137"/>
                    </a:srgbClr>
                  </a:outerShdw>
                </a:effectLst>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endParaRPr lang="pt-BR" sz="2400" i="1" dirty="0">
              <a:solidFill>
                <a:srgbClr val="FFC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47464" y="620688"/>
            <a:ext cx="8201000" cy="5544616"/>
          </a:xfrm>
        </p:spPr>
        <p:txBody>
          <a:bodyPr>
            <a:normAutofit fontScale="92500" lnSpcReduction="10000"/>
          </a:bodyPr>
          <a:lstStyle/>
          <a:p>
            <a:pPr algn="l"/>
            <a:r>
              <a:rPr lang="pt-BR" b="1" i="1" dirty="0" smtClean="0">
                <a:solidFill>
                  <a:srgbClr val="FFC000"/>
                </a:solidFill>
              </a:rPr>
              <a:t>No contexto da Media </a:t>
            </a:r>
            <a:r>
              <a:rPr lang="pt-BR" b="1" i="1" dirty="0" err="1" smtClean="0">
                <a:solidFill>
                  <a:srgbClr val="FFC000"/>
                </a:solidFill>
              </a:rPr>
              <a:t>Ecology</a:t>
            </a:r>
            <a:r>
              <a:rPr lang="pt-BR" b="1" i="1" dirty="0" smtClean="0">
                <a:solidFill>
                  <a:srgbClr val="FFC000"/>
                </a:solidFill>
              </a:rPr>
              <a:t>/</a:t>
            </a:r>
          </a:p>
          <a:p>
            <a:pPr algn="l"/>
            <a:r>
              <a:rPr lang="pt-BR" b="1" i="1" dirty="0" smtClean="0">
                <a:solidFill>
                  <a:srgbClr val="FFC000"/>
                </a:solidFill>
              </a:rPr>
              <a:t>Ecologia das Tecnologias:</a:t>
            </a:r>
          </a:p>
          <a:p>
            <a:pPr algn="l"/>
            <a:endParaRPr lang="pt-BR" b="1" i="1" dirty="0">
              <a:solidFill>
                <a:srgbClr val="FFC000"/>
              </a:solidFill>
            </a:endParaRPr>
          </a:p>
          <a:p>
            <a:pPr algn="l"/>
            <a:r>
              <a:rPr lang="pt-BR" b="1" i="1" dirty="0" smtClean="0">
                <a:solidFill>
                  <a:srgbClr val="FFC000"/>
                </a:solidFill>
              </a:rPr>
              <a:t>Tecnologia: </a:t>
            </a:r>
          </a:p>
          <a:p>
            <a:pPr algn="l"/>
            <a:r>
              <a:rPr lang="pt-BR" b="1" i="1" dirty="0" smtClean="0">
                <a:solidFill>
                  <a:srgbClr val="FFFF00"/>
                </a:solidFill>
              </a:rPr>
              <a:t>cada artefato</a:t>
            </a:r>
            <a:r>
              <a:rPr lang="pt-BR" i="1" dirty="0" smtClean="0">
                <a:solidFill>
                  <a:srgbClr val="FFFF00"/>
                </a:solidFill>
              </a:rPr>
              <a:t> que intermedeia a relação do ser humano com seu ambiente (humano ou com os demais componentes de seu meio) = </a:t>
            </a:r>
            <a:r>
              <a:rPr lang="pt-BR" b="1" i="1" dirty="0" smtClean="0">
                <a:solidFill>
                  <a:srgbClr val="FFFF00"/>
                </a:solidFill>
              </a:rPr>
              <a:t>MEDIA</a:t>
            </a:r>
            <a:r>
              <a:rPr lang="pt-BR" i="1" dirty="0" smtClean="0">
                <a:solidFill>
                  <a:srgbClr val="FFFF00"/>
                </a:solidFill>
              </a:rPr>
              <a:t>.</a:t>
            </a:r>
          </a:p>
          <a:p>
            <a:pPr algn="l"/>
            <a:endParaRPr lang="pt-BR" i="1" dirty="0" smtClean="0">
              <a:solidFill>
                <a:srgbClr val="FFC000"/>
              </a:solidFill>
            </a:endParaRPr>
          </a:p>
          <a:p>
            <a:pPr algn="l"/>
            <a:r>
              <a:rPr lang="pt-BR" i="1" dirty="0" smtClean="0">
                <a:solidFill>
                  <a:schemeClr val="bg1"/>
                </a:solidFill>
              </a:rPr>
              <a:t>Tecnologias materiais e simbólicas </a:t>
            </a:r>
          </a:p>
          <a:p>
            <a:pPr algn="l"/>
            <a:r>
              <a:rPr lang="pt-BR" i="1" dirty="0" smtClean="0">
                <a:solidFill>
                  <a:schemeClr val="bg1"/>
                </a:solidFill>
              </a:rPr>
              <a:t>(como valores e regras de parentesco) </a:t>
            </a:r>
          </a:p>
          <a:p>
            <a:pPr algn="l"/>
            <a:r>
              <a:rPr lang="pt-BR" i="1" dirty="0" smtClean="0">
                <a:solidFill>
                  <a:schemeClr val="bg1"/>
                </a:solidFill>
              </a:rPr>
              <a:t>estão incluídas neste termo.</a:t>
            </a:r>
            <a:endParaRPr lang="pt-BR" i="1"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4446240"/>
            <a:ext cx="8229600" cy="1143000"/>
          </a:xfrm>
        </p:spPr>
        <p:txBody>
          <a:bodyPr>
            <a:normAutofit fontScale="90000"/>
          </a:bodyPr>
          <a:lstStyle/>
          <a:p>
            <a:pPr>
              <a:lnSpc>
                <a:spcPct val="170000"/>
              </a:lnSpc>
            </a:pPr>
            <a:r>
              <a:rPr lang="pt-BR" sz="2700" i="1" dirty="0" smtClean="0">
                <a:solidFill>
                  <a:srgbClr val="FFC000"/>
                </a:solidFill>
              </a:rPr>
              <a:t>Tecnologias, por excelência, estão afetando o tempo humano </a:t>
            </a:r>
            <a:br>
              <a:rPr lang="pt-BR" sz="2700" i="1" dirty="0" smtClean="0">
                <a:solidFill>
                  <a:srgbClr val="FFC000"/>
                </a:solidFill>
              </a:rPr>
            </a:br>
            <a:r>
              <a:rPr lang="pt-BR" sz="2700" i="1" dirty="0" smtClean="0">
                <a:solidFill>
                  <a:srgbClr val="FFC000"/>
                </a:solidFill>
              </a:rPr>
              <a:t>de lidar com eventos. </a:t>
            </a:r>
            <a:br>
              <a:rPr lang="pt-BR" sz="2700" i="1" dirty="0" smtClean="0">
                <a:solidFill>
                  <a:srgbClr val="FFC000"/>
                </a:solidFill>
              </a:rPr>
            </a:br>
            <a:r>
              <a:rPr lang="pt-BR" sz="2700" i="1" dirty="0" smtClean="0">
                <a:solidFill>
                  <a:srgbClr val="FFFF00"/>
                </a:solidFill>
              </a:rPr>
              <a:t>O tempo humano de processar eventos internos e externos </a:t>
            </a:r>
            <a:br>
              <a:rPr lang="pt-BR" sz="2700" i="1" dirty="0" smtClean="0">
                <a:solidFill>
                  <a:srgbClr val="FFFF00"/>
                </a:solidFill>
              </a:rPr>
            </a:br>
            <a:r>
              <a:rPr lang="pt-BR" sz="2700" i="1" dirty="0" smtClean="0">
                <a:solidFill>
                  <a:srgbClr val="FFFF00"/>
                </a:solidFill>
              </a:rPr>
              <a:t>está  sendo ultrapassado.</a:t>
            </a:r>
            <a:r>
              <a:rPr lang="pt-BR" sz="2700" i="1" dirty="0" smtClean="0">
                <a:solidFill>
                  <a:srgbClr val="FFFF00"/>
                </a:solidFill>
                <a:effectLst>
                  <a:outerShdw blurRad="38100" dist="38100" dir="2700000" algn="tl">
                    <a:srgbClr val="000000">
                      <a:alpha val="43137"/>
                    </a:srgbClr>
                  </a:outerShdw>
                </a:effectLst>
              </a:rPr>
              <a:t/>
            </a:r>
            <a:br>
              <a:rPr lang="pt-BR" sz="2700" i="1" dirty="0" smtClean="0">
                <a:solidFill>
                  <a:srgbClr val="FFFF00"/>
                </a:solidFill>
                <a:effectLst>
                  <a:outerShdw blurRad="38100" dist="38100" dir="2700000" algn="tl">
                    <a:srgbClr val="000000">
                      <a:alpha val="43137"/>
                    </a:srgbClr>
                  </a:outerShdw>
                </a:effectLst>
              </a:rPr>
            </a:br>
            <a:r>
              <a:rPr lang="en-US" sz="2700" dirty="0" smtClean="0">
                <a:solidFill>
                  <a:schemeClr val="bg1"/>
                </a:solidFill>
              </a:rPr>
              <a:t/>
            </a:r>
            <a:br>
              <a:rPr lang="en-US" sz="2700" dirty="0" smtClean="0">
                <a:solidFill>
                  <a:schemeClr val="bg1"/>
                </a:solidFill>
              </a:rPr>
            </a:br>
            <a:r>
              <a:rPr lang="en-US" sz="2700" dirty="0" err="1" smtClean="0">
                <a:solidFill>
                  <a:schemeClr val="bg1"/>
                </a:solidFill>
              </a:rPr>
              <a:t>Tecnologias</a:t>
            </a:r>
            <a:r>
              <a:rPr lang="en-US" sz="2700" dirty="0" smtClean="0">
                <a:solidFill>
                  <a:schemeClr val="bg1"/>
                </a:solidFill>
              </a:rPr>
              <a:t> </a:t>
            </a:r>
            <a:r>
              <a:rPr lang="en-US" sz="2700" dirty="0" err="1" smtClean="0">
                <a:solidFill>
                  <a:schemeClr val="bg1"/>
                </a:solidFill>
              </a:rPr>
              <a:t>nos</a:t>
            </a:r>
            <a:r>
              <a:rPr lang="en-US" sz="2700" dirty="0" smtClean="0">
                <a:solidFill>
                  <a:schemeClr val="bg1"/>
                </a:solidFill>
              </a:rPr>
              <a:t> </a:t>
            </a:r>
            <a:r>
              <a:rPr lang="en-US" sz="2700" dirty="0" err="1" smtClean="0">
                <a:solidFill>
                  <a:schemeClr val="bg1"/>
                </a:solidFill>
              </a:rPr>
              <a:t>levam</a:t>
            </a:r>
            <a:r>
              <a:rPr lang="en-US" sz="2700" dirty="0" smtClean="0">
                <a:solidFill>
                  <a:schemeClr val="bg1"/>
                </a:solidFill>
              </a:rPr>
              <a:t> a </a:t>
            </a:r>
            <a:r>
              <a:rPr lang="en-US" sz="2700" dirty="0" err="1" smtClean="0">
                <a:solidFill>
                  <a:schemeClr val="bg1"/>
                </a:solidFill>
              </a:rPr>
              <a:t>mudanças</a:t>
            </a:r>
            <a:r>
              <a:rPr lang="en-US" sz="2700" dirty="0" smtClean="0">
                <a:solidFill>
                  <a:schemeClr val="bg1"/>
                </a:solidFill>
              </a:rPr>
              <a:t> </a:t>
            </a:r>
            <a:r>
              <a:rPr lang="en-US" sz="2700" dirty="0" err="1" smtClean="0">
                <a:solidFill>
                  <a:schemeClr val="bg1"/>
                </a:solidFill>
              </a:rPr>
              <a:t>na</a:t>
            </a:r>
            <a:r>
              <a:rPr lang="en-US" sz="2700" dirty="0" smtClean="0">
                <a:solidFill>
                  <a:schemeClr val="bg1"/>
                </a:solidFill>
              </a:rPr>
              <a:t> </a:t>
            </a:r>
            <a:br>
              <a:rPr lang="en-US" sz="2700" dirty="0" smtClean="0">
                <a:solidFill>
                  <a:schemeClr val="bg1"/>
                </a:solidFill>
              </a:rPr>
            </a:br>
            <a:r>
              <a:rPr lang="en-US" sz="2700" dirty="0" err="1" smtClean="0">
                <a:solidFill>
                  <a:schemeClr val="bg1"/>
                </a:solidFill>
              </a:rPr>
              <a:t>estrutura</a:t>
            </a:r>
            <a:r>
              <a:rPr lang="en-US" sz="2700" dirty="0" smtClean="0">
                <a:solidFill>
                  <a:schemeClr val="bg1"/>
                </a:solidFill>
              </a:rPr>
              <a:t> </a:t>
            </a:r>
            <a:r>
              <a:rPr lang="en-US" sz="2700" dirty="0" err="1" smtClean="0">
                <a:solidFill>
                  <a:schemeClr val="bg1"/>
                </a:solidFill>
              </a:rPr>
              <a:t>espaço</a:t>
            </a:r>
            <a:r>
              <a:rPr lang="en-US" sz="2700" dirty="0" smtClean="0">
                <a:solidFill>
                  <a:schemeClr val="bg1"/>
                </a:solidFill>
              </a:rPr>
              <a:t>-temporal.</a:t>
            </a:r>
            <a:r>
              <a:rPr lang="en-US" sz="2000" dirty="0" smtClean="0">
                <a:solidFill>
                  <a:schemeClr val="bg1"/>
                </a:solidFill>
              </a:rPr>
              <a:t> </a:t>
            </a:r>
            <a:br>
              <a:rPr lang="en-US" sz="2000" dirty="0" smtClean="0">
                <a:solidFill>
                  <a:schemeClr val="bg1"/>
                </a:solidFill>
              </a:rPr>
            </a:br>
            <a:r>
              <a:rPr lang="en-US" sz="2000" dirty="0" smtClean="0">
                <a:solidFill>
                  <a:schemeClr val="bg1"/>
                </a:solidFill>
              </a:rPr>
              <a:t>						              (McLuhan, 1964)</a:t>
            </a:r>
            <a:br>
              <a:rPr lang="en-US" sz="2000" dirty="0" smtClean="0">
                <a:solidFill>
                  <a:schemeClr val="bg1"/>
                </a:solidFill>
              </a:rPr>
            </a:br>
            <a:r>
              <a:rPr lang="en-US" sz="2700" b="1" dirty="0" smtClean="0">
                <a:solidFill>
                  <a:schemeClr val="bg1"/>
                </a:solidFill>
                <a:effectLst>
                  <a:outerShdw blurRad="38100" dist="38100" dir="2700000" algn="tl">
                    <a:srgbClr val="000000">
                      <a:alpha val="43137"/>
                    </a:srgbClr>
                  </a:outerShdw>
                </a:effectLst>
              </a:rPr>
              <a:t/>
            </a:r>
            <a:br>
              <a:rPr lang="en-US" sz="2700" b="1" dirty="0" smtClean="0">
                <a:solidFill>
                  <a:schemeClr val="bg1"/>
                </a:solidFill>
                <a:effectLst>
                  <a:outerShdw blurRad="38100" dist="38100" dir="2700000" algn="tl">
                    <a:srgbClr val="000000">
                      <a:alpha val="43137"/>
                    </a:srgbClr>
                  </a:outerShdw>
                </a:effectLst>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endParaRPr lang="pt-BR" sz="2400" i="1" dirty="0">
              <a:solidFill>
                <a:srgbClr val="FFC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4446240"/>
            <a:ext cx="8229600" cy="1143000"/>
          </a:xfrm>
        </p:spPr>
        <p:txBody>
          <a:bodyPr>
            <a:normAutofit fontScale="90000"/>
          </a:bodyPr>
          <a:lstStyle/>
          <a:p>
            <a:pPr>
              <a:lnSpc>
                <a:spcPct val="170000"/>
              </a:lnSpc>
            </a:pPr>
            <a:r>
              <a:rPr lang="pt-BR" sz="2900" i="1" dirty="0" smtClean="0">
                <a:solidFill>
                  <a:srgbClr val="FFC000"/>
                </a:solidFill>
              </a:rPr>
              <a:t>Não se percebe nem se compreende que as tecnologias não são mais um meio, mas um fim. </a:t>
            </a:r>
            <a:br>
              <a:rPr lang="pt-BR" sz="2900" i="1" dirty="0" smtClean="0">
                <a:solidFill>
                  <a:srgbClr val="FFC000"/>
                </a:solidFill>
              </a:rPr>
            </a:br>
            <a:r>
              <a:rPr lang="pt-BR" sz="2900" i="1" dirty="0" smtClean="0">
                <a:solidFill>
                  <a:srgbClr val="FFFF00"/>
                </a:solidFill>
              </a:rPr>
              <a:t>Tecnologias deveriam servir à humanidade e não o oposto como vem acontecendo.</a:t>
            </a:r>
            <a:br>
              <a:rPr lang="pt-BR" sz="2900" i="1" dirty="0" smtClean="0">
                <a:solidFill>
                  <a:srgbClr val="FFFF00"/>
                </a:solidFill>
              </a:rPr>
            </a:br>
            <a:r>
              <a:rPr lang="pt-BR" sz="2900" i="1" dirty="0" smtClean="0">
                <a:solidFill>
                  <a:srgbClr val="FFFF00"/>
                </a:solidFill>
              </a:rPr>
              <a:t>- TECNOPÓLIO -</a:t>
            </a:r>
            <a:r>
              <a:rPr lang="en-US" sz="2900" dirty="0" smtClean="0">
                <a:solidFill>
                  <a:schemeClr val="bg1"/>
                </a:solidFill>
              </a:rPr>
              <a:t/>
            </a:r>
            <a:br>
              <a:rPr lang="en-US" sz="2900" dirty="0" smtClean="0">
                <a:solidFill>
                  <a:schemeClr val="bg1"/>
                </a:solidFill>
              </a:rPr>
            </a:br>
            <a:r>
              <a:rPr lang="en-US" sz="2700" dirty="0" smtClean="0">
                <a:solidFill>
                  <a:schemeClr val="bg1"/>
                </a:solidFill>
              </a:rPr>
              <a:t/>
            </a:r>
            <a:br>
              <a:rPr lang="en-US" sz="2700" dirty="0" smtClean="0">
                <a:solidFill>
                  <a:schemeClr val="bg1"/>
                </a:solidFill>
              </a:rPr>
            </a:br>
            <a:r>
              <a:rPr lang="en-US" sz="1800" dirty="0" smtClean="0">
                <a:solidFill>
                  <a:schemeClr val="bg1"/>
                </a:solidFill>
              </a:rPr>
              <a:t>					</a:t>
            </a:r>
            <a:br>
              <a:rPr lang="en-US" sz="1800" dirty="0" smtClean="0">
                <a:solidFill>
                  <a:schemeClr val="bg1"/>
                </a:solidFill>
              </a:rPr>
            </a:br>
            <a:r>
              <a:rPr lang="en-US" sz="1800" dirty="0" smtClean="0">
                <a:solidFill>
                  <a:schemeClr val="bg1"/>
                </a:solidFill>
              </a:rPr>
              <a:t>					(McLuhan, 1967; Postman, 1992)</a:t>
            </a:r>
            <a:br>
              <a:rPr lang="en-US" sz="1800" dirty="0" smtClean="0">
                <a:solidFill>
                  <a:schemeClr val="bg1"/>
                </a:solidFill>
              </a:rPr>
            </a:br>
            <a:r>
              <a:rPr lang="en-US" sz="2000" dirty="0" smtClean="0">
                <a:solidFill>
                  <a:schemeClr val="bg1"/>
                </a:solidFill>
              </a:rPr>
              <a:t/>
            </a:r>
            <a:br>
              <a:rPr lang="en-US" sz="2000" dirty="0" smtClean="0">
                <a:solidFill>
                  <a:schemeClr val="bg1"/>
                </a:solidFill>
              </a:rPr>
            </a:br>
            <a:r>
              <a:rPr lang="en-US" sz="2700" b="1" dirty="0" smtClean="0">
                <a:solidFill>
                  <a:schemeClr val="bg1"/>
                </a:solidFill>
                <a:effectLst>
                  <a:outerShdw blurRad="38100" dist="38100" dir="2700000" algn="tl">
                    <a:srgbClr val="000000">
                      <a:alpha val="43137"/>
                    </a:srgbClr>
                  </a:outerShdw>
                </a:effectLst>
              </a:rPr>
              <a:t/>
            </a:r>
            <a:br>
              <a:rPr lang="en-US" sz="2700" b="1" dirty="0" smtClean="0">
                <a:solidFill>
                  <a:schemeClr val="bg1"/>
                </a:solidFill>
                <a:effectLst>
                  <a:outerShdw blurRad="38100" dist="38100" dir="2700000" algn="tl">
                    <a:srgbClr val="000000">
                      <a:alpha val="43137"/>
                    </a:srgbClr>
                  </a:outerShdw>
                </a:effectLst>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endParaRPr lang="pt-BR" sz="2400" i="1" dirty="0">
              <a:solidFill>
                <a:srgbClr val="FFC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3717032"/>
            <a:ext cx="8229600" cy="1143000"/>
          </a:xfrm>
        </p:spPr>
        <p:txBody>
          <a:bodyPr>
            <a:normAutofit fontScale="90000"/>
          </a:bodyPr>
          <a:lstStyle/>
          <a:p>
            <a:pPr algn="l">
              <a:lnSpc>
                <a:spcPct val="134000"/>
              </a:lnSpc>
            </a:pPr>
            <a:r>
              <a:rPr lang="pt-BR" sz="2900" i="1" dirty="0" smtClean="0">
                <a:solidFill>
                  <a:srgbClr val="FFC000"/>
                </a:solidFill>
              </a:rPr>
              <a:t>Mas... </a:t>
            </a:r>
            <a:br>
              <a:rPr lang="pt-BR" sz="2900" i="1" dirty="0" smtClean="0">
                <a:solidFill>
                  <a:srgbClr val="FFC000"/>
                </a:solidFill>
              </a:rPr>
            </a:br>
            <a:r>
              <a:rPr lang="pt-BR" sz="2900" i="1" dirty="0" smtClean="0">
                <a:solidFill>
                  <a:srgbClr val="FFC000"/>
                </a:solidFill>
              </a:rPr>
              <a:t>Sem tecnologias os humanos não seriam o que hoje são ...</a:t>
            </a:r>
            <a:br>
              <a:rPr lang="pt-BR" sz="2900" i="1" dirty="0" smtClean="0">
                <a:solidFill>
                  <a:srgbClr val="FFC000"/>
                </a:solidFill>
              </a:rPr>
            </a:br>
            <a:r>
              <a:rPr lang="pt-BR" sz="2900" i="1" dirty="0" smtClean="0">
                <a:solidFill>
                  <a:srgbClr val="FFC000"/>
                </a:solidFill>
              </a:rPr>
              <a:t/>
            </a:r>
            <a:br>
              <a:rPr lang="pt-BR" sz="2900" i="1" dirty="0" smtClean="0">
                <a:solidFill>
                  <a:srgbClr val="FFC000"/>
                </a:solidFill>
              </a:rPr>
            </a:br>
            <a:r>
              <a:rPr lang="pt-BR" sz="2900" i="1" dirty="0" smtClean="0">
                <a:solidFill>
                  <a:srgbClr val="FFFF00"/>
                </a:solidFill>
              </a:rPr>
              <a:t>- Onde começa o criador e termina a criatura?</a:t>
            </a:r>
            <a:br>
              <a:rPr lang="pt-BR" sz="2900" i="1" dirty="0" smtClean="0">
                <a:solidFill>
                  <a:srgbClr val="FFFF00"/>
                </a:solidFill>
              </a:rPr>
            </a:br>
            <a:r>
              <a:rPr lang="pt-BR" sz="2900" i="1" dirty="0" smtClean="0">
                <a:solidFill>
                  <a:srgbClr val="FFFF00"/>
                </a:solidFill>
              </a:rPr>
              <a:t/>
            </a:r>
            <a:br>
              <a:rPr lang="pt-BR" sz="2900" i="1" dirty="0" smtClean="0">
                <a:solidFill>
                  <a:srgbClr val="FFFF00"/>
                </a:solidFill>
              </a:rPr>
            </a:br>
            <a:r>
              <a:rPr lang="pt-BR" sz="2900" i="1" dirty="0" smtClean="0">
                <a:solidFill>
                  <a:srgbClr val="FFFF00"/>
                </a:solidFill>
              </a:rPr>
              <a:t> - Onde começa e onde termina a característica de ser humano? </a:t>
            </a:r>
            <a:r>
              <a:rPr lang="en-US" sz="2700" dirty="0" smtClean="0">
                <a:solidFill>
                  <a:schemeClr val="bg1"/>
                </a:solidFill>
              </a:rPr>
              <a:t/>
            </a:r>
            <a:br>
              <a:rPr lang="en-US" sz="2700" dirty="0" smtClean="0">
                <a:solidFill>
                  <a:schemeClr val="bg1"/>
                </a:solidFill>
              </a:rPr>
            </a:br>
            <a:r>
              <a:rPr lang="en-US" sz="1800" dirty="0" smtClean="0">
                <a:solidFill>
                  <a:schemeClr val="bg1"/>
                </a:solidFill>
              </a:rPr>
              <a:t>		</a:t>
            </a:r>
            <a:br>
              <a:rPr lang="en-US" sz="1800" dirty="0" smtClean="0">
                <a:solidFill>
                  <a:schemeClr val="bg1"/>
                </a:solidFill>
              </a:rPr>
            </a:br>
            <a:r>
              <a:rPr lang="en-US" sz="1800" dirty="0" smtClean="0">
                <a:solidFill>
                  <a:schemeClr val="bg1"/>
                </a:solidFill>
              </a:rPr>
              <a:t>			</a:t>
            </a:r>
            <a:br>
              <a:rPr lang="en-US" sz="1800" dirty="0" smtClean="0">
                <a:solidFill>
                  <a:schemeClr val="bg1"/>
                </a:solidFill>
              </a:rPr>
            </a:br>
            <a:r>
              <a:rPr lang="en-US" sz="1800" dirty="0" smtClean="0">
                <a:solidFill>
                  <a:schemeClr val="bg1"/>
                </a:solidFill>
              </a:rPr>
              <a:t>                                              </a:t>
            </a:r>
            <a:r>
              <a:rPr lang="en-US" sz="2900" b="1" dirty="0" err="1" smtClean="0">
                <a:solidFill>
                  <a:schemeClr val="bg1"/>
                </a:solidFill>
              </a:rPr>
              <a:t>Há</a:t>
            </a:r>
            <a:r>
              <a:rPr lang="en-US" sz="2900" b="1" dirty="0" smtClean="0">
                <a:solidFill>
                  <a:schemeClr val="bg1"/>
                </a:solidFill>
              </a:rPr>
              <a:t> </a:t>
            </a:r>
            <a:r>
              <a:rPr lang="en-US" sz="2900" b="1" dirty="0" err="1" smtClean="0">
                <a:solidFill>
                  <a:schemeClr val="bg1"/>
                </a:solidFill>
              </a:rPr>
              <a:t>limites</a:t>
            </a:r>
            <a:r>
              <a:rPr lang="en-US" sz="2900" b="1" dirty="0" smtClean="0">
                <a:solidFill>
                  <a:schemeClr val="bg1"/>
                </a:solidFill>
              </a:rPr>
              <a:t> </a:t>
            </a:r>
            <a:r>
              <a:rPr lang="en-US" sz="2900" b="1" dirty="0" err="1" smtClean="0">
                <a:solidFill>
                  <a:schemeClr val="bg1"/>
                </a:solidFill>
              </a:rPr>
              <a:t>nessa</a:t>
            </a:r>
            <a:r>
              <a:rPr lang="en-US" sz="2900" b="1" dirty="0" smtClean="0">
                <a:solidFill>
                  <a:schemeClr val="bg1"/>
                </a:solidFill>
              </a:rPr>
              <a:t> </a:t>
            </a:r>
            <a:r>
              <a:rPr lang="en-US" sz="2900" b="1" dirty="0" err="1" smtClean="0">
                <a:solidFill>
                  <a:schemeClr val="bg1"/>
                </a:solidFill>
              </a:rPr>
              <a:t>interação</a:t>
            </a:r>
            <a:r>
              <a:rPr lang="en-US" sz="2900" b="1" dirty="0" smtClean="0">
                <a:solidFill>
                  <a:schemeClr val="bg1"/>
                </a:solidFill>
              </a:rPr>
              <a:t>?</a:t>
            </a:r>
            <a:r>
              <a:rPr lang="en-US" sz="2000" b="1" dirty="0" smtClean="0">
                <a:solidFill>
                  <a:schemeClr val="bg1"/>
                </a:solidFill>
              </a:rPr>
              <a:t/>
            </a:r>
            <a:br>
              <a:rPr lang="en-US" sz="2000" b="1" dirty="0" smtClean="0">
                <a:solidFill>
                  <a:schemeClr val="bg1"/>
                </a:solidFill>
              </a:rPr>
            </a:br>
            <a:r>
              <a:rPr lang="en-US" sz="2700" b="1" dirty="0" smtClean="0">
                <a:solidFill>
                  <a:schemeClr val="bg1"/>
                </a:solidFill>
                <a:effectLst>
                  <a:outerShdw blurRad="38100" dist="38100" dir="2700000" algn="tl">
                    <a:srgbClr val="000000">
                      <a:alpha val="43137"/>
                    </a:srgbClr>
                  </a:outerShdw>
                </a:effectLst>
              </a:rPr>
              <a:t/>
            </a:r>
            <a:br>
              <a:rPr lang="en-US" sz="2700" b="1" dirty="0" smtClean="0">
                <a:solidFill>
                  <a:schemeClr val="bg1"/>
                </a:solidFill>
                <a:effectLst>
                  <a:outerShdw blurRad="38100" dist="38100" dir="2700000" algn="tl">
                    <a:srgbClr val="000000">
                      <a:alpha val="43137"/>
                    </a:srgbClr>
                  </a:outerShdw>
                </a:effectLst>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endParaRPr lang="pt-BR" sz="2400" i="1" dirty="0">
              <a:solidFill>
                <a:srgbClr val="FFC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
          <p:cNvSpPr>
            <a:spLocks/>
          </p:cNvSpPr>
          <p:nvPr/>
        </p:nvSpPr>
        <p:spPr bwMode="auto">
          <a:xfrm>
            <a:off x="-76200" y="-63500"/>
            <a:ext cx="9232900" cy="6946900"/>
          </a:xfrm>
          <a:prstGeom prst="rect">
            <a:avLst/>
          </a:prstGeom>
          <a:solidFill>
            <a:srgbClr val="0E4668"/>
          </a:solidFill>
          <a:ln>
            <a:noFill/>
          </a:ln>
          <a:extLst/>
        </p:spPr>
        <p:txBody>
          <a:bodyPr lIns="0" tIns="0" rIns="0" bIns="0"/>
          <a:lstStyle/>
          <a:p>
            <a:endParaRPr lang="en-US" dirty="0">
              <a:solidFill>
                <a:srgbClr val="FF0000"/>
              </a:solidFill>
            </a:endParaRPr>
          </a:p>
        </p:txBody>
      </p:sp>
      <p:sp>
        <p:nvSpPr>
          <p:cNvPr id="2" name="Título 1"/>
          <p:cNvSpPr>
            <a:spLocks noGrp="1"/>
          </p:cNvSpPr>
          <p:nvPr>
            <p:ph type="ctrTitle"/>
          </p:nvPr>
        </p:nvSpPr>
        <p:spPr>
          <a:xfrm>
            <a:off x="899592" y="1412776"/>
            <a:ext cx="7270576" cy="1470025"/>
          </a:xfrm>
        </p:spPr>
        <p:txBody>
          <a:bodyPr rtlCol="0">
            <a:noAutofit/>
          </a:bodyPr>
          <a:lstStyle/>
          <a:p>
            <a:pPr>
              <a:defRPr/>
            </a:pPr>
            <a:r>
              <a:rPr lang="en-US" b="1" i="1" smtClean="0">
                <a:solidFill>
                  <a:srgbClr val="FFFFFF"/>
                </a:solidFill>
                <a:effectLst>
                  <a:outerShdw blurRad="38100" dist="38100" dir="2700000" algn="tl">
                    <a:srgbClr val="000000">
                      <a:alpha val="43137"/>
                    </a:srgbClr>
                  </a:outerShdw>
                </a:effectLst>
              </a:rPr>
              <a:t>Unplugged to be plugged:</a:t>
            </a:r>
            <a:br>
              <a:rPr lang="en-US" b="1" i="1" smtClean="0">
                <a:solidFill>
                  <a:srgbClr val="FFFFFF"/>
                </a:solidFill>
                <a:effectLst>
                  <a:outerShdw blurRad="38100" dist="38100" dir="2700000" algn="tl">
                    <a:srgbClr val="000000">
                      <a:alpha val="43137"/>
                    </a:srgbClr>
                  </a:outerShdw>
                </a:effectLst>
              </a:rPr>
            </a:br>
            <a:r>
              <a:rPr lang="en-US" b="1" i="1" smtClean="0">
                <a:solidFill>
                  <a:srgbClr val="FFFFFF"/>
                </a:solidFill>
                <a:effectLst>
                  <a:outerShdw blurRad="38100" dist="38100" dir="2700000" algn="tl">
                    <a:srgbClr val="000000">
                      <a:alpha val="43137"/>
                    </a:srgbClr>
                  </a:outerShdw>
                </a:effectLst>
              </a:rPr>
              <a:t>an essential re-plug!</a:t>
            </a:r>
            <a:endParaRPr lang="pt-BR" dirty="0">
              <a:solidFill>
                <a:srgbClr val="FFFFFF"/>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251520" y="3212976"/>
            <a:ext cx="8712968" cy="1922462"/>
          </a:xfrm>
        </p:spPr>
        <p:txBody>
          <a:bodyPr rtlCol="0">
            <a:normAutofit fontScale="25000" lnSpcReduction="20000"/>
          </a:bodyPr>
          <a:lstStyle/>
          <a:p>
            <a:r>
              <a:rPr lang="pt-BR" sz="5600" b="1" smtClean="0">
                <a:solidFill>
                  <a:schemeClr val="bg1"/>
                </a:solidFill>
                <a:effectLst>
                  <a:outerShdw blurRad="38100" dist="38100" dir="2700000" algn="tl">
                    <a:srgbClr val="000000">
                      <a:alpha val="43137"/>
                    </a:srgbClr>
                  </a:outerShdw>
                </a:effectLst>
              </a:rPr>
              <a:t>Silvia M.G. Molina</a:t>
            </a:r>
            <a:r>
              <a:rPr lang="pt-BR" sz="5600" b="1" baseline="30000" smtClean="0">
                <a:solidFill>
                  <a:schemeClr val="bg1"/>
                </a:solidFill>
                <a:effectLst>
                  <a:outerShdw blurRad="38100" dist="38100" dir="2700000" algn="tl">
                    <a:srgbClr val="000000">
                      <a:alpha val="43137"/>
                    </a:srgbClr>
                  </a:outerShdw>
                </a:effectLst>
              </a:rPr>
              <a:t>1</a:t>
            </a:r>
            <a:r>
              <a:rPr lang="pt-BR" sz="5600" b="1" smtClean="0">
                <a:solidFill>
                  <a:schemeClr val="bg1"/>
                </a:solidFill>
                <a:effectLst>
                  <a:outerShdw blurRad="38100" dist="38100" dir="2700000" algn="tl">
                    <a:srgbClr val="000000">
                      <a:alpha val="43137"/>
                    </a:srgbClr>
                  </a:outerShdw>
                </a:effectLst>
              </a:rPr>
              <a:t>; Fernanda V. Reichardt</a:t>
            </a:r>
            <a:r>
              <a:rPr lang="pt-BR" sz="5600" b="1" baseline="30000" smtClean="0">
                <a:solidFill>
                  <a:schemeClr val="bg1"/>
                </a:solidFill>
                <a:effectLst>
                  <a:outerShdw blurRad="38100" dist="38100" dir="2700000" algn="tl">
                    <a:srgbClr val="000000">
                      <a:alpha val="43137"/>
                    </a:srgbClr>
                  </a:outerShdw>
                </a:effectLst>
              </a:rPr>
              <a:t>2</a:t>
            </a:r>
            <a:r>
              <a:rPr lang="pt-BR" sz="5600" b="1" smtClean="0">
                <a:solidFill>
                  <a:schemeClr val="bg1"/>
                </a:solidFill>
                <a:effectLst>
                  <a:outerShdw blurRad="38100" dist="38100" dir="2700000" algn="tl">
                    <a:srgbClr val="000000">
                      <a:alpha val="43137"/>
                    </a:srgbClr>
                  </a:outerShdw>
                </a:effectLst>
              </a:rPr>
              <a:t>; Debora D.A. Casagrande-Santos</a:t>
            </a:r>
            <a:r>
              <a:rPr lang="pt-BR" sz="5600" b="1" baseline="30000" smtClean="0">
                <a:solidFill>
                  <a:schemeClr val="bg1"/>
                </a:solidFill>
                <a:effectLst>
                  <a:outerShdw blurRad="38100" dist="38100" dir="2700000" algn="tl">
                    <a:srgbClr val="000000">
                      <a:alpha val="43137"/>
                    </a:srgbClr>
                  </a:outerShdw>
                </a:effectLst>
              </a:rPr>
              <a:t>2</a:t>
            </a:r>
            <a:r>
              <a:rPr lang="pt-BR" sz="5600" b="1" smtClean="0">
                <a:solidFill>
                  <a:schemeClr val="bg1"/>
                </a:solidFill>
                <a:effectLst>
                  <a:outerShdw blurRad="38100" dist="38100" dir="2700000" algn="tl">
                    <a:srgbClr val="000000">
                      <a:alpha val="43137"/>
                    </a:srgbClr>
                  </a:outerShdw>
                </a:effectLst>
              </a:rPr>
              <a:t>; Jéssika D. Gomes</a:t>
            </a:r>
            <a:r>
              <a:rPr lang="pt-BR" sz="5600" b="1" baseline="30000" smtClean="0">
                <a:solidFill>
                  <a:schemeClr val="bg1"/>
                </a:solidFill>
                <a:effectLst>
                  <a:outerShdw blurRad="38100" dist="38100" dir="2700000" algn="tl">
                    <a:srgbClr val="000000">
                      <a:alpha val="43137"/>
                    </a:srgbClr>
                  </a:outerShdw>
                </a:effectLst>
              </a:rPr>
              <a:t>3</a:t>
            </a:r>
            <a:r>
              <a:rPr lang="pt-BR" sz="5600" b="1" smtClean="0">
                <a:solidFill>
                  <a:schemeClr val="bg1"/>
                </a:solidFill>
                <a:effectLst>
                  <a:outerShdw blurRad="38100" dist="38100" dir="2700000" algn="tl">
                    <a:srgbClr val="000000">
                      <a:alpha val="43137"/>
                    </a:srgbClr>
                  </a:outerShdw>
                </a:effectLst>
              </a:rPr>
              <a:t>; Regina M. Freitas</a:t>
            </a:r>
            <a:r>
              <a:rPr lang="pt-BR" sz="5600" b="1" baseline="30000" smtClean="0">
                <a:solidFill>
                  <a:schemeClr val="bg1"/>
                </a:solidFill>
                <a:effectLst>
                  <a:outerShdw blurRad="38100" dist="38100" dir="2700000" algn="tl">
                    <a:srgbClr val="000000">
                      <a:alpha val="43137"/>
                    </a:srgbClr>
                  </a:outerShdw>
                </a:effectLst>
              </a:rPr>
              <a:t>4</a:t>
            </a:r>
            <a:r>
              <a:rPr lang="pt-BR" sz="5600" b="1" smtClean="0">
                <a:solidFill>
                  <a:schemeClr val="bg1"/>
                </a:solidFill>
                <a:effectLst>
                  <a:outerShdw blurRad="38100" dist="38100" dir="2700000" algn="tl">
                    <a:srgbClr val="000000">
                      <a:alpha val="43137"/>
                    </a:srgbClr>
                  </a:outerShdw>
                </a:effectLst>
              </a:rPr>
              <a:t>;</a:t>
            </a:r>
          </a:p>
          <a:p>
            <a:r>
              <a:rPr lang="pt-BR" sz="5600" b="1" smtClean="0">
                <a:solidFill>
                  <a:schemeClr val="bg1"/>
                </a:solidFill>
                <a:effectLst>
                  <a:outerShdw blurRad="38100" dist="38100" dir="2700000" algn="tl">
                    <a:srgbClr val="000000">
                      <a:alpha val="43137"/>
                    </a:srgbClr>
                  </a:outerShdw>
                </a:effectLst>
              </a:rPr>
              <a:t>Paulo R.A. Berni</a:t>
            </a:r>
            <a:r>
              <a:rPr lang="pt-BR" sz="5600" b="1" baseline="30000" smtClean="0">
                <a:solidFill>
                  <a:schemeClr val="bg1"/>
                </a:solidFill>
                <a:effectLst>
                  <a:outerShdw blurRad="38100" dist="38100" dir="2700000" algn="tl">
                    <a:srgbClr val="000000">
                      <a:alpha val="43137"/>
                    </a:srgbClr>
                  </a:outerShdw>
                </a:effectLst>
              </a:rPr>
              <a:t>5</a:t>
            </a:r>
            <a:r>
              <a:rPr lang="pt-BR" sz="5600" b="1" smtClean="0">
                <a:solidFill>
                  <a:schemeClr val="bg1"/>
                </a:solidFill>
                <a:effectLst>
                  <a:outerShdw blurRad="38100" dist="38100" dir="2700000" algn="tl">
                    <a:srgbClr val="000000">
                      <a:alpha val="43137"/>
                    </a:srgbClr>
                  </a:outerShdw>
                </a:effectLst>
              </a:rPr>
              <a:t>; Acauã T.M. Bonifácio</a:t>
            </a:r>
            <a:r>
              <a:rPr lang="pt-BR" sz="5600" b="1" baseline="30000" smtClean="0">
                <a:solidFill>
                  <a:schemeClr val="bg1"/>
                </a:solidFill>
                <a:effectLst>
                  <a:outerShdw blurRad="38100" dist="38100" dir="2700000" algn="tl">
                    <a:srgbClr val="000000">
                      <a:alpha val="43137"/>
                    </a:srgbClr>
                  </a:outerShdw>
                </a:effectLst>
              </a:rPr>
              <a:t>6</a:t>
            </a:r>
            <a:r>
              <a:rPr lang="pt-BR" sz="5600" b="1" smtClean="0">
                <a:solidFill>
                  <a:schemeClr val="bg1"/>
                </a:solidFill>
                <a:effectLst>
                  <a:outerShdw blurRad="38100" dist="38100" dir="2700000" algn="tl">
                    <a:srgbClr val="000000">
                      <a:alpha val="43137"/>
                    </a:srgbClr>
                  </a:outerShdw>
                </a:effectLst>
              </a:rPr>
              <a:t>; Gabriel H. Lui</a:t>
            </a:r>
            <a:r>
              <a:rPr lang="pt-BR" sz="5600" b="1" baseline="30000" smtClean="0">
                <a:solidFill>
                  <a:schemeClr val="bg1"/>
                </a:solidFill>
                <a:effectLst>
                  <a:outerShdw blurRad="38100" dist="38100" dir="2700000" algn="tl">
                    <a:srgbClr val="000000">
                      <a:alpha val="43137"/>
                    </a:srgbClr>
                  </a:outerShdw>
                </a:effectLst>
              </a:rPr>
              <a:t>2</a:t>
            </a:r>
            <a:r>
              <a:rPr lang="pt-BR" sz="5600" b="1" smtClean="0">
                <a:solidFill>
                  <a:schemeClr val="bg1"/>
                </a:solidFill>
                <a:effectLst>
                  <a:outerShdw blurRad="38100" dist="38100" dir="2700000" algn="tl">
                    <a:srgbClr val="000000">
                      <a:alpha val="43137"/>
                    </a:srgbClr>
                  </a:outerShdw>
                </a:effectLst>
              </a:rPr>
              <a:t>; Tali P.L. Aspis</a:t>
            </a:r>
            <a:r>
              <a:rPr lang="pt-BR" sz="5600" b="1" baseline="30000" smtClean="0">
                <a:solidFill>
                  <a:schemeClr val="bg1"/>
                </a:solidFill>
                <a:effectLst>
                  <a:outerShdw blurRad="38100" dist="38100" dir="2700000" algn="tl">
                    <a:srgbClr val="000000">
                      <a:alpha val="43137"/>
                    </a:srgbClr>
                  </a:outerShdw>
                </a:effectLst>
              </a:rPr>
              <a:t>7</a:t>
            </a:r>
            <a:r>
              <a:rPr lang="pt-BR" sz="5600" b="1" smtClean="0">
                <a:solidFill>
                  <a:schemeClr val="bg1"/>
                </a:solidFill>
                <a:effectLst>
                  <a:outerShdw blurRad="38100" dist="38100" dir="2700000" algn="tl">
                    <a:srgbClr val="000000">
                      <a:alpha val="43137"/>
                    </a:srgbClr>
                  </a:outerShdw>
                </a:effectLst>
              </a:rPr>
              <a:t>, Rafael Falcão</a:t>
            </a:r>
            <a:r>
              <a:rPr lang="pt-BR" sz="5600" b="1" baseline="30000" smtClean="0">
                <a:solidFill>
                  <a:schemeClr val="bg1"/>
                </a:solidFill>
                <a:effectLst>
                  <a:outerShdw blurRad="38100" dist="38100" dir="2700000" algn="tl">
                    <a:srgbClr val="000000">
                      <a:alpha val="43137"/>
                    </a:srgbClr>
                  </a:outerShdw>
                </a:effectLst>
              </a:rPr>
              <a:t>4</a:t>
            </a:r>
            <a:endParaRPr lang="es-US" sz="5600" b="1" baseline="30000" smtClean="0">
              <a:solidFill>
                <a:schemeClr val="bg1"/>
              </a:solidFill>
              <a:effectLst>
                <a:outerShdw blurRad="38100" dist="38100" dir="2700000" algn="tl">
                  <a:srgbClr val="000000">
                    <a:alpha val="43137"/>
                  </a:srgbClr>
                </a:outerShdw>
              </a:effectLst>
            </a:endParaRPr>
          </a:p>
          <a:p>
            <a:pPr>
              <a:defRPr/>
            </a:pPr>
            <a:endParaRPr lang="es-US" sz="5600" b="1" baseline="3000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endParaRPr lang="en-US" sz="2400" baseline="30000" smtClean="0">
              <a:solidFill>
                <a:schemeClr val="bg1"/>
              </a:solidFill>
            </a:endParaRPr>
          </a:p>
          <a:p>
            <a:pPr eaLnBrk="1" fontAlgn="auto" hangingPunct="1">
              <a:spcAft>
                <a:spcPts val="0"/>
              </a:spcAft>
              <a:buFont typeface="Arial" pitchFamily="34" charset="0"/>
              <a:buNone/>
              <a:defRPr/>
            </a:pPr>
            <a:endParaRPr lang="en-US" sz="2400" baseline="30000" smtClean="0">
              <a:solidFill>
                <a:schemeClr val="bg1"/>
              </a:solidFill>
            </a:endParaRPr>
          </a:p>
          <a:p>
            <a:pPr eaLnBrk="1" fontAlgn="auto" hangingPunct="1">
              <a:spcAft>
                <a:spcPts val="0"/>
              </a:spcAft>
              <a:buFont typeface="Arial" pitchFamily="34" charset="0"/>
              <a:buNone/>
              <a:defRPr/>
            </a:pPr>
            <a:endParaRPr lang="en-US" sz="2400" baseline="30000" smtClean="0">
              <a:solidFill>
                <a:schemeClr val="bg1"/>
              </a:solidFill>
            </a:endParaRPr>
          </a:p>
          <a:p>
            <a:pPr eaLnBrk="1" fontAlgn="auto" hangingPunct="1">
              <a:spcAft>
                <a:spcPts val="0"/>
              </a:spcAft>
              <a:buFont typeface="Arial" pitchFamily="34" charset="0"/>
              <a:buNone/>
              <a:defRPr/>
            </a:pPr>
            <a:endParaRPr lang="en-US" sz="7200" b="1" i="1"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r>
              <a:rPr lang="en-US" sz="7200" b="1" i="1" smtClean="0">
                <a:solidFill>
                  <a:schemeClr val="bg1"/>
                </a:solidFill>
                <a:effectLst>
                  <a:outerShdw blurRad="38100" dist="38100" dir="2700000" algn="tl">
                    <a:srgbClr val="000000">
                      <a:alpha val="43137"/>
                    </a:srgbClr>
                  </a:outerShdw>
                </a:effectLst>
              </a:rPr>
              <a:t>Lab. Eco-Genetics of Agro-Industrial Waste and Human Ecology</a:t>
            </a:r>
            <a:endParaRPr lang="pt-BR" sz="7200" smtClean="0">
              <a:solidFill>
                <a:schemeClr val="bg1"/>
              </a:solidFill>
              <a:effectLst>
                <a:outerShdw blurRad="38100" dist="38100" dir="2700000" algn="tl">
                  <a:srgbClr val="000000">
                    <a:alpha val="43137"/>
                  </a:srgbClr>
                </a:outerShdw>
              </a:effectLst>
            </a:endParaRPr>
          </a:p>
          <a:p>
            <a:r>
              <a:rPr lang="en-US" sz="4000" b="1" baseline="30000" smtClean="0">
                <a:solidFill>
                  <a:schemeClr val="bg1"/>
                </a:solidFill>
              </a:rPr>
              <a:t>1</a:t>
            </a:r>
            <a:r>
              <a:rPr lang="en-US" sz="4000" b="1" smtClean="0">
                <a:solidFill>
                  <a:schemeClr val="bg1"/>
                </a:solidFill>
              </a:rPr>
              <a:t>University of São Paulo (USP), Brazil, Department of Genetics, Associated Professor &lt;silviamgmolina@usp.br&gt;;</a:t>
            </a:r>
          </a:p>
          <a:p>
            <a:r>
              <a:rPr lang="en-US" sz="4000" b="1" baseline="30000" smtClean="0">
                <a:solidFill>
                  <a:schemeClr val="bg1"/>
                </a:solidFill>
              </a:rPr>
              <a:t>2</a:t>
            </a:r>
            <a:r>
              <a:rPr lang="en-US" sz="4000" b="1" smtClean="0">
                <a:solidFill>
                  <a:schemeClr val="bg1"/>
                </a:solidFill>
              </a:rPr>
              <a:t>USP, Graduate Program in Applied Ecology/Dr; </a:t>
            </a:r>
            <a:r>
              <a:rPr lang="en-US" sz="4000" b="1" baseline="30000" smtClean="0">
                <a:solidFill>
                  <a:schemeClr val="bg1"/>
                </a:solidFill>
              </a:rPr>
              <a:t>3</a:t>
            </a:r>
            <a:r>
              <a:rPr lang="en-US" sz="4000" b="1" smtClean="0">
                <a:solidFill>
                  <a:schemeClr val="bg1"/>
                </a:solidFill>
              </a:rPr>
              <a:t>Economist – undergraduate/USP, </a:t>
            </a:r>
            <a:r>
              <a:rPr lang="en-US" sz="4000" b="1" baseline="30000" smtClean="0">
                <a:solidFill>
                  <a:schemeClr val="bg1"/>
                </a:solidFill>
              </a:rPr>
              <a:t>4</a:t>
            </a:r>
            <a:r>
              <a:rPr lang="en-US" sz="4000" b="1" smtClean="0">
                <a:solidFill>
                  <a:schemeClr val="bg1"/>
                </a:solidFill>
              </a:rPr>
              <a:t>Environmental Manager –</a:t>
            </a:r>
          </a:p>
          <a:p>
            <a:r>
              <a:rPr lang="en-US" sz="4000" b="1" smtClean="0">
                <a:solidFill>
                  <a:schemeClr val="bg1"/>
                </a:solidFill>
              </a:rPr>
              <a:t>undergraduate/USP; </a:t>
            </a:r>
            <a:r>
              <a:rPr lang="en-US" sz="4000" b="1" baseline="30000" smtClean="0">
                <a:solidFill>
                  <a:schemeClr val="bg1"/>
                </a:solidFill>
              </a:rPr>
              <a:t>5</a:t>
            </a:r>
            <a:r>
              <a:rPr lang="en-US" sz="4000" b="1" smtClean="0">
                <a:solidFill>
                  <a:schemeClr val="bg1"/>
                </a:solidFill>
              </a:rPr>
              <a:t>USP, Graduate Program in Sciences - Chemistry in the Environment and</a:t>
            </a:r>
          </a:p>
          <a:p>
            <a:r>
              <a:rPr lang="en-US" sz="4000" b="1" smtClean="0">
                <a:solidFill>
                  <a:schemeClr val="bg1"/>
                </a:solidFill>
              </a:rPr>
              <a:t>Agriculture/MSc, </a:t>
            </a:r>
            <a:r>
              <a:rPr lang="en-US" sz="4000" b="1" baseline="30000" smtClean="0">
                <a:solidFill>
                  <a:schemeClr val="bg1"/>
                </a:solidFill>
              </a:rPr>
              <a:t>6</a:t>
            </a:r>
            <a:r>
              <a:rPr lang="en-US" sz="4000" b="1" smtClean="0">
                <a:solidFill>
                  <a:schemeClr val="bg1"/>
                </a:solidFill>
              </a:rPr>
              <a:t>Ad planner – Social Communication - graduate/USP, </a:t>
            </a:r>
            <a:r>
              <a:rPr lang="en-US" sz="4000" b="1" baseline="30000" smtClean="0">
                <a:solidFill>
                  <a:schemeClr val="bg1"/>
                </a:solidFill>
              </a:rPr>
              <a:t>7</a:t>
            </a:r>
            <a:r>
              <a:rPr lang="en-US" sz="4000" b="1" smtClean="0">
                <a:solidFill>
                  <a:schemeClr val="bg1"/>
                </a:solidFill>
              </a:rPr>
              <a:t>Biologist – undergraduate/USP</a:t>
            </a:r>
          </a:p>
          <a:p>
            <a:pPr>
              <a:defRPr/>
            </a:pPr>
            <a:endParaRPr lang="pt-BR" sz="4800" b="1" smtClean="0">
              <a:solidFill>
                <a:schemeClr val="bg1"/>
              </a:solidFill>
            </a:endParaRPr>
          </a:p>
          <a:p>
            <a:pPr eaLnBrk="1" fontAlgn="auto" hangingPunct="1">
              <a:spcAft>
                <a:spcPts val="0"/>
              </a:spcAft>
              <a:buFont typeface="Arial" pitchFamily="34" charset="0"/>
              <a:buNone/>
              <a:defRPr/>
            </a:pPr>
            <a:endParaRPr lang="pt-BR" sz="2200" dirty="0">
              <a:solidFill>
                <a:schemeClr val="bg1"/>
              </a:solidFill>
            </a:endParaRPr>
          </a:p>
        </p:txBody>
      </p:sp>
      <p:sp>
        <p:nvSpPr>
          <p:cNvPr id="4" name="Retângulo 3"/>
          <p:cNvSpPr/>
          <p:nvPr/>
        </p:nvSpPr>
        <p:spPr>
          <a:xfrm>
            <a:off x="971550" y="260350"/>
            <a:ext cx="7056438" cy="707886"/>
          </a:xfrm>
          <a:prstGeom prst="rect">
            <a:avLst/>
          </a:prstGeom>
        </p:spPr>
        <p:txBody>
          <a:bodyPr>
            <a:spAutoFit/>
          </a:bodyPr>
          <a:lstStyle/>
          <a:p>
            <a:pPr algn="ctr" fontAlgn="auto">
              <a:spcBef>
                <a:spcPts val="0"/>
              </a:spcBef>
              <a:spcAft>
                <a:spcPts val="0"/>
              </a:spcAft>
              <a:defRPr/>
            </a:pPr>
            <a:r>
              <a:rPr lang="en-US" sz="1200" b="1" i="1" dirty="0">
                <a:solidFill>
                  <a:srgbClr val="FFFFFF"/>
                </a:solidFill>
                <a:latin typeface="+mn-lt"/>
              </a:rPr>
              <a:t>The </a:t>
            </a:r>
            <a:r>
              <a:rPr lang="en-US" sz="1200" b="1" i="1" dirty="0" smtClean="0">
                <a:solidFill>
                  <a:srgbClr val="FFFFFF"/>
                </a:solidFill>
              </a:rPr>
              <a:t>Fourt</a:t>
            </a:r>
            <a:r>
              <a:rPr lang="en-US" sz="1200" b="1" i="1" dirty="0" smtClean="0">
                <a:solidFill>
                  <a:srgbClr val="FFFFFF"/>
                </a:solidFill>
                <a:latin typeface="+mn-lt"/>
              </a:rPr>
              <a:t>eenth </a:t>
            </a:r>
            <a:r>
              <a:rPr lang="en-US" sz="1200" b="1" i="1" dirty="0">
                <a:solidFill>
                  <a:srgbClr val="FFFFFF"/>
                </a:solidFill>
                <a:latin typeface="+mn-lt"/>
              </a:rPr>
              <a:t>Annual Convention of the Media Ecology </a:t>
            </a:r>
            <a:r>
              <a:rPr lang="en-US" sz="1200" b="1" i="1" dirty="0" smtClean="0">
                <a:solidFill>
                  <a:srgbClr val="FFFFFF"/>
                </a:solidFill>
                <a:latin typeface="+mn-lt"/>
              </a:rPr>
              <a:t>Association/2013</a:t>
            </a:r>
            <a:r>
              <a:rPr lang="en-US" sz="1200" b="1" i="1" dirty="0">
                <a:solidFill>
                  <a:srgbClr val="FFFFFF"/>
                </a:solidFill>
                <a:latin typeface="+mn-lt"/>
              </a:rPr>
              <a:t/>
            </a:r>
            <a:br>
              <a:rPr lang="en-US" sz="1200" b="1" i="1" dirty="0">
                <a:solidFill>
                  <a:srgbClr val="FFFFFF"/>
                </a:solidFill>
                <a:latin typeface="+mn-lt"/>
              </a:rPr>
            </a:br>
            <a:r>
              <a:rPr lang="en-US" sz="1600" b="1" i="1" dirty="0" smtClean="0">
                <a:solidFill>
                  <a:srgbClr val="FFFFFF"/>
                </a:solidFill>
                <a:effectLst>
                  <a:outerShdw blurRad="38100" dist="38100" dir="2700000" algn="tl">
                    <a:srgbClr val="000000">
                      <a:alpha val="43137"/>
                    </a:srgbClr>
                  </a:outerShdw>
                </a:effectLst>
              </a:rPr>
              <a:t>- </a:t>
            </a:r>
            <a:r>
              <a:rPr lang="en-US" sz="1600" b="1" i="1" dirty="0" smtClean="0">
                <a:solidFill>
                  <a:srgbClr val="FFFFFF"/>
                </a:solidFill>
                <a:effectLst>
                  <a:outerShdw blurRad="38100" dist="38100" dir="2700000" algn="tl">
                    <a:srgbClr val="000000">
                      <a:alpha val="43137"/>
                    </a:srgbClr>
                  </a:outerShdw>
                </a:effectLst>
                <a:latin typeface="+mn-lt"/>
              </a:rPr>
              <a:t>Unplugged -</a:t>
            </a:r>
          </a:p>
          <a:p>
            <a:pPr algn="ctr"/>
            <a:r>
              <a:rPr lang="en-US" sz="1200" b="1" i="1" dirty="0" smtClean="0">
                <a:solidFill>
                  <a:srgbClr val="FFFFFF"/>
                </a:solidFill>
              </a:rPr>
              <a:t> Grand Valley State University, Grand Rapids, Michigan, US</a:t>
            </a:r>
            <a:endParaRPr lang="en-US" sz="1200" b="1" i="1" dirty="0">
              <a:solidFill>
                <a:srgbClr val="FFFFFF"/>
              </a:solidFill>
            </a:endParaRPr>
          </a:p>
        </p:txBody>
      </p:sp>
      <p:sp>
        <p:nvSpPr>
          <p:cNvPr id="16" name="Espaço Reservado para Data 3"/>
          <p:cNvSpPr>
            <a:spLocks noGrp="1"/>
          </p:cNvSpPr>
          <p:nvPr>
            <p:ph type="dt" sz="half" idx="10"/>
          </p:nvPr>
        </p:nvSpPr>
        <p:spPr>
          <a:xfrm>
            <a:off x="457200" y="6356350"/>
            <a:ext cx="2133600" cy="365125"/>
          </a:xfrm>
        </p:spPr>
        <p:txBody>
          <a:bodyPr/>
          <a:lstStyle/>
          <a:p>
            <a:fld id="{A1154103-D89E-4E83-81FD-45E1AF4B38C3}" type="datetimeFigureOut">
              <a:rPr lang="pt-BR" smtClean="0"/>
              <a:pPr/>
              <a:t>16/06/2015</a:t>
            </a:fld>
            <a:endParaRPr lang="pt-BR"/>
          </a:p>
        </p:txBody>
      </p:sp>
      <p:sp>
        <p:nvSpPr>
          <p:cNvPr id="17" name="Espaço Reservado para Rodapé 4"/>
          <p:cNvSpPr>
            <a:spLocks noGrp="1"/>
          </p:cNvSpPr>
          <p:nvPr>
            <p:ph type="ftr" sz="quarter" idx="11"/>
          </p:nvPr>
        </p:nvSpPr>
        <p:spPr>
          <a:xfrm>
            <a:off x="3124200" y="6356350"/>
            <a:ext cx="2895600" cy="365125"/>
          </a:xfrm>
        </p:spPr>
        <p:txBody>
          <a:bodyPr/>
          <a:lstStyle/>
          <a:p>
            <a:endParaRPr lang="pt-BR"/>
          </a:p>
        </p:txBody>
      </p:sp>
      <p:sp>
        <p:nvSpPr>
          <p:cNvPr id="18" name="Espaço Reservado para Número de Slide 5"/>
          <p:cNvSpPr>
            <a:spLocks noGrp="1"/>
          </p:cNvSpPr>
          <p:nvPr>
            <p:ph type="sldNum" sz="quarter" idx="12"/>
          </p:nvPr>
        </p:nvSpPr>
        <p:spPr>
          <a:xfrm>
            <a:off x="6553200" y="6356350"/>
            <a:ext cx="2133600" cy="365125"/>
          </a:xfrm>
        </p:spPr>
        <p:txBody>
          <a:bodyPr/>
          <a:lstStyle/>
          <a:p>
            <a:fld id="{1F76C430-2299-4A97-9BA8-85D14A7A3763}" type="slidenum">
              <a:rPr lang="pt-BR" smtClean="0"/>
              <a:pPr/>
              <a:t>33</a:t>
            </a:fld>
            <a:endParaRPr lang="pt-BR"/>
          </a:p>
        </p:txBody>
      </p:sp>
      <p:sp>
        <p:nvSpPr>
          <p:cNvPr id="19" name="Text Box 3"/>
          <p:cNvSpPr txBox="1">
            <a:spLocks noChangeArrowheads="1"/>
          </p:cNvSpPr>
          <p:nvPr/>
        </p:nvSpPr>
        <p:spPr bwMode="auto">
          <a:xfrm>
            <a:off x="8442325" y="6467475"/>
            <a:ext cx="244475" cy="254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lvl1pPr algn="l">
              <a:defRPr sz="1200">
                <a:solidFill>
                  <a:schemeClr val="tx1"/>
                </a:solidFill>
                <a:latin typeface="Gill Sans" charset="0"/>
                <a:ea typeface="ＭＳ Ｐゴシック"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pPr algn="r"/>
            <a:fld id="{F5F2AFD7-8DE0-EC49-9F7B-4BC3B9203015}" type="slidenum">
              <a:rPr lang="en-US">
                <a:solidFill>
                  <a:srgbClr val="878787"/>
                </a:solidFill>
                <a:latin typeface="Calibri" charset="0"/>
                <a:cs typeface="Calibri" charset="0"/>
                <a:sym typeface="Calibri" charset="0"/>
              </a:rPr>
              <a:pPr algn="r"/>
              <a:t>33</a:t>
            </a:fld>
            <a:endParaRPr lang="en-US">
              <a:solidFill>
                <a:srgbClr val="878787"/>
              </a:solidFill>
              <a:latin typeface="Calibri" charset="0"/>
              <a:cs typeface="Calibri" charset="0"/>
              <a:sym typeface="Calibri" charset="0"/>
            </a:endParaRPr>
          </a:p>
        </p:txBody>
      </p:sp>
      <p:sp>
        <p:nvSpPr>
          <p:cNvPr id="22" name="Rectangle 2"/>
          <p:cNvSpPr>
            <a:spLocks/>
          </p:cNvSpPr>
          <p:nvPr/>
        </p:nvSpPr>
        <p:spPr bwMode="auto">
          <a:xfrm>
            <a:off x="-180528" y="6375400"/>
            <a:ext cx="9341507" cy="581992"/>
          </a:xfrm>
          <a:prstGeom prst="rect">
            <a:avLst/>
          </a:prstGeom>
          <a:solidFill>
            <a:srgbClr val="FFFFFF"/>
          </a:solid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p>
        </p:txBody>
      </p:sp>
      <p:sp>
        <p:nvSpPr>
          <p:cNvPr id="23" name="Freeform 4"/>
          <p:cNvSpPr>
            <a:spLocks/>
          </p:cNvSpPr>
          <p:nvPr/>
        </p:nvSpPr>
        <p:spPr bwMode="auto">
          <a:xfrm>
            <a:off x="-138066" y="2658801"/>
            <a:ext cx="9308083" cy="4421187"/>
          </a:xfrm>
          <a:custGeom>
            <a:avLst/>
            <a:gdLst>
              <a:gd name="T0" fmla="+- 0 2131 1983"/>
              <a:gd name="T1" fmla="*/ T0 w 19599"/>
              <a:gd name="T2" fmla="+- 0 18450 942"/>
              <a:gd name="T3" fmla="*/ 18450 h 20658"/>
              <a:gd name="T4" fmla="+- 0 21566 1983"/>
              <a:gd name="T5" fmla="*/ T4 w 19599"/>
              <a:gd name="T6" fmla="+- 0 974 942"/>
              <a:gd name="T7" fmla="*/ 974 h 20658"/>
              <a:gd name="T8" fmla="+- 0 21566 1983"/>
              <a:gd name="T9" fmla="*/ T8 w 19599"/>
              <a:gd name="T10" fmla="+- 0 21600 942"/>
              <a:gd name="T11" fmla="*/ 21600 h 20658"/>
              <a:gd name="T12" fmla="+- 0 2131 1983"/>
              <a:gd name="T13" fmla="*/ T12 w 19599"/>
              <a:gd name="T14" fmla="+- 0 18450 942"/>
              <a:gd name="T15" fmla="*/ 18450 h 20658"/>
              <a:gd name="T16" fmla="+- 0 2131 1983"/>
              <a:gd name="T17" fmla="*/ T16 w 19599"/>
              <a:gd name="T18" fmla="+- 0 18450 942"/>
              <a:gd name="T19" fmla="*/ 18450 h 20658"/>
            </a:gdLst>
            <a:ahLst/>
            <a:cxnLst>
              <a:cxn ang="0">
                <a:pos x="T1" y="T3"/>
              </a:cxn>
              <a:cxn ang="0">
                <a:pos x="T5" y="T7"/>
              </a:cxn>
              <a:cxn ang="0">
                <a:pos x="T9" y="T11"/>
              </a:cxn>
              <a:cxn ang="0">
                <a:pos x="T13" y="T15"/>
              </a:cxn>
              <a:cxn ang="0">
                <a:pos x="T17" y="T19"/>
              </a:cxn>
            </a:cxnLst>
            <a:rect l="0" t="0" r="r" b="b"/>
            <a:pathLst>
              <a:path w="19599" h="20658">
                <a:moveTo>
                  <a:pt x="148" y="17508"/>
                </a:moveTo>
                <a:cubicBezTo>
                  <a:pt x="18066" y="16918"/>
                  <a:pt x="19038" y="15818"/>
                  <a:pt x="19583" y="32"/>
                </a:cubicBezTo>
                <a:cubicBezTo>
                  <a:pt x="19617" y="-942"/>
                  <a:pt x="19583" y="20658"/>
                  <a:pt x="19583" y="20658"/>
                </a:cubicBezTo>
                <a:cubicBezTo>
                  <a:pt x="19583" y="20658"/>
                  <a:pt x="-1983" y="17578"/>
                  <a:pt x="148" y="17508"/>
                </a:cubicBezTo>
                <a:close/>
                <a:moveTo>
                  <a:pt x="148" y="17508"/>
                </a:moveTo>
              </a:path>
            </a:pathLst>
          </a:custGeom>
          <a:solidFill>
            <a:srgbClr val="FFFFFF"/>
          </a:solidFill>
          <a:ln>
            <a:noFill/>
          </a:ln>
          <a:extLst>
            <a:ext uri="{91240B29-F687-4f45-9708-019B960494DF}">
              <a14:hiddenLine xmlns:a14="http://schemas.microsoft.com/office/drawing/2010/main" xmlns="" w="25400" cap="flat">
                <a:solidFill>
                  <a:srgbClr val="FFFFFF"/>
                </a:solidFill>
                <a:miter lim="800000"/>
                <a:headEnd type="none" w="med" len="med"/>
                <a:tailEnd type="none" w="med" len="med"/>
              </a14:hiddenLine>
            </a:ext>
          </a:extLst>
        </p:spPr>
        <p:txBody>
          <a:bodyPr lIns="0" tIns="0" rIns="0" bIns="0"/>
          <a:lstStyle/>
          <a:p>
            <a:endParaRPr lang="en-US"/>
          </a:p>
        </p:txBody>
      </p:sp>
      <p:grpSp>
        <p:nvGrpSpPr>
          <p:cNvPr id="5" name="Group 12"/>
          <p:cNvGrpSpPr>
            <a:grpSpLocks/>
          </p:cNvGrpSpPr>
          <p:nvPr/>
        </p:nvGrpSpPr>
        <p:grpSpPr bwMode="auto">
          <a:xfrm>
            <a:off x="8316913" y="5407025"/>
            <a:ext cx="646112" cy="769938"/>
            <a:chOff x="0" y="0"/>
            <a:chExt cx="406" cy="484"/>
          </a:xfrm>
        </p:grpSpPr>
        <p:sp>
          <p:nvSpPr>
            <p:cNvPr id="27" name="Oval 5"/>
            <p:cNvSpPr>
              <a:spLocks/>
            </p:cNvSpPr>
            <p:nvPr/>
          </p:nvSpPr>
          <p:spPr bwMode="auto">
            <a:xfrm>
              <a:off x="0" y="0"/>
              <a:ext cx="406" cy="328"/>
            </a:xfrm>
            <a:prstGeom prst="ellipse">
              <a:avLst/>
            </a:prstGeom>
            <a:solidFill>
              <a:srgbClr val="006699"/>
            </a:solidFill>
            <a:ln w="9525" cap="flat">
              <a:solidFill>
                <a:schemeClr val="tx1"/>
              </a:solidFill>
              <a:prstDash val="solid"/>
              <a:round/>
              <a:headEnd type="none" w="med" len="med"/>
              <a:tailEnd type="none" w="med" len="med"/>
            </a:ln>
          </p:spPr>
          <p:txBody>
            <a:bodyPr lIns="0" tIns="0" rIns="0" bIns="0"/>
            <a:lstStyle/>
            <a:p>
              <a:endParaRPr lang="en-US"/>
            </a:p>
          </p:txBody>
        </p:sp>
        <p:sp>
          <p:nvSpPr>
            <p:cNvPr id="28" name="Oval 6"/>
            <p:cNvSpPr>
              <a:spLocks/>
            </p:cNvSpPr>
            <p:nvPr/>
          </p:nvSpPr>
          <p:spPr bwMode="auto">
            <a:xfrm>
              <a:off x="31" y="31"/>
              <a:ext cx="344" cy="297"/>
            </a:xfrm>
            <a:prstGeom prst="ellipse">
              <a:avLst/>
            </a:prstGeom>
            <a:solidFill>
              <a:srgbClr val="009999"/>
            </a:solidFill>
            <a:ln w="9525" cap="flat">
              <a:solidFill>
                <a:schemeClr val="tx1"/>
              </a:solidFill>
              <a:prstDash val="solid"/>
              <a:round/>
              <a:headEnd type="none" w="med" len="med"/>
              <a:tailEnd type="none" w="med" len="med"/>
            </a:ln>
          </p:spPr>
          <p:txBody>
            <a:bodyPr lIns="0" tIns="0" rIns="0" bIns="0"/>
            <a:lstStyle/>
            <a:p>
              <a:endParaRPr lang="en-US"/>
            </a:p>
          </p:txBody>
        </p:sp>
        <p:sp>
          <p:nvSpPr>
            <p:cNvPr id="29" name="Oval 7"/>
            <p:cNvSpPr>
              <a:spLocks/>
            </p:cNvSpPr>
            <p:nvPr/>
          </p:nvSpPr>
          <p:spPr bwMode="auto">
            <a:xfrm>
              <a:off x="62" y="78"/>
              <a:ext cx="281" cy="250"/>
            </a:xfrm>
            <a:prstGeom prst="ellipse">
              <a:avLst/>
            </a:prstGeom>
            <a:solidFill>
              <a:srgbClr val="0099CC">
                <a:alpha val="49803"/>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0" name="Oval 8"/>
            <p:cNvSpPr>
              <a:spLocks/>
            </p:cNvSpPr>
            <p:nvPr/>
          </p:nvSpPr>
          <p:spPr bwMode="auto">
            <a:xfrm>
              <a:off x="109" y="109"/>
              <a:ext cx="156" cy="203"/>
            </a:xfrm>
            <a:prstGeom prst="ellipse">
              <a:avLst/>
            </a:prstGeom>
            <a:solidFill>
              <a:srgbClr val="006666">
                <a:alpha val="97646"/>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1" name="Oval 9"/>
            <p:cNvSpPr>
              <a:spLocks/>
            </p:cNvSpPr>
            <p:nvPr/>
          </p:nvSpPr>
          <p:spPr bwMode="auto">
            <a:xfrm>
              <a:off x="156" y="109"/>
              <a:ext cx="156" cy="203"/>
            </a:xfrm>
            <a:prstGeom prst="ellipse">
              <a:avLst/>
            </a:prstGeom>
            <a:solidFill>
              <a:srgbClr val="996633">
                <a:alpha val="49803"/>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2" name="Oval 10"/>
            <p:cNvSpPr>
              <a:spLocks/>
            </p:cNvSpPr>
            <p:nvPr/>
          </p:nvSpPr>
          <p:spPr bwMode="auto">
            <a:xfrm flipH="1">
              <a:off x="0" y="265"/>
              <a:ext cx="406" cy="219"/>
            </a:xfrm>
            <a:prstGeom prst="ellipse">
              <a:avLst/>
            </a:prstGeom>
            <a:solidFill>
              <a:srgbClr val="006699">
                <a:alpha val="47842"/>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3" name="Oval 11"/>
            <p:cNvSpPr>
              <a:spLocks/>
            </p:cNvSpPr>
            <p:nvPr/>
          </p:nvSpPr>
          <p:spPr bwMode="auto">
            <a:xfrm>
              <a:off x="171" y="250"/>
              <a:ext cx="79" cy="62"/>
            </a:xfrm>
            <a:prstGeom prst="ellipse">
              <a:avLst/>
            </a:prstGeom>
            <a:solidFill>
              <a:srgbClr val="FFFF99"/>
            </a:solidFill>
            <a:ln w="9525" cap="flat">
              <a:solidFill>
                <a:schemeClr val="tx1"/>
              </a:solidFill>
              <a:prstDash val="solid"/>
              <a:round/>
              <a:headEnd type="none" w="med" len="med"/>
              <a:tailEnd type="none" w="med" len="med"/>
            </a:ln>
          </p:spPr>
          <p:txBody>
            <a:bodyPr lIns="0" tIns="0" rIns="0" bIns="0"/>
            <a:lstStyle/>
            <a:p>
              <a:endParaRPr lang="en-US"/>
            </a:p>
          </p:txBody>
        </p:sp>
      </p:grpSp>
      <p:sp>
        <p:nvSpPr>
          <p:cNvPr id="25" name="Rectangle 13"/>
          <p:cNvSpPr>
            <a:spLocks/>
          </p:cNvSpPr>
          <p:nvPr/>
        </p:nvSpPr>
        <p:spPr bwMode="auto">
          <a:xfrm>
            <a:off x="4067175" y="6443663"/>
            <a:ext cx="5130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chemeClr val="tx1"/>
                </a:solidFill>
                <a:round/>
                <a:headEnd type="none" w="med" len="med"/>
                <a:tailEnd type="none" w="med" len="med"/>
              </a14:hiddenLine>
            </a:ext>
          </a:extLst>
        </p:spPr>
        <p:txBody>
          <a:bodyPr lIns="0" tIns="0" rIns="0" bIns="0" anchor="ctr"/>
          <a:lstStyle/>
          <a:p>
            <a:pPr algn="l"/>
            <a:r>
              <a:rPr lang="en-US" sz="1500">
                <a:solidFill>
                  <a:srgbClr val="366092"/>
                </a:solidFill>
                <a:latin typeface="Calibri Italic" charset="0"/>
                <a:ea typeface="ＭＳ Ｐゴシック" charset="0"/>
                <a:cs typeface="Calibri Italic" charset="0"/>
                <a:sym typeface="Calibri Italic" charset="0"/>
              </a:rPr>
              <a:t>Lab. Eco-Genetics of Agro-Industrial Waste and Human Ecology</a:t>
            </a:r>
          </a:p>
        </p:txBody>
      </p:sp>
      <p:sp>
        <p:nvSpPr>
          <p:cNvPr id="26" name="Rectangle 14"/>
          <p:cNvSpPr>
            <a:spLocks/>
          </p:cNvSpPr>
          <p:nvPr/>
        </p:nvSpPr>
        <p:spPr bwMode="auto">
          <a:xfrm>
            <a:off x="5069854" y="6210300"/>
            <a:ext cx="3970959" cy="32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38100" tIns="38100" rIns="38100" bIns="38100">
            <a:spAutoFit/>
          </a:bodyPr>
          <a:lstStyle/>
          <a:p>
            <a:pPr algn="r"/>
            <a:r>
              <a:rPr lang="en-US" sz="1600" dirty="0" smtClean="0">
                <a:solidFill>
                  <a:srgbClr val="366092"/>
                </a:solidFill>
                <a:effectLst>
                  <a:outerShdw blurRad="38100" dist="38100" dir="2700000" algn="tl">
                    <a:srgbClr val="000000"/>
                  </a:outerShdw>
                </a:effectLst>
                <a:latin typeface="Calibri Italic" charset="0"/>
                <a:ea typeface="ＭＳ Ｐゴシック" charset="0"/>
                <a:cs typeface="Calibri Italic" charset="0"/>
                <a:sym typeface="Calibri Italic" charset="0"/>
              </a:rPr>
              <a:t>Unplugged to be plugged: an essential re-plug!</a:t>
            </a:r>
            <a:endParaRPr lang="en-US" sz="1600" dirty="0">
              <a:solidFill>
                <a:srgbClr val="366092"/>
              </a:solidFill>
              <a:effectLst>
                <a:outerShdw blurRad="38100" dist="38100" dir="2700000" algn="tl">
                  <a:srgbClr val="000000"/>
                </a:outerShdw>
              </a:effectLst>
              <a:latin typeface="Calibri Italic" charset="0"/>
              <a:ea typeface="ＭＳ Ｐゴシック" charset="0"/>
              <a:cs typeface="Calibri Italic" charset="0"/>
              <a:sym typeface="Calibri Italic" charset="0"/>
            </a:endParaRPr>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9726" y="6434826"/>
            <a:ext cx="749866" cy="3771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
          <p:cNvSpPr>
            <a:spLocks/>
          </p:cNvSpPr>
          <p:nvPr/>
        </p:nvSpPr>
        <p:spPr bwMode="auto">
          <a:xfrm>
            <a:off x="-76200" y="-63500"/>
            <a:ext cx="9232900" cy="6946900"/>
          </a:xfrm>
          <a:prstGeom prst="rect">
            <a:avLst/>
          </a:prstGeom>
          <a:solidFill>
            <a:srgbClr val="0E4668"/>
          </a:solidFill>
          <a:ln>
            <a:noFill/>
          </a:ln>
          <a:extLst/>
        </p:spPr>
        <p:txBody>
          <a:bodyPr lIns="0" tIns="0" rIns="0" bIns="0"/>
          <a:lstStyle/>
          <a:p>
            <a:endParaRPr lang="en-US">
              <a:solidFill>
                <a:srgbClr val="FF0000"/>
              </a:solidFill>
            </a:endParaRPr>
          </a:p>
        </p:txBody>
      </p:sp>
      <p:sp>
        <p:nvSpPr>
          <p:cNvPr id="16" name="Espaço Reservado para Data 3"/>
          <p:cNvSpPr>
            <a:spLocks noGrp="1"/>
          </p:cNvSpPr>
          <p:nvPr>
            <p:ph type="dt" sz="half" idx="10"/>
          </p:nvPr>
        </p:nvSpPr>
        <p:spPr>
          <a:xfrm>
            <a:off x="457200" y="6356350"/>
            <a:ext cx="2133600" cy="365125"/>
          </a:xfrm>
        </p:spPr>
        <p:txBody>
          <a:bodyPr/>
          <a:lstStyle/>
          <a:p>
            <a:fld id="{A1154103-D89E-4E83-81FD-45E1AF4B38C3}" type="datetimeFigureOut">
              <a:rPr lang="pt-BR" smtClean="0"/>
              <a:pPr/>
              <a:t>16/06/2015</a:t>
            </a:fld>
            <a:endParaRPr lang="pt-BR"/>
          </a:p>
        </p:txBody>
      </p:sp>
      <p:sp>
        <p:nvSpPr>
          <p:cNvPr id="17" name="Espaço Reservado para Rodapé 4"/>
          <p:cNvSpPr>
            <a:spLocks noGrp="1"/>
          </p:cNvSpPr>
          <p:nvPr>
            <p:ph type="ftr" sz="quarter" idx="11"/>
          </p:nvPr>
        </p:nvSpPr>
        <p:spPr>
          <a:xfrm>
            <a:off x="3124200" y="6356350"/>
            <a:ext cx="2895600" cy="365125"/>
          </a:xfrm>
        </p:spPr>
        <p:txBody>
          <a:bodyPr/>
          <a:lstStyle/>
          <a:p>
            <a:endParaRPr lang="pt-BR"/>
          </a:p>
        </p:txBody>
      </p:sp>
      <p:sp>
        <p:nvSpPr>
          <p:cNvPr id="18" name="Espaço Reservado para Número de Slide 5"/>
          <p:cNvSpPr>
            <a:spLocks noGrp="1"/>
          </p:cNvSpPr>
          <p:nvPr>
            <p:ph type="sldNum" sz="quarter" idx="12"/>
          </p:nvPr>
        </p:nvSpPr>
        <p:spPr>
          <a:xfrm>
            <a:off x="6553200" y="6356350"/>
            <a:ext cx="2133600" cy="365125"/>
          </a:xfrm>
        </p:spPr>
        <p:txBody>
          <a:bodyPr/>
          <a:lstStyle/>
          <a:p>
            <a:fld id="{1F76C430-2299-4A97-9BA8-85D14A7A3763}" type="slidenum">
              <a:rPr lang="pt-BR" smtClean="0"/>
              <a:pPr/>
              <a:t>34</a:t>
            </a:fld>
            <a:endParaRPr lang="pt-BR"/>
          </a:p>
        </p:txBody>
      </p:sp>
      <p:sp>
        <p:nvSpPr>
          <p:cNvPr id="19" name="Text Box 3"/>
          <p:cNvSpPr txBox="1">
            <a:spLocks noChangeArrowheads="1"/>
          </p:cNvSpPr>
          <p:nvPr/>
        </p:nvSpPr>
        <p:spPr bwMode="auto">
          <a:xfrm>
            <a:off x="8442325" y="6467475"/>
            <a:ext cx="244475" cy="254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lvl1pPr algn="l">
              <a:defRPr sz="1200">
                <a:solidFill>
                  <a:schemeClr val="tx1"/>
                </a:solidFill>
                <a:latin typeface="Gill Sans" charset="0"/>
                <a:ea typeface="ＭＳ Ｐゴシック"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pPr algn="r"/>
            <a:fld id="{F5F2AFD7-8DE0-EC49-9F7B-4BC3B9203015}" type="slidenum">
              <a:rPr lang="en-US">
                <a:solidFill>
                  <a:srgbClr val="878787"/>
                </a:solidFill>
                <a:latin typeface="Calibri" charset="0"/>
                <a:cs typeface="Calibri" charset="0"/>
                <a:sym typeface="Calibri" charset="0"/>
              </a:rPr>
              <a:pPr algn="r"/>
              <a:t>34</a:t>
            </a:fld>
            <a:endParaRPr lang="en-US">
              <a:solidFill>
                <a:srgbClr val="878787"/>
              </a:solidFill>
              <a:latin typeface="Calibri" charset="0"/>
              <a:cs typeface="Calibri" charset="0"/>
              <a:sym typeface="Calibri" charset="0"/>
            </a:endParaRPr>
          </a:p>
        </p:txBody>
      </p:sp>
      <p:sp>
        <p:nvSpPr>
          <p:cNvPr id="22" name="Rectangle 2"/>
          <p:cNvSpPr>
            <a:spLocks/>
          </p:cNvSpPr>
          <p:nvPr/>
        </p:nvSpPr>
        <p:spPr bwMode="auto">
          <a:xfrm>
            <a:off x="-180528" y="6375400"/>
            <a:ext cx="9341507" cy="581992"/>
          </a:xfrm>
          <a:prstGeom prst="rect">
            <a:avLst/>
          </a:prstGeom>
          <a:solidFill>
            <a:srgbClr val="FFFFFF"/>
          </a:solid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p>
        </p:txBody>
      </p:sp>
      <p:sp>
        <p:nvSpPr>
          <p:cNvPr id="23" name="Freeform 4"/>
          <p:cNvSpPr>
            <a:spLocks/>
          </p:cNvSpPr>
          <p:nvPr/>
        </p:nvSpPr>
        <p:spPr bwMode="auto">
          <a:xfrm>
            <a:off x="-138066" y="2658801"/>
            <a:ext cx="9308083" cy="4421187"/>
          </a:xfrm>
          <a:custGeom>
            <a:avLst/>
            <a:gdLst>
              <a:gd name="T0" fmla="+- 0 2131 1983"/>
              <a:gd name="T1" fmla="*/ T0 w 19599"/>
              <a:gd name="T2" fmla="+- 0 18450 942"/>
              <a:gd name="T3" fmla="*/ 18450 h 20658"/>
              <a:gd name="T4" fmla="+- 0 21566 1983"/>
              <a:gd name="T5" fmla="*/ T4 w 19599"/>
              <a:gd name="T6" fmla="+- 0 974 942"/>
              <a:gd name="T7" fmla="*/ 974 h 20658"/>
              <a:gd name="T8" fmla="+- 0 21566 1983"/>
              <a:gd name="T9" fmla="*/ T8 w 19599"/>
              <a:gd name="T10" fmla="+- 0 21600 942"/>
              <a:gd name="T11" fmla="*/ 21600 h 20658"/>
              <a:gd name="T12" fmla="+- 0 2131 1983"/>
              <a:gd name="T13" fmla="*/ T12 w 19599"/>
              <a:gd name="T14" fmla="+- 0 18450 942"/>
              <a:gd name="T15" fmla="*/ 18450 h 20658"/>
              <a:gd name="T16" fmla="+- 0 2131 1983"/>
              <a:gd name="T17" fmla="*/ T16 w 19599"/>
              <a:gd name="T18" fmla="+- 0 18450 942"/>
              <a:gd name="T19" fmla="*/ 18450 h 20658"/>
            </a:gdLst>
            <a:ahLst/>
            <a:cxnLst>
              <a:cxn ang="0">
                <a:pos x="T1" y="T3"/>
              </a:cxn>
              <a:cxn ang="0">
                <a:pos x="T5" y="T7"/>
              </a:cxn>
              <a:cxn ang="0">
                <a:pos x="T9" y="T11"/>
              </a:cxn>
              <a:cxn ang="0">
                <a:pos x="T13" y="T15"/>
              </a:cxn>
              <a:cxn ang="0">
                <a:pos x="T17" y="T19"/>
              </a:cxn>
            </a:cxnLst>
            <a:rect l="0" t="0" r="r" b="b"/>
            <a:pathLst>
              <a:path w="19599" h="20658">
                <a:moveTo>
                  <a:pt x="148" y="17508"/>
                </a:moveTo>
                <a:cubicBezTo>
                  <a:pt x="18066" y="16918"/>
                  <a:pt x="19038" y="15818"/>
                  <a:pt x="19583" y="32"/>
                </a:cubicBezTo>
                <a:cubicBezTo>
                  <a:pt x="19617" y="-942"/>
                  <a:pt x="19583" y="20658"/>
                  <a:pt x="19583" y="20658"/>
                </a:cubicBezTo>
                <a:cubicBezTo>
                  <a:pt x="19583" y="20658"/>
                  <a:pt x="-1983" y="17578"/>
                  <a:pt x="148" y="17508"/>
                </a:cubicBezTo>
                <a:close/>
                <a:moveTo>
                  <a:pt x="148" y="17508"/>
                </a:moveTo>
              </a:path>
            </a:pathLst>
          </a:custGeom>
          <a:solidFill>
            <a:srgbClr val="FFFFFF"/>
          </a:solidFill>
          <a:ln>
            <a:noFill/>
          </a:ln>
          <a:extLst>
            <a:ext uri="{91240B29-F687-4F45-9708-019B960494DF}">
              <a14:hiddenLine xmlns:a14="http://schemas.microsoft.com/office/drawing/2010/main" xmlns="" w="25400" cap="flat">
                <a:solidFill>
                  <a:srgbClr val="FFFFFF"/>
                </a:solidFill>
                <a:miter lim="800000"/>
                <a:headEnd type="none" w="med" len="med"/>
                <a:tailEnd type="none" w="med" len="med"/>
              </a14:hiddenLine>
            </a:ext>
          </a:extLst>
        </p:spPr>
        <p:txBody>
          <a:bodyPr lIns="0" tIns="0" rIns="0" bIns="0"/>
          <a:lstStyle/>
          <a:p>
            <a:endParaRPr lang="en-US"/>
          </a:p>
        </p:txBody>
      </p:sp>
      <p:grpSp>
        <p:nvGrpSpPr>
          <p:cNvPr id="3" name="Group 12"/>
          <p:cNvGrpSpPr>
            <a:grpSpLocks/>
          </p:cNvGrpSpPr>
          <p:nvPr/>
        </p:nvGrpSpPr>
        <p:grpSpPr bwMode="auto">
          <a:xfrm>
            <a:off x="8316913" y="5407025"/>
            <a:ext cx="646112" cy="769938"/>
            <a:chOff x="0" y="0"/>
            <a:chExt cx="406" cy="484"/>
          </a:xfrm>
        </p:grpSpPr>
        <p:sp>
          <p:nvSpPr>
            <p:cNvPr id="27" name="Oval 5"/>
            <p:cNvSpPr>
              <a:spLocks/>
            </p:cNvSpPr>
            <p:nvPr/>
          </p:nvSpPr>
          <p:spPr bwMode="auto">
            <a:xfrm>
              <a:off x="0" y="0"/>
              <a:ext cx="406" cy="328"/>
            </a:xfrm>
            <a:prstGeom prst="ellipse">
              <a:avLst/>
            </a:prstGeom>
            <a:solidFill>
              <a:srgbClr val="006699"/>
            </a:solidFill>
            <a:ln w="9525" cap="flat">
              <a:solidFill>
                <a:schemeClr val="tx1"/>
              </a:solidFill>
              <a:prstDash val="solid"/>
              <a:round/>
              <a:headEnd type="none" w="med" len="med"/>
              <a:tailEnd type="none" w="med" len="med"/>
            </a:ln>
          </p:spPr>
          <p:txBody>
            <a:bodyPr lIns="0" tIns="0" rIns="0" bIns="0"/>
            <a:lstStyle/>
            <a:p>
              <a:endParaRPr lang="en-US"/>
            </a:p>
          </p:txBody>
        </p:sp>
        <p:sp>
          <p:nvSpPr>
            <p:cNvPr id="28" name="Oval 6"/>
            <p:cNvSpPr>
              <a:spLocks/>
            </p:cNvSpPr>
            <p:nvPr/>
          </p:nvSpPr>
          <p:spPr bwMode="auto">
            <a:xfrm>
              <a:off x="31" y="31"/>
              <a:ext cx="344" cy="297"/>
            </a:xfrm>
            <a:prstGeom prst="ellipse">
              <a:avLst/>
            </a:prstGeom>
            <a:solidFill>
              <a:srgbClr val="009999"/>
            </a:solidFill>
            <a:ln w="9525" cap="flat">
              <a:solidFill>
                <a:schemeClr val="tx1"/>
              </a:solidFill>
              <a:prstDash val="solid"/>
              <a:round/>
              <a:headEnd type="none" w="med" len="med"/>
              <a:tailEnd type="none" w="med" len="med"/>
            </a:ln>
          </p:spPr>
          <p:txBody>
            <a:bodyPr lIns="0" tIns="0" rIns="0" bIns="0"/>
            <a:lstStyle/>
            <a:p>
              <a:endParaRPr lang="en-US"/>
            </a:p>
          </p:txBody>
        </p:sp>
        <p:sp>
          <p:nvSpPr>
            <p:cNvPr id="29" name="Oval 7"/>
            <p:cNvSpPr>
              <a:spLocks/>
            </p:cNvSpPr>
            <p:nvPr/>
          </p:nvSpPr>
          <p:spPr bwMode="auto">
            <a:xfrm>
              <a:off x="62" y="78"/>
              <a:ext cx="281" cy="250"/>
            </a:xfrm>
            <a:prstGeom prst="ellipse">
              <a:avLst/>
            </a:prstGeom>
            <a:solidFill>
              <a:srgbClr val="0099CC">
                <a:alpha val="49803"/>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0" name="Oval 8"/>
            <p:cNvSpPr>
              <a:spLocks/>
            </p:cNvSpPr>
            <p:nvPr/>
          </p:nvSpPr>
          <p:spPr bwMode="auto">
            <a:xfrm>
              <a:off x="109" y="109"/>
              <a:ext cx="156" cy="203"/>
            </a:xfrm>
            <a:prstGeom prst="ellipse">
              <a:avLst/>
            </a:prstGeom>
            <a:solidFill>
              <a:srgbClr val="006666">
                <a:alpha val="97646"/>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1" name="Oval 9"/>
            <p:cNvSpPr>
              <a:spLocks/>
            </p:cNvSpPr>
            <p:nvPr/>
          </p:nvSpPr>
          <p:spPr bwMode="auto">
            <a:xfrm>
              <a:off x="156" y="109"/>
              <a:ext cx="156" cy="203"/>
            </a:xfrm>
            <a:prstGeom prst="ellipse">
              <a:avLst/>
            </a:prstGeom>
            <a:solidFill>
              <a:srgbClr val="996633">
                <a:alpha val="49803"/>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2" name="Oval 10"/>
            <p:cNvSpPr>
              <a:spLocks/>
            </p:cNvSpPr>
            <p:nvPr/>
          </p:nvSpPr>
          <p:spPr bwMode="auto">
            <a:xfrm flipH="1">
              <a:off x="0" y="265"/>
              <a:ext cx="406" cy="219"/>
            </a:xfrm>
            <a:prstGeom prst="ellipse">
              <a:avLst/>
            </a:prstGeom>
            <a:solidFill>
              <a:srgbClr val="006699">
                <a:alpha val="47842"/>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3" name="Oval 11"/>
            <p:cNvSpPr>
              <a:spLocks/>
            </p:cNvSpPr>
            <p:nvPr/>
          </p:nvSpPr>
          <p:spPr bwMode="auto">
            <a:xfrm>
              <a:off x="171" y="250"/>
              <a:ext cx="79" cy="62"/>
            </a:xfrm>
            <a:prstGeom prst="ellipse">
              <a:avLst/>
            </a:prstGeom>
            <a:solidFill>
              <a:srgbClr val="FFFF99"/>
            </a:solidFill>
            <a:ln w="9525" cap="flat">
              <a:solidFill>
                <a:schemeClr val="tx1"/>
              </a:solidFill>
              <a:prstDash val="solid"/>
              <a:round/>
              <a:headEnd type="none" w="med" len="med"/>
              <a:tailEnd type="none" w="med" len="med"/>
            </a:ln>
          </p:spPr>
          <p:txBody>
            <a:bodyPr lIns="0" tIns="0" rIns="0" bIns="0"/>
            <a:lstStyle/>
            <a:p>
              <a:endParaRPr lang="en-US"/>
            </a:p>
          </p:txBody>
        </p:sp>
      </p:grpSp>
      <p:sp>
        <p:nvSpPr>
          <p:cNvPr id="25" name="Rectangle 13"/>
          <p:cNvSpPr>
            <a:spLocks/>
          </p:cNvSpPr>
          <p:nvPr/>
        </p:nvSpPr>
        <p:spPr bwMode="auto">
          <a:xfrm>
            <a:off x="4067175" y="6443663"/>
            <a:ext cx="5130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a:solidFill>
                  <a:schemeClr val="tx1"/>
                </a:solidFill>
                <a:round/>
                <a:headEnd type="none" w="med" len="med"/>
                <a:tailEnd type="none" w="med" len="med"/>
              </a14:hiddenLine>
            </a:ext>
          </a:extLst>
        </p:spPr>
        <p:txBody>
          <a:bodyPr lIns="0" tIns="0" rIns="0" bIns="0" anchor="ctr"/>
          <a:lstStyle/>
          <a:p>
            <a:pPr algn="l"/>
            <a:r>
              <a:rPr lang="en-US" sz="1500">
                <a:solidFill>
                  <a:srgbClr val="366092"/>
                </a:solidFill>
                <a:latin typeface="Calibri Italic" charset="0"/>
                <a:ea typeface="ＭＳ Ｐゴシック" charset="0"/>
                <a:cs typeface="Calibri Italic" charset="0"/>
                <a:sym typeface="Calibri Italic" charset="0"/>
              </a:rPr>
              <a:t>Lab. Eco-Genetics of Agro-Industrial Waste and Human Ecology</a:t>
            </a:r>
          </a:p>
        </p:txBody>
      </p:sp>
      <p:sp>
        <p:nvSpPr>
          <p:cNvPr id="26" name="Rectangle 14"/>
          <p:cNvSpPr>
            <a:spLocks/>
          </p:cNvSpPr>
          <p:nvPr/>
        </p:nvSpPr>
        <p:spPr bwMode="auto">
          <a:xfrm>
            <a:off x="5069854" y="6210300"/>
            <a:ext cx="3970959" cy="32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38100" tIns="38100" rIns="38100" bIns="38100">
            <a:spAutoFit/>
          </a:bodyPr>
          <a:lstStyle/>
          <a:p>
            <a:pPr algn="r"/>
            <a:r>
              <a:rPr lang="en-US" sz="1600" dirty="0" smtClean="0">
                <a:solidFill>
                  <a:srgbClr val="366092"/>
                </a:solidFill>
                <a:effectLst>
                  <a:outerShdw blurRad="38100" dist="38100" dir="2700000" algn="tl">
                    <a:srgbClr val="000000"/>
                  </a:outerShdw>
                </a:effectLst>
                <a:latin typeface="Calibri Italic" charset="0"/>
                <a:ea typeface="ＭＳ Ｐゴシック" charset="0"/>
                <a:cs typeface="Calibri Italic" charset="0"/>
                <a:sym typeface="Calibri Italic" charset="0"/>
              </a:rPr>
              <a:t>Unplugged to be plugged: an essential re-plug!</a:t>
            </a:r>
            <a:endParaRPr lang="en-US" sz="1600" dirty="0">
              <a:solidFill>
                <a:srgbClr val="366092"/>
              </a:solidFill>
              <a:effectLst>
                <a:outerShdw blurRad="38100" dist="38100" dir="2700000" algn="tl">
                  <a:srgbClr val="000000"/>
                </a:outerShdw>
              </a:effectLst>
              <a:latin typeface="Calibri Italic" charset="0"/>
              <a:ea typeface="ＭＳ Ｐゴシック" charset="0"/>
              <a:cs typeface="Calibri Italic" charset="0"/>
              <a:sym typeface="Calibri Italic" charset="0"/>
            </a:endParaRPr>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9726" y="6434826"/>
            <a:ext cx="749866" cy="377151"/>
          </a:xfrm>
          <a:prstGeom prst="rect">
            <a:avLst/>
          </a:prstGeom>
          <a:noFill/>
          <a:ln w="9525">
            <a:noFill/>
            <a:miter lim="800000"/>
            <a:headEnd/>
            <a:tailEnd/>
          </a:ln>
        </p:spPr>
      </p:pic>
      <p:sp>
        <p:nvSpPr>
          <p:cNvPr id="64" name="Retângulo 63"/>
          <p:cNvSpPr/>
          <p:nvPr/>
        </p:nvSpPr>
        <p:spPr>
          <a:xfrm>
            <a:off x="149726" y="2273835"/>
            <a:ext cx="1487040" cy="127444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lvl="0" algn="ctr"/>
            <a:r>
              <a:rPr lang="en-US" sz="1600" b="1" dirty="0" smtClean="0"/>
              <a:t>Hyper -Technological </a:t>
            </a:r>
            <a:r>
              <a:rPr lang="en-US" sz="1600" b="1" dirty="0"/>
              <a:t>Environment</a:t>
            </a:r>
          </a:p>
        </p:txBody>
      </p:sp>
      <p:sp>
        <p:nvSpPr>
          <p:cNvPr id="65" name="Retângulo 64"/>
          <p:cNvSpPr/>
          <p:nvPr/>
        </p:nvSpPr>
        <p:spPr>
          <a:xfrm>
            <a:off x="1960440" y="440668"/>
            <a:ext cx="1787122" cy="108012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lvl="0" algn="ctr"/>
            <a:r>
              <a:rPr lang="en-US" b="1" dirty="0" smtClean="0"/>
              <a:t>Unplugged by Alienation</a:t>
            </a:r>
            <a:endParaRPr lang="en-US" b="1" dirty="0"/>
          </a:p>
        </p:txBody>
      </p:sp>
      <p:sp>
        <p:nvSpPr>
          <p:cNvPr id="66" name="Retângulo 65"/>
          <p:cNvSpPr/>
          <p:nvPr/>
        </p:nvSpPr>
        <p:spPr>
          <a:xfrm>
            <a:off x="1975734" y="2002523"/>
            <a:ext cx="1787122" cy="850207"/>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lvl="0" algn="ctr"/>
            <a:r>
              <a:rPr lang="en-US" sz="1600" b="1" dirty="0" smtClean="0"/>
              <a:t>Unplugged by Technological Crash</a:t>
            </a:r>
            <a:endParaRPr lang="en-US" sz="1600" b="1" dirty="0"/>
          </a:p>
        </p:txBody>
      </p:sp>
      <p:sp>
        <p:nvSpPr>
          <p:cNvPr id="67" name="Retângulo 66"/>
          <p:cNvSpPr/>
          <p:nvPr/>
        </p:nvSpPr>
        <p:spPr>
          <a:xfrm>
            <a:off x="1977380" y="3306514"/>
            <a:ext cx="1787122" cy="93610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lvl="0" algn="ctr">
              <a:spcAft>
                <a:spcPts val="200"/>
              </a:spcAft>
            </a:pPr>
            <a:r>
              <a:rPr lang="en-US" sz="1600" b="1" dirty="0" smtClean="0"/>
              <a:t>Unplugged by Socio-Economical Exclusion</a:t>
            </a:r>
            <a:endParaRPr lang="en-US" sz="1600" b="1" dirty="0"/>
          </a:p>
        </p:txBody>
      </p:sp>
      <p:sp>
        <p:nvSpPr>
          <p:cNvPr id="68" name="Retângulo 67"/>
          <p:cNvSpPr/>
          <p:nvPr/>
        </p:nvSpPr>
        <p:spPr>
          <a:xfrm>
            <a:off x="2006321" y="4658988"/>
            <a:ext cx="1787122" cy="864096"/>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lvl="0" algn="ctr"/>
            <a:r>
              <a:rPr lang="en-US" b="1" dirty="0" smtClean="0"/>
              <a:t>Voluntary </a:t>
            </a:r>
            <a:r>
              <a:rPr lang="en-US" b="1" dirty="0"/>
              <a:t>unplugged</a:t>
            </a:r>
            <a:r>
              <a:rPr lang="en-US" dirty="0"/>
              <a:t>  </a:t>
            </a:r>
          </a:p>
        </p:txBody>
      </p:sp>
      <p:sp>
        <p:nvSpPr>
          <p:cNvPr id="69" name="Retângulo 68"/>
          <p:cNvSpPr/>
          <p:nvPr/>
        </p:nvSpPr>
        <p:spPr>
          <a:xfrm>
            <a:off x="4545631" y="188640"/>
            <a:ext cx="2201370"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dirty="0" smtClean="0">
                <a:solidFill>
                  <a:srgbClr val="005675"/>
                </a:solidFill>
              </a:rPr>
              <a:t>excess </a:t>
            </a:r>
            <a:r>
              <a:rPr lang="en-US" dirty="0">
                <a:solidFill>
                  <a:srgbClr val="005675"/>
                </a:solidFill>
              </a:rPr>
              <a:t>of </a:t>
            </a:r>
            <a:r>
              <a:rPr lang="en-US" dirty="0" smtClean="0">
                <a:solidFill>
                  <a:srgbClr val="005675"/>
                </a:solidFill>
              </a:rPr>
              <a:t>speed and information</a:t>
            </a:r>
            <a:endParaRPr lang="en-US" dirty="0">
              <a:solidFill>
                <a:srgbClr val="005675"/>
              </a:solidFill>
            </a:endParaRPr>
          </a:p>
        </p:txBody>
      </p:sp>
      <p:sp>
        <p:nvSpPr>
          <p:cNvPr id="70" name="Retângulo 69"/>
          <p:cNvSpPr/>
          <p:nvPr/>
        </p:nvSpPr>
        <p:spPr>
          <a:xfrm>
            <a:off x="4549805" y="980728"/>
            <a:ext cx="2194763" cy="6840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sz="1600" dirty="0" smtClean="0">
                <a:solidFill>
                  <a:srgbClr val="005675"/>
                </a:solidFill>
              </a:rPr>
              <a:t>lack </a:t>
            </a:r>
            <a:r>
              <a:rPr lang="en-US" sz="1600" dirty="0">
                <a:solidFill>
                  <a:srgbClr val="005675"/>
                </a:solidFill>
              </a:rPr>
              <a:t>of meaning in the non-virtual </a:t>
            </a:r>
            <a:r>
              <a:rPr lang="en-US" sz="1600" dirty="0" smtClean="0">
                <a:solidFill>
                  <a:srgbClr val="005675"/>
                </a:solidFill>
              </a:rPr>
              <a:t>world</a:t>
            </a:r>
            <a:endParaRPr lang="en-US" sz="1600" dirty="0">
              <a:solidFill>
                <a:srgbClr val="005675"/>
              </a:solidFill>
            </a:endParaRPr>
          </a:p>
        </p:txBody>
      </p:sp>
      <p:sp>
        <p:nvSpPr>
          <p:cNvPr id="71" name="Retângulo 70"/>
          <p:cNvSpPr/>
          <p:nvPr/>
        </p:nvSpPr>
        <p:spPr>
          <a:xfrm>
            <a:off x="4560092" y="1808821"/>
            <a:ext cx="2199630" cy="79208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dirty="0" smtClean="0">
                <a:solidFill>
                  <a:srgbClr val="005675"/>
                </a:solidFill>
              </a:rPr>
              <a:t>increasing of the </a:t>
            </a:r>
            <a:r>
              <a:rPr lang="en-US" dirty="0">
                <a:solidFill>
                  <a:srgbClr val="005675"/>
                </a:solidFill>
              </a:rPr>
              <a:t>importance of </a:t>
            </a:r>
            <a:endParaRPr lang="en-US" dirty="0" smtClean="0">
              <a:solidFill>
                <a:srgbClr val="005675"/>
              </a:solidFill>
            </a:endParaRPr>
          </a:p>
          <a:p>
            <a:pPr lvl="0" algn="ctr"/>
            <a:r>
              <a:rPr lang="en-US" dirty="0" smtClean="0">
                <a:solidFill>
                  <a:srgbClr val="005675"/>
                </a:solidFill>
              </a:rPr>
              <a:t>virtual </a:t>
            </a:r>
            <a:r>
              <a:rPr lang="en-US" dirty="0">
                <a:solidFill>
                  <a:srgbClr val="005675"/>
                </a:solidFill>
              </a:rPr>
              <a:t>territory</a:t>
            </a:r>
          </a:p>
        </p:txBody>
      </p:sp>
      <p:sp>
        <p:nvSpPr>
          <p:cNvPr id="72" name="Retângulo 71"/>
          <p:cNvSpPr/>
          <p:nvPr/>
        </p:nvSpPr>
        <p:spPr>
          <a:xfrm>
            <a:off x="4575385" y="2713732"/>
            <a:ext cx="2199630" cy="76997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en-US" dirty="0" smtClean="0">
                <a:solidFill>
                  <a:srgbClr val="005675"/>
                </a:solidFill>
              </a:rPr>
              <a:t>lack </a:t>
            </a:r>
            <a:r>
              <a:rPr lang="en-US" dirty="0">
                <a:solidFill>
                  <a:srgbClr val="005675"/>
                </a:solidFill>
              </a:rPr>
              <a:t>of opportunities</a:t>
            </a:r>
          </a:p>
        </p:txBody>
      </p:sp>
      <p:sp>
        <p:nvSpPr>
          <p:cNvPr id="73" name="Retângulo 72"/>
          <p:cNvSpPr/>
          <p:nvPr/>
        </p:nvSpPr>
        <p:spPr>
          <a:xfrm>
            <a:off x="4560092" y="3593522"/>
            <a:ext cx="2199630" cy="6785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dirty="0" smtClean="0">
                <a:solidFill>
                  <a:srgbClr val="005675"/>
                </a:solidFill>
              </a:rPr>
              <a:t>perpetuations of inequalities</a:t>
            </a:r>
            <a:endParaRPr lang="en-US" dirty="0">
              <a:solidFill>
                <a:srgbClr val="005675"/>
              </a:solidFill>
            </a:endParaRPr>
          </a:p>
        </p:txBody>
      </p:sp>
      <p:sp>
        <p:nvSpPr>
          <p:cNvPr id="74" name="Retângulo 73"/>
          <p:cNvSpPr/>
          <p:nvPr/>
        </p:nvSpPr>
        <p:spPr>
          <a:xfrm>
            <a:off x="4560093" y="4357729"/>
            <a:ext cx="2199629"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dirty="0" smtClean="0">
                <a:solidFill>
                  <a:srgbClr val="005675"/>
                </a:solidFill>
              </a:rPr>
              <a:t>human autonomy rescue</a:t>
            </a:r>
            <a:endParaRPr lang="en-US" dirty="0">
              <a:solidFill>
                <a:srgbClr val="005675"/>
              </a:solidFill>
            </a:endParaRPr>
          </a:p>
        </p:txBody>
      </p:sp>
      <p:sp>
        <p:nvSpPr>
          <p:cNvPr id="75" name="Retângulo 74"/>
          <p:cNvSpPr/>
          <p:nvPr/>
        </p:nvSpPr>
        <p:spPr>
          <a:xfrm>
            <a:off x="4547370" y="5180510"/>
            <a:ext cx="2199631"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dirty="0" smtClean="0">
                <a:solidFill>
                  <a:srgbClr val="005675"/>
                </a:solidFill>
              </a:rPr>
              <a:t>human integrity rescue</a:t>
            </a:r>
            <a:endParaRPr lang="en-US" dirty="0">
              <a:solidFill>
                <a:srgbClr val="005675"/>
              </a:solidFill>
            </a:endParaRPr>
          </a:p>
        </p:txBody>
      </p:sp>
      <p:cxnSp>
        <p:nvCxnSpPr>
          <p:cNvPr id="76" name="Conector reto 75"/>
          <p:cNvCxnSpPr/>
          <p:nvPr/>
        </p:nvCxnSpPr>
        <p:spPr>
          <a:xfrm flipV="1">
            <a:off x="1619672" y="908720"/>
            <a:ext cx="340768" cy="1368152"/>
          </a:xfrm>
          <a:prstGeom prst="line">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7" name="Conector reto 76"/>
          <p:cNvCxnSpPr/>
          <p:nvPr/>
        </p:nvCxnSpPr>
        <p:spPr>
          <a:xfrm>
            <a:off x="1619672" y="3573016"/>
            <a:ext cx="360040" cy="1512168"/>
          </a:xfrm>
          <a:prstGeom prst="line">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8" name="Conector reto 77"/>
          <p:cNvCxnSpPr>
            <a:stCxn id="64" idx="3"/>
          </p:cNvCxnSpPr>
          <p:nvPr/>
        </p:nvCxnSpPr>
        <p:spPr>
          <a:xfrm>
            <a:off x="1636766" y="2911055"/>
            <a:ext cx="369555" cy="421094"/>
          </a:xfrm>
          <a:prstGeom prst="line">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9" name="Conector de seta reta 78"/>
          <p:cNvCxnSpPr>
            <a:stCxn id="65" idx="2"/>
            <a:endCxn id="66" idx="0"/>
          </p:cNvCxnSpPr>
          <p:nvPr/>
        </p:nvCxnSpPr>
        <p:spPr>
          <a:xfrm>
            <a:off x="2854001" y="1520788"/>
            <a:ext cx="15294" cy="481735"/>
          </a:xfrm>
          <a:prstGeom prst="straightConnector1">
            <a:avLst/>
          </a:prstGeom>
          <a:ln w="381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Conector de seta reta 79"/>
          <p:cNvCxnSpPr>
            <a:stCxn id="66" idx="2"/>
            <a:endCxn id="67" idx="0"/>
          </p:cNvCxnSpPr>
          <p:nvPr/>
        </p:nvCxnSpPr>
        <p:spPr>
          <a:xfrm>
            <a:off x="2869295" y="2852730"/>
            <a:ext cx="1646" cy="453784"/>
          </a:xfrm>
          <a:prstGeom prst="straightConnector1">
            <a:avLst/>
          </a:prstGeom>
          <a:ln w="381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Conector reto 80"/>
          <p:cNvCxnSpPr>
            <a:stCxn id="65" idx="3"/>
            <a:endCxn id="70" idx="1"/>
          </p:cNvCxnSpPr>
          <p:nvPr/>
        </p:nvCxnSpPr>
        <p:spPr>
          <a:xfrm>
            <a:off x="3747562" y="980728"/>
            <a:ext cx="802243" cy="34203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2" name="Conector reto 81"/>
          <p:cNvCxnSpPr/>
          <p:nvPr/>
        </p:nvCxnSpPr>
        <p:spPr>
          <a:xfrm flipV="1">
            <a:off x="3742927" y="450976"/>
            <a:ext cx="855994" cy="21602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Conector reto 82"/>
          <p:cNvCxnSpPr>
            <a:endCxn id="71" idx="1"/>
          </p:cNvCxnSpPr>
          <p:nvPr/>
        </p:nvCxnSpPr>
        <p:spPr>
          <a:xfrm>
            <a:off x="3747674" y="1320605"/>
            <a:ext cx="812418" cy="88426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4" name="Conector reto 83"/>
          <p:cNvCxnSpPr>
            <a:endCxn id="72" idx="1"/>
          </p:cNvCxnSpPr>
          <p:nvPr/>
        </p:nvCxnSpPr>
        <p:spPr>
          <a:xfrm flipV="1">
            <a:off x="3779795" y="3098719"/>
            <a:ext cx="795590" cy="42117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Conector reto 84"/>
          <p:cNvCxnSpPr/>
          <p:nvPr/>
        </p:nvCxnSpPr>
        <p:spPr>
          <a:xfrm>
            <a:off x="3778149" y="3872341"/>
            <a:ext cx="797236" cy="604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6" name="Conector reto 85"/>
          <p:cNvCxnSpPr>
            <a:endCxn id="74" idx="1"/>
          </p:cNvCxnSpPr>
          <p:nvPr/>
        </p:nvCxnSpPr>
        <p:spPr>
          <a:xfrm flipV="1">
            <a:off x="3803964" y="4717769"/>
            <a:ext cx="756129" cy="18680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Conector reto 86"/>
          <p:cNvCxnSpPr>
            <a:endCxn id="75" idx="1"/>
          </p:cNvCxnSpPr>
          <p:nvPr/>
        </p:nvCxnSpPr>
        <p:spPr>
          <a:xfrm>
            <a:off x="3803964" y="5252518"/>
            <a:ext cx="743406" cy="25202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tângulo 1"/>
          <p:cNvSpPr/>
          <p:nvPr/>
        </p:nvSpPr>
        <p:spPr>
          <a:xfrm>
            <a:off x="7040180" y="4509119"/>
            <a:ext cx="1204228" cy="1158793"/>
          </a:xfrm>
          <a:prstGeom prst="rect">
            <a:avLst/>
          </a:prstGeom>
          <a:ln>
            <a:solidFill>
              <a:srgbClr val="FFFF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pt-BR" b="1" dirty="0" err="1" smtClean="0">
                <a:solidFill>
                  <a:schemeClr val="bg2"/>
                </a:solidFill>
              </a:rPr>
              <a:t>Aware</a:t>
            </a:r>
            <a:endParaRPr lang="pt-BR" b="1" dirty="0" smtClean="0">
              <a:solidFill>
                <a:schemeClr val="bg2"/>
              </a:solidFill>
            </a:endParaRPr>
          </a:p>
          <a:p>
            <a:pPr algn="ctr"/>
            <a:r>
              <a:rPr lang="pt-BR" b="1" dirty="0" err="1" smtClean="0">
                <a:solidFill>
                  <a:schemeClr val="bg2"/>
                </a:solidFill>
              </a:rPr>
              <a:t>Re-plug</a:t>
            </a:r>
            <a:r>
              <a:rPr lang="pt-BR" b="1" dirty="0" smtClean="0">
                <a:solidFill>
                  <a:schemeClr val="bg2"/>
                </a:solidFill>
              </a:rPr>
              <a:t>!</a:t>
            </a:r>
            <a:endParaRPr lang="pt-BR" b="1" dirty="0">
              <a:solidFill>
                <a:schemeClr val="bg2"/>
              </a:solidFill>
            </a:endParaRPr>
          </a:p>
        </p:txBody>
      </p:sp>
      <p:cxnSp>
        <p:nvCxnSpPr>
          <p:cNvPr id="51" name="Conector reto 50"/>
          <p:cNvCxnSpPr/>
          <p:nvPr/>
        </p:nvCxnSpPr>
        <p:spPr>
          <a:xfrm>
            <a:off x="6744568" y="4658988"/>
            <a:ext cx="295611" cy="186808"/>
          </a:xfrm>
          <a:prstGeom prst="line">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3" name="Conector reto 52"/>
          <p:cNvCxnSpPr/>
          <p:nvPr/>
        </p:nvCxnSpPr>
        <p:spPr>
          <a:xfrm flipV="1">
            <a:off x="6733046" y="5378532"/>
            <a:ext cx="308332" cy="181919"/>
          </a:xfrm>
          <a:prstGeom prst="line">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0343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0"/>
                                        <p:tgtEl>
                                          <p:spTgt spid="64"/>
                                        </p:tgtEl>
                                      </p:cBhvr>
                                    </p:animEffect>
                                    <p:anim calcmode="lin" valueType="num">
                                      <p:cBhvr>
                                        <p:cTn id="8" dur="1000" fill="hold"/>
                                        <p:tgtEl>
                                          <p:spTgt spid="64"/>
                                        </p:tgtEl>
                                        <p:attrNameLst>
                                          <p:attrName>ppt_x</p:attrName>
                                        </p:attrNameLst>
                                      </p:cBhvr>
                                      <p:tavLst>
                                        <p:tav tm="0">
                                          <p:val>
                                            <p:strVal val="#ppt_x"/>
                                          </p:val>
                                        </p:tav>
                                        <p:tav tm="100000">
                                          <p:val>
                                            <p:strVal val="#ppt_x"/>
                                          </p:val>
                                        </p:tav>
                                      </p:tavLst>
                                    </p:anim>
                                    <p:anim calcmode="lin" valueType="num">
                                      <p:cBhvr>
                                        <p:cTn id="9"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6"/>
                                        </p:tgtEl>
                                        <p:attrNameLst>
                                          <p:attrName>style.visibility</p:attrName>
                                        </p:attrNameLst>
                                      </p:cBhvr>
                                      <p:to>
                                        <p:strVal val="visible"/>
                                      </p:to>
                                    </p:set>
                                    <p:anim calcmode="lin" valueType="num">
                                      <p:cBhvr additive="base">
                                        <p:cTn id="14" dur="500" fill="hold"/>
                                        <p:tgtEl>
                                          <p:spTgt spid="76"/>
                                        </p:tgtEl>
                                        <p:attrNameLst>
                                          <p:attrName>ppt_x</p:attrName>
                                        </p:attrNameLst>
                                      </p:cBhvr>
                                      <p:tavLst>
                                        <p:tav tm="0">
                                          <p:val>
                                            <p:strVal val="#ppt_x"/>
                                          </p:val>
                                        </p:tav>
                                        <p:tav tm="100000">
                                          <p:val>
                                            <p:strVal val="#ppt_x"/>
                                          </p:val>
                                        </p:tav>
                                      </p:tavLst>
                                    </p:anim>
                                    <p:anim calcmode="lin" valueType="num">
                                      <p:cBhvr additive="base">
                                        <p:cTn id="15" dur="500" fill="hold"/>
                                        <p:tgtEl>
                                          <p:spTgt spid="76"/>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78"/>
                                        </p:tgtEl>
                                        <p:attrNameLst>
                                          <p:attrName>style.visibility</p:attrName>
                                        </p:attrNameLst>
                                      </p:cBhvr>
                                      <p:to>
                                        <p:strVal val="visible"/>
                                      </p:to>
                                    </p:set>
                                    <p:anim calcmode="lin" valueType="num">
                                      <p:cBhvr additive="base">
                                        <p:cTn id="18" dur="500" fill="hold"/>
                                        <p:tgtEl>
                                          <p:spTgt spid="78"/>
                                        </p:tgtEl>
                                        <p:attrNameLst>
                                          <p:attrName>ppt_x</p:attrName>
                                        </p:attrNameLst>
                                      </p:cBhvr>
                                      <p:tavLst>
                                        <p:tav tm="0">
                                          <p:val>
                                            <p:strVal val="#ppt_x"/>
                                          </p:val>
                                        </p:tav>
                                        <p:tav tm="100000">
                                          <p:val>
                                            <p:strVal val="#ppt_x"/>
                                          </p:val>
                                        </p:tav>
                                      </p:tavLst>
                                    </p:anim>
                                    <p:anim calcmode="lin" valueType="num">
                                      <p:cBhvr additive="base">
                                        <p:cTn id="19" dur="500" fill="hold"/>
                                        <p:tgtEl>
                                          <p:spTgt spid="78"/>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77"/>
                                        </p:tgtEl>
                                        <p:attrNameLst>
                                          <p:attrName>style.visibility</p:attrName>
                                        </p:attrNameLst>
                                      </p:cBhvr>
                                      <p:to>
                                        <p:strVal val="visible"/>
                                      </p:to>
                                    </p:set>
                                    <p:anim calcmode="lin" valueType="num">
                                      <p:cBhvr additive="base">
                                        <p:cTn id="22" dur="500" fill="hold"/>
                                        <p:tgtEl>
                                          <p:spTgt spid="77"/>
                                        </p:tgtEl>
                                        <p:attrNameLst>
                                          <p:attrName>ppt_x</p:attrName>
                                        </p:attrNameLst>
                                      </p:cBhvr>
                                      <p:tavLst>
                                        <p:tav tm="0">
                                          <p:val>
                                            <p:strVal val="#ppt_x"/>
                                          </p:val>
                                        </p:tav>
                                        <p:tav tm="100000">
                                          <p:val>
                                            <p:strVal val="#ppt_x"/>
                                          </p:val>
                                        </p:tav>
                                      </p:tavLst>
                                    </p:anim>
                                    <p:anim calcmode="lin" valueType="num">
                                      <p:cBhvr additive="base">
                                        <p:cTn id="23"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5"/>
                                        </p:tgtEl>
                                        <p:attrNameLst>
                                          <p:attrName>style.visibility</p:attrName>
                                        </p:attrNameLst>
                                      </p:cBhvr>
                                      <p:to>
                                        <p:strVal val="visible"/>
                                      </p:to>
                                    </p:set>
                                    <p:animEffect transition="in" filter="fade">
                                      <p:cBhvr>
                                        <p:cTn id="28" dur="1000"/>
                                        <p:tgtEl>
                                          <p:spTgt spid="65"/>
                                        </p:tgtEl>
                                      </p:cBhvr>
                                    </p:animEffect>
                                    <p:anim calcmode="lin" valueType="num">
                                      <p:cBhvr>
                                        <p:cTn id="29" dur="1000" fill="hold"/>
                                        <p:tgtEl>
                                          <p:spTgt spid="65"/>
                                        </p:tgtEl>
                                        <p:attrNameLst>
                                          <p:attrName>ppt_x</p:attrName>
                                        </p:attrNameLst>
                                      </p:cBhvr>
                                      <p:tavLst>
                                        <p:tav tm="0">
                                          <p:val>
                                            <p:strVal val="#ppt_x"/>
                                          </p:val>
                                        </p:tav>
                                        <p:tav tm="100000">
                                          <p:val>
                                            <p:strVal val="#ppt_x"/>
                                          </p:val>
                                        </p:tav>
                                      </p:tavLst>
                                    </p:anim>
                                    <p:anim calcmode="lin" valueType="num">
                                      <p:cBhvr>
                                        <p:cTn id="30"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fade">
                                      <p:cBhvr>
                                        <p:cTn id="35" dur="1000"/>
                                        <p:tgtEl>
                                          <p:spTgt spid="66"/>
                                        </p:tgtEl>
                                      </p:cBhvr>
                                    </p:animEffect>
                                    <p:anim calcmode="lin" valueType="num">
                                      <p:cBhvr>
                                        <p:cTn id="36" dur="1000" fill="hold"/>
                                        <p:tgtEl>
                                          <p:spTgt spid="66"/>
                                        </p:tgtEl>
                                        <p:attrNameLst>
                                          <p:attrName>ppt_x</p:attrName>
                                        </p:attrNameLst>
                                      </p:cBhvr>
                                      <p:tavLst>
                                        <p:tav tm="0">
                                          <p:val>
                                            <p:strVal val="#ppt_x"/>
                                          </p:val>
                                        </p:tav>
                                        <p:tav tm="100000">
                                          <p:val>
                                            <p:strVal val="#ppt_x"/>
                                          </p:val>
                                        </p:tav>
                                      </p:tavLst>
                                    </p:anim>
                                    <p:anim calcmode="lin" valueType="num">
                                      <p:cBhvr>
                                        <p:cTn id="37"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7"/>
                                        </p:tgtEl>
                                        <p:attrNameLst>
                                          <p:attrName>style.visibility</p:attrName>
                                        </p:attrNameLst>
                                      </p:cBhvr>
                                      <p:to>
                                        <p:strVal val="visible"/>
                                      </p:to>
                                    </p:set>
                                    <p:animEffect transition="in" filter="fade">
                                      <p:cBhvr>
                                        <p:cTn id="42" dur="1000"/>
                                        <p:tgtEl>
                                          <p:spTgt spid="67"/>
                                        </p:tgtEl>
                                      </p:cBhvr>
                                    </p:animEffect>
                                    <p:anim calcmode="lin" valueType="num">
                                      <p:cBhvr>
                                        <p:cTn id="43" dur="1000" fill="hold"/>
                                        <p:tgtEl>
                                          <p:spTgt spid="67"/>
                                        </p:tgtEl>
                                        <p:attrNameLst>
                                          <p:attrName>ppt_x</p:attrName>
                                        </p:attrNameLst>
                                      </p:cBhvr>
                                      <p:tavLst>
                                        <p:tav tm="0">
                                          <p:val>
                                            <p:strVal val="#ppt_x"/>
                                          </p:val>
                                        </p:tav>
                                        <p:tav tm="100000">
                                          <p:val>
                                            <p:strVal val="#ppt_x"/>
                                          </p:val>
                                        </p:tav>
                                      </p:tavLst>
                                    </p:anim>
                                    <p:anim calcmode="lin" valueType="num">
                                      <p:cBhvr>
                                        <p:cTn id="44"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8"/>
                                        </p:tgtEl>
                                        <p:attrNameLst>
                                          <p:attrName>style.visibility</p:attrName>
                                        </p:attrNameLst>
                                      </p:cBhvr>
                                      <p:to>
                                        <p:strVal val="visible"/>
                                      </p:to>
                                    </p:set>
                                    <p:animEffect transition="in" filter="fade">
                                      <p:cBhvr>
                                        <p:cTn id="49" dur="1000"/>
                                        <p:tgtEl>
                                          <p:spTgt spid="68"/>
                                        </p:tgtEl>
                                      </p:cBhvr>
                                    </p:animEffect>
                                    <p:anim calcmode="lin" valueType="num">
                                      <p:cBhvr>
                                        <p:cTn id="50" dur="1000" fill="hold"/>
                                        <p:tgtEl>
                                          <p:spTgt spid="68"/>
                                        </p:tgtEl>
                                        <p:attrNameLst>
                                          <p:attrName>ppt_x</p:attrName>
                                        </p:attrNameLst>
                                      </p:cBhvr>
                                      <p:tavLst>
                                        <p:tav tm="0">
                                          <p:val>
                                            <p:strVal val="#ppt_x"/>
                                          </p:val>
                                        </p:tav>
                                        <p:tav tm="100000">
                                          <p:val>
                                            <p:strVal val="#ppt_x"/>
                                          </p:val>
                                        </p:tav>
                                      </p:tavLst>
                                    </p:anim>
                                    <p:anim calcmode="lin" valueType="num">
                                      <p:cBhvr>
                                        <p:cTn id="51"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79"/>
                                        </p:tgtEl>
                                        <p:attrNameLst>
                                          <p:attrName>style.visibility</p:attrName>
                                        </p:attrNameLst>
                                      </p:cBhvr>
                                      <p:to>
                                        <p:strVal val="visible"/>
                                      </p:to>
                                    </p:set>
                                    <p:anim calcmode="lin" valueType="num">
                                      <p:cBhvr additive="base">
                                        <p:cTn id="56" dur="500" fill="hold"/>
                                        <p:tgtEl>
                                          <p:spTgt spid="79"/>
                                        </p:tgtEl>
                                        <p:attrNameLst>
                                          <p:attrName>ppt_x</p:attrName>
                                        </p:attrNameLst>
                                      </p:cBhvr>
                                      <p:tavLst>
                                        <p:tav tm="0">
                                          <p:val>
                                            <p:strVal val="#ppt_x"/>
                                          </p:val>
                                        </p:tav>
                                        <p:tav tm="100000">
                                          <p:val>
                                            <p:strVal val="#ppt_x"/>
                                          </p:val>
                                        </p:tav>
                                      </p:tavLst>
                                    </p:anim>
                                    <p:anim calcmode="lin" valueType="num">
                                      <p:cBhvr additive="base">
                                        <p:cTn id="57"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80"/>
                                        </p:tgtEl>
                                        <p:attrNameLst>
                                          <p:attrName>style.visibility</p:attrName>
                                        </p:attrNameLst>
                                      </p:cBhvr>
                                      <p:to>
                                        <p:strVal val="visible"/>
                                      </p:to>
                                    </p:set>
                                    <p:anim calcmode="lin" valueType="num">
                                      <p:cBhvr additive="base">
                                        <p:cTn id="62" dur="500" fill="hold"/>
                                        <p:tgtEl>
                                          <p:spTgt spid="80"/>
                                        </p:tgtEl>
                                        <p:attrNameLst>
                                          <p:attrName>ppt_x</p:attrName>
                                        </p:attrNameLst>
                                      </p:cBhvr>
                                      <p:tavLst>
                                        <p:tav tm="0">
                                          <p:val>
                                            <p:strVal val="#ppt_x"/>
                                          </p:val>
                                        </p:tav>
                                        <p:tav tm="100000">
                                          <p:val>
                                            <p:strVal val="#ppt_x"/>
                                          </p:val>
                                        </p:tav>
                                      </p:tavLst>
                                    </p:anim>
                                    <p:anim calcmode="lin" valueType="num">
                                      <p:cBhvr additive="base">
                                        <p:cTn id="63" dur="500" fill="hold"/>
                                        <p:tgtEl>
                                          <p:spTgt spid="80"/>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82"/>
                                        </p:tgtEl>
                                        <p:attrNameLst>
                                          <p:attrName>style.visibility</p:attrName>
                                        </p:attrNameLst>
                                      </p:cBhvr>
                                      <p:to>
                                        <p:strVal val="visible"/>
                                      </p:to>
                                    </p:set>
                                    <p:anim calcmode="lin" valueType="num">
                                      <p:cBhvr additive="base">
                                        <p:cTn id="68" dur="500" fill="hold"/>
                                        <p:tgtEl>
                                          <p:spTgt spid="82"/>
                                        </p:tgtEl>
                                        <p:attrNameLst>
                                          <p:attrName>ppt_x</p:attrName>
                                        </p:attrNameLst>
                                      </p:cBhvr>
                                      <p:tavLst>
                                        <p:tav tm="0">
                                          <p:val>
                                            <p:strVal val="#ppt_x"/>
                                          </p:val>
                                        </p:tav>
                                        <p:tav tm="100000">
                                          <p:val>
                                            <p:strVal val="#ppt_x"/>
                                          </p:val>
                                        </p:tav>
                                      </p:tavLst>
                                    </p:anim>
                                    <p:anim calcmode="lin" valueType="num">
                                      <p:cBhvr additive="base">
                                        <p:cTn id="69" dur="500" fill="hold"/>
                                        <p:tgtEl>
                                          <p:spTgt spid="82"/>
                                        </p:tgtEl>
                                        <p:attrNameLst>
                                          <p:attrName>ppt_y</p:attrName>
                                        </p:attrNameLst>
                                      </p:cBhvr>
                                      <p:tavLst>
                                        <p:tav tm="0">
                                          <p:val>
                                            <p:strVal val="1+#ppt_h/2"/>
                                          </p:val>
                                        </p:tav>
                                        <p:tav tm="100000">
                                          <p:val>
                                            <p:strVal val="#ppt_y"/>
                                          </p:val>
                                        </p:tav>
                                      </p:tavLst>
                                    </p:anim>
                                  </p:childTnLst>
                                </p:cTn>
                              </p:par>
                              <p:par>
                                <p:cTn id="70" presetID="2" presetClass="entr" presetSubtype="4" fill="hold" nodeType="withEffect">
                                  <p:stCondLst>
                                    <p:cond delay="0"/>
                                  </p:stCondLst>
                                  <p:childTnLst>
                                    <p:set>
                                      <p:cBhvr>
                                        <p:cTn id="71" dur="1" fill="hold">
                                          <p:stCondLst>
                                            <p:cond delay="0"/>
                                          </p:stCondLst>
                                        </p:cTn>
                                        <p:tgtEl>
                                          <p:spTgt spid="81"/>
                                        </p:tgtEl>
                                        <p:attrNameLst>
                                          <p:attrName>style.visibility</p:attrName>
                                        </p:attrNameLst>
                                      </p:cBhvr>
                                      <p:to>
                                        <p:strVal val="visible"/>
                                      </p:to>
                                    </p:set>
                                    <p:anim calcmode="lin" valueType="num">
                                      <p:cBhvr additive="base">
                                        <p:cTn id="72" dur="500" fill="hold"/>
                                        <p:tgtEl>
                                          <p:spTgt spid="81"/>
                                        </p:tgtEl>
                                        <p:attrNameLst>
                                          <p:attrName>ppt_x</p:attrName>
                                        </p:attrNameLst>
                                      </p:cBhvr>
                                      <p:tavLst>
                                        <p:tav tm="0">
                                          <p:val>
                                            <p:strVal val="#ppt_x"/>
                                          </p:val>
                                        </p:tav>
                                        <p:tav tm="100000">
                                          <p:val>
                                            <p:strVal val="#ppt_x"/>
                                          </p:val>
                                        </p:tav>
                                      </p:tavLst>
                                    </p:anim>
                                    <p:anim calcmode="lin" valueType="num">
                                      <p:cBhvr additive="base">
                                        <p:cTn id="73" dur="500" fill="hold"/>
                                        <p:tgtEl>
                                          <p:spTgt spid="81"/>
                                        </p:tgtEl>
                                        <p:attrNameLst>
                                          <p:attrName>ppt_y</p:attrName>
                                        </p:attrNameLst>
                                      </p:cBhvr>
                                      <p:tavLst>
                                        <p:tav tm="0">
                                          <p:val>
                                            <p:strVal val="1+#ppt_h/2"/>
                                          </p:val>
                                        </p:tav>
                                        <p:tav tm="100000">
                                          <p:val>
                                            <p:strVal val="#ppt_y"/>
                                          </p:val>
                                        </p:tav>
                                      </p:tavLst>
                                    </p:anim>
                                  </p:childTnLst>
                                </p:cTn>
                              </p:par>
                              <p:par>
                                <p:cTn id="74" presetID="2" presetClass="entr" presetSubtype="4" fill="hold" nodeType="withEffect">
                                  <p:stCondLst>
                                    <p:cond delay="0"/>
                                  </p:stCondLst>
                                  <p:childTnLst>
                                    <p:set>
                                      <p:cBhvr>
                                        <p:cTn id="75" dur="1" fill="hold">
                                          <p:stCondLst>
                                            <p:cond delay="0"/>
                                          </p:stCondLst>
                                        </p:cTn>
                                        <p:tgtEl>
                                          <p:spTgt spid="83"/>
                                        </p:tgtEl>
                                        <p:attrNameLst>
                                          <p:attrName>style.visibility</p:attrName>
                                        </p:attrNameLst>
                                      </p:cBhvr>
                                      <p:to>
                                        <p:strVal val="visible"/>
                                      </p:to>
                                    </p:set>
                                    <p:anim calcmode="lin" valueType="num">
                                      <p:cBhvr additive="base">
                                        <p:cTn id="76" dur="500" fill="hold"/>
                                        <p:tgtEl>
                                          <p:spTgt spid="83"/>
                                        </p:tgtEl>
                                        <p:attrNameLst>
                                          <p:attrName>ppt_x</p:attrName>
                                        </p:attrNameLst>
                                      </p:cBhvr>
                                      <p:tavLst>
                                        <p:tav tm="0">
                                          <p:val>
                                            <p:strVal val="#ppt_x"/>
                                          </p:val>
                                        </p:tav>
                                        <p:tav tm="100000">
                                          <p:val>
                                            <p:strVal val="#ppt_x"/>
                                          </p:val>
                                        </p:tav>
                                      </p:tavLst>
                                    </p:anim>
                                    <p:anim calcmode="lin" valueType="num">
                                      <p:cBhvr additive="base">
                                        <p:cTn id="77" dur="500" fill="hold"/>
                                        <p:tgtEl>
                                          <p:spTgt spid="83"/>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69"/>
                                        </p:tgtEl>
                                        <p:attrNameLst>
                                          <p:attrName>style.visibility</p:attrName>
                                        </p:attrNameLst>
                                      </p:cBhvr>
                                      <p:to>
                                        <p:strVal val="visible"/>
                                      </p:to>
                                    </p:set>
                                    <p:anim calcmode="lin" valueType="num">
                                      <p:cBhvr additive="base">
                                        <p:cTn id="80" dur="500" fill="hold"/>
                                        <p:tgtEl>
                                          <p:spTgt spid="69"/>
                                        </p:tgtEl>
                                        <p:attrNameLst>
                                          <p:attrName>ppt_x</p:attrName>
                                        </p:attrNameLst>
                                      </p:cBhvr>
                                      <p:tavLst>
                                        <p:tav tm="0">
                                          <p:val>
                                            <p:strVal val="#ppt_x"/>
                                          </p:val>
                                        </p:tav>
                                        <p:tav tm="100000">
                                          <p:val>
                                            <p:strVal val="#ppt_x"/>
                                          </p:val>
                                        </p:tav>
                                      </p:tavLst>
                                    </p:anim>
                                    <p:anim calcmode="lin" valueType="num">
                                      <p:cBhvr additive="base">
                                        <p:cTn id="81" dur="500" fill="hold"/>
                                        <p:tgtEl>
                                          <p:spTgt spid="69"/>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70"/>
                                        </p:tgtEl>
                                        <p:attrNameLst>
                                          <p:attrName>style.visibility</p:attrName>
                                        </p:attrNameLst>
                                      </p:cBhvr>
                                      <p:to>
                                        <p:strVal val="visible"/>
                                      </p:to>
                                    </p:set>
                                    <p:anim calcmode="lin" valueType="num">
                                      <p:cBhvr additive="base">
                                        <p:cTn id="84" dur="500" fill="hold"/>
                                        <p:tgtEl>
                                          <p:spTgt spid="70"/>
                                        </p:tgtEl>
                                        <p:attrNameLst>
                                          <p:attrName>ppt_x</p:attrName>
                                        </p:attrNameLst>
                                      </p:cBhvr>
                                      <p:tavLst>
                                        <p:tav tm="0">
                                          <p:val>
                                            <p:strVal val="#ppt_x"/>
                                          </p:val>
                                        </p:tav>
                                        <p:tav tm="100000">
                                          <p:val>
                                            <p:strVal val="#ppt_x"/>
                                          </p:val>
                                        </p:tav>
                                      </p:tavLst>
                                    </p:anim>
                                    <p:anim calcmode="lin" valueType="num">
                                      <p:cBhvr additive="base">
                                        <p:cTn id="85" dur="500" fill="hold"/>
                                        <p:tgtEl>
                                          <p:spTgt spid="70"/>
                                        </p:tgtEl>
                                        <p:attrNameLst>
                                          <p:attrName>ppt_y</p:attrName>
                                        </p:attrNameLst>
                                      </p:cBhvr>
                                      <p:tavLst>
                                        <p:tav tm="0">
                                          <p:val>
                                            <p:strVal val="1+#ppt_h/2"/>
                                          </p:val>
                                        </p:tav>
                                        <p:tav tm="100000">
                                          <p:val>
                                            <p:strVal val="#ppt_y"/>
                                          </p:val>
                                        </p:tav>
                                      </p:tavLst>
                                    </p:anim>
                                  </p:childTnLst>
                                </p:cTn>
                              </p:par>
                              <p:par>
                                <p:cTn id="86" presetID="2" presetClass="entr" presetSubtype="4" fill="hold" grpId="0" nodeType="withEffect">
                                  <p:stCondLst>
                                    <p:cond delay="0"/>
                                  </p:stCondLst>
                                  <p:childTnLst>
                                    <p:set>
                                      <p:cBhvr>
                                        <p:cTn id="87" dur="1" fill="hold">
                                          <p:stCondLst>
                                            <p:cond delay="0"/>
                                          </p:stCondLst>
                                        </p:cTn>
                                        <p:tgtEl>
                                          <p:spTgt spid="71"/>
                                        </p:tgtEl>
                                        <p:attrNameLst>
                                          <p:attrName>style.visibility</p:attrName>
                                        </p:attrNameLst>
                                      </p:cBhvr>
                                      <p:to>
                                        <p:strVal val="visible"/>
                                      </p:to>
                                    </p:set>
                                    <p:anim calcmode="lin" valueType="num">
                                      <p:cBhvr additive="base">
                                        <p:cTn id="88" dur="500" fill="hold"/>
                                        <p:tgtEl>
                                          <p:spTgt spid="71"/>
                                        </p:tgtEl>
                                        <p:attrNameLst>
                                          <p:attrName>ppt_x</p:attrName>
                                        </p:attrNameLst>
                                      </p:cBhvr>
                                      <p:tavLst>
                                        <p:tav tm="0">
                                          <p:val>
                                            <p:strVal val="#ppt_x"/>
                                          </p:val>
                                        </p:tav>
                                        <p:tav tm="100000">
                                          <p:val>
                                            <p:strVal val="#ppt_x"/>
                                          </p:val>
                                        </p:tav>
                                      </p:tavLst>
                                    </p:anim>
                                    <p:anim calcmode="lin" valueType="num">
                                      <p:cBhvr additive="base">
                                        <p:cTn id="89" dur="500" fill="hold"/>
                                        <p:tgtEl>
                                          <p:spTgt spid="71"/>
                                        </p:tgtEl>
                                        <p:attrNameLst>
                                          <p:attrName>ppt_y</p:attrName>
                                        </p:attrNameLst>
                                      </p:cBhvr>
                                      <p:tavLst>
                                        <p:tav tm="0">
                                          <p:val>
                                            <p:strVal val="1+#ppt_h/2"/>
                                          </p:val>
                                        </p:tav>
                                        <p:tav tm="100000">
                                          <p:val>
                                            <p:strVal val="#ppt_y"/>
                                          </p:val>
                                        </p:tav>
                                      </p:tavLst>
                                    </p:anim>
                                  </p:childTnLst>
                                </p:cTn>
                              </p:par>
                              <p:par>
                                <p:cTn id="90" presetID="2" presetClass="entr" presetSubtype="4" fill="hold" nodeType="withEffect">
                                  <p:stCondLst>
                                    <p:cond delay="0"/>
                                  </p:stCondLst>
                                  <p:childTnLst>
                                    <p:set>
                                      <p:cBhvr>
                                        <p:cTn id="91" dur="1" fill="hold">
                                          <p:stCondLst>
                                            <p:cond delay="0"/>
                                          </p:stCondLst>
                                        </p:cTn>
                                        <p:tgtEl>
                                          <p:spTgt spid="84"/>
                                        </p:tgtEl>
                                        <p:attrNameLst>
                                          <p:attrName>style.visibility</p:attrName>
                                        </p:attrNameLst>
                                      </p:cBhvr>
                                      <p:to>
                                        <p:strVal val="visible"/>
                                      </p:to>
                                    </p:set>
                                    <p:anim calcmode="lin" valueType="num">
                                      <p:cBhvr additive="base">
                                        <p:cTn id="92" dur="500" fill="hold"/>
                                        <p:tgtEl>
                                          <p:spTgt spid="84"/>
                                        </p:tgtEl>
                                        <p:attrNameLst>
                                          <p:attrName>ppt_x</p:attrName>
                                        </p:attrNameLst>
                                      </p:cBhvr>
                                      <p:tavLst>
                                        <p:tav tm="0">
                                          <p:val>
                                            <p:strVal val="#ppt_x"/>
                                          </p:val>
                                        </p:tav>
                                        <p:tav tm="100000">
                                          <p:val>
                                            <p:strVal val="#ppt_x"/>
                                          </p:val>
                                        </p:tav>
                                      </p:tavLst>
                                    </p:anim>
                                    <p:anim calcmode="lin" valueType="num">
                                      <p:cBhvr additive="base">
                                        <p:cTn id="93" dur="500" fill="hold"/>
                                        <p:tgtEl>
                                          <p:spTgt spid="84"/>
                                        </p:tgtEl>
                                        <p:attrNameLst>
                                          <p:attrName>ppt_y</p:attrName>
                                        </p:attrNameLst>
                                      </p:cBhvr>
                                      <p:tavLst>
                                        <p:tav tm="0">
                                          <p:val>
                                            <p:strVal val="1+#ppt_h/2"/>
                                          </p:val>
                                        </p:tav>
                                        <p:tav tm="100000">
                                          <p:val>
                                            <p:strVal val="#ppt_y"/>
                                          </p:val>
                                        </p:tav>
                                      </p:tavLst>
                                    </p:anim>
                                  </p:childTnLst>
                                </p:cTn>
                              </p:par>
                              <p:par>
                                <p:cTn id="94" presetID="2" presetClass="entr" presetSubtype="4" fill="hold" nodeType="withEffect">
                                  <p:stCondLst>
                                    <p:cond delay="0"/>
                                  </p:stCondLst>
                                  <p:childTnLst>
                                    <p:set>
                                      <p:cBhvr>
                                        <p:cTn id="95" dur="1" fill="hold">
                                          <p:stCondLst>
                                            <p:cond delay="0"/>
                                          </p:stCondLst>
                                        </p:cTn>
                                        <p:tgtEl>
                                          <p:spTgt spid="85"/>
                                        </p:tgtEl>
                                        <p:attrNameLst>
                                          <p:attrName>style.visibility</p:attrName>
                                        </p:attrNameLst>
                                      </p:cBhvr>
                                      <p:to>
                                        <p:strVal val="visible"/>
                                      </p:to>
                                    </p:set>
                                    <p:anim calcmode="lin" valueType="num">
                                      <p:cBhvr additive="base">
                                        <p:cTn id="96" dur="500" fill="hold"/>
                                        <p:tgtEl>
                                          <p:spTgt spid="85"/>
                                        </p:tgtEl>
                                        <p:attrNameLst>
                                          <p:attrName>ppt_x</p:attrName>
                                        </p:attrNameLst>
                                      </p:cBhvr>
                                      <p:tavLst>
                                        <p:tav tm="0">
                                          <p:val>
                                            <p:strVal val="#ppt_x"/>
                                          </p:val>
                                        </p:tav>
                                        <p:tav tm="100000">
                                          <p:val>
                                            <p:strVal val="#ppt_x"/>
                                          </p:val>
                                        </p:tav>
                                      </p:tavLst>
                                    </p:anim>
                                    <p:anim calcmode="lin" valueType="num">
                                      <p:cBhvr additive="base">
                                        <p:cTn id="97" dur="500" fill="hold"/>
                                        <p:tgtEl>
                                          <p:spTgt spid="85"/>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72"/>
                                        </p:tgtEl>
                                        <p:attrNameLst>
                                          <p:attrName>style.visibility</p:attrName>
                                        </p:attrNameLst>
                                      </p:cBhvr>
                                      <p:to>
                                        <p:strVal val="visible"/>
                                      </p:to>
                                    </p:set>
                                    <p:anim calcmode="lin" valueType="num">
                                      <p:cBhvr additive="base">
                                        <p:cTn id="100" dur="500" fill="hold"/>
                                        <p:tgtEl>
                                          <p:spTgt spid="72"/>
                                        </p:tgtEl>
                                        <p:attrNameLst>
                                          <p:attrName>ppt_x</p:attrName>
                                        </p:attrNameLst>
                                      </p:cBhvr>
                                      <p:tavLst>
                                        <p:tav tm="0">
                                          <p:val>
                                            <p:strVal val="#ppt_x"/>
                                          </p:val>
                                        </p:tav>
                                        <p:tav tm="100000">
                                          <p:val>
                                            <p:strVal val="#ppt_x"/>
                                          </p:val>
                                        </p:tav>
                                      </p:tavLst>
                                    </p:anim>
                                    <p:anim calcmode="lin" valueType="num">
                                      <p:cBhvr additive="base">
                                        <p:cTn id="101" dur="500" fill="hold"/>
                                        <p:tgtEl>
                                          <p:spTgt spid="72"/>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73"/>
                                        </p:tgtEl>
                                        <p:attrNameLst>
                                          <p:attrName>style.visibility</p:attrName>
                                        </p:attrNameLst>
                                      </p:cBhvr>
                                      <p:to>
                                        <p:strVal val="visible"/>
                                      </p:to>
                                    </p:set>
                                    <p:anim calcmode="lin" valueType="num">
                                      <p:cBhvr additive="base">
                                        <p:cTn id="104" dur="500" fill="hold"/>
                                        <p:tgtEl>
                                          <p:spTgt spid="73"/>
                                        </p:tgtEl>
                                        <p:attrNameLst>
                                          <p:attrName>ppt_x</p:attrName>
                                        </p:attrNameLst>
                                      </p:cBhvr>
                                      <p:tavLst>
                                        <p:tav tm="0">
                                          <p:val>
                                            <p:strVal val="#ppt_x"/>
                                          </p:val>
                                        </p:tav>
                                        <p:tav tm="100000">
                                          <p:val>
                                            <p:strVal val="#ppt_x"/>
                                          </p:val>
                                        </p:tav>
                                      </p:tavLst>
                                    </p:anim>
                                    <p:anim calcmode="lin" valueType="num">
                                      <p:cBhvr additive="base">
                                        <p:cTn id="105" dur="500" fill="hold"/>
                                        <p:tgtEl>
                                          <p:spTgt spid="73"/>
                                        </p:tgtEl>
                                        <p:attrNameLst>
                                          <p:attrName>ppt_y</p:attrName>
                                        </p:attrNameLst>
                                      </p:cBhvr>
                                      <p:tavLst>
                                        <p:tav tm="0">
                                          <p:val>
                                            <p:strVal val="1+#ppt_h/2"/>
                                          </p:val>
                                        </p:tav>
                                        <p:tav tm="100000">
                                          <p:val>
                                            <p:strVal val="#ppt_y"/>
                                          </p:val>
                                        </p:tav>
                                      </p:tavLst>
                                    </p:anim>
                                  </p:childTnLst>
                                </p:cTn>
                              </p:par>
                              <p:par>
                                <p:cTn id="106" presetID="2" presetClass="entr" presetSubtype="4" fill="hold" nodeType="withEffect">
                                  <p:stCondLst>
                                    <p:cond delay="0"/>
                                  </p:stCondLst>
                                  <p:childTnLst>
                                    <p:set>
                                      <p:cBhvr>
                                        <p:cTn id="107" dur="1" fill="hold">
                                          <p:stCondLst>
                                            <p:cond delay="0"/>
                                          </p:stCondLst>
                                        </p:cTn>
                                        <p:tgtEl>
                                          <p:spTgt spid="86"/>
                                        </p:tgtEl>
                                        <p:attrNameLst>
                                          <p:attrName>style.visibility</p:attrName>
                                        </p:attrNameLst>
                                      </p:cBhvr>
                                      <p:to>
                                        <p:strVal val="visible"/>
                                      </p:to>
                                    </p:set>
                                    <p:anim calcmode="lin" valueType="num">
                                      <p:cBhvr additive="base">
                                        <p:cTn id="108" dur="500" fill="hold"/>
                                        <p:tgtEl>
                                          <p:spTgt spid="86"/>
                                        </p:tgtEl>
                                        <p:attrNameLst>
                                          <p:attrName>ppt_x</p:attrName>
                                        </p:attrNameLst>
                                      </p:cBhvr>
                                      <p:tavLst>
                                        <p:tav tm="0">
                                          <p:val>
                                            <p:strVal val="#ppt_x"/>
                                          </p:val>
                                        </p:tav>
                                        <p:tav tm="100000">
                                          <p:val>
                                            <p:strVal val="#ppt_x"/>
                                          </p:val>
                                        </p:tav>
                                      </p:tavLst>
                                    </p:anim>
                                    <p:anim calcmode="lin" valueType="num">
                                      <p:cBhvr additive="base">
                                        <p:cTn id="109" dur="500" fill="hold"/>
                                        <p:tgtEl>
                                          <p:spTgt spid="86"/>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87"/>
                                        </p:tgtEl>
                                        <p:attrNameLst>
                                          <p:attrName>style.visibility</p:attrName>
                                        </p:attrNameLst>
                                      </p:cBhvr>
                                      <p:to>
                                        <p:strVal val="visible"/>
                                      </p:to>
                                    </p:set>
                                    <p:anim calcmode="lin" valueType="num">
                                      <p:cBhvr additive="base">
                                        <p:cTn id="112" dur="500" fill="hold"/>
                                        <p:tgtEl>
                                          <p:spTgt spid="87"/>
                                        </p:tgtEl>
                                        <p:attrNameLst>
                                          <p:attrName>ppt_x</p:attrName>
                                        </p:attrNameLst>
                                      </p:cBhvr>
                                      <p:tavLst>
                                        <p:tav tm="0">
                                          <p:val>
                                            <p:strVal val="#ppt_x"/>
                                          </p:val>
                                        </p:tav>
                                        <p:tav tm="100000">
                                          <p:val>
                                            <p:strVal val="#ppt_x"/>
                                          </p:val>
                                        </p:tav>
                                      </p:tavLst>
                                    </p:anim>
                                    <p:anim calcmode="lin" valueType="num">
                                      <p:cBhvr additive="base">
                                        <p:cTn id="113" dur="500" fill="hold"/>
                                        <p:tgtEl>
                                          <p:spTgt spid="87"/>
                                        </p:tgtEl>
                                        <p:attrNameLst>
                                          <p:attrName>ppt_y</p:attrName>
                                        </p:attrNameLst>
                                      </p:cBhvr>
                                      <p:tavLst>
                                        <p:tav tm="0">
                                          <p:val>
                                            <p:strVal val="1+#ppt_h/2"/>
                                          </p:val>
                                        </p:tav>
                                        <p:tav tm="100000">
                                          <p:val>
                                            <p:strVal val="#ppt_y"/>
                                          </p:val>
                                        </p:tav>
                                      </p:tavLst>
                                    </p:anim>
                                  </p:childTnLst>
                                </p:cTn>
                              </p:par>
                              <p:par>
                                <p:cTn id="114" presetID="2" presetClass="entr" presetSubtype="4" fill="hold" grpId="0" nodeType="withEffect">
                                  <p:stCondLst>
                                    <p:cond delay="0"/>
                                  </p:stCondLst>
                                  <p:childTnLst>
                                    <p:set>
                                      <p:cBhvr>
                                        <p:cTn id="115" dur="1" fill="hold">
                                          <p:stCondLst>
                                            <p:cond delay="0"/>
                                          </p:stCondLst>
                                        </p:cTn>
                                        <p:tgtEl>
                                          <p:spTgt spid="74"/>
                                        </p:tgtEl>
                                        <p:attrNameLst>
                                          <p:attrName>style.visibility</p:attrName>
                                        </p:attrNameLst>
                                      </p:cBhvr>
                                      <p:to>
                                        <p:strVal val="visible"/>
                                      </p:to>
                                    </p:set>
                                    <p:anim calcmode="lin" valueType="num">
                                      <p:cBhvr additive="base">
                                        <p:cTn id="116" dur="500" fill="hold"/>
                                        <p:tgtEl>
                                          <p:spTgt spid="74"/>
                                        </p:tgtEl>
                                        <p:attrNameLst>
                                          <p:attrName>ppt_x</p:attrName>
                                        </p:attrNameLst>
                                      </p:cBhvr>
                                      <p:tavLst>
                                        <p:tav tm="0">
                                          <p:val>
                                            <p:strVal val="#ppt_x"/>
                                          </p:val>
                                        </p:tav>
                                        <p:tav tm="100000">
                                          <p:val>
                                            <p:strVal val="#ppt_x"/>
                                          </p:val>
                                        </p:tav>
                                      </p:tavLst>
                                    </p:anim>
                                    <p:anim calcmode="lin" valueType="num">
                                      <p:cBhvr additive="base">
                                        <p:cTn id="117" dur="500" fill="hold"/>
                                        <p:tgtEl>
                                          <p:spTgt spid="74"/>
                                        </p:tgtEl>
                                        <p:attrNameLst>
                                          <p:attrName>ppt_y</p:attrName>
                                        </p:attrNameLst>
                                      </p:cBhvr>
                                      <p:tavLst>
                                        <p:tav tm="0">
                                          <p:val>
                                            <p:strVal val="1+#ppt_h/2"/>
                                          </p:val>
                                        </p:tav>
                                        <p:tav tm="100000">
                                          <p:val>
                                            <p:strVal val="#ppt_y"/>
                                          </p:val>
                                        </p:tav>
                                      </p:tavLst>
                                    </p:anim>
                                  </p:childTnLst>
                                </p:cTn>
                              </p:par>
                              <p:par>
                                <p:cTn id="118" presetID="2" presetClass="entr" presetSubtype="4" fill="hold" grpId="0" nodeType="withEffect">
                                  <p:stCondLst>
                                    <p:cond delay="0"/>
                                  </p:stCondLst>
                                  <p:childTnLst>
                                    <p:set>
                                      <p:cBhvr>
                                        <p:cTn id="119" dur="1" fill="hold">
                                          <p:stCondLst>
                                            <p:cond delay="0"/>
                                          </p:stCondLst>
                                        </p:cTn>
                                        <p:tgtEl>
                                          <p:spTgt spid="75"/>
                                        </p:tgtEl>
                                        <p:attrNameLst>
                                          <p:attrName>style.visibility</p:attrName>
                                        </p:attrNameLst>
                                      </p:cBhvr>
                                      <p:to>
                                        <p:strVal val="visible"/>
                                      </p:to>
                                    </p:set>
                                    <p:anim calcmode="lin" valueType="num">
                                      <p:cBhvr additive="base">
                                        <p:cTn id="120" dur="500" fill="hold"/>
                                        <p:tgtEl>
                                          <p:spTgt spid="75"/>
                                        </p:tgtEl>
                                        <p:attrNameLst>
                                          <p:attrName>ppt_x</p:attrName>
                                        </p:attrNameLst>
                                      </p:cBhvr>
                                      <p:tavLst>
                                        <p:tav tm="0">
                                          <p:val>
                                            <p:strVal val="#ppt_x"/>
                                          </p:val>
                                        </p:tav>
                                        <p:tav tm="100000">
                                          <p:val>
                                            <p:strVal val="#ppt_x"/>
                                          </p:val>
                                        </p:tav>
                                      </p:tavLst>
                                    </p:anim>
                                    <p:anim calcmode="lin" valueType="num">
                                      <p:cBhvr additive="base">
                                        <p:cTn id="121" dur="500" fill="hold"/>
                                        <p:tgtEl>
                                          <p:spTgt spid="75"/>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nodeType="clickEffect">
                                  <p:stCondLst>
                                    <p:cond delay="0"/>
                                  </p:stCondLst>
                                  <p:childTnLst>
                                    <p:set>
                                      <p:cBhvr>
                                        <p:cTn id="125" dur="1" fill="hold">
                                          <p:stCondLst>
                                            <p:cond delay="0"/>
                                          </p:stCondLst>
                                        </p:cTn>
                                        <p:tgtEl>
                                          <p:spTgt spid="51"/>
                                        </p:tgtEl>
                                        <p:attrNameLst>
                                          <p:attrName>style.visibility</p:attrName>
                                        </p:attrNameLst>
                                      </p:cBhvr>
                                      <p:to>
                                        <p:strVal val="visible"/>
                                      </p:to>
                                    </p:set>
                                    <p:anim calcmode="lin" valueType="num">
                                      <p:cBhvr additive="base">
                                        <p:cTn id="126" dur="500" fill="hold"/>
                                        <p:tgtEl>
                                          <p:spTgt spid="51"/>
                                        </p:tgtEl>
                                        <p:attrNameLst>
                                          <p:attrName>ppt_x</p:attrName>
                                        </p:attrNameLst>
                                      </p:cBhvr>
                                      <p:tavLst>
                                        <p:tav tm="0">
                                          <p:val>
                                            <p:strVal val="#ppt_x"/>
                                          </p:val>
                                        </p:tav>
                                        <p:tav tm="100000">
                                          <p:val>
                                            <p:strVal val="#ppt_x"/>
                                          </p:val>
                                        </p:tav>
                                      </p:tavLst>
                                    </p:anim>
                                    <p:anim calcmode="lin" valueType="num">
                                      <p:cBhvr additive="base">
                                        <p:cTn id="127" dur="500" fill="hold"/>
                                        <p:tgtEl>
                                          <p:spTgt spid="51"/>
                                        </p:tgtEl>
                                        <p:attrNameLst>
                                          <p:attrName>ppt_y</p:attrName>
                                        </p:attrNameLst>
                                      </p:cBhvr>
                                      <p:tavLst>
                                        <p:tav tm="0">
                                          <p:val>
                                            <p:strVal val="1+#ppt_h/2"/>
                                          </p:val>
                                        </p:tav>
                                        <p:tav tm="100000">
                                          <p:val>
                                            <p:strVal val="#ppt_y"/>
                                          </p:val>
                                        </p:tav>
                                      </p:tavLst>
                                    </p:anim>
                                  </p:childTnLst>
                                </p:cTn>
                              </p:par>
                              <p:par>
                                <p:cTn id="128" presetID="2" presetClass="entr" presetSubtype="4" fill="hold" nodeType="withEffect">
                                  <p:stCondLst>
                                    <p:cond delay="0"/>
                                  </p:stCondLst>
                                  <p:childTnLst>
                                    <p:set>
                                      <p:cBhvr>
                                        <p:cTn id="129" dur="1" fill="hold">
                                          <p:stCondLst>
                                            <p:cond delay="0"/>
                                          </p:stCondLst>
                                        </p:cTn>
                                        <p:tgtEl>
                                          <p:spTgt spid="53"/>
                                        </p:tgtEl>
                                        <p:attrNameLst>
                                          <p:attrName>style.visibility</p:attrName>
                                        </p:attrNameLst>
                                      </p:cBhvr>
                                      <p:to>
                                        <p:strVal val="visible"/>
                                      </p:to>
                                    </p:set>
                                    <p:anim calcmode="lin" valueType="num">
                                      <p:cBhvr additive="base">
                                        <p:cTn id="130" dur="500" fill="hold"/>
                                        <p:tgtEl>
                                          <p:spTgt spid="53"/>
                                        </p:tgtEl>
                                        <p:attrNameLst>
                                          <p:attrName>ppt_x</p:attrName>
                                        </p:attrNameLst>
                                      </p:cBhvr>
                                      <p:tavLst>
                                        <p:tav tm="0">
                                          <p:val>
                                            <p:strVal val="#ppt_x"/>
                                          </p:val>
                                        </p:tav>
                                        <p:tav tm="100000">
                                          <p:val>
                                            <p:strVal val="#ppt_x"/>
                                          </p:val>
                                        </p:tav>
                                      </p:tavLst>
                                    </p:anim>
                                    <p:anim calcmode="lin" valueType="num">
                                      <p:cBhvr additive="base">
                                        <p:cTn id="131"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26" presetClass="entr" presetSubtype="0" fill="hold" grpId="0" nodeType="clickEffect">
                                  <p:stCondLst>
                                    <p:cond delay="0"/>
                                  </p:stCondLst>
                                  <p:childTnLst>
                                    <p:set>
                                      <p:cBhvr>
                                        <p:cTn id="135" dur="1" fill="hold">
                                          <p:stCondLst>
                                            <p:cond delay="0"/>
                                          </p:stCondLst>
                                        </p:cTn>
                                        <p:tgtEl>
                                          <p:spTgt spid="2"/>
                                        </p:tgtEl>
                                        <p:attrNameLst>
                                          <p:attrName>style.visibility</p:attrName>
                                        </p:attrNameLst>
                                      </p:cBhvr>
                                      <p:to>
                                        <p:strVal val="visible"/>
                                      </p:to>
                                    </p:set>
                                    <p:animEffect transition="in" filter="wipe(down)">
                                      <p:cBhvr>
                                        <p:cTn id="136" dur="580">
                                          <p:stCondLst>
                                            <p:cond delay="0"/>
                                          </p:stCondLst>
                                        </p:cTn>
                                        <p:tgtEl>
                                          <p:spTgt spid="2"/>
                                        </p:tgtEl>
                                      </p:cBhvr>
                                    </p:animEffect>
                                    <p:anim calcmode="lin" valueType="num">
                                      <p:cBhvr>
                                        <p:cTn id="137"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38"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39"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40"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41"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42" dur="26">
                                          <p:stCondLst>
                                            <p:cond delay="650"/>
                                          </p:stCondLst>
                                        </p:cTn>
                                        <p:tgtEl>
                                          <p:spTgt spid="2"/>
                                        </p:tgtEl>
                                      </p:cBhvr>
                                      <p:to x="100000" y="60000"/>
                                    </p:animScale>
                                    <p:animScale>
                                      <p:cBhvr>
                                        <p:cTn id="143" dur="166" decel="50000">
                                          <p:stCondLst>
                                            <p:cond delay="676"/>
                                          </p:stCondLst>
                                        </p:cTn>
                                        <p:tgtEl>
                                          <p:spTgt spid="2"/>
                                        </p:tgtEl>
                                      </p:cBhvr>
                                      <p:to x="100000" y="100000"/>
                                    </p:animScale>
                                    <p:animScale>
                                      <p:cBhvr>
                                        <p:cTn id="144" dur="26">
                                          <p:stCondLst>
                                            <p:cond delay="1312"/>
                                          </p:stCondLst>
                                        </p:cTn>
                                        <p:tgtEl>
                                          <p:spTgt spid="2"/>
                                        </p:tgtEl>
                                      </p:cBhvr>
                                      <p:to x="100000" y="80000"/>
                                    </p:animScale>
                                    <p:animScale>
                                      <p:cBhvr>
                                        <p:cTn id="145" dur="166" decel="50000">
                                          <p:stCondLst>
                                            <p:cond delay="1338"/>
                                          </p:stCondLst>
                                        </p:cTn>
                                        <p:tgtEl>
                                          <p:spTgt spid="2"/>
                                        </p:tgtEl>
                                      </p:cBhvr>
                                      <p:to x="100000" y="100000"/>
                                    </p:animScale>
                                    <p:animScale>
                                      <p:cBhvr>
                                        <p:cTn id="146" dur="26">
                                          <p:stCondLst>
                                            <p:cond delay="1642"/>
                                          </p:stCondLst>
                                        </p:cTn>
                                        <p:tgtEl>
                                          <p:spTgt spid="2"/>
                                        </p:tgtEl>
                                      </p:cBhvr>
                                      <p:to x="100000" y="90000"/>
                                    </p:animScale>
                                    <p:animScale>
                                      <p:cBhvr>
                                        <p:cTn id="147" dur="166" decel="50000">
                                          <p:stCondLst>
                                            <p:cond delay="1668"/>
                                          </p:stCondLst>
                                        </p:cTn>
                                        <p:tgtEl>
                                          <p:spTgt spid="2"/>
                                        </p:tgtEl>
                                      </p:cBhvr>
                                      <p:to x="100000" y="100000"/>
                                    </p:animScale>
                                    <p:animScale>
                                      <p:cBhvr>
                                        <p:cTn id="148" dur="26">
                                          <p:stCondLst>
                                            <p:cond delay="1808"/>
                                          </p:stCondLst>
                                        </p:cTn>
                                        <p:tgtEl>
                                          <p:spTgt spid="2"/>
                                        </p:tgtEl>
                                      </p:cBhvr>
                                      <p:to x="100000" y="95000"/>
                                    </p:animScale>
                                    <p:animScale>
                                      <p:cBhvr>
                                        <p:cTn id="149"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8904" y="3222104"/>
            <a:ext cx="7797552" cy="1143000"/>
          </a:xfrm>
        </p:spPr>
        <p:txBody>
          <a:bodyPr>
            <a:normAutofit fontScale="90000"/>
          </a:bodyPr>
          <a:lstStyle/>
          <a:p>
            <a:pPr algn="l">
              <a:lnSpc>
                <a:spcPct val="134000"/>
              </a:lnSpc>
            </a:pPr>
            <a:r>
              <a:rPr lang="pt-BR" sz="3100" i="1" dirty="0" smtClean="0">
                <a:solidFill>
                  <a:srgbClr val="FFC000"/>
                </a:solidFill>
              </a:rPr>
              <a:t>Também estamos estabelecendo interfaces com relação às bases biológico-culturais humanas – a </a:t>
            </a:r>
            <a:r>
              <a:rPr lang="pt-BR" sz="3100" b="1" i="1" dirty="0" smtClean="0">
                <a:solidFill>
                  <a:srgbClr val="FFC000"/>
                </a:solidFill>
              </a:rPr>
              <a:t>Biologia Cultural</a:t>
            </a:r>
            <a:r>
              <a:rPr lang="pt-BR" sz="3100" i="1" dirty="0" smtClean="0">
                <a:solidFill>
                  <a:srgbClr val="FFC000"/>
                </a:solidFill>
              </a:rPr>
              <a:t> e a </a:t>
            </a:r>
            <a:r>
              <a:rPr lang="pt-BR" sz="3100" b="1" i="1" dirty="0" smtClean="0">
                <a:solidFill>
                  <a:srgbClr val="FFC000"/>
                </a:solidFill>
              </a:rPr>
              <a:t>Media </a:t>
            </a:r>
            <a:r>
              <a:rPr lang="pt-BR" sz="3100" b="1" i="1" dirty="0" err="1" smtClean="0">
                <a:solidFill>
                  <a:srgbClr val="FFC000"/>
                </a:solidFill>
              </a:rPr>
              <a:t>Ecology</a:t>
            </a:r>
            <a:r>
              <a:rPr lang="pt-BR" sz="3100" i="1" dirty="0" smtClean="0">
                <a:solidFill>
                  <a:srgbClr val="FFC000"/>
                </a:solidFill>
              </a:rPr>
              <a:t> entre outras áreas do conhecimento:</a:t>
            </a:r>
            <a:br>
              <a:rPr lang="pt-BR" sz="3100" i="1" dirty="0" smtClean="0">
                <a:solidFill>
                  <a:srgbClr val="FFC000"/>
                </a:solidFill>
              </a:rPr>
            </a:br>
            <a:r>
              <a:rPr lang="en-US" sz="2700" b="1" dirty="0" smtClean="0">
                <a:solidFill>
                  <a:schemeClr val="bg1"/>
                </a:solidFill>
                <a:effectLst>
                  <a:outerShdw blurRad="38100" dist="38100" dir="2700000" algn="tl">
                    <a:srgbClr val="000000">
                      <a:alpha val="43137"/>
                    </a:srgbClr>
                  </a:outerShdw>
                </a:effectLst>
              </a:rPr>
              <a:t/>
            </a:r>
            <a:br>
              <a:rPr lang="en-US" sz="2700" b="1" dirty="0" smtClean="0">
                <a:solidFill>
                  <a:schemeClr val="bg1"/>
                </a:solidFill>
                <a:effectLst>
                  <a:outerShdw blurRad="38100" dist="38100" dir="2700000" algn="tl">
                    <a:srgbClr val="000000">
                      <a:alpha val="43137"/>
                    </a:srgbClr>
                  </a:outerShdw>
                </a:effectLst>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endParaRPr lang="pt-BR" sz="2400" i="1" dirty="0">
              <a:solidFill>
                <a:srgbClr val="FFC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p:cNvSpPr>
          <p:nvPr/>
        </p:nvSpPr>
        <p:spPr bwMode="auto">
          <a:xfrm>
            <a:off x="-76200" y="-63500"/>
            <a:ext cx="9232900" cy="6946900"/>
          </a:xfrm>
          <a:prstGeom prst="rect">
            <a:avLst/>
          </a:prstGeom>
          <a:solidFill>
            <a:srgbClr val="0E4668"/>
          </a:solidFill>
          <a:ln w="9525">
            <a:noFill/>
            <a:miter lim="800000"/>
            <a:headEnd/>
            <a:tailEnd/>
          </a:ln>
        </p:spPr>
        <p:txBody>
          <a:bodyPr lIns="0" tIns="0" rIns="0" bIns="0"/>
          <a:lstStyle/>
          <a:p>
            <a:pPr eaLnBrk="1" hangingPunct="1"/>
            <a:endParaRPr lang="en-US" altLang="pt-BR">
              <a:solidFill>
                <a:srgbClr val="FF0000"/>
              </a:solidFill>
              <a:latin typeface="Calibri" pitchFamily="34" charset="0"/>
            </a:endParaRPr>
          </a:p>
        </p:txBody>
      </p:sp>
      <p:sp>
        <p:nvSpPr>
          <p:cNvPr id="2" name="Título 1"/>
          <p:cNvSpPr>
            <a:spLocks noGrp="1"/>
          </p:cNvSpPr>
          <p:nvPr>
            <p:ph type="ctrTitle"/>
          </p:nvPr>
        </p:nvSpPr>
        <p:spPr>
          <a:xfrm>
            <a:off x="827088" y="1268413"/>
            <a:ext cx="7561262" cy="1614487"/>
          </a:xfrm>
        </p:spPr>
        <p:txBody>
          <a:bodyPr rtlCol="0">
            <a:noAutofit/>
          </a:bodyPr>
          <a:lstStyle/>
          <a:p>
            <a:pPr eaLnBrk="1" fontAlgn="auto" hangingPunct="1">
              <a:spcAft>
                <a:spcPts val="0"/>
              </a:spcAft>
              <a:defRPr/>
            </a:pPr>
            <a:r>
              <a:rPr lang="en-US" sz="4200" b="1" i="1" dirty="0" smtClean="0">
                <a:solidFill>
                  <a:schemeClr val="bg1"/>
                </a:solidFill>
              </a:rPr>
              <a:t>Beyond </a:t>
            </a:r>
            <a:r>
              <a:rPr lang="en-US" sz="4200" b="1" i="1" dirty="0" err="1" smtClean="0">
                <a:solidFill>
                  <a:schemeClr val="bg1"/>
                </a:solidFill>
              </a:rPr>
              <a:t>Technopoly</a:t>
            </a:r>
            <a:r>
              <a:rPr lang="en-US" sz="4200" b="1" i="1" dirty="0" smtClean="0">
                <a:solidFill>
                  <a:schemeClr val="bg1"/>
                </a:solidFill>
              </a:rPr>
              <a:t>:</a:t>
            </a:r>
            <a:r>
              <a:rPr lang="en-US" sz="4200" b="1" i="1" dirty="0" smtClean="0">
                <a:solidFill>
                  <a:srgbClr val="FFFFFF"/>
                </a:solidFill>
                <a:effectLst>
                  <a:outerShdw blurRad="38100" dist="38100" dir="2700000" algn="tl">
                    <a:srgbClr val="000000">
                      <a:alpha val="43137"/>
                    </a:srgbClr>
                  </a:outerShdw>
                </a:effectLst>
              </a:rPr>
              <a:t/>
            </a:r>
            <a:br>
              <a:rPr lang="en-US" sz="4200" b="1" i="1" dirty="0" smtClean="0">
                <a:solidFill>
                  <a:srgbClr val="FFFFFF"/>
                </a:solidFill>
                <a:effectLst>
                  <a:outerShdw blurRad="38100" dist="38100" dir="2700000" algn="tl">
                    <a:srgbClr val="000000">
                      <a:alpha val="43137"/>
                    </a:srgbClr>
                  </a:outerShdw>
                </a:effectLst>
              </a:rPr>
            </a:br>
            <a:r>
              <a:rPr lang="en-US" sz="3200" b="1" i="1" dirty="0" smtClean="0">
                <a:solidFill>
                  <a:schemeClr val="bg1"/>
                </a:solidFill>
              </a:rPr>
              <a:t>The rescue of human basis trough creativity, values and ethics.</a:t>
            </a:r>
            <a:endParaRPr lang="pt-BR" sz="3200" dirty="0">
              <a:solidFill>
                <a:schemeClr val="bg1"/>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755650" y="3213100"/>
            <a:ext cx="7345363" cy="2303463"/>
          </a:xfrm>
        </p:spPr>
        <p:txBody>
          <a:bodyPr rtlCol="0">
            <a:normAutofit fontScale="25000" lnSpcReduction="20000"/>
          </a:bodyPr>
          <a:lstStyle/>
          <a:p>
            <a:pPr eaLnBrk="1" fontAlgn="auto" hangingPunct="1">
              <a:spcAft>
                <a:spcPts val="0"/>
              </a:spcAft>
              <a:buFont typeface="Arial" panose="020B0604020202020204" pitchFamily="34" charset="0"/>
              <a:buNone/>
              <a:defRPr/>
            </a:pPr>
            <a:r>
              <a:rPr lang="pt-BR" sz="5600" b="1" dirty="0" smtClean="0">
                <a:solidFill>
                  <a:schemeClr val="bg1"/>
                </a:solidFill>
                <a:effectLst>
                  <a:outerShdw blurRad="38100" dist="38100" dir="2700000" algn="tl">
                    <a:srgbClr val="000000">
                      <a:alpha val="43137"/>
                    </a:srgbClr>
                  </a:outerShdw>
                </a:effectLst>
              </a:rPr>
              <a:t>Silvia </a:t>
            </a:r>
            <a:r>
              <a:rPr lang="pt-BR" sz="5600" b="1" dirty="0" err="1" smtClean="0">
                <a:solidFill>
                  <a:schemeClr val="bg1"/>
                </a:solidFill>
                <a:effectLst>
                  <a:outerShdw blurRad="38100" dist="38100" dir="2700000" algn="tl">
                    <a:srgbClr val="000000">
                      <a:alpha val="43137"/>
                    </a:srgbClr>
                  </a:outerShdw>
                </a:effectLst>
              </a:rPr>
              <a:t>M.G.</a:t>
            </a:r>
            <a:r>
              <a:rPr lang="pt-BR" sz="5600" b="1" dirty="0" smtClean="0">
                <a:solidFill>
                  <a:schemeClr val="bg1"/>
                </a:solidFill>
                <a:effectLst>
                  <a:outerShdw blurRad="38100" dist="38100" dir="2700000" algn="tl">
                    <a:srgbClr val="000000">
                      <a:alpha val="43137"/>
                    </a:srgbClr>
                  </a:outerShdw>
                </a:effectLst>
              </a:rPr>
              <a:t> Molina</a:t>
            </a:r>
            <a:r>
              <a:rPr lang="pt-BR" sz="5600" b="1" baseline="30000" dirty="0" smtClean="0">
                <a:solidFill>
                  <a:schemeClr val="bg1"/>
                </a:solidFill>
                <a:effectLst>
                  <a:outerShdw blurRad="38100" dist="38100" dir="2700000" algn="tl">
                    <a:srgbClr val="000000">
                      <a:alpha val="43137"/>
                    </a:srgbClr>
                  </a:outerShdw>
                </a:effectLst>
              </a:rPr>
              <a:t>1</a:t>
            </a:r>
            <a:r>
              <a:rPr lang="pt-BR" sz="5600" b="1" dirty="0" smtClean="0">
                <a:solidFill>
                  <a:schemeClr val="bg1"/>
                </a:solidFill>
                <a:effectLst>
                  <a:outerShdw blurRad="38100" dist="38100" dir="2700000" algn="tl">
                    <a:srgbClr val="000000">
                      <a:alpha val="43137"/>
                    </a:srgbClr>
                  </a:outerShdw>
                </a:effectLst>
              </a:rPr>
              <a:t>; Natalia </a:t>
            </a:r>
            <a:r>
              <a:rPr lang="pt-BR" sz="5600" b="1" dirty="0" err="1" smtClean="0">
                <a:solidFill>
                  <a:schemeClr val="bg1"/>
                </a:solidFill>
                <a:effectLst>
                  <a:outerShdw blurRad="38100" dist="38100" dir="2700000" algn="tl">
                    <a:srgbClr val="000000">
                      <a:alpha val="43137"/>
                    </a:srgbClr>
                  </a:outerShdw>
                </a:effectLst>
              </a:rPr>
              <a:t>Salaro</a:t>
            </a:r>
            <a:r>
              <a:rPr lang="pt-BR" sz="5600" b="1" dirty="0" smtClean="0">
                <a:solidFill>
                  <a:schemeClr val="bg1"/>
                </a:solidFill>
                <a:effectLst>
                  <a:outerShdw blurRad="38100" dist="38100" dir="2700000" algn="tl">
                    <a:srgbClr val="000000">
                      <a:alpha val="43137"/>
                    </a:srgbClr>
                  </a:outerShdw>
                </a:effectLst>
              </a:rPr>
              <a:t> Grigol</a:t>
            </a:r>
            <a:r>
              <a:rPr lang="pt-BR" sz="5600" b="1" baseline="30000" dirty="0" smtClean="0">
                <a:solidFill>
                  <a:schemeClr val="bg1"/>
                </a:solidFill>
                <a:effectLst>
                  <a:outerShdw blurRad="38100" dist="38100" dir="2700000" algn="tl">
                    <a:srgbClr val="000000">
                      <a:alpha val="43137"/>
                    </a:srgbClr>
                  </a:outerShdw>
                </a:effectLst>
              </a:rPr>
              <a:t>2,8</a:t>
            </a:r>
            <a:r>
              <a:rPr lang="pt-BR" sz="5600" b="1" dirty="0" smtClean="0">
                <a:solidFill>
                  <a:schemeClr val="bg1"/>
                </a:solidFill>
                <a:effectLst>
                  <a:outerShdw blurRad="38100" dist="38100" dir="2700000" algn="tl">
                    <a:srgbClr val="000000">
                      <a:alpha val="43137"/>
                    </a:srgbClr>
                  </a:outerShdw>
                </a:effectLst>
              </a:rPr>
              <a:t>, Gustavo da Cunha </a:t>
            </a:r>
            <a:r>
              <a:rPr lang="pt-BR" sz="5600" b="1" dirty="0" err="1" smtClean="0">
                <a:solidFill>
                  <a:schemeClr val="bg1"/>
                </a:solidFill>
                <a:effectLst>
                  <a:outerShdw blurRad="38100" dist="38100" dir="2700000" algn="tl">
                    <a:srgbClr val="000000">
                      <a:alpha val="43137"/>
                    </a:srgbClr>
                  </a:outerShdw>
                </a:effectLst>
              </a:rPr>
              <a:t>Sant’Ana</a:t>
            </a:r>
            <a:r>
              <a:rPr lang="pt-BR" sz="5600" b="1" baseline="30000" dirty="0" smtClean="0">
                <a:solidFill>
                  <a:schemeClr val="bg1"/>
                </a:solidFill>
                <a:effectLst>
                  <a:outerShdw blurRad="38100" dist="38100" dir="2700000" algn="tl">
                    <a:srgbClr val="000000">
                      <a:alpha val="43137"/>
                    </a:srgbClr>
                  </a:outerShdw>
                </a:effectLst>
              </a:rPr>
              <a:t>2,9</a:t>
            </a:r>
            <a:r>
              <a:rPr lang="pt-BR" sz="5600" b="1" dirty="0" smtClean="0">
                <a:solidFill>
                  <a:schemeClr val="bg1"/>
                </a:solidFill>
                <a:effectLst>
                  <a:outerShdw blurRad="38100" dist="38100" dir="2700000" algn="tl">
                    <a:srgbClr val="000000">
                      <a:alpha val="43137"/>
                    </a:srgbClr>
                  </a:outerShdw>
                </a:effectLst>
              </a:rPr>
              <a:t>, Débora Casagrande Santos</a:t>
            </a:r>
            <a:r>
              <a:rPr lang="pt-BR" sz="5600" b="1" baseline="30000" dirty="0" smtClean="0">
                <a:solidFill>
                  <a:schemeClr val="bg1"/>
                </a:solidFill>
                <a:effectLst>
                  <a:outerShdw blurRad="38100" dist="38100" dir="2700000" algn="tl">
                    <a:srgbClr val="000000">
                      <a:alpha val="43137"/>
                    </a:srgbClr>
                  </a:outerShdw>
                </a:effectLst>
              </a:rPr>
              <a:t>3,10</a:t>
            </a:r>
            <a:r>
              <a:rPr lang="pt-BR" sz="5600" b="1" dirty="0" smtClean="0">
                <a:solidFill>
                  <a:schemeClr val="bg1"/>
                </a:solidFill>
                <a:effectLst>
                  <a:outerShdw blurRad="38100" dist="38100" dir="2700000" algn="tl">
                    <a:srgbClr val="000000">
                      <a:alpha val="43137"/>
                    </a:srgbClr>
                  </a:outerShdw>
                </a:effectLst>
              </a:rPr>
              <a:t>, Ricardo Raele</a:t>
            </a:r>
            <a:r>
              <a:rPr lang="pt-BR" sz="5600" b="1" baseline="30000" dirty="0" smtClean="0">
                <a:solidFill>
                  <a:schemeClr val="bg1"/>
                </a:solidFill>
                <a:effectLst>
                  <a:outerShdw blurRad="38100" dist="38100" dir="2700000" algn="tl">
                    <a:srgbClr val="000000">
                      <a:alpha val="43137"/>
                    </a:srgbClr>
                  </a:outerShdw>
                </a:effectLst>
              </a:rPr>
              <a:t>3,11</a:t>
            </a:r>
            <a:r>
              <a:rPr lang="pt-BR" sz="5600" b="1" dirty="0" smtClean="0">
                <a:solidFill>
                  <a:schemeClr val="bg1"/>
                </a:solidFill>
                <a:effectLst>
                  <a:outerShdw blurRad="38100" dist="38100" dir="2700000" algn="tl">
                    <a:srgbClr val="000000">
                      <a:alpha val="43137"/>
                    </a:srgbClr>
                  </a:outerShdw>
                </a:effectLst>
              </a:rPr>
              <a:t>, Fernanda </a:t>
            </a:r>
            <a:r>
              <a:rPr lang="pt-BR" sz="5600" b="1" dirty="0" err="1" smtClean="0">
                <a:solidFill>
                  <a:schemeClr val="bg1"/>
                </a:solidFill>
                <a:effectLst>
                  <a:outerShdw blurRad="38100" dist="38100" dir="2700000" algn="tl">
                    <a:srgbClr val="000000">
                      <a:alpha val="43137"/>
                    </a:srgbClr>
                  </a:outerShdw>
                </a:effectLst>
              </a:rPr>
              <a:t>Viegas</a:t>
            </a:r>
            <a:r>
              <a:rPr lang="pt-BR" sz="5600" b="1" dirty="0" smtClean="0">
                <a:solidFill>
                  <a:schemeClr val="bg1"/>
                </a:solidFill>
                <a:effectLst>
                  <a:outerShdw blurRad="38100" dist="38100" dir="2700000" algn="tl">
                    <a:srgbClr val="000000">
                      <a:alpha val="43137"/>
                    </a:srgbClr>
                  </a:outerShdw>
                </a:effectLst>
              </a:rPr>
              <a:t> Reichardt</a:t>
            </a:r>
            <a:r>
              <a:rPr lang="pt-BR" sz="5600" b="1" baseline="30000" dirty="0" smtClean="0">
                <a:solidFill>
                  <a:schemeClr val="bg1"/>
                </a:solidFill>
                <a:effectLst>
                  <a:outerShdw blurRad="38100" dist="38100" dir="2700000" algn="tl">
                    <a:srgbClr val="000000">
                      <a:alpha val="43137"/>
                    </a:srgbClr>
                  </a:outerShdw>
                </a:effectLst>
              </a:rPr>
              <a:t>3,12</a:t>
            </a:r>
            <a:r>
              <a:rPr lang="pt-BR" sz="5600" b="1" dirty="0" smtClean="0">
                <a:solidFill>
                  <a:schemeClr val="bg1"/>
                </a:solidFill>
                <a:effectLst>
                  <a:outerShdw blurRad="38100" dist="38100" dir="2700000" algn="tl">
                    <a:srgbClr val="000000">
                      <a:alpha val="43137"/>
                    </a:srgbClr>
                  </a:outerShdw>
                </a:effectLst>
              </a:rPr>
              <a:t>; Regina Maria de Freitas</a:t>
            </a:r>
            <a:r>
              <a:rPr lang="pt-BR" sz="5600" b="1" baseline="30000" dirty="0" smtClean="0">
                <a:solidFill>
                  <a:schemeClr val="bg1"/>
                </a:solidFill>
                <a:effectLst>
                  <a:outerShdw blurRad="38100" dist="38100" dir="2700000" algn="tl">
                    <a:srgbClr val="000000">
                      <a:alpha val="43137"/>
                    </a:srgbClr>
                  </a:outerShdw>
                </a:effectLst>
              </a:rPr>
              <a:t>4</a:t>
            </a:r>
            <a:r>
              <a:rPr lang="pt-BR" sz="5600" b="1" dirty="0" smtClean="0">
                <a:solidFill>
                  <a:schemeClr val="bg1"/>
                </a:solidFill>
                <a:effectLst>
                  <a:outerShdw blurRad="38100" dist="38100" dir="2700000" algn="tl">
                    <a:srgbClr val="000000">
                      <a:alpha val="43137"/>
                    </a:srgbClr>
                  </a:outerShdw>
                </a:effectLst>
              </a:rPr>
              <a:t>, Lineu Vianna de Oliveira Ribeiro</a:t>
            </a:r>
            <a:r>
              <a:rPr lang="pt-BR" sz="5600" b="1" baseline="30000" dirty="0" smtClean="0">
                <a:solidFill>
                  <a:schemeClr val="bg1"/>
                </a:solidFill>
                <a:effectLst>
                  <a:outerShdw blurRad="38100" dist="38100" dir="2700000" algn="tl">
                    <a:srgbClr val="000000">
                      <a:alpha val="43137"/>
                    </a:srgbClr>
                  </a:outerShdw>
                </a:effectLst>
              </a:rPr>
              <a:t>5</a:t>
            </a:r>
            <a:r>
              <a:rPr lang="pt-BR" sz="5600" b="1" dirty="0" smtClean="0">
                <a:solidFill>
                  <a:schemeClr val="bg1"/>
                </a:solidFill>
                <a:effectLst>
                  <a:outerShdw blurRad="38100" dist="38100" dir="2700000" algn="tl">
                    <a:srgbClr val="000000">
                      <a:alpha val="43137"/>
                    </a:srgbClr>
                  </a:outerShdw>
                </a:effectLst>
              </a:rPr>
              <a:t>, Catarine Lopes Nogueira</a:t>
            </a:r>
            <a:r>
              <a:rPr lang="pt-BR" sz="5600" b="1" baseline="30000" dirty="0" smtClean="0">
                <a:solidFill>
                  <a:schemeClr val="bg1"/>
                </a:solidFill>
                <a:effectLst>
                  <a:outerShdw blurRad="38100" dist="38100" dir="2700000" algn="tl">
                    <a:srgbClr val="000000">
                      <a:alpha val="43137"/>
                    </a:srgbClr>
                  </a:outerShdw>
                </a:effectLst>
              </a:rPr>
              <a:t>6</a:t>
            </a:r>
            <a:r>
              <a:rPr lang="pt-BR" sz="5600" b="1" dirty="0" smtClean="0">
                <a:solidFill>
                  <a:schemeClr val="bg1"/>
                </a:solidFill>
                <a:effectLst>
                  <a:outerShdw blurRad="38100" dist="38100" dir="2700000" algn="tl">
                    <a:srgbClr val="000000">
                      <a:alpha val="43137"/>
                    </a:srgbClr>
                  </a:outerShdw>
                </a:effectLst>
              </a:rPr>
              <a:t>, Acauã Tiago Molina Bonifácio</a:t>
            </a:r>
            <a:r>
              <a:rPr lang="pt-BR" sz="5600" b="1" baseline="30000" dirty="0" smtClean="0">
                <a:solidFill>
                  <a:schemeClr val="bg1"/>
                </a:solidFill>
                <a:effectLst>
                  <a:outerShdw blurRad="38100" dist="38100" dir="2700000" algn="tl">
                    <a:srgbClr val="000000">
                      <a:alpha val="43137"/>
                    </a:srgbClr>
                  </a:outerShdw>
                </a:effectLst>
              </a:rPr>
              <a:t>7</a:t>
            </a:r>
            <a:endParaRPr lang="es-US" sz="5600" b="1" baseline="300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endParaRPr lang="es-US" sz="5600" b="1" baseline="300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endParaRPr lang="en-US" sz="2400" baseline="30000" dirty="0" smtClean="0">
              <a:solidFill>
                <a:schemeClr val="bg1"/>
              </a:solidFill>
            </a:endParaRPr>
          </a:p>
          <a:p>
            <a:pPr eaLnBrk="1" fontAlgn="auto" hangingPunct="1">
              <a:spcAft>
                <a:spcPts val="0"/>
              </a:spcAft>
              <a:buFont typeface="Arial" panose="020B0604020202020204" pitchFamily="34" charset="0"/>
              <a:buNone/>
              <a:defRPr/>
            </a:pPr>
            <a:endParaRPr lang="en-US" sz="2400" baseline="30000" dirty="0" smtClean="0">
              <a:solidFill>
                <a:schemeClr val="bg1"/>
              </a:solidFill>
            </a:endParaRPr>
          </a:p>
          <a:p>
            <a:pPr eaLnBrk="1" fontAlgn="auto" hangingPunct="1">
              <a:spcAft>
                <a:spcPts val="0"/>
              </a:spcAft>
              <a:buFont typeface="Arial" panose="020B0604020202020204" pitchFamily="34" charset="0"/>
              <a:buNone/>
              <a:defRPr/>
            </a:pPr>
            <a:endParaRPr lang="en-US" sz="2400" baseline="30000" dirty="0" smtClean="0">
              <a:solidFill>
                <a:schemeClr val="bg1"/>
              </a:solidFill>
            </a:endParaRPr>
          </a:p>
          <a:p>
            <a:pPr eaLnBrk="1" fontAlgn="auto" hangingPunct="1">
              <a:spcAft>
                <a:spcPts val="0"/>
              </a:spcAft>
              <a:buFont typeface="Arial" panose="020B0604020202020204" pitchFamily="34" charset="0"/>
              <a:buNone/>
              <a:defRPr/>
            </a:pPr>
            <a:r>
              <a:rPr lang="en-US" sz="5600" b="1" dirty="0" smtClean="0">
                <a:solidFill>
                  <a:schemeClr val="bg1"/>
                </a:solidFill>
                <a:effectLst>
                  <a:outerShdw blurRad="38100" dist="38100" dir="2700000" algn="tl">
                    <a:srgbClr val="000000">
                      <a:alpha val="43137"/>
                    </a:srgbClr>
                  </a:outerShdw>
                </a:effectLst>
              </a:rPr>
              <a:t>And also: Paulo R. A. </a:t>
            </a:r>
            <a:r>
              <a:rPr lang="en-US" sz="5600" b="1" dirty="0" err="1" smtClean="0">
                <a:solidFill>
                  <a:schemeClr val="bg1"/>
                </a:solidFill>
                <a:effectLst>
                  <a:outerShdw blurRad="38100" dist="38100" dir="2700000" algn="tl">
                    <a:srgbClr val="000000">
                      <a:alpha val="43137"/>
                    </a:srgbClr>
                  </a:outerShdw>
                </a:effectLst>
              </a:rPr>
              <a:t>Berni</a:t>
            </a:r>
            <a:r>
              <a:rPr lang="en-US" sz="5600" b="1" dirty="0" smtClean="0">
                <a:solidFill>
                  <a:schemeClr val="bg1"/>
                </a:solidFill>
                <a:effectLst>
                  <a:outerShdw blurRad="38100" dist="38100" dir="2700000" algn="tl">
                    <a:srgbClr val="000000">
                      <a:alpha val="43137"/>
                    </a:srgbClr>
                  </a:outerShdw>
                </a:effectLst>
              </a:rPr>
              <a:t>, Ana Carolina M. Lima, Ian M. </a:t>
            </a:r>
            <a:r>
              <a:rPr lang="en-US" sz="5600" b="1" dirty="0" err="1" smtClean="0">
                <a:solidFill>
                  <a:schemeClr val="bg1"/>
                </a:solidFill>
                <a:effectLst>
                  <a:outerShdw blurRad="38100" dist="38100" dir="2700000" algn="tl">
                    <a:srgbClr val="000000">
                      <a:alpha val="43137"/>
                    </a:srgbClr>
                  </a:outerShdw>
                </a:effectLst>
              </a:rPr>
              <a:t>Paiva</a:t>
            </a:r>
            <a:r>
              <a:rPr lang="en-US" sz="5600" b="1" dirty="0" smtClean="0">
                <a:solidFill>
                  <a:schemeClr val="bg1"/>
                </a:solidFill>
                <a:effectLst>
                  <a:outerShdw blurRad="38100" dist="38100" dir="2700000" algn="tl">
                    <a:srgbClr val="000000">
                      <a:alpha val="43137"/>
                    </a:srgbClr>
                  </a:outerShdw>
                </a:effectLst>
              </a:rPr>
              <a:t>, Manuel </a:t>
            </a:r>
            <a:r>
              <a:rPr lang="en-US" sz="5600" b="1" dirty="0" err="1" smtClean="0">
                <a:solidFill>
                  <a:schemeClr val="bg1"/>
                </a:solidFill>
                <a:effectLst>
                  <a:outerShdw blurRad="38100" dist="38100" dir="2700000" algn="tl">
                    <a:srgbClr val="000000">
                      <a:alpha val="43137"/>
                    </a:srgbClr>
                  </a:outerShdw>
                </a:effectLst>
              </a:rPr>
              <a:t>Cesario</a:t>
            </a:r>
            <a:endParaRPr lang="en-US" sz="5600" b="1"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endParaRPr lang="en-US" sz="2400" baseline="30000" dirty="0" smtClean="0">
              <a:solidFill>
                <a:schemeClr val="bg1"/>
              </a:solidFill>
            </a:endParaRPr>
          </a:p>
          <a:p>
            <a:pPr eaLnBrk="1" fontAlgn="auto" hangingPunct="1">
              <a:spcAft>
                <a:spcPts val="0"/>
              </a:spcAft>
              <a:buFont typeface="Arial" panose="020B0604020202020204" pitchFamily="34" charset="0"/>
              <a:buNone/>
              <a:defRPr/>
            </a:pPr>
            <a:endParaRPr lang="en-US" sz="7200" b="1" i="1"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r>
              <a:rPr lang="en-US" sz="6400" b="1" i="1" dirty="0" smtClean="0">
                <a:solidFill>
                  <a:schemeClr val="bg1"/>
                </a:solidFill>
                <a:effectLst>
                  <a:outerShdw blurRad="38100" dist="38100" dir="2700000" algn="tl">
                    <a:srgbClr val="000000">
                      <a:alpha val="43137"/>
                    </a:srgbClr>
                  </a:outerShdw>
                </a:effectLst>
              </a:rPr>
              <a:t>Lab. Eco-Genetics of Agro-Industrial Waste and Human Ecology</a:t>
            </a:r>
            <a:endParaRPr lang="pt-BR" sz="64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r>
              <a:rPr lang="en-US" sz="4000" b="1" baseline="30000" dirty="0" smtClean="0">
                <a:solidFill>
                  <a:schemeClr val="bg1"/>
                </a:solidFill>
              </a:rPr>
              <a:t>1</a:t>
            </a:r>
            <a:r>
              <a:rPr lang="en-US" sz="4000" b="1" dirty="0" smtClean="0">
                <a:solidFill>
                  <a:schemeClr val="bg1"/>
                </a:solidFill>
              </a:rPr>
              <a:t>University of São Paulo (USP), Brazil, Department of Genetics, Associate Professor &lt;silviamgmolina@usp.br&gt;; </a:t>
            </a:r>
            <a:r>
              <a:rPr lang="en-US" sz="4000" b="1" baseline="30000" dirty="0" smtClean="0">
                <a:solidFill>
                  <a:schemeClr val="bg1"/>
                </a:solidFill>
              </a:rPr>
              <a:t>2</a:t>
            </a:r>
            <a:r>
              <a:rPr lang="en-US" sz="4000" b="1" dirty="0" smtClean="0">
                <a:solidFill>
                  <a:schemeClr val="bg1"/>
                </a:solidFill>
              </a:rPr>
              <a:t>USP/Graduate Program in Applied Ecology/</a:t>
            </a:r>
            <a:r>
              <a:rPr lang="en-US" sz="4000" b="1" dirty="0" err="1" smtClean="0">
                <a:solidFill>
                  <a:schemeClr val="bg1"/>
                </a:solidFill>
              </a:rPr>
              <a:t>MSc</a:t>
            </a:r>
            <a:r>
              <a:rPr lang="en-US" sz="4000" b="1" dirty="0" smtClean="0">
                <a:solidFill>
                  <a:schemeClr val="bg1"/>
                </a:solidFill>
              </a:rPr>
              <a:t>; </a:t>
            </a:r>
            <a:r>
              <a:rPr lang="en-US" sz="4000" b="1" baseline="30000" dirty="0" smtClean="0">
                <a:solidFill>
                  <a:schemeClr val="bg1"/>
                </a:solidFill>
              </a:rPr>
              <a:t>3</a:t>
            </a:r>
            <a:r>
              <a:rPr lang="en-US" sz="4000" b="1" dirty="0" smtClean="0">
                <a:solidFill>
                  <a:schemeClr val="bg1"/>
                </a:solidFill>
              </a:rPr>
              <a:t>USP/Graduate Program in Applied Ecology/Dr; </a:t>
            </a:r>
            <a:r>
              <a:rPr lang="en-US" sz="4000" b="1" baseline="30000" dirty="0" smtClean="0">
                <a:solidFill>
                  <a:schemeClr val="bg1"/>
                </a:solidFill>
              </a:rPr>
              <a:t>4</a:t>
            </a:r>
            <a:r>
              <a:rPr lang="en-US" sz="4000" b="1" dirty="0" smtClean="0">
                <a:solidFill>
                  <a:schemeClr val="bg1"/>
                </a:solidFill>
              </a:rPr>
              <a:t> Biological Sciences – undergraduate/USP; </a:t>
            </a:r>
            <a:r>
              <a:rPr lang="en-US" sz="4000" b="1" baseline="30000" dirty="0" smtClean="0">
                <a:solidFill>
                  <a:schemeClr val="bg1"/>
                </a:solidFill>
              </a:rPr>
              <a:t>5</a:t>
            </a:r>
            <a:r>
              <a:rPr lang="en-US" sz="4000" b="1" dirty="0" smtClean="0">
                <a:solidFill>
                  <a:schemeClr val="bg1"/>
                </a:solidFill>
              </a:rPr>
              <a:t>Agronomist Eng. – undergraduate/USP; </a:t>
            </a:r>
            <a:r>
              <a:rPr lang="en-US" sz="4000" b="1" baseline="30000" dirty="0" smtClean="0">
                <a:solidFill>
                  <a:schemeClr val="bg1"/>
                </a:solidFill>
              </a:rPr>
              <a:t>6</a:t>
            </a:r>
            <a:r>
              <a:rPr lang="en-US" sz="4000" b="1" dirty="0" smtClean="0">
                <a:solidFill>
                  <a:schemeClr val="bg1"/>
                </a:solidFill>
              </a:rPr>
              <a:t>Environmental Management – undergraduate/USP; </a:t>
            </a:r>
            <a:r>
              <a:rPr lang="en-US" sz="4000" b="1" baseline="30000" dirty="0" smtClean="0">
                <a:solidFill>
                  <a:schemeClr val="bg1"/>
                </a:solidFill>
              </a:rPr>
              <a:t>7</a:t>
            </a:r>
            <a:r>
              <a:rPr lang="en-US" sz="4000" b="1" dirty="0" smtClean="0">
                <a:solidFill>
                  <a:schemeClr val="bg1"/>
                </a:solidFill>
              </a:rPr>
              <a:t>Ad planner – Social Communication/USP, </a:t>
            </a:r>
            <a:r>
              <a:rPr lang="en-US" sz="4000" b="1" baseline="30000" dirty="0" smtClean="0">
                <a:solidFill>
                  <a:schemeClr val="bg1"/>
                </a:solidFill>
              </a:rPr>
              <a:t>8</a:t>
            </a:r>
            <a:r>
              <a:rPr lang="en-US" sz="4000" b="1" dirty="0" smtClean="0">
                <a:solidFill>
                  <a:schemeClr val="bg1"/>
                </a:solidFill>
              </a:rPr>
              <a:t>Food Scientist/USP; </a:t>
            </a:r>
            <a:r>
              <a:rPr lang="en-US" sz="4000" b="1" baseline="30000" dirty="0" smtClean="0">
                <a:solidFill>
                  <a:schemeClr val="bg1"/>
                </a:solidFill>
              </a:rPr>
              <a:t>9</a:t>
            </a:r>
            <a:r>
              <a:rPr lang="en-US" sz="4000" b="1" dirty="0" smtClean="0">
                <a:solidFill>
                  <a:schemeClr val="bg1"/>
                </a:solidFill>
              </a:rPr>
              <a:t>Environmental Manager/USP; </a:t>
            </a:r>
            <a:r>
              <a:rPr lang="en-US" sz="4000" b="1" baseline="30000" dirty="0" smtClean="0">
                <a:solidFill>
                  <a:schemeClr val="bg1"/>
                </a:solidFill>
              </a:rPr>
              <a:t>10</a:t>
            </a:r>
            <a:r>
              <a:rPr lang="en-US" sz="4000" b="1" dirty="0" smtClean="0">
                <a:solidFill>
                  <a:schemeClr val="bg1"/>
                </a:solidFill>
              </a:rPr>
              <a:t>Agronomist Eng./USP; </a:t>
            </a:r>
            <a:r>
              <a:rPr lang="en-US" sz="4000" b="1" baseline="30000" dirty="0" smtClean="0">
                <a:solidFill>
                  <a:schemeClr val="bg1"/>
                </a:solidFill>
              </a:rPr>
              <a:t>11</a:t>
            </a:r>
            <a:r>
              <a:rPr lang="en-US" sz="4000" b="1" dirty="0" smtClean="0">
                <a:solidFill>
                  <a:schemeClr val="bg1"/>
                </a:solidFill>
              </a:rPr>
              <a:t>Social Scientist/USP;</a:t>
            </a:r>
            <a:r>
              <a:rPr lang="en-US" sz="4000" b="1" baseline="30000" dirty="0" smtClean="0">
                <a:solidFill>
                  <a:schemeClr val="bg1"/>
                </a:solidFill>
              </a:rPr>
              <a:t>12</a:t>
            </a:r>
            <a:r>
              <a:rPr lang="en-US" sz="4000" b="1" dirty="0" smtClean="0">
                <a:solidFill>
                  <a:schemeClr val="bg1"/>
                </a:solidFill>
              </a:rPr>
              <a:t> Lawyer/Mackenzie University, São Paulo, Brazil</a:t>
            </a:r>
          </a:p>
          <a:p>
            <a:pPr eaLnBrk="1" fontAlgn="auto" hangingPunct="1">
              <a:spcAft>
                <a:spcPts val="0"/>
              </a:spcAft>
              <a:buFont typeface="Arial" panose="020B0604020202020204" pitchFamily="34" charset="0"/>
              <a:buNone/>
              <a:defRPr/>
            </a:pPr>
            <a:endParaRPr lang="pt-BR" sz="4800" b="1" dirty="0" smtClean="0">
              <a:solidFill>
                <a:schemeClr val="bg1"/>
              </a:solidFill>
            </a:endParaRPr>
          </a:p>
          <a:p>
            <a:pPr eaLnBrk="1" fontAlgn="auto" hangingPunct="1">
              <a:spcAft>
                <a:spcPts val="0"/>
              </a:spcAft>
              <a:buFont typeface="Arial" panose="020B0604020202020204" pitchFamily="34" charset="0"/>
              <a:buNone/>
              <a:defRPr/>
            </a:pPr>
            <a:endParaRPr lang="pt-BR" sz="2200" dirty="0">
              <a:solidFill>
                <a:schemeClr val="bg1"/>
              </a:solidFill>
            </a:endParaRPr>
          </a:p>
        </p:txBody>
      </p:sp>
      <p:sp>
        <p:nvSpPr>
          <p:cNvPr id="2053" name="Retângulo 3"/>
          <p:cNvSpPr>
            <a:spLocks noChangeArrowheads="1"/>
          </p:cNvSpPr>
          <p:nvPr/>
        </p:nvSpPr>
        <p:spPr bwMode="auto">
          <a:xfrm>
            <a:off x="971550" y="44450"/>
            <a:ext cx="7056438" cy="831850"/>
          </a:xfrm>
          <a:prstGeom prst="rect">
            <a:avLst/>
          </a:prstGeom>
          <a:noFill/>
          <a:ln w="9525">
            <a:noFill/>
            <a:miter lim="800000"/>
            <a:headEnd/>
            <a:tailEnd/>
          </a:ln>
        </p:spPr>
        <p:txBody>
          <a:bodyPr>
            <a:spAutoFit/>
          </a:bodyPr>
          <a:lstStyle/>
          <a:p>
            <a:pPr algn="ctr" eaLnBrk="1" hangingPunct="1"/>
            <a:r>
              <a:rPr lang="en-US" altLang="pt-BR" sz="1200" b="1" i="1" dirty="0">
                <a:solidFill>
                  <a:srgbClr val="FFFFFF"/>
                </a:solidFill>
                <a:latin typeface="Calibri" pitchFamily="34" charset="0"/>
              </a:rPr>
              <a:t>The Fifteenth Annual Convention of the Media Ecology Association/2014</a:t>
            </a:r>
            <a:br>
              <a:rPr lang="en-US" altLang="pt-BR" sz="1200" b="1" i="1" dirty="0">
                <a:solidFill>
                  <a:srgbClr val="FFFFFF"/>
                </a:solidFill>
                <a:latin typeface="Calibri" pitchFamily="34" charset="0"/>
              </a:rPr>
            </a:br>
            <a:r>
              <a:rPr lang="en-US" altLang="pt-BR" sz="1200" b="1" i="1" dirty="0">
                <a:solidFill>
                  <a:srgbClr val="FFFFFF"/>
                </a:solidFill>
                <a:latin typeface="Calibri" pitchFamily="34" charset="0"/>
              </a:rPr>
              <a:t>- Confronting </a:t>
            </a:r>
            <a:r>
              <a:rPr lang="en-US" altLang="pt-BR" sz="1200" b="1" i="1" dirty="0" err="1">
                <a:solidFill>
                  <a:srgbClr val="FFFFFF"/>
                </a:solidFill>
                <a:latin typeface="Calibri" pitchFamily="34" charset="0"/>
              </a:rPr>
              <a:t>Technopoly</a:t>
            </a:r>
            <a:r>
              <a:rPr lang="en-US" altLang="pt-BR" sz="1200" b="1" i="1" dirty="0">
                <a:solidFill>
                  <a:srgbClr val="FFFFFF"/>
                </a:solidFill>
                <a:latin typeface="Calibri" pitchFamily="34" charset="0"/>
              </a:rPr>
              <a:t>: Creativity &amp; the Creative Industries in Global Perspective -</a:t>
            </a:r>
          </a:p>
          <a:p>
            <a:pPr algn="ctr" eaLnBrk="1" hangingPunct="1"/>
            <a:r>
              <a:rPr lang="pt-BR" altLang="pt-BR" sz="1200" b="1" i="1" dirty="0" err="1">
                <a:solidFill>
                  <a:srgbClr val="FFFFFF"/>
                </a:solidFill>
                <a:latin typeface="Calibri" pitchFamily="34" charset="0"/>
              </a:rPr>
              <a:t>Ryerson</a:t>
            </a:r>
            <a:r>
              <a:rPr lang="en-US" altLang="pt-BR" sz="1200" b="1" i="1" dirty="0">
                <a:solidFill>
                  <a:srgbClr val="FFFFFF"/>
                </a:solidFill>
                <a:latin typeface="Calibri" pitchFamily="34" charset="0"/>
              </a:rPr>
              <a:t> University, Toronto - CA</a:t>
            </a:r>
          </a:p>
          <a:p>
            <a:pPr algn="ctr" eaLnBrk="1" hangingPunct="1"/>
            <a:r>
              <a:rPr lang="pt-BR" altLang="pt-BR" sz="1200" b="1" i="1" dirty="0" err="1">
                <a:solidFill>
                  <a:srgbClr val="FFFFFF"/>
                </a:solidFill>
                <a:latin typeface="Calibri" pitchFamily="34" charset="0"/>
              </a:rPr>
              <a:t>June</a:t>
            </a:r>
            <a:r>
              <a:rPr lang="pt-BR" altLang="pt-BR" sz="1200" b="1" i="1" dirty="0">
                <a:solidFill>
                  <a:srgbClr val="FFFFFF"/>
                </a:solidFill>
                <a:latin typeface="Calibri" pitchFamily="34" charset="0"/>
              </a:rPr>
              <a:t> 19-22, 2014</a:t>
            </a:r>
            <a:endParaRPr lang="en-US" altLang="pt-BR" sz="1200" b="1" i="1" dirty="0">
              <a:solidFill>
                <a:srgbClr val="FFFFFF"/>
              </a:solidFill>
              <a:latin typeface="Calibri" pitchFamily="34" charset="0"/>
            </a:endParaRPr>
          </a:p>
        </p:txBody>
      </p:sp>
      <p:sp>
        <p:nvSpPr>
          <p:cNvPr id="16" name="Espaço Reservado para Data 3"/>
          <p:cNvSpPr>
            <a:spLocks noGrp="1"/>
          </p:cNvSpPr>
          <p:nvPr>
            <p:ph type="dt" sz="quarter" idx="10"/>
          </p:nvPr>
        </p:nvSpPr>
        <p:spPr/>
        <p:txBody>
          <a:bodyPr/>
          <a:lstStyle/>
          <a:p>
            <a:pPr>
              <a:defRPr/>
            </a:pPr>
            <a:fld id="{A1154103-D89E-4E83-81FD-45E1AF4B38C3}" type="datetimeFigureOut">
              <a:rPr lang="pt-BR"/>
              <a:pPr>
                <a:defRPr/>
              </a:pPr>
              <a:t>16/06/2015</a:t>
            </a:fld>
            <a:endParaRPr lang="pt-BR"/>
          </a:p>
        </p:txBody>
      </p:sp>
      <p:sp>
        <p:nvSpPr>
          <p:cNvPr id="17" name="Espaço Reservado para Rodapé 4"/>
          <p:cNvSpPr>
            <a:spLocks noGrp="1"/>
          </p:cNvSpPr>
          <p:nvPr>
            <p:ph type="ftr" sz="quarter" idx="11"/>
          </p:nvPr>
        </p:nvSpPr>
        <p:spPr/>
        <p:txBody>
          <a:bodyPr/>
          <a:lstStyle/>
          <a:p>
            <a:pPr>
              <a:defRPr/>
            </a:pPr>
            <a:endParaRPr lang="pt-BR"/>
          </a:p>
        </p:txBody>
      </p:sp>
      <p:sp>
        <p:nvSpPr>
          <p:cNvPr id="2056" name="Espaço Reservado para Número de Slide 5"/>
          <p:cNvSpPr>
            <a:spLocks noGrp="1"/>
          </p:cNvSpPr>
          <p:nvPr>
            <p:ph type="sldNum" sz="quarter" idx="12"/>
          </p:nvPr>
        </p:nvSpPr>
        <p:spPr bwMode="auto">
          <a:noFill/>
          <a:ln>
            <a:miter lim="800000"/>
            <a:headEnd/>
            <a:tailEnd/>
          </a:ln>
        </p:spPr>
        <p:txBody>
          <a:bodyPr/>
          <a:lstStyle/>
          <a:p>
            <a:fld id="{D2C5E929-9993-46FF-A068-5D3AFC68A2DC}" type="slidenum">
              <a:rPr lang="pt-BR" altLang="pt-BR" smtClean="0"/>
              <a:pPr/>
              <a:t>36</a:t>
            </a:fld>
            <a:endParaRPr lang="pt-BR" altLang="pt-BR" smtClean="0"/>
          </a:p>
        </p:txBody>
      </p:sp>
      <p:sp>
        <p:nvSpPr>
          <p:cNvPr id="2057" name="Text Box 3"/>
          <p:cNvSpPr txBox="1">
            <a:spLocks noChangeArrowheads="1"/>
          </p:cNvSpPr>
          <p:nvPr/>
        </p:nvSpPr>
        <p:spPr bwMode="auto">
          <a:xfrm>
            <a:off x="8442325" y="6467475"/>
            <a:ext cx="244475" cy="254000"/>
          </a:xfrm>
          <a:prstGeom prst="rect">
            <a:avLst/>
          </a:prstGeom>
          <a:noFill/>
          <a:ln w="9525">
            <a:noFill/>
            <a:miter lim="800000"/>
            <a:headEnd/>
            <a:tailEnd/>
          </a:ln>
        </p:spPr>
        <p:txBody>
          <a:bodyPr wrap="none" anchor="ctr"/>
          <a:lstStyle/>
          <a:p>
            <a:pPr algn="r" eaLnBrk="1" hangingPunct="1"/>
            <a:fld id="{55443098-B82D-48B2-BA68-7815688279F2}" type="slidenum">
              <a:rPr lang="en-US" altLang="pt-BR" sz="1200">
                <a:solidFill>
                  <a:srgbClr val="878787"/>
                </a:solidFill>
                <a:latin typeface="Calibri" pitchFamily="34" charset="0"/>
                <a:ea typeface="ＭＳ Ｐゴシック" pitchFamily="34" charset="-128"/>
                <a:cs typeface="Calibri" pitchFamily="34" charset="0"/>
                <a:sym typeface="Calibri" pitchFamily="34" charset="0"/>
              </a:rPr>
              <a:pPr algn="r" eaLnBrk="1" hangingPunct="1"/>
              <a:t>36</a:t>
            </a:fld>
            <a:endParaRPr lang="en-US" altLang="pt-BR" sz="1200">
              <a:solidFill>
                <a:srgbClr val="878787"/>
              </a:solidFill>
              <a:latin typeface="Calibri" pitchFamily="34" charset="0"/>
              <a:ea typeface="ＭＳ Ｐゴシック" pitchFamily="34" charset="-128"/>
              <a:cs typeface="Calibri" pitchFamily="34" charset="0"/>
              <a:sym typeface="Calibri" pitchFamily="34" charset="0"/>
            </a:endParaRPr>
          </a:p>
        </p:txBody>
      </p:sp>
      <p:sp>
        <p:nvSpPr>
          <p:cNvPr id="2058" name="Rectangle 2"/>
          <p:cNvSpPr>
            <a:spLocks/>
          </p:cNvSpPr>
          <p:nvPr/>
        </p:nvSpPr>
        <p:spPr bwMode="auto">
          <a:xfrm>
            <a:off x="-180975" y="6375400"/>
            <a:ext cx="8623300" cy="582613"/>
          </a:xfrm>
          <a:prstGeom prst="rect">
            <a:avLst/>
          </a:prstGeom>
          <a:solidFill>
            <a:srgbClr val="FFFFFF"/>
          </a:solidFill>
          <a:ln w="9525">
            <a:noFill/>
            <a:miter lim="800000"/>
            <a:headEnd/>
            <a:tailEnd/>
          </a:ln>
        </p:spPr>
        <p:txBody>
          <a:bodyPr lIns="0" tIns="0" rIns="0" bIns="0"/>
          <a:lstStyle/>
          <a:p>
            <a:pPr eaLnBrk="1" hangingPunct="1"/>
            <a:endParaRPr lang="en-US" altLang="pt-BR">
              <a:latin typeface="Calibri" pitchFamily="34" charset="0"/>
            </a:endParaRPr>
          </a:p>
        </p:txBody>
      </p:sp>
      <p:sp>
        <p:nvSpPr>
          <p:cNvPr id="2059" name="Freeform 4"/>
          <p:cNvSpPr>
            <a:spLocks/>
          </p:cNvSpPr>
          <p:nvPr/>
        </p:nvSpPr>
        <p:spPr bwMode="auto">
          <a:xfrm>
            <a:off x="-138113" y="2659063"/>
            <a:ext cx="9307513" cy="4421187"/>
          </a:xfrm>
          <a:custGeom>
            <a:avLst/>
            <a:gdLst>
              <a:gd name="T0" fmla="*/ 2147483647 w 19599"/>
              <a:gd name="T1" fmla="*/ 2147483647 h 20658"/>
              <a:gd name="T2" fmla="*/ 2147483647 w 19599"/>
              <a:gd name="T3" fmla="*/ 2147483647 h 20658"/>
              <a:gd name="T4" fmla="*/ 2147483647 w 19599"/>
              <a:gd name="T5" fmla="*/ 2147483647 h 20658"/>
              <a:gd name="T6" fmla="*/ 2147483647 w 19599"/>
              <a:gd name="T7" fmla="*/ 2147483647 h 20658"/>
              <a:gd name="T8" fmla="*/ 2147483647 w 19599"/>
              <a:gd name="T9" fmla="*/ 2147483647 h 20658"/>
              <a:gd name="T10" fmla="*/ 0 60000 65536"/>
              <a:gd name="T11" fmla="*/ 0 60000 65536"/>
              <a:gd name="T12" fmla="*/ 0 60000 65536"/>
              <a:gd name="T13" fmla="*/ 0 60000 65536"/>
              <a:gd name="T14" fmla="*/ 0 60000 65536"/>
              <a:gd name="T15" fmla="*/ 0 w 19599"/>
              <a:gd name="T16" fmla="*/ 0 h 20658"/>
              <a:gd name="T17" fmla="*/ 19599 w 19599"/>
              <a:gd name="T18" fmla="*/ 20658 h 20658"/>
            </a:gdLst>
            <a:ahLst/>
            <a:cxnLst>
              <a:cxn ang="T10">
                <a:pos x="T0" y="T1"/>
              </a:cxn>
              <a:cxn ang="T11">
                <a:pos x="T2" y="T3"/>
              </a:cxn>
              <a:cxn ang="T12">
                <a:pos x="T4" y="T5"/>
              </a:cxn>
              <a:cxn ang="T13">
                <a:pos x="T6" y="T7"/>
              </a:cxn>
              <a:cxn ang="T14">
                <a:pos x="T8" y="T9"/>
              </a:cxn>
            </a:cxnLst>
            <a:rect l="T15" t="T16" r="T17" b="T18"/>
            <a:pathLst>
              <a:path w="19599" h="20658">
                <a:moveTo>
                  <a:pt x="148" y="17508"/>
                </a:moveTo>
                <a:cubicBezTo>
                  <a:pt x="18066" y="16918"/>
                  <a:pt x="19038" y="15818"/>
                  <a:pt x="19583" y="32"/>
                </a:cubicBezTo>
                <a:cubicBezTo>
                  <a:pt x="19617" y="-942"/>
                  <a:pt x="19583" y="20658"/>
                  <a:pt x="19583" y="20658"/>
                </a:cubicBezTo>
                <a:cubicBezTo>
                  <a:pt x="19583" y="20658"/>
                  <a:pt x="-1983" y="17578"/>
                  <a:pt x="148" y="17508"/>
                </a:cubicBezTo>
                <a:close/>
                <a:moveTo>
                  <a:pt x="148" y="17508"/>
                </a:moveTo>
              </a:path>
            </a:pathLst>
          </a:custGeom>
          <a:solidFill>
            <a:srgbClr val="FFFFFF"/>
          </a:solidFill>
          <a:ln w="9525">
            <a:noFill/>
            <a:round/>
            <a:headEnd/>
            <a:tailEnd/>
          </a:ln>
        </p:spPr>
        <p:txBody>
          <a:bodyPr lIns="0" tIns="0" rIns="0" bIns="0"/>
          <a:lstStyle/>
          <a:p>
            <a:endParaRPr lang="pt-BR"/>
          </a:p>
        </p:txBody>
      </p:sp>
      <p:sp>
        <p:nvSpPr>
          <p:cNvPr id="2060" name="Rectangle 13"/>
          <p:cNvSpPr>
            <a:spLocks/>
          </p:cNvSpPr>
          <p:nvPr/>
        </p:nvSpPr>
        <p:spPr bwMode="auto">
          <a:xfrm>
            <a:off x="4067175" y="6597650"/>
            <a:ext cx="5130800" cy="304800"/>
          </a:xfrm>
          <a:prstGeom prst="rect">
            <a:avLst/>
          </a:prstGeom>
          <a:noFill/>
          <a:ln w="9525">
            <a:noFill/>
            <a:miter lim="800000"/>
            <a:headEnd/>
            <a:tailEnd/>
          </a:ln>
        </p:spPr>
        <p:txBody>
          <a:bodyPr lIns="0" tIns="0" rIns="0" bIns="0" anchor="ctr"/>
          <a:lstStyle/>
          <a:p>
            <a:pPr eaLnBrk="1" hangingPunct="1"/>
            <a:r>
              <a:rPr lang="en-US" altLang="pt-BR" sz="1500">
                <a:solidFill>
                  <a:srgbClr val="366092"/>
                </a:solidFill>
                <a:latin typeface="Calibri Italic" pitchFamily="34" charset="0"/>
                <a:ea typeface="ＭＳ Ｐゴシック" pitchFamily="34" charset="-128"/>
                <a:cs typeface="Calibri Italic" pitchFamily="34" charset="0"/>
                <a:sym typeface="Calibri Italic" pitchFamily="34" charset="0"/>
              </a:rPr>
              <a:t>Lab. Eco-Genetics of Agro-Industrial Waste and Human Ecology</a:t>
            </a:r>
          </a:p>
        </p:txBody>
      </p:sp>
      <p:sp>
        <p:nvSpPr>
          <p:cNvPr id="26" name="Rectangle 14"/>
          <p:cNvSpPr>
            <a:spLocks/>
          </p:cNvSpPr>
          <p:nvPr/>
        </p:nvSpPr>
        <p:spPr bwMode="auto">
          <a:xfrm>
            <a:off x="1890713" y="6381750"/>
            <a:ext cx="7150100" cy="322263"/>
          </a:xfrm>
          <a:prstGeom prst="rect">
            <a:avLst/>
          </a:prstGeom>
          <a:noFill/>
          <a:ln>
            <a:noFill/>
          </a:ln>
          <a:extLst/>
        </p:spPr>
        <p:txBody>
          <a:bodyPr wrap="none" lIns="38100" tIns="38100" rIns="38100" bIns="38100">
            <a:spAutoFit/>
          </a:bodyPr>
          <a:lstStyle/>
          <a:p>
            <a:pPr algn="r" eaLnBrk="1" fontAlgn="auto" hangingPunct="1">
              <a:spcBef>
                <a:spcPts val="0"/>
              </a:spcBef>
              <a:spcAft>
                <a:spcPts val="0"/>
              </a:spcAft>
              <a:defRPr/>
            </a:pPr>
            <a:r>
              <a:rPr lang="en-US" sz="1600" b="1" i="1" dirty="0">
                <a:solidFill>
                  <a:schemeClr val="tx2"/>
                </a:solidFill>
                <a:latin typeface="+mn-lt"/>
                <a:cs typeface="+mn-cs"/>
              </a:rPr>
              <a:t>Beyond </a:t>
            </a:r>
            <a:r>
              <a:rPr lang="en-US" sz="1600" b="1" i="1" dirty="0" err="1">
                <a:solidFill>
                  <a:schemeClr val="tx2"/>
                </a:solidFill>
                <a:latin typeface="+mn-lt"/>
                <a:cs typeface="+mn-cs"/>
              </a:rPr>
              <a:t>Technopoly</a:t>
            </a:r>
            <a:r>
              <a:rPr lang="en-US" sz="1600" b="1" i="1" dirty="0">
                <a:solidFill>
                  <a:schemeClr val="tx2"/>
                </a:solidFill>
                <a:latin typeface="+mn-lt"/>
                <a:cs typeface="+mn-cs"/>
              </a:rPr>
              <a:t>: The rescue of human basis trough creativity, values and ethics.</a:t>
            </a:r>
            <a:endParaRPr lang="en-US" sz="1600" dirty="0">
              <a:solidFill>
                <a:schemeClr val="tx2"/>
              </a:solidFill>
              <a:effectLst>
                <a:outerShdw blurRad="38100" dist="38100" dir="2700000" algn="tl">
                  <a:srgbClr val="000000"/>
                </a:outerShdw>
              </a:effectLst>
              <a:latin typeface="Calibri Italic" charset="0"/>
              <a:ea typeface="ＭＳ Ｐゴシック" charset="0"/>
              <a:cs typeface="Calibri Italic" charset="0"/>
              <a:sym typeface="Calibri Italic" charset="0"/>
            </a:endParaRPr>
          </a:p>
        </p:txBody>
      </p:sp>
      <p:pic>
        <p:nvPicPr>
          <p:cNvPr id="206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9225" y="6434138"/>
            <a:ext cx="750888" cy="377825"/>
          </a:xfrm>
          <a:prstGeom prst="rect">
            <a:avLst/>
          </a:prstGeom>
          <a:noFill/>
          <a:ln w="9525">
            <a:noFill/>
            <a:miter lim="800000"/>
            <a:headEnd/>
            <a:tailEnd/>
          </a:ln>
        </p:spPr>
      </p:pic>
      <p:pic>
        <p:nvPicPr>
          <p:cNvPr id="2063" name="Picture 2" descr="http://www.esalq.usp.br/images2/logo.png"/>
          <p:cNvPicPr>
            <a:picLocks noChangeAspect="1" noChangeArrowheads="1"/>
          </p:cNvPicPr>
          <p:nvPr/>
        </p:nvPicPr>
        <p:blipFill>
          <a:blip r:embed="rId3" cstate="print"/>
          <a:srcRect/>
          <a:stretch>
            <a:fillRect/>
          </a:stretch>
        </p:blipFill>
        <p:spPr bwMode="auto">
          <a:xfrm>
            <a:off x="8459788" y="5589588"/>
            <a:ext cx="439737" cy="649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p:cNvSpPr>
          <p:nvPr/>
        </p:nvSpPr>
        <p:spPr bwMode="auto">
          <a:xfrm>
            <a:off x="-76200" y="-63500"/>
            <a:ext cx="9232900" cy="6946900"/>
          </a:xfrm>
          <a:prstGeom prst="rect">
            <a:avLst/>
          </a:prstGeom>
          <a:solidFill>
            <a:srgbClr val="0E4668"/>
          </a:solidFill>
          <a:ln w="9525">
            <a:noFill/>
            <a:miter lim="800000"/>
            <a:headEnd/>
            <a:tailEnd/>
          </a:ln>
        </p:spPr>
        <p:txBody>
          <a:bodyPr lIns="0" tIns="0" rIns="0" bIns="0"/>
          <a:lstStyle/>
          <a:p>
            <a:pPr eaLnBrk="1" hangingPunct="1"/>
            <a:endParaRPr lang="en-US" altLang="pt-BR">
              <a:solidFill>
                <a:srgbClr val="FF0000"/>
              </a:solidFill>
              <a:latin typeface="Calibri" pitchFamily="34" charset="0"/>
            </a:endParaRPr>
          </a:p>
        </p:txBody>
      </p:sp>
      <p:sp>
        <p:nvSpPr>
          <p:cNvPr id="4099" name="Título 1"/>
          <p:cNvSpPr>
            <a:spLocks noGrp="1"/>
          </p:cNvSpPr>
          <p:nvPr>
            <p:ph type="ctrTitle"/>
          </p:nvPr>
        </p:nvSpPr>
        <p:spPr>
          <a:xfrm>
            <a:off x="144338" y="2102991"/>
            <a:ext cx="8820150" cy="1470025"/>
          </a:xfrm>
        </p:spPr>
        <p:txBody>
          <a:bodyPr>
            <a:noAutofit/>
          </a:bodyPr>
          <a:lstStyle/>
          <a:p>
            <a:pPr algn="l" eaLnBrk="1" hangingPunct="1">
              <a:spcAft>
                <a:spcPts val="6000"/>
              </a:spcAft>
            </a:pPr>
            <a:r>
              <a:rPr lang="pt-BR" altLang="pt-BR" sz="1800" dirty="0" smtClean="0">
                <a:solidFill>
                  <a:schemeClr val="bg1"/>
                </a:solidFill>
              </a:rPr>
              <a:t>Deste encontro de teorias, cinco proposições emergiram e são discutidas através de um diálogo entre os autores revistos e nossa equipe de estudos, a qual subscreve este texto:</a:t>
            </a:r>
            <a:br>
              <a:rPr lang="pt-BR" altLang="pt-BR" sz="1800" dirty="0" smtClean="0">
                <a:solidFill>
                  <a:schemeClr val="bg1"/>
                </a:solidFill>
              </a:rPr>
            </a:br>
            <a:r>
              <a:rPr lang="pt-BR" altLang="pt-BR" sz="2000" dirty="0" smtClean="0">
                <a:solidFill>
                  <a:schemeClr val="bg1"/>
                </a:solidFill>
              </a:rPr>
              <a:t/>
            </a:r>
            <a:br>
              <a:rPr lang="pt-BR" altLang="pt-BR" sz="2000" dirty="0" smtClean="0">
                <a:solidFill>
                  <a:schemeClr val="bg1"/>
                </a:solidFill>
              </a:rPr>
            </a:br>
            <a:r>
              <a:rPr lang="pt-BR" altLang="pt-BR" sz="2000" b="1" dirty="0" smtClean="0">
                <a:solidFill>
                  <a:schemeClr val="bg1"/>
                </a:solidFill>
              </a:rPr>
              <a:t>(1)</a:t>
            </a:r>
            <a:r>
              <a:rPr lang="pt-BR" altLang="pt-BR" sz="2000" dirty="0" smtClean="0">
                <a:solidFill>
                  <a:schemeClr val="bg1"/>
                </a:solidFill>
              </a:rPr>
              <a:t> A criatividade é uma forma de </a:t>
            </a:r>
            <a:r>
              <a:rPr lang="pt-BR" altLang="pt-BR" sz="2000" b="1" i="1" dirty="0" err="1" smtClean="0">
                <a:solidFill>
                  <a:schemeClr val="bg1"/>
                </a:solidFill>
              </a:rPr>
              <a:t>autopoiese</a:t>
            </a:r>
            <a:r>
              <a:rPr lang="pt-BR" altLang="pt-BR" sz="2000" dirty="0" smtClean="0">
                <a:solidFill>
                  <a:schemeClr val="bg1"/>
                </a:solidFill>
              </a:rPr>
              <a:t> que nos capacita a romper com a História Única na qual se estabelece o </a:t>
            </a:r>
            <a:r>
              <a:rPr lang="pt-BR" altLang="pt-BR" sz="2000" i="1" dirty="0" err="1" smtClean="0">
                <a:solidFill>
                  <a:schemeClr val="bg1"/>
                </a:solidFill>
              </a:rPr>
              <a:t>Tecnopólio</a:t>
            </a:r>
            <a:r>
              <a:rPr lang="pt-BR" altLang="pt-BR" sz="2000" dirty="0" smtClean="0">
                <a:solidFill>
                  <a:schemeClr val="bg1"/>
                </a:solidFill>
              </a:rPr>
              <a:t>.</a:t>
            </a:r>
            <a:br>
              <a:rPr lang="pt-BR" altLang="pt-BR" sz="2000" dirty="0" smtClean="0">
                <a:solidFill>
                  <a:schemeClr val="bg1"/>
                </a:solidFill>
              </a:rPr>
            </a:br>
            <a:r>
              <a:rPr lang="pt-BR" altLang="pt-BR" sz="600" dirty="0" smtClean="0">
                <a:solidFill>
                  <a:schemeClr val="bg1"/>
                </a:solidFill>
              </a:rPr>
              <a:t> </a:t>
            </a:r>
            <a:r>
              <a:rPr lang="pt-BR" altLang="pt-BR" sz="2000" dirty="0" smtClean="0">
                <a:solidFill>
                  <a:schemeClr val="bg1"/>
                </a:solidFill>
              </a:rPr>
              <a:t/>
            </a:r>
            <a:br>
              <a:rPr lang="pt-BR" altLang="pt-BR" sz="2000" dirty="0" smtClean="0">
                <a:solidFill>
                  <a:schemeClr val="bg1"/>
                </a:solidFill>
              </a:rPr>
            </a:br>
            <a:r>
              <a:rPr lang="pt-BR" altLang="pt-BR" sz="2000" b="1" dirty="0" smtClean="0">
                <a:solidFill>
                  <a:schemeClr val="bg1"/>
                </a:solidFill>
              </a:rPr>
              <a:t>(2)</a:t>
            </a:r>
            <a:r>
              <a:rPr lang="pt-BR" altLang="pt-BR" sz="2000" dirty="0" smtClean="0">
                <a:solidFill>
                  <a:schemeClr val="bg1"/>
                </a:solidFill>
              </a:rPr>
              <a:t> Subordinar a tecnologia ao ser humano depende do resgate de valores que priorizam a vida e </a:t>
            </a:r>
            <a:r>
              <a:rPr lang="pt-BR" altLang="pt-BR" sz="2000" b="1" i="1" dirty="0" smtClean="0">
                <a:solidFill>
                  <a:schemeClr val="bg1"/>
                </a:solidFill>
              </a:rPr>
              <a:t>legitimam o outro como um legítimo outro em nossas relações</a:t>
            </a:r>
            <a:r>
              <a:rPr lang="pt-BR" altLang="pt-BR" sz="2000" dirty="0" smtClean="0">
                <a:solidFill>
                  <a:schemeClr val="bg1"/>
                </a:solidFill>
              </a:rPr>
              <a:t>. </a:t>
            </a:r>
            <a:br>
              <a:rPr lang="pt-BR" altLang="pt-BR" sz="2000" dirty="0" smtClean="0">
                <a:solidFill>
                  <a:schemeClr val="bg1"/>
                </a:solidFill>
              </a:rPr>
            </a:br>
            <a:r>
              <a:rPr lang="pt-BR" altLang="pt-BR" sz="600" dirty="0" smtClean="0">
                <a:solidFill>
                  <a:schemeClr val="bg1"/>
                </a:solidFill>
              </a:rPr>
              <a:t/>
            </a:r>
            <a:br>
              <a:rPr lang="pt-BR" altLang="pt-BR" sz="600" dirty="0" smtClean="0">
                <a:solidFill>
                  <a:schemeClr val="bg1"/>
                </a:solidFill>
              </a:rPr>
            </a:br>
            <a:r>
              <a:rPr lang="pt-BR" altLang="pt-BR" sz="2000" b="1" dirty="0" smtClean="0">
                <a:solidFill>
                  <a:schemeClr val="bg1"/>
                </a:solidFill>
              </a:rPr>
              <a:t>(3)</a:t>
            </a:r>
            <a:r>
              <a:rPr lang="pt-BR" altLang="pt-BR" sz="2000" dirty="0" smtClean="0">
                <a:solidFill>
                  <a:schemeClr val="bg1"/>
                </a:solidFill>
              </a:rPr>
              <a:t> A Indústria Cultural não pode fazer frente ao </a:t>
            </a:r>
            <a:r>
              <a:rPr lang="pt-BR" altLang="pt-BR" sz="2000" i="1" dirty="0" err="1" smtClean="0">
                <a:solidFill>
                  <a:schemeClr val="bg1"/>
                </a:solidFill>
              </a:rPr>
              <a:t>Tecnopólio</a:t>
            </a:r>
            <a:r>
              <a:rPr lang="pt-BR" altLang="pt-BR" sz="2000" dirty="0" smtClean="0">
                <a:solidFill>
                  <a:schemeClr val="bg1"/>
                </a:solidFill>
              </a:rPr>
              <a:t> por si mesma, porque a Indústria Cultural é parte do capitalismo que legitima o </a:t>
            </a:r>
            <a:r>
              <a:rPr lang="pt-BR" altLang="pt-BR" sz="2000" i="1" dirty="0" err="1" smtClean="0">
                <a:solidFill>
                  <a:schemeClr val="bg1"/>
                </a:solidFill>
              </a:rPr>
              <a:t>Tecnopólio</a:t>
            </a:r>
            <a:r>
              <a:rPr lang="pt-BR" altLang="pt-BR" sz="2000" dirty="0" smtClean="0">
                <a:solidFill>
                  <a:schemeClr val="bg1"/>
                </a:solidFill>
              </a:rPr>
              <a:t>.</a:t>
            </a:r>
            <a:br>
              <a:rPr lang="pt-BR" altLang="pt-BR" sz="2000" dirty="0" smtClean="0">
                <a:solidFill>
                  <a:schemeClr val="bg1"/>
                </a:solidFill>
              </a:rPr>
            </a:br>
            <a:r>
              <a:rPr lang="pt-BR" altLang="pt-BR" sz="600" dirty="0" smtClean="0">
                <a:solidFill>
                  <a:schemeClr val="bg1"/>
                </a:solidFill>
              </a:rPr>
              <a:t/>
            </a:r>
            <a:br>
              <a:rPr lang="pt-BR" altLang="pt-BR" sz="600" dirty="0" smtClean="0">
                <a:solidFill>
                  <a:schemeClr val="bg1"/>
                </a:solidFill>
              </a:rPr>
            </a:br>
            <a:r>
              <a:rPr lang="pt-BR" altLang="pt-BR" sz="2000" dirty="0" smtClean="0">
                <a:solidFill>
                  <a:schemeClr val="bg1"/>
                </a:solidFill>
              </a:rPr>
              <a:t> </a:t>
            </a:r>
            <a:r>
              <a:rPr lang="pt-BR" altLang="pt-BR" sz="2000" b="1" dirty="0" smtClean="0">
                <a:solidFill>
                  <a:schemeClr val="bg1"/>
                </a:solidFill>
              </a:rPr>
              <a:t>(4)</a:t>
            </a:r>
            <a:r>
              <a:rPr lang="pt-BR" altLang="pt-BR" sz="2000" dirty="0" smtClean="0">
                <a:solidFill>
                  <a:schemeClr val="bg1"/>
                </a:solidFill>
              </a:rPr>
              <a:t> A Economia Criativa pode fazer frente ao </a:t>
            </a:r>
            <a:r>
              <a:rPr lang="pt-BR" altLang="pt-BR" sz="2000" i="1" dirty="0" err="1" smtClean="0">
                <a:solidFill>
                  <a:schemeClr val="bg1"/>
                </a:solidFill>
              </a:rPr>
              <a:t>Tecnopólio</a:t>
            </a:r>
            <a:r>
              <a:rPr lang="pt-BR" altLang="pt-BR" sz="2000" dirty="0" smtClean="0">
                <a:solidFill>
                  <a:schemeClr val="bg1"/>
                </a:solidFill>
              </a:rPr>
              <a:t> uma vez que ela </a:t>
            </a:r>
            <a:r>
              <a:rPr lang="pt-BR" altLang="pt-BR" sz="2000" b="1" dirty="0" smtClean="0">
                <a:solidFill>
                  <a:schemeClr val="bg1"/>
                </a:solidFill>
              </a:rPr>
              <a:t>atribui valor ao indivíduo em suas relações</a:t>
            </a:r>
            <a:r>
              <a:rPr lang="pt-BR" altLang="pt-BR" sz="2000" dirty="0" smtClean="0">
                <a:solidFill>
                  <a:schemeClr val="bg1"/>
                </a:solidFill>
              </a:rPr>
              <a:t> e </a:t>
            </a:r>
            <a:r>
              <a:rPr lang="pt-BR" altLang="pt-BR" sz="2000" dirty="0" err="1" smtClean="0">
                <a:solidFill>
                  <a:schemeClr val="bg1"/>
                </a:solidFill>
              </a:rPr>
              <a:t>empodera</a:t>
            </a:r>
            <a:r>
              <a:rPr lang="pt-BR" altLang="pt-BR" sz="2000" dirty="0" smtClean="0">
                <a:solidFill>
                  <a:schemeClr val="bg1"/>
                </a:solidFill>
              </a:rPr>
              <a:t> o viver local.</a:t>
            </a:r>
            <a:br>
              <a:rPr lang="pt-BR" altLang="pt-BR" sz="2000" dirty="0" smtClean="0">
                <a:solidFill>
                  <a:schemeClr val="bg1"/>
                </a:solidFill>
              </a:rPr>
            </a:br>
            <a:r>
              <a:rPr lang="pt-BR" altLang="pt-BR" sz="600" dirty="0" smtClean="0">
                <a:solidFill>
                  <a:schemeClr val="bg1"/>
                </a:solidFill>
              </a:rPr>
              <a:t/>
            </a:r>
            <a:br>
              <a:rPr lang="pt-BR" altLang="pt-BR" sz="600" dirty="0" smtClean="0">
                <a:solidFill>
                  <a:schemeClr val="bg1"/>
                </a:solidFill>
              </a:rPr>
            </a:br>
            <a:r>
              <a:rPr lang="pt-BR" altLang="pt-BR" sz="2000" dirty="0" smtClean="0">
                <a:solidFill>
                  <a:schemeClr val="bg1"/>
                </a:solidFill>
              </a:rPr>
              <a:t> </a:t>
            </a:r>
            <a:r>
              <a:rPr lang="pt-BR" altLang="pt-BR" sz="2000" b="1" dirty="0" smtClean="0">
                <a:solidFill>
                  <a:schemeClr val="bg1"/>
                </a:solidFill>
              </a:rPr>
              <a:t>(5) </a:t>
            </a:r>
            <a:r>
              <a:rPr lang="pt-BR" altLang="pt-BR" sz="2000" dirty="0" smtClean="0">
                <a:solidFill>
                  <a:schemeClr val="bg1"/>
                </a:solidFill>
              </a:rPr>
              <a:t>Adotar a</a:t>
            </a:r>
            <a:r>
              <a:rPr lang="pt-BR" altLang="pt-BR" sz="2000" b="1" dirty="0" smtClean="0">
                <a:solidFill>
                  <a:schemeClr val="bg1"/>
                </a:solidFill>
              </a:rPr>
              <a:t> </a:t>
            </a:r>
            <a:r>
              <a:rPr lang="pt-BR" altLang="pt-BR" sz="2000" b="1" i="1" dirty="0" smtClean="0">
                <a:solidFill>
                  <a:schemeClr val="bg1"/>
                </a:solidFill>
              </a:rPr>
              <a:t>perspectiva relacional</a:t>
            </a:r>
            <a:r>
              <a:rPr lang="pt-BR" altLang="pt-BR" sz="2000" b="1" dirty="0" smtClean="0">
                <a:solidFill>
                  <a:schemeClr val="bg1"/>
                </a:solidFill>
              </a:rPr>
              <a:t>, </a:t>
            </a:r>
            <a:r>
              <a:rPr lang="pt-BR" altLang="pt-BR" sz="2000" b="1" i="1" dirty="0" smtClean="0">
                <a:solidFill>
                  <a:schemeClr val="bg1"/>
                </a:solidFill>
              </a:rPr>
              <a:t>legitima o outro como um legítimo outro para as relações humanas</a:t>
            </a:r>
            <a:r>
              <a:rPr lang="pt-BR" altLang="pt-BR" sz="2000" b="1" dirty="0" smtClean="0">
                <a:solidFill>
                  <a:schemeClr val="bg1"/>
                </a:solidFill>
              </a:rPr>
              <a:t> </a:t>
            </a:r>
            <a:r>
              <a:rPr lang="pt-BR" altLang="pt-BR" sz="2000" dirty="0" smtClean="0">
                <a:solidFill>
                  <a:schemeClr val="bg1"/>
                </a:solidFill>
              </a:rPr>
              <a:t>e deste modo permite superar o </a:t>
            </a:r>
            <a:r>
              <a:rPr lang="pt-BR" altLang="pt-BR" sz="2000" i="1" dirty="0" err="1" smtClean="0">
                <a:solidFill>
                  <a:schemeClr val="bg1"/>
                </a:solidFill>
              </a:rPr>
              <a:t>Tecnopólio</a:t>
            </a:r>
            <a:r>
              <a:rPr lang="pt-BR" altLang="pt-BR" sz="2000" dirty="0" smtClean="0">
                <a:solidFill>
                  <a:schemeClr val="bg1"/>
                </a:solidFill>
              </a:rPr>
              <a:t>. </a:t>
            </a:r>
            <a:br>
              <a:rPr lang="pt-BR" altLang="pt-BR" sz="2000" dirty="0" smtClean="0">
                <a:solidFill>
                  <a:schemeClr val="bg1"/>
                </a:solidFill>
              </a:rPr>
            </a:br>
            <a:r>
              <a:rPr lang="pt-BR" altLang="pt-BR" sz="2000" dirty="0" smtClean="0">
                <a:solidFill>
                  <a:schemeClr val="bg1"/>
                </a:solidFill>
              </a:rPr>
              <a:t>Desta forma, constitui-se em um caminho para uma nova relação entre o ser humano e o ambiente com suas múltiplas dimensões.</a:t>
            </a:r>
            <a:r>
              <a:rPr lang="pt-BR" altLang="pt-BR" sz="2000" b="1" dirty="0" smtClean="0">
                <a:solidFill>
                  <a:schemeClr val="bg1"/>
                </a:solidFill>
              </a:rPr>
              <a:t/>
            </a:r>
            <a:br>
              <a:rPr lang="pt-BR" altLang="pt-BR" sz="2000" b="1" dirty="0" smtClean="0">
                <a:solidFill>
                  <a:schemeClr val="bg1"/>
                </a:solidFill>
              </a:rPr>
            </a:br>
            <a:endParaRPr lang="pt-BR" altLang="pt-BR" sz="2000" dirty="0" smtClean="0">
              <a:solidFill>
                <a:schemeClr val="bg1"/>
              </a:solidFill>
            </a:endParaRPr>
          </a:p>
        </p:txBody>
      </p:sp>
      <p:sp>
        <p:nvSpPr>
          <p:cNvPr id="16" name="Espaço Reservado para Data 3"/>
          <p:cNvSpPr>
            <a:spLocks noGrp="1"/>
          </p:cNvSpPr>
          <p:nvPr>
            <p:ph type="dt" sz="quarter" idx="10"/>
          </p:nvPr>
        </p:nvSpPr>
        <p:spPr/>
        <p:txBody>
          <a:bodyPr/>
          <a:lstStyle/>
          <a:p>
            <a:pPr>
              <a:defRPr/>
            </a:pPr>
            <a:fld id="{A1154103-D89E-4E83-81FD-45E1AF4B38C3}" type="datetimeFigureOut">
              <a:rPr lang="pt-BR"/>
              <a:pPr>
                <a:defRPr/>
              </a:pPr>
              <a:t>16/06/2015</a:t>
            </a:fld>
            <a:endParaRPr lang="pt-BR"/>
          </a:p>
        </p:txBody>
      </p:sp>
      <p:sp>
        <p:nvSpPr>
          <p:cNvPr id="17" name="Espaço Reservado para Rodapé 4"/>
          <p:cNvSpPr>
            <a:spLocks noGrp="1"/>
          </p:cNvSpPr>
          <p:nvPr>
            <p:ph type="ftr" sz="quarter" idx="11"/>
          </p:nvPr>
        </p:nvSpPr>
        <p:spPr/>
        <p:txBody>
          <a:bodyPr/>
          <a:lstStyle/>
          <a:p>
            <a:pPr>
              <a:defRPr/>
            </a:pPr>
            <a:endParaRPr lang="pt-BR"/>
          </a:p>
        </p:txBody>
      </p:sp>
      <p:sp>
        <p:nvSpPr>
          <p:cNvPr id="4102" name="Espaço Reservado para Número de Slide 5"/>
          <p:cNvSpPr>
            <a:spLocks noGrp="1"/>
          </p:cNvSpPr>
          <p:nvPr>
            <p:ph type="sldNum" sz="quarter" idx="12"/>
          </p:nvPr>
        </p:nvSpPr>
        <p:spPr bwMode="auto">
          <a:noFill/>
          <a:ln>
            <a:miter lim="800000"/>
            <a:headEnd/>
            <a:tailEnd/>
          </a:ln>
        </p:spPr>
        <p:txBody>
          <a:bodyPr/>
          <a:lstStyle/>
          <a:p>
            <a:fld id="{0C96C2CE-4C2D-4B27-AE2B-28CA88AEF849}" type="slidenum">
              <a:rPr lang="pt-BR" altLang="pt-BR" smtClean="0"/>
              <a:pPr/>
              <a:t>37</a:t>
            </a:fld>
            <a:endParaRPr lang="pt-BR" altLang="pt-BR" smtClean="0"/>
          </a:p>
        </p:txBody>
      </p:sp>
      <p:sp>
        <p:nvSpPr>
          <p:cNvPr id="4103" name="Text Box 3"/>
          <p:cNvSpPr txBox="1">
            <a:spLocks noChangeArrowheads="1"/>
          </p:cNvSpPr>
          <p:nvPr/>
        </p:nvSpPr>
        <p:spPr bwMode="auto">
          <a:xfrm>
            <a:off x="8442325" y="6467475"/>
            <a:ext cx="244475" cy="254000"/>
          </a:xfrm>
          <a:prstGeom prst="rect">
            <a:avLst/>
          </a:prstGeom>
          <a:noFill/>
          <a:ln w="9525">
            <a:noFill/>
            <a:miter lim="800000"/>
            <a:headEnd/>
            <a:tailEnd/>
          </a:ln>
        </p:spPr>
        <p:txBody>
          <a:bodyPr wrap="none" anchor="ctr"/>
          <a:lstStyle/>
          <a:p>
            <a:pPr algn="r" eaLnBrk="1" hangingPunct="1"/>
            <a:fld id="{A48EBCEA-F11F-4CA5-BC90-609762765A7E}" type="slidenum">
              <a:rPr lang="en-US" altLang="pt-BR" sz="1200">
                <a:solidFill>
                  <a:srgbClr val="878787"/>
                </a:solidFill>
                <a:latin typeface="Calibri" pitchFamily="34" charset="0"/>
                <a:ea typeface="ＭＳ Ｐゴシック" pitchFamily="34" charset="-128"/>
                <a:cs typeface="Calibri" pitchFamily="34" charset="0"/>
                <a:sym typeface="Calibri" pitchFamily="34" charset="0"/>
              </a:rPr>
              <a:pPr algn="r" eaLnBrk="1" hangingPunct="1"/>
              <a:t>37</a:t>
            </a:fld>
            <a:endParaRPr lang="en-US" altLang="pt-BR" sz="1200">
              <a:solidFill>
                <a:srgbClr val="878787"/>
              </a:solidFill>
              <a:latin typeface="Calibri" pitchFamily="34" charset="0"/>
              <a:ea typeface="ＭＳ Ｐゴシック" pitchFamily="34" charset="-128"/>
              <a:cs typeface="Calibri" pitchFamily="34" charset="0"/>
              <a:sym typeface="Calibri" pitchFamily="34" charset="0"/>
            </a:endParaRPr>
          </a:p>
        </p:txBody>
      </p:sp>
      <p:sp>
        <p:nvSpPr>
          <p:cNvPr id="4104" name="Rectangle 2"/>
          <p:cNvSpPr>
            <a:spLocks/>
          </p:cNvSpPr>
          <p:nvPr/>
        </p:nvSpPr>
        <p:spPr bwMode="auto">
          <a:xfrm>
            <a:off x="-180975" y="6375400"/>
            <a:ext cx="8623300" cy="582613"/>
          </a:xfrm>
          <a:prstGeom prst="rect">
            <a:avLst/>
          </a:prstGeom>
          <a:solidFill>
            <a:srgbClr val="FFFFFF"/>
          </a:solidFill>
          <a:ln w="9525">
            <a:noFill/>
            <a:miter lim="800000"/>
            <a:headEnd/>
            <a:tailEnd/>
          </a:ln>
        </p:spPr>
        <p:txBody>
          <a:bodyPr lIns="0" tIns="0" rIns="0" bIns="0"/>
          <a:lstStyle/>
          <a:p>
            <a:pPr eaLnBrk="1" hangingPunct="1"/>
            <a:endParaRPr lang="en-US" altLang="pt-BR">
              <a:latin typeface="Calibri" pitchFamily="34" charset="0"/>
            </a:endParaRPr>
          </a:p>
        </p:txBody>
      </p:sp>
      <p:sp>
        <p:nvSpPr>
          <p:cNvPr id="4105" name="Freeform 4"/>
          <p:cNvSpPr>
            <a:spLocks/>
          </p:cNvSpPr>
          <p:nvPr/>
        </p:nvSpPr>
        <p:spPr bwMode="auto">
          <a:xfrm>
            <a:off x="-138113" y="2659063"/>
            <a:ext cx="9307513" cy="4421187"/>
          </a:xfrm>
          <a:custGeom>
            <a:avLst/>
            <a:gdLst>
              <a:gd name="T0" fmla="*/ 2147483647 w 19599"/>
              <a:gd name="T1" fmla="*/ 2147483647 h 20658"/>
              <a:gd name="T2" fmla="*/ 2147483647 w 19599"/>
              <a:gd name="T3" fmla="*/ 2147483647 h 20658"/>
              <a:gd name="T4" fmla="*/ 2147483647 w 19599"/>
              <a:gd name="T5" fmla="*/ 2147483647 h 20658"/>
              <a:gd name="T6" fmla="*/ 2147483647 w 19599"/>
              <a:gd name="T7" fmla="*/ 2147483647 h 20658"/>
              <a:gd name="T8" fmla="*/ 2147483647 w 19599"/>
              <a:gd name="T9" fmla="*/ 2147483647 h 20658"/>
              <a:gd name="T10" fmla="*/ 0 60000 65536"/>
              <a:gd name="T11" fmla="*/ 0 60000 65536"/>
              <a:gd name="T12" fmla="*/ 0 60000 65536"/>
              <a:gd name="T13" fmla="*/ 0 60000 65536"/>
              <a:gd name="T14" fmla="*/ 0 60000 65536"/>
              <a:gd name="T15" fmla="*/ 0 w 19599"/>
              <a:gd name="T16" fmla="*/ 0 h 20658"/>
              <a:gd name="T17" fmla="*/ 19599 w 19599"/>
              <a:gd name="T18" fmla="*/ 20658 h 20658"/>
            </a:gdLst>
            <a:ahLst/>
            <a:cxnLst>
              <a:cxn ang="T10">
                <a:pos x="T0" y="T1"/>
              </a:cxn>
              <a:cxn ang="T11">
                <a:pos x="T2" y="T3"/>
              </a:cxn>
              <a:cxn ang="T12">
                <a:pos x="T4" y="T5"/>
              </a:cxn>
              <a:cxn ang="T13">
                <a:pos x="T6" y="T7"/>
              </a:cxn>
              <a:cxn ang="T14">
                <a:pos x="T8" y="T9"/>
              </a:cxn>
            </a:cxnLst>
            <a:rect l="T15" t="T16" r="T17" b="T18"/>
            <a:pathLst>
              <a:path w="19599" h="20658">
                <a:moveTo>
                  <a:pt x="148" y="17508"/>
                </a:moveTo>
                <a:cubicBezTo>
                  <a:pt x="18066" y="16918"/>
                  <a:pt x="19038" y="15818"/>
                  <a:pt x="19583" y="32"/>
                </a:cubicBezTo>
                <a:cubicBezTo>
                  <a:pt x="19617" y="-942"/>
                  <a:pt x="19583" y="20658"/>
                  <a:pt x="19583" y="20658"/>
                </a:cubicBezTo>
                <a:cubicBezTo>
                  <a:pt x="19583" y="20658"/>
                  <a:pt x="-1983" y="17578"/>
                  <a:pt x="148" y="17508"/>
                </a:cubicBezTo>
                <a:close/>
                <a:moveTo>
                  <a:pt x="148" y="17508"/>
                </a:moveTo>
              </a:path>
            </a:pathLst>
          </a:custGeom>
          <a:solidFill>
            <a:srgbClr val="FFFFFF"/>
          </a:solidFill>
          <a:ln w="9525">
            <a:noFill/>
            <a:round/>
            <a:headEnd/>
            <a:tailEnd/>
          </a:ln>
        </p:spPr>
        <p:txBody>
          <a:bodyPr lIns="0" tIns="0" rIns="0" bIns="0"/>
          <a:lstStyle/>
          <a:p>
            <a:endParaRPr lang="pt-BR"/>
          </a:p>
        </p:txBody>
      </p:sp>
      <p:sp>
        <p:nvSpPr>
          <p:cNvPr id="4106" name="Rectangle 13"/>
          <p:cNvSpPr>
            <a:spLocks/>
          </p:cNvSpPr>
          <p:nvPr/>
        </p:nvSpPr>
        <p:spPr bwMode="auto">
          <a:xfrm>
            <a:off x="4067175" y="6597650"/>
            <a:ext cx="5130800" cy="304800"/>
          </a:xfrm>
          <a:prstGeom prst="rect">
            <a:avLst/>
          </a:prstGeom>
          <a:noFill/>
          <a:ln w="9525">
            <a:noFill/>
            <a:miter lim="800000"/>
            <a:headEnd/>
            <a:tailEnd/>
          </a:ln>
        </p:spPr>
        <p:txBody>
          <a:bodyPr lIns="0" tIns="0" rIns="0" bIns="0" anchor="ctr"/>
          <a:lstStyle/>
          <a:p>
            <a:pPr eaLnBrk="1" hangingPunct="1"/>
            <a:r>
              <a:rPr lang="en-US" altLang="pt-BR" sz="1500">
                <a:solidFill>
                  <a:srgbClr val="366092"/>
                </a:solidFill>
                <a:latin typeface="Calibri Italic" pitchFamily="34" charset="0"/>
                <a:ea typeface="ＭＳ Ｐゴシック" pitchFamily="34" charset="-128"/>
                <a:cs typeface="Calibri Italic" pitchFamily="34" charset="0"/>
                <a:sym typeface="Calibri Italic" pitchFamily="34" charset="0"/>
              </a:rPr>
              <a:t>Lab. Eco-Genetics of Agro-Industrial Waste and Human Ecology</a:t>
            </a:r>
          </a:p>
        </p:txBody>
      </p:sp>
      <p:sp>
        <p:nvSpPr>
          <p:cNvPr id="26" name="Rectangle 14"/>
          <p:cNvSpPr>
            <a:spLocks/>
          </p:cNvSpPr>
          <p:nvPr/>
        </p:nvSpPr>
        <p:spPr bwMode="auto">
          <a:xfrm>
            <a:off x="1890713" y="6381750"/>
            <a:ext cx="7150100" cy="322263"/>
          </a:xfrm>
          <a:prstGeom prst="rect">
            <a:avLst/>
          </a:prstGeom>
          <a:noFill/>
          <a:ln>
            <a:noFill/>
          </a:ln>
          <a:extLst/>
        </p:spPr>
        <p:txBody>
          <a:bodyPr wrap="none" lIns="38100" tIns="38100" rIns="38100" bIns="38100">
            <a:spAutoFit/>
          </a:bodyPr>
          <a:lstStyle/>
          <a:p>
            <a:pPr algn="r" eaLnBrk="1" fontAlgn="auto" hangingPunct="1">
              <a:spcBef>
                <a:spcPts val="0"/>
              </a:spcBef>
              <a:spcAft>
                <a:spcPts val="0"/>
              </a:spcAft>
              <a:defRPr/>
            </a:pPr>
            <a:r>
              <a:rPr lang="en-US" sz="1600" b="1" i="1" dirty="0">
                <a:solidFill>
                  <a:schemeClr val="tx2"/>
                </a:solidFill>
                <a:latin typeface="+mn-lt"/>
                <a:cs typeface="+mn-cs"/>
              </a:rPr>
              <a:t>Beyond </a:t>
            </a:r>
            <a:r>
              <a:rPr lang="en-US" sz="1600" b="1" i="1" dirty="0" err="1">
                <a:solidFill>
                  <a:schemeClr val="tx2"/>
                </a:solidFill>
                <a:latin typeface="+mn-lt"/>
                <a:cs typeface="+mn-cs"/>
              </a:rPr>
              <a:t>Technopoly</a:t>
            </a:r>
            <a:r>
              <a:rPr lang="en-US" sz="1600" b="1" i="1" dirty="0">
                <a:solidFill>
                  <a:schemeClr val="tx2"/>
                </a:solidFill>
                <a:latin typeface="+mn-lt"/>
                <a:cs typeface="+mn-cs"/>
              </a:rPr>
              <a:t>: The rescue of human basis trough creativity, values and ethics.</a:t>
            </a:r>
            <a:endParaRPr lang="en-US" sz="1600" dirty="0">
              <a:solidFill>
                <a:schemeClr val="tx2"/>
              </a:solidFill>
              <a:effectLst>
                <a:outerShdw blurRad="38100" dist="38100" dir="2700000" algn="tl">
                  <a:srgbClr val="000000"/>
                </a:outerShdw>
              </a:effectLst>
              <a:latin typeface="Calibri Italic" charset="0"/>
              <a:ea typeface="ＭＳ Ｐゴシック" charset="0"/>
              <a:cs typeface="Calibri Italic" charset="0"/>
              <a:sym typeface="Calibri Italic" charset="0"/>
            </a:endParaRPr>
          </a:p>
        </p:txBody>
      </p:sp>
      <p:pic>
        <p:nvPicPr>
          <p:cNvPr id="410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9225" y="6434138"/>
            <a:ext cx="750888" cy="377825"/>
          </a:xfrm>
          <a:prstGeom prst="rect">
            <a:avLst/>
          </a:prstGeom>
          <a:noFill/>
          <a:ln w="9525">
            <a:noFill/>
            <a:miter lim="800000"/>
            <a:headEnd/>
            <a:tailEnd/>
          </a:ln>
        </p:spPr>
      </p:pic>
      <p:pic>
        <p:nvPicPr>
          <p:cNvPr id="4109" name="Picture 2" descr="http://www.esalq.usp.br/images2/logo.png"/>
          <p:cNvPicPr>
            <a:picLocks noChangeAspect="1" noChangeArrowheads="1"/>
          </p:cNvPicPr>
          <p:nvPr/>
        </p:nvPicPr>
        <p:blipFill>
          <a:blip r:embed="rId3" cstate="print"/>
          <a:srcRect/>
          <a:stretch>
            <a:fillRect/>
          </a:stretch>
        </p:blipFill>
        <p:spPr bwMode="auto">
          <a:xfrm>
            <a:off x="8459788" y="5589588"/>
            <a:ext cx="439737" cy="649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p:cNvSpPr>
          <p:nvPr/>
        </p:nvSpPr>
        <p:spPr bwMode="auto">
          <a:xfrm>
            <a:off x="-76200" y="-63500"/>
            <a:ext cx="9232900" cy="6946900"/>
          </a:xfrm>
          <a:prstGeom prst="rect">
            <a:avLst/>
          </a:prstGeom>
          <a:solidFill>
            <a:srgbClr val="0E4668"/>
          </a:solidFill>
          <a:ln w="9525">
            <a:noFill/>
            <a:miter lim="800000"/>
            <a:headEnd/>
            <a:tailEnd/>
          </a:ln>
        </p:spPr>
        <p:txBody>
          <a:bodyPr lIns="0" tIns="0" rIns="0" bIns="0"/>
          <a:lstStyle/>
          <a:p>
            <a:pPr eaLnBrk="1" hangingPunct="1"/>
            <a:endParaRPr lang="en-US" altLang="pt-BR">
              <a:solidFill>
                <a:srgbClr val="FF0000"/>
              </a:solidFill>
              <a:latin typeface="Calibri" pitchFamily="34" charset="0"/>
            </a:endParaRPr>
          </a:p>
        </p:txBody>
      </p:sp>
      <p:sp>
        <p:nvSpPr>
          <p:cNvPr id="2" name="Título 1"/>
          <p:cNvSpPr>
            <a:spLocks noGrp="1"/>
          </p:cNvSpPr>
          <p:nvPr>
            <p:ph type="ctrTitle"/>
          </p:nvPr>
        </p:nvSpPr>
        <p:spPr>
          <a:xfrm>
            <a:off x="827088" y="1268413"/>
            <a:ext cx="7561262" cy="1614487"/>
          </a:xfrm>
        </p:spPr>
        <p:txBody>
          <a:bodyPr rtlCol="0">
            <a:noAutofit/>
          </a:bodyPr>
          <a:lstStyle/>
          <a:p>
            <a:pPr>
              <a:defRPr/>
            </a:pPr>
            <a:r>
              <a:rPr lang="en-US" sz="4000" b="1" dirty="0" smtClean="0">
                <a:solidFill>
                  <a:schemeClr val="bg1"/>
                </a:solidFill>
              </a:rPr>
              <a:t>Technology and changes in </a:t>
            </a:r>
            <a:r>
              <a:rPr lang="en-US" sz="4000" b="1" i="1" dirty="0" smtClean="0">
                <a:solidFill>
                  <a:schemeClr val="bg1"/>
                </a:solidFill>
              </a:rPr>
              <a:t>networks of conversation</a:t>
            </a:r>
            <a:r>
              <a:rPr lang="en-US" sz="4000" b="1" dirty="0" smtClean="0">
                <a:solidFill>
                  <a:schemeClr val="bg1"/>
                </a:solidFill>
              </a:rPr>
              <a:t>:</a:t>
            </a:r>
            <a:br>
              <a:rPr lang="en-US" sz="4000" b="1" dirty="0" smtClean="0">
                <a:solidFill>
                  <a:schemeClr val="bg1"/>
                </a:solidFill>
              </a:rPr>
            </a:br>
            <a:r>
              <a:rPr lang="pt-BR" sz="3200" b="1" dirty="0" smtClean="0">
                <a:solidFill>
                  <a:schemeClr val="bg1"/>
                </a:solidFill>
              </a:rPr>
              <a:t> </a:t>
            </a:r>
            <a:r>
              <a:rPr lang="pt-BR" sz="3200" b="1" dirty="0" err="1" smtClean="0">
                <a:solidFill>
                  <a:schemeClr val="bg1"/>
                </a:solidFill>
              </a:rPr>
              <a:t>from</a:t>
            </a:r>
            <a:r>
              <a:rPr lang="pt-BR" sz="3200" b="1" dirty="0" smtClean="0">
                <a:solidFill>
                  <a:schemeClr val="bg1"/>
                </a:solidFill>
              </a:rPr>
              <a:t> </a:t>
            </a:r>
            <a:r>
              <a:rPr lang="pt-BR" sz="3200" b="1" dirty="0" err="1" smtClean="0">
                <a:solidFill>
                  <a:schemeClr val="bg1"/>
                </a:solidFill>
              </a:rPr>
              <a:t>matristic</a:t>
            </a:r>
            <a:r>
              <a:rPr lang="pt-BR" sz="3200" b="1" dirty="0" smtClean="0">
                <a:solidFill>
                  <a:schemeClr val="bg1"/>
                </a:solidFill>
              </a:rPr>
              <a:t> to </a:t>
            </a:r>
            <a:r>
              <a:rPr lang="pt-BR" sz="3200" b="1" dirty="0" err="1" smtClean="0">
                <a:solidFill>
                  <a:schemeClr val="bg1"/>
                </a:solidFill>
              </a:rPr>
              <a:t>patriarchal</a:t>
            </a:r>
            <a:r>
              <a:rPr lang="pt-BR" sz="3200" b="1" dirty="0" smtClean="0">
                <a:solidFill>
                  <a:schemeClr val="bg1"/>
                </a:solidFill>
              </a:rPr>
              <a:t> </a:t>
            </a:r>
            <a:r>
              <a:rPr lang="pt-BR" sz="3200" b="1" dirty="0" err="1" smtClean="0">
                <a:solidFill>
                  <a:schemeClr val="bg1"/>
                </a:solidFill>
              </a:rPr>
              <a:t>societies</a:t>
            </a:r>
            <a:endParaRPr lang="pt-BR" sz="3200" dirty="0">
              <a:solidFill>
                <a:schemeClr val="bg1"/>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755650" y="3213100"/>
            <a:ext cx="7345363" cy="2303463"/>
          </a:xfrm>
        </p:spPr>
        <p:txBody>
          <a:bodyPr rtlCol="0">
            <a:normAutofit fontScale="25000" lnSpcReduction="20000"/>
          </a:bodyPr>
          <a:lstStyle/>
          <a:p>
            <a:pPr>
              <a:lnSpc>
                <a:spcPct val="120000"/>
              </a:lnSpc>
            </a:pPr>
            <a:r>
              <a:rPr lang="pt-BR" sz="5600" b="1" dirty="0" smtClean="0">
                <a:solidFill>
                  <a:schemeClr val="bg1"/>
                </a:solidFill>
              </a:rPr>
              <a:t>Natália </a:t>
            </a:r>
            <a:r>
              <a:rPr lang="pt-BR" sz="5600" b="1" dirty="0" err="1" smtClean="0">
                <a:solidFill>
                  <a:schemeClr val="bg1"/>
                </a:solidFill>
              </a:rPr>
              <a:t>Salaro</a:t>
            </a:r>
            <a:r>
              <a:rPr lang="pt-BR" sz="5600" b="1" dirty="0" smtClean="0">
                <a:solidFill>
                  <a:schemeClr val="bg1"/>
                </a:solidFill>
              </a:rPr>
              <a:t> Grigol</a:t>
            </a:r>
            <a:r>
              <a:rPr lang="pt-BR" sz="5600" b="1" baseline="30000" dirty="0" smtClean="0">
                <a:solidFill>
                  <a:schemeClr val="bg1"/>
                </a:solidFill>
              </a:rPr>
              <a:t>1,3</a:t>
            </a:r>
            <a:r>
              <a:rPr lang="pt-BR" sz="5600" b="1" dirty="0" smtClean="0">
                <a:solidFill>
                  <a:schemeClr val="bg1"/>
                </a:solidFill>
              </a:rPr>
              <a:t>, Gustavo da Cunha </a:t>
            </a:r>
            <a:r>
              <a:rPr lang="pt-BR" sz="5600" b="1" dirty="0" err="1" smtClean="0">
                <a:solidFill>
                  <a:schemeClr val="bg1"/>
                </a:solidFill>
              </a:rPr>
              <a:t>Sant’Ana</a:t>
            </a:r>
            <a:r>
              <a:rPr lang="pt-BR" sz="5600" b="1" baseline="30000" dirty="0" smtClean="0">
                <a:solidFill>
                  <a:schemeClr val="bg1"/>
                </a:solidFill>
              </a:rPr>
              <a:t>1,4</a:t>
            </a:r>
            <a:r>
              <a:rPr lang="pt-BR" sz="5600" b="1" dirty="0" smtClean="0">
                <a:solidFill>
                  <a:schemeClr val="bg1"/>
                </a:solidFill>
              </a:rPr>
              <a:t>, Débora Casagrande Santos</a:t>
            </a:r>
            <a:r>
              <a:rPr lang="pt-BR" sz="5600" b="1" baseline="30000" dirty="0" smtClean="0">
                <a:solidFill>
                  <a:schemeClr val="bg1"/>
                </a:solidFill>
              </a:rPr>
              <a:t>2,5</a:t>
            </a:r>
            <a:r>
              <a:rPr lang="pt-BR" sz="5600" b="1" dirty="0" smtClean="0">
                <a:solidFill>
                  <a:schemeClr val="bg1"/>
                </a:solidFill>
              </a:rPr>
              <a:t>, Mariana Miranda</a:t>
            </a:r>
            <a:r>
              <a:rPr lang="pt-BR" sz="5600" b="1" baseline="30000" dirty="0" smtClean="0">
                <a:solidFill>
                  <a:schemeClr val="bg1"/>
                </a:solidFill>
              </a:rPr>
              <a:t>6</a:t>
            </a:r>
            <a:r>
              <a:rPr lang="pt-BR" sz="5600" b="1" dirty="0" smtClean="0">
                <a:solidFill>
                  <a:schemeClr val="bg1"/>
                </a:solidFill>
              </a:rPr>
              <a:t>, Lineu Vianna de Oliveira Ribeiro</a:t>
            </a:r>
            <a:r>
              <a:rPr lang="pt-BR" sz="5600" b="1" baseline="30000" dirty="0" smtClean="0">
                <a:solidFill>
                  <a:schemeClr val="bg1"/>
                </a:solidFill>
              </a:rPr>
              <a:t>6</a:t>
            </a:r>
            <a:r>
              <a:rPr lang="pt-BR" sz="5600" b="1" dirty="0" smtClean="0">
                <a:solidFill>
                  <a:schemeClr val="bg1"/>
                </a:solidFill>
              </a:rPr>
              <a:t>, Manuel Cesario</a:t>
            </a:r>
            <a:r>
              <a:rPr lang="pt-BR" sz="5600" b="1" baseline="30000" dirty="0" smtClean="0">
                <a:solidFill>
                  <a:schemeClr val="bg1"/>
                </a:solidFill>
              </a:rPr>
              <a:t>7</a:t>
            </a:r>
            <a:r>
              <a:rPr lang="pt-BR" sz="5600" b="1" dirty="0" smtClean="0">
                <a:solidFill>
                  <a:schemeClr val="bg1"/>
                </a:solidFill>
              </a:rPr>
              <a:t>, Silvia Maria Guerra Molina</a:t>
            </a:r>
            <a:r>
              <a:rPr lang="pt-BR" sz="5600" b="1" baseline="30000" dirty="0" smtClean="0">
                <a:solidFill>
                  <a:schemeClr val="bg1"/>
                </a:solidFill>
              </a:rPr>
              <a:t>8</a:t>
            </a:r>
            <a:endParaRPr lang="pt-BR" sz="5600" b="1" dirty="0" smtClean="0">
              <a:solidFill>
                <a:schemeClr val="bg1"/>
              </a:solidFill>
            </a:endParaRPr>
          </a:p>
          <a:p>
            <a:pPr eaLnBrk="1" fontAlgn="auto" hangingPunct="1">
              <a:spcAft>
                <a:spcPts val="0"/>
              </a:spcAft>
              <a:buFont typeface="Arial" panose="020B0604020202020204" pitchFamily="34" charset="0"/>
              <a:buNone/>
              <a:defRPr/>
            </a:pPr>
            <a:endParaRPr lang="en-US" sz="2400" baseline="30000" dirty="0" smtClean="0">
              <a:solidFill>
                <a:schemeClr val="bg1"/>
              </a:solidFill>
            </a:endParaRPr>
          </a:p>
          <a:p>
            <a:pPr eaLnBrk="1" fontAlgn="auto" hangingPunct="1">
              <a:spcAft>
                <a:spcPts val="0"/>
              </a:spcAft>
              <a:buFont typeface="Arial" panose="020B0604020202020204" pitchFamily="34" charset="0"/>
              <a:buNone/>
              <a:defRPr/>
            </a:pPr>
            <a:endParaRPr lang="en-US" sz="7200" b="1" i="1"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r>
              <a:rPr lang="en-US" sz="6400" b="1" i="1" dirty="0" smtClean="0">
                <a:solidFill>
                  <a:schemeClr val="bg1"/>
                </a:solidFill>
                <a:effectLst>
                  <a:outerShdw blurRad="38100" dist="38100" dir="2700000" algn="tl">
                    <a:srgbClr val="000000">
                      <a:alpha val="43137"/>
                    </a:srgbClr>
                  </a:outerShdw>
                </a:effectLst>
              </a:rPr>
              <a:t>- Laboratory of Human Evolutionary Ecology -</a:t>
            </a:r>
          </a:p>
          <a:p>
            <a:pPr eaLnBrk="1" fontAlgn="auto" hangingPunct="1">
              <a:spcAft>
                <a:spcPts val="0"/>
              </a:spcAft>
              <a:buFont typeface="Arial" panose="020B0604020202020204" pitchFamily="34" charset="0"/>
              <a:buNone/>
              <a:defRPr/>
            </a:pPr>
            <a:endParaRPr lang="pt-BR" sz="6400" dirty="0" smtClean="0">
              <a:solidFill>
                <a:schemeClr val="bg1"/>
              </a:solidFill>
              <a:effectLst>
                <a:outerShdw blurRad="38100" dist="38100" dir="2700000" algn="tl">
                  <a:srgbClr val="000000">
                    <a:alpha val="43137"/>
                  </a:srgbClr>
                </a:outerShdw>
              </a:effectLst>
            </a:endParaRPr>
          </a:p>
          <a:p>
            <a:pPr hangingPunct="0"/>
            <a:r>
              <a:rPr lang="en-US" sz="4400" baseline="30000" dirty="0" smtClean="0">
                <a:solidFill>
                  <a:schemeClr val="bg1"/>
                </a:solidFill>
              </a:rPr>
              <a:t>1 </a:t>
            </a:r>
            <a:r>
              <a:rPr lang="en-US" sz="4400" dirty="0" smtClean="0">
                <a:solidFill>
                  <a:schemeClr val="bg1"/>
                </a:solidFill>
              </a:rPr>
              <a:t>USP/Graduate Program in Applied Ecology/</a:t>
            </a:r>
            <a:r>
              <a:rPr lang="en-US" sz="4400" dirty="0" err="1" smtClean="0">
                <a:solidFill>
                  <a:schemeClr val="bg1"/>
                </a:solidFill>
              </a:rPr>
              <a:t>MSc</a:t>
            </a:r>
            <a:r>
              <a:rPr lang="en-US" sz="4400" dirty="0" smtClean="0">
                <a:solidFill>
                  <a:schemeClr val="bg1"/>
                </a:solidFill>
              </a:rPr>
              <a:t>; </a:t>
            </a:r>
            <a:endParaRPr lang="pt-BR" sz="4400" dirty="0" smtClean="0">
              <a:solidFill>
                <a:schemeClr val="bg1"/>
              </a:solidFill>
            </a:endParaRPr>
          </a:p>
          <a:p>
            <a:pPr hangingPunct="0"/>
            <a:r>
              <a:rPr lang="en-US" sz="4400" baseline="30000" dirty="0" smtClean="0">
                <a:solidFill>
                  <a:schemeClr val="bg1"/>
                </a:solidFill>
              </a:rPr>
              <a:t>2 </a:t>
            </a:r>
            <a:r>
              <a:rPr lang="en-US" sz="4400" dirty="0" smtClean="0">
                <a:solidFill>
                  <a:schemeClr val="bg1"/>
                </a:solidFill>
              </a:rPr>
              <a:t>USP/Graduate Program in Applied Ecology/Dr;</a:t>
            </a:r>
            <a:endParaRPr lang="pt-BR" sz="4400" dirty="0" smtClean="0">
              <a:solidFill>
                <a:schemeClr val="bg1"/>
              </a:solidFill>
            </a:endParaRPr>
          </a:p>
          <a:p>
            <a:pPr hangingPunct="0"/>
            <a:r>
              <a:rPr lang="en-US" sz="4400" baseline="30000" dirty="0" smtClean="0">
                <a:solidFill>
                  <a:schemeClr val="bg1"/>
                </a:solidFill>
              </a:rPr>
              <a:t>3</a:t>
            </a:r>
            <a:r>
              <a:rPr lang="en-US" sz="4400" dirty="0" smtClean="0">
                <a:solidFill>
                  <a:schemeClr val="bg1"/>
                </a:solidFill>
              </a:rPr>
              <a:t>Food Scientist/USP; </a:t>
            </a:r>
            <a:endParaRPr lang="pt-BR" sz="4400" dirty="0" smtClean="0">
              <a:solidFill>
                <a:schemeClr val="bg1"/>
              </a:solidFill>
            </a:endParaRPr>
          </a:p>
          <a:p>
            <a:pPr hangingPunct="0"/>
            <a:r>
              <a:rPr lang="en-US" sz="4400" baseline="30000" dirty="0" smtClean="0">
                <a:solidFill>
                  <a:schemeClr val="bg1"/>
                </a:solidFill>
              </a:rPr>
              <a:t>4</a:t>
            </a:r>
            <a:r>
              <a:rPr lang="en-US" sz="4400" dirty="0" smtClean="0">
                <a:solidFill>
                  <a:schemeClr val="bg1"/>
                </a:solidFill>
              </a:rPr>
              <a:t>Environmental Management/USP;</a:t>
            </a:r>
            <a:endParaRPr lang="pt-BR" sz="4400" dirty="0" smtClean="0">
              <a:solidFill>
                <a:schemeClr val="bg1"/>
              </a:solidFill>
            </a:endParaRPr>
          </a:p>
          <a:p>
            <a:pPr hangingPunct="0"/>
            <a:r>
              <a:rPr lang="en-US" sz="4400" baseline="30000" dirty="0" smtClean="0">
                <a:solidFill>
                  <a:schemeClr val="bg1"/>
                </a:solidFill>
              </a:rPr>
              <a:t>5</a:t>
            </a:r>
            <a:r>
              <a:rPr lang="en-US" sz="4400" dirty="0" smtClean="0">
                <a:solidFill>
                  <a:schemeClr val="bg1"/>
                </a:solidFill>
              </a:rPr>
              <a:t>Agronomist Eng./USP; </a:t>
            </a:r>
            <a:endParaRPr lang="pt-BR" sz="4400" dirty="0" smtClean="0">
              <a:solidFill>
                <a:schemeClr val="bg1"/>
              </a:solidFill>
            </a:endParaRPr>
          </a:p>
          <a:p>
            <a:pPr hangingPunct="0"/>
            <a:r>
              <a:rPr lang="en-US" sz="4400" dirty="0" smtClean="0">
                <a:solidFill>
                  <a:schemeClr val="bg1"/>
                </a:solidFill>
              </a:rPr>
              <a:t> </a:t>
            </a:r>
            <a:r>
              <a:rPr lang="en-US" sz="4400" baseline="30000" dirty="0" smtClean="0">
                <a:solidFill>
                  <a:schemeClr val="bg1"/>
                </a:solidFill>
              </a:rPr>
              <a:t>6</a:t>
            </a:r>
            <a:r>
              <a:rPr lang="en-US" sz="4400" dirty="0" smtClean="0">
                <a:solidFill>
                  <a:schemeClr val="bg1"/>
                </a:solidFill>
              </a:rPr>
              <a:t>Agronomist Eng. – undergraduate/USP; </a:t>
            </a:r>
            <a:endParaRPr lang="pt-BR" sz="4400" dirty="0" smtClean="0">
              <a:solidFill>
                <a:schemeClr val="bg1"/>
              </a:solidFill>
            </a:endParaRPr>
          </a:p>
          <a:p>
            <a:pPr hangingPunct="0"/>
            <a:r>
              <a:rPr lang="en-US" sz="4400" baseline="30000" dirty="0" smtClean="0">
                <a:solidFill>
                  <a:schemeClr val="bg1"/>
                </a:solidFill>
              </a:rPr>
              <a:t>7 </a:t>
            </a:r>
            <a:r>
              <a:rPr lang="en-US" sz="4400" dirty="0" smtClean="0">
                <a:solidFill>
                  <a:schemeClr val="bg1"/>
                </a:solidFill>
              </a:rPr>
              <a:t>University of São Paulo (USP), Brazil, Department of Genetics, Visiting FAPESP Researcher;</a:t>
            </a:r>
            <a:endParaRPr lang="pt-BR" sz="4400" dirty="0" smtClean="0">
              <a:solidFill>
                <a:schemeClr val="bg1"/>
              </a:solidFill>
            </a:endParaRPr>
          </a:p>
          <a:p>
            <a:pPr hangingPunct="0"/>
            <a:r>
              <a:rPr lang="en-US" sz="4400" dirty="0" smtClean="0">
                <a:solidFill>
                  <a:schemeClr val="bg1"/>
                </a:solidFill>
              </a:rPr>
              <a:t> </a:t>
            </a:r>
            <a:r>
              <a:rPr lang="en-US" sz="4400" baseline="30000" dirty="0" smtClean="0">
                <a:solidFill>
                  <a:schemeClr val="bg1"/>
                </a:solidFill>
              </a:rPr>
              <a:t>8</a:t>
            </a:r>
            <a:r>
              <a:rPr lang="en-US" sz="4400" dirty="0" smtClean="0">
                <a:solidFill>
                  <a:schemeClr val="bg1"/>
                </a:solidFill>
              </a:rPr>
              <a:t>University of São Paulo (USP), Brazil, Department of Genetics, Associate Professor </a:t>
            </a:r>
            <a:endParaRPr lang="en-US" sz="4400" dirty="0" smtClean="0">
              <a:solidFill>
                <a:schemeClr val="bg1"/>
              </a:solidFill>
            </a:endParaRPr>
          </a:p>
          <a:p>
            <a:pPr hangingPunct="0"/>
            <a:r>
              <a:rPr lang="en-US" sz="4400" dirty="0" smtClean="0">
                <a:solidFill>
                  <a:schemeClr val="bg1"/>
                </a:solidFill>
              </a:rPr>
              <a:t>&lt;</a:t>
            </a:r>
            <a:r>
              <a:rPr lang="en-US" sz="4400" dirty="0" smtClean="0">
                <a:solidFill>
                  <a:schemeClr val="bg1"/>
                </a:solidFill>
              </a:rPr>
              <a:t>silviamgmolina@usp.br&gt;; </a:t>
            </a:r>
            <a:endParaRPr lang="pt-BR" sz="4400" dirty="0" smtClean="0">
              <a:solidFill>
                <a:schemeClr val="bg1"/>
              </a:solidFill>
            </a:endParaRPr>
          </a:p>
          <a:p>
            <a:pPr eaLnBrk="1" fontAlgn="auto" hangingPunct="1">
              <a:spcAft>
                <a:spcPts val="0"/>
              </a:spcAft>
              <a:buFont typeface="Arial" panose="020B0604020202020204" pitchFamily="34" charset="0"/>
              <a:buNone/>
              <a:defRPr/>
            </a:pPr>
            <a:endParaRPr lang="pt-BR" sz="4800" b="1" dirty="0" smtClean="0">
              <a:solidFill>
                <a:schemeClr val="bg1"/>
              </a:solidFill>
            </a:endParaRPr>
          </a:p>
          <a:p>
            <a:pPr eaLnBrk="1" fontAlgn="auto" hangingPunct="1">
              <a:spcAft>
                <a:spcPts val="0"/>
              </a:spcAft>
              <a:buFont typeface="Arial" panose="020B0604020202020204" pitchFamily="34" charset="0"/>
              <a:buNone/>
              <a:defRPr/>
            </a:pPr>
            <a:endParaRPr lang="pt-BR" sz="2200" dirty="0">
              <a:solidFill>
                <a:schemeClr val="bg1"/>
              </a:solidFill>
            </a:endParaRPr>
          </a:p>
        </p:txBody>
      </p:sp>
      <p:sp>
        <p:nvSpPr>
          <p:cNvPr id="2053" name="Retângulo 3"/>
          <p:cNvSpPr>
            <a:spLocks noChangeArrowheads="1"/>
          </p:cNvSpPr>
          <p:nvPr/>
        </p:nvSpPr>
        <p:spPr bwMode="auto">
          <a:xfrm>
            <a:off x="971550" y="44450"/>
            <a:ext cx="7056438" cy="830997"/>
          </a:xfrm>
          <a:prstGeom prst="rect">
            <a:avLst/>
          </a:prstGeom>
          <a:noFill/>
          <a:ln w="9525">
            <a:noFill/>
            <a:miter lim="800000"/>
            <a:headEnd/>
            <a:tailEnd/>
          </a:ln>
        </p:spPr>
        <p:txBody>
          <a:bodyPr>
            <a:spAutoFit/>
          </a:bodyPr>
          <a:lstStyle/>
          <a:p>
            <a:pPr algn="ctr"/>
            <a:r>
              <a:rPr lang="en-US" altLang="pt-BR" sz="1200" b="1" i="1" dirty="0">
                <a:solidFill>
                  <a:srgbClr val="FFFFFF"/>
                </a:solidFill>
                <a:latin typeface="Calibri" pitchFamily="34" charset="0"/>
              </a:rPr>
              <a:t>The </a:t>
            </a:r>
            <a:r>
              <a:rPr lang="en-US" altLang="pt-BR" sz="1200" b="1" i="1" dirty="0" smtClean="0">
                <a:solidFill>
                  <a:srgbClr val="FFFFFF"/>
                </a:solidFill>
                <a:latin typeface="Calibri" pitchFamily="34" charset="0"/>
              </a:rPr>
              <a:t>Sixteenth </a:t>
            </a:r>
            <a:r>
              <a:rPr lang="en-US" altLang="pt-BR" sz="1200" b="1" i="1" dirty="0">
                <a:solidFill>
                  <a:srgbClr val="FFFFFF"/>
                </a:solidFill>
                <a:latin typeface="Calibri" pitchFamily="34" charset="0"/>
              </a:rPr>
              <a:t>Annual Convention of the Media Ecology </a:t>
            </a:r>
            <a:r>
              <a:rPr lang="en-US" altLang="pt-BR" sz="1200" b="1" i="1" dirty="0" smtClean="0">
                <a:solidFill>
                  <a:srgbClr val="FFFFFF"/>
                </a:solidFill>
                <a:latin typeface="Calibri" pitchFamily="34" charset="0"/>
              </a:rPr>
              <a:t>Association/2015</a:t>
            </a:r>
            <a:r>
              <a:rPr lang="en-US" altLang="pt-BR" sz="1200" b="1" i="1" dirty="0">
                <a:solidFill>
                  <a:srgbClr val="FFFFFF"/>
                </a:solidFill>
                <a:latin typeface="Calibri" pitchFamily="34" charset="0"/>
              </a:rPr>
              <a:t/>
            </a:r>
            <a:br>
              <a:rPr lang="en-US" altLang="pt-BR" sz="1200" b="1" i="1" dirty="0">
                <a:solidFill>
                  <a:srgbClr val="FFFFFF"/>
                </a:solidFill>
                <a:latin typeface="Calibri" pitchFamily="34" charset="0"/>
              </a:rPr>
            </a:br>
            <a:r>
              <a:rPr lang="en-US" altLang="pt-BR" sz="1200" b="1" i="1" dirty="0">
                <a:solidFill>
                  <a:srgbClr val="FFFFFF"/>
                </a:solidFill>
                <a:latin typeface="Calibri" pitchFamily="34" charset="0"/>
              </a:rPr>
              <a:t>- </a:t>
            </a:r>
            <a:r>
              <a:rPr lang="en-US" sz="1200" dirty="0" smtClean="0">
                <a:solidFill>
                  <a:schemeClr val="bg1"/>
                </a:solidFill>
              </a:rPr>
              <a:t>Kaleidoscope of Media and Community</a:t>
            </a:r>
            <a:r>
              <a:rPr lang="en-US" altLang="pt-BR" sz="1200" b="1" i="1" dirty="0" smtClean="0">
                <a:solidFill>
                  <a:srgbClr val="FFFFFF"/>
                </a:solidFill>
                <a:latin typeface="Calibri" pitchFamily="34" charset="0"/>
              </a:rPr>
              <a:t> </a:t>
            </a:r>
            <a:r>
              <a:rPr lang="en-US" altLang="pt-BR" sz="1200" b="1" i="1" dirty="0">
                <a:solidFill>
                  <a:srgbClr val="FFFFFF"/>
                </a:solidFill>
                <a:latin typeface="Calibri" pitchFamily="34" charset="0"/>
              </a:rPr>
              <a:t>-</a:t>
            </a:r>
          </a:p>
          <a:p>
            <a:pPr algn="ctr" eaLnBrk="1" hangingPunct="1"/>
            <a:r>
              <a:rPr lang="pt-BR" altLang="pt-BR" sz="1200" b="1" i="1" dirty="0" err="1" smtClean="0">
                <a:solidFill>
                  <a:srgbClr val="FFFFFF"/>
                </a:solidFill>
                <a:latin typeface="Calibri" pitchFamily="34" charset="0"/>
              </a:rPr>
              <a:t>Denver</a:t>
            </a:r>
            <a:r>
              <a:rPr lang="en-US" altLang="pt-BR" sz="1200" b="1" i="1" dirty="0" smtClean="0">
                <a:solidFill>
                  <a:srgbClr val="FFFFFF"/>
                </a:solidFill>
                <a:latin typeface="Calibri" pitchFamily="34" charset="0"/>
              </a:rPr>
              <a:t>, Colorado </a:t>
            </a:r>
            <a:r>
              <a:rPr lang="en-US" altLang="pt-BR" sz="1200" b="1" i="1" dirty="0">
                <a:solidFill>
                  <a:srgbClr val="FFFFFF"/>
                </a:solidFill>
                <a:latin typeface="Calibri" pitchFamily="34" charset="0"/>
              </a:rPr>
              <a:t>- </a:t>
            </a:r>
            <a:r>
              <a:rPr lang="en-US" altLang="pt-BR" sz="1200" b="1" i="1" dirty="0" smtClean="0">
                <a:solidFill>
                  <a:srgbClr val="FFFFFF"/>
                </a:solidFill>
                <a:latin typeface="Calibri" pitchFamily="34" charset="0"/>
              </a:rPr>
              <a:t>USA</a:t>
            </a:r>
            <a:endParaRPr lang="en-US" altLang="pt-BR" sz="1200" b="1" i="1" dirty="0">
              <a:solidFill>
                <a:srgbClr val="FFFFFF"/>
              </a:solidFill>
              <a:latin typeface="Calibri" pitchFamily="34" charset="0"/>
            </a:endParaRPr>
          </a:p>
          <a:p>
            <a:pPr algn="ctr" eaLnBrk="1" hangingPunct="1"/>
            <a:r>
              <a:rPr lang="pt-BR" altLang="pt-BR" sz="1200" b="1" i="1" dirty="0" err="1">
                <a:solidFill>
                  <a:srgbClr val="FFFFFF"/>
                </a:solidFill>
                <a:latin typeface="Calibri" pitchFamily="34" charset="0"/>
              </a:rPr>
              <a:t>June</a:t>
            </a:r>
            <a:r>
              <a:rPr lang="pt-BR" altLang="pt-BR" sz="1200" b="1" i="1" dirty="0">
                <a:solidFill>
                  <a:srgbClr val="FFFFFF"/>
                </a:solidFill>
                <a:latin typeface="Calibri" pitchFamily="34" charset="0"/>
              </a:rPr>
              <a:t> </a:t>
            </a:r>
            <a:r>
              <a:rPr lang="pt-BR" altLang="pt-BR" sz="1200" b="1" i="1" dirty="0" smtClean="0">
                <a:solidFill>
                  <a:srgbClr val="FFFFFF"/>
                </a:solidFill>
                <a:latin typeface="Calibri" pitchFamily="34" charset="0"/>
              </a:rPr>
              <a:t>11-14, </a:t>
            </a:r>
            <a:r>
              <a:rPr lang="pt-BR" altLang="pt-BR" sz="1200" b="1" i="1" dirty="0">
                <a:solidFill>
                  <a:srgbClr val="FFFFFF"/>
                </a:solidFill>
                <a:latin typeface="Calibri" pitchFamily="34" charset="0"/>
              </a:rPr>
              <a:t>2014</a:t>
            </a:r>
            <a:endParaRPr lang="en-US" altLang="pt-BR" sz="1200" b="1" i="1" dirty="0">
              <a:solidFill>
                <a:srgbClr val="FFFFFF"/>
              </a:solidFill>
              <a:latin typeface="Calibri" pitchFamily="34" charset="0"/>
            </a:endParaRPr>
          </a:p>
        </p:txBody>
      </p:sp>
      <p:sp>
        <p:nvSpPr>
          <p:cNvPr id="16" name="Espaço Reservado para Data 3"/>
          <p:cNvSpPr>
            <a:spLocks noGrp="1"/>
          </p:cNvSpPr>
          <p:nvPr>
            <p:ph type="dt" sz="quarter" idx="10"/>
          </p:nvPr>
        </p:nvSpPr>
        <p:spPr/>
        <p:txBody>
          <a:bodyPr/>
          <a:lstStyle/>
          <a:p>
            <a:pPr>
              <a:defRPr/>
            </a:pPr>
            <a:fld id="{A1154103-D89E-4E83-81FD-45E1AF4B38C3}" type="datetimeFigureOut">
              <a:rPr lang="pt-BR"/>
              <a:pPr>
                <a:defRPr/>
              </a:pPr>
              <a:t>16/06/2015</a:t>
            </a:fld>
            <a:endParaRPr lang="pt-BR"/>
          </a:p>
        </p:txBody>
      </p:sp>
      <p:sp>
        <p:nvSpPr>
          <p:cNvPr id="17" name="Espaço Reservado para Rodapé 4"/>
          <p:cNvSpPr>
            <a:spLocks noGrp="1"/>
          </p:cNvSpPr>
          <p:nvPr>
            <p:ph type="ftr" sz="quarter" idx="11"/>
          </p:nvPr>
        </p:nvSpPr>
        <p:spPr/>
        <p:txBody>
          <a:bodyPr/>
          <a:lstStyle/>
          <a:p>
            <a:pPr>
              <a:defRPr/>
            </a:pPr>
            <a:endParaRPr lang="pt-BR"/>
          </a:p>
        </p:txBody>
      </p:sp>
      <p:sp>
        <p:nvSpPr>
          <p:cNvPr id="2056" name="Espaço Reservado para Número de Slide 5"/>
          <p:cNvSpPr>
            <a:spLocks noGrp="1"/>
          </p:cNvSpPr>
          <p:nvPr>
            <p:ph type="sldNum" sz="quarter" idx="12"/>
          </p:nvPr>
        </p:nvSpPr>
        <p:spPr bwMode="auto">
          <a:noFill/>
          <a:ln>
            <a:miter lim="800000"/>
            <a:headEnd/>
            <a:tailEnd/>
          </a:ln>
        </p:spPr>
        <p:txBody>
          <a:bodyPr/>
          <a:lstStyle/>
          <a:p>
            <a:fld id="{D2C5E929-9993-46FF-A068-5D3AFC68A2DC}" type="slidenum">
              <a:rPr lang="pt-BR" altLang="pt-BR" smtClean="0"/>
              <a:pPr/>
              <a:t>38</a:t>
            </a:fld>
            <a:endParaRPr lang="pt-BR" altLang="pt-BR" smtClean="0"/>
          </a:p>
        </p:txBody>
      </p:sp>
      <p:sp>
        <p:nvSpPr>
          <p:cNvPr id="2057" name="Text Box 3"/>
          <p:cNvSpPr txBox="1">
            <a:spLocks noChangeArrowheads="1"/>
          </p:cNvSpPr>
          <p:nvPr/>
        </p:nvSpPr>
        <p:spPr bwMode="auto">
          <a:xfrm>
            <a:off x="8442325" y="6467475"/>
            <a:ext cx="244475" cy="254000"/>
          </a:xfrm>
          <a:prstGeom prst="rect">
            <a:avLst/>
          </a:prstGeom>
          <a:noFill/>
          <a:ln w="9525">
            <a:noFill/>
            <a:miter lim="800000"/>
            <a:headEnd/>
            <a:tailEnd/>
          </a:ln>
        </p:spPr>
        <p:txBody>
          <a:bodyPr wrap="none" anchor="ctr"/>
          <a:lstStyle/>
          <a:p>
            <a:pPr algn="r" eaLnBrk="1" hangingPunct="1"/>
            <a:fld id="{55443098-B82D-48B2-BA68-7815688279F2}" type="slidenum">
              <a:rPr lang="en-US" altLang="pt-BR" sz="1200">
                <a:solidFill>
                  <a:srgbClr val="878787"/>
                </a:solidFill>
                <a:latin typeface="Calibri" pitchFamily="34" charset="0"/>
                <a:ea typeface="ＭＳ Ｐゴシック" pitchFamily="34" charset="-128"/>
                <a:cs typeface="Calibri" pitchFamily="34" charset="0"/>
                <a:sym typeface="Calibri" pitchFamily="34" charset="0"/>
              </a:rPr>
              <a:pPr algn="r" eaLnBrk="1" hangingPunct="1"/>
              <a:t>38</a:t>
            </a:fld>
            <a:endParaRPr lang="en-US" altLang="pt-BR" sz="1200">
              <a:solidFill>
                <a:srgbClr val="878787"/>
              </a:solidFill>
              <a:latin typeface="Calibri" pitchFamily="34" charset="0"/>
              <a:ea typeface="ＭＳ Ｐゴシック" pitchFamily="34" charset="-128"/>
              <a:cs typeface="Calibri" pitchFamily="34" charset="0"/>
              <a:sym typeface="Calibri" pitchFamily="34" charset="0"/>
            </a:endParaRPr>
          </a:p>
        </p:txBody>
      </p:sp>
      <p:sp>
        <p:nvSpPr>
          <p:cNvPr id="2058" name="Rectangle 2"/>
          <p:cNvSpPr>
            <a:spLocks/>
          </p:cNvSpPr>
          <p:nvPr/>
        </p:nvSpPr>
        <p:spPr bwMode="auto">
          <a:xfrm>
            <a:off x="-180975" y="6375400"/>
            <a:ext cx="8623300" cy="582613"/>
          </a:xfrm>
          <a:prstGeom prst="rect">
            <a:avLst/>
          </a:prstGeom>
          <a:solidFill>
            <a:srgbClr val="FFFFFF"/>
          </a:solidFill>
          <a:ln w="9525">
            <a:noFill/>
            <a:miter lim="800000"/>
            <a:headEnd/>
            <a:tailEnd/>
          </a:ln>
        </p:spPr>
        <p:txBody>
          <a:bodyPr lIns="0" tIns="0" rIns="0" bIns="0"/>
          <a:lstStyle/>
          <a:p>
            <a:pPr eaLnBrk="1" hangingPunct="1"/>
            <a:endParaRPr lang="en-US" altLang="pt-BR">
              <a:latin typeface="Calibri" pitchFamily="34" charset="0"/>
            </a:endParaRPr>
          </a:p>
        </p:txBody>
      </p:sp>
      <p:sp>
        <p:nvSpPr>
          <p:cNvPr id="2059" name="Freeform 4"/>
          <p:cNvSpPr>
            <a:spLocks/>
          </p:cNvSpPr>
          <p:nvPr/>
        </p:nvSpPr>
        <p:spPr bwMode="auto">
          <a:xfrm>
            <a:off x="-138113" y="2659063"/>
            <a:ext cx="9307513" cy="4421187"/>
          </a:xfrm>
          <a:custGeom>
            <a:avLst/>
            <a:gdLst>
              <a:gd name="T0" fmla="*/ 2147483647 w 19599"/>
              <a:gd name="T1" fmla="*/ 2147483647 h 20658"/>
              <a:gd name="T2" fmla="*/ 2147483647 w 19599"/>
              <a:gd name="T3" fmla="*/ 2147483647 h 20658"/>
              <a:gd name="T4" fmla="*/ 2147483647 w 19599"/>
              <a:gd name="T5" fmla="*/ 2147483647 h 20658"/>
              <a:gd name="T6" fmla="*/ 2147483647 w 19599"/>
              <a:gd name="T7" fmla="*/ 2147483647 h 20658"/>
              <a:gd name="T8" fmla="*/ 2147483647 w 19599"/>
              <a:gd name="T9" fmla="*/ 2147483647 h 20658"/>
              <a:gd name="T10" fmla="*/ 0 60000 65536"/>
              <a:gd name="T11" fmla="*/ 0 60000 65536"/>
              <a:gd name="T12" fmla="*/ 0 60000 65536"/>
              <a:gd name="T13" fmla="*/ 0 60000 65536"/>
              <a:gd name="T14" fmla="*/ 0 60000 65536"/>
              <a:gd name="T15" fmla="*/ 0 w 19599"/>
              <a:gd name="T16" fmla="*/ 0 h 20658"/>
              <a:gd name="T17" fmla="*/ 19599 w 19599"/>
              <a:gd name="T18" fmla="*/ 20658 h 20658"/>
            </a:gdLst>
            <a:ahLst/>
            <a:cxnLst>
              <a:cxn ang="T10">
                <a:pos x="T0" y="T1"/>
              </a:cxn>
              <a:cxn ang="T11">
                <a:pos x="T2" y="T3"/>
              </a:cxn>
              <a:cxn ang="T12">
                <a:pos x="T4" y="T5"/>
              </a:cxn>
              <a:cxn ang="T13">
                <a:pos x="T6" y="T7"/>
              </a:cxn>
              <a:cxn ang="T14">
                <a:pos x="T8" y="T9"/>
              </a:cxn>
            </a:cxnLst>
            <a:rect l="T15" t="T16" r="T17" b="T18"/>
            <a:pathLst>
              <a:path w="19599" h="20658">
                <a:moveTo>
                  <a:pt x="148" y="17508"/>
                </a:moveTo>
                <a:cubicBezTo>
                  <a:pt x="18066" y="16918"/>
                  <a:pt x="19038" y="15818"/>
                  <a:pt x="19583" y="32"/>
                </a:cubicBezTo>
                <a:cubicBezTo>
                  <a:pt x="19617" y="-942"/>
                  <a:pt x="19583" y="20658"/>
                  <a:pt x="19583" y="20658"/>
                </a:cubicBezTo>
                <a:cubicBezTo>
                  <a:pt x="19583" y="20658"/>
                  <a:pt x="-1983" y="17578"/>
                  <a:pt x="148" y="17508"/>
                </a:cubicBezTo>
                <a:close/>
                <a:moveTo>
                  <a:pt x="148" y="17508"/>
                </a:moveTo>
              </a:path>
            </a:pathLst>
          </a:custGeom>
          <a:solidFill>
            <a:srgbClr val="FFFFFF"/>
          </a:solidFill>
          <a:ln w="9525">
            <a:noFill/>
            <a:round/>
            <a:headEnd/>
            <a:tailEnd/>
          </a:ln>
        </p:spPr>
        <p:txBody>
          <a:bodyPr lIns="0" tIns="0" rIns="0" bIns="0"/>
          <a:lstStyle/>
          <a:p>
            <a:endParaRPr lang="pt-BR"/>
          </a:p>
        </p:txBody>
      </p:sp>
      <p:pic>
        <p:nvPicPr>
          <p:cNvPr id="206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9225" y="6434138"/>
            <a:ext cx="750888" cy="377825"/>
          </a:xfrm>
          <a:prstGeom prst="rect">
            <a:avLst/>
          </a:prstGeom>
          <a:noFill/>
          <a:ln w="9525">
            <a:noFill/>
            <a:miter lim="800000"/>
            <a:headEnd/>
            <a:tailEnd/>
          </a:ln>
        </p:spPr>
      </p:pic>
      <p:pic>
        <p:nvPicPr>
          <p:cNvPr id="2063" name="Picture 2" descr="http://www.esalq.usp.br/images2/logo.png"/>
          <p:cNvPicPr>
            <a:picLocks noChangeAspect="1" noChangeArrowheads="1"/>
          </p:cNvPicPr>
          <p:nvPr/>
        </p:nvPicPr>
        <p:blipFill>
          <a:blip r:embed="rId3" cstate="print"/>
          <a:srcRect/>
          <a:stretch>
            <a:fillRect/>
          </a:stretch>
        </p:blipFill>
        <p:spPr bwMode="auto">
          <a:xfrm>
            <a:off x="8388424" y="5949280"/>
            <a:ext cx="439737" cy="649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p:cNvSpPr>
          <p:nvPr/>
        </p:nvSpPr>
        <p:spPr bwMode="auto">
          <a:xfrm>
            <a:off x="-76200" y="-63500"/>
            <a:ext cx="9232900" cy="6946900"/>
          </a:xfrm>
          <a:prstGeom prst="rect">
            <a:avLst/>
          </a:prstGeom>
          <a:solidFill>
            <a:srgbClr val="0E4668"/>
          </a:solidFill>
          <a:ln w="9525">
            <a:noFill/>
            <a:miter lim="800000"/>
            <a:headEnd/>
            <a:tailEnd/>
          </a:ln>
        </p:spPr>
        <p:txBody>
          <a:bodyPr lIns="0" tIns="0" rIns="0" bIns="0"/>
          <a:lstStyle/>
          <a:p>
            <a:pPr eaLnBrk="1" hangingPunct="1"/>
            <a:endParaRPr lang="en-US" altLang="pt-BR">
              <a:solidFill>
                <a:srgbClr val="FF0000"/>
              </a:solidFill>
              <a:latin typeface="Calibri" pitchFamily="34" charset="0"/>
            </a:endParaRPr>
          </a:p>
        </p:txBody>
      </p:sp>
      <p:sp>
        <p:nvSpPr>
          <p:cNvPr id="4099" name="Título 1"/>
          <p:cNvSpPr>
            <a:spLocks noGrp="1"/>
          </p:cNvSpPr>
          <p:nvPr>
            <p:ph type="ctrTitle"/>
          </p:nvPr>
        </p:nvSpPr>
        <p:spPr>
          <a:xfrm>
            <a:off x="755576" y="2102991"/>
            <a:ext cx="7416824" cy="1470025"/>
          </a:xfrm>
        </p:spPr>
        <p:txBody>
          <a:bodyPr>
            <a:noAutofit/>
          </a:bodyPr>
          <a:lstStyle/>
          <a:p>
            <a:pPr>
              <a:lnSpc>
                <a:spcPct val="114000"/>
              </a:lnSpc>
            </a:pPr>
            <a:r>
              <a:rPr lang="en-US" sz="2200" b="1" i="1" dirty="0" smtClean="0">
                <a:solidFill>
                  <a:schemeClr val="bg1"/>
                </a:solidFill>
              </a:rPr>
              <a:t>Abstract </a:t>
            </a:r>
            <a:r>
              <a:rPr lang="pt-BR" sz="2200" dirty="0" smtClean="0">
                <a:solidFill>
                  <a:schemeClr val="bg1"/>
                </a:solidFill>
              </a:rPr>
              <a:t/>
            </a:r>
            <a:br>
              <a:rPr lang="pt-BR" sz="2200" dirty="0" smtClean="0">
                <a:solidFill>
                  <a:schemeClr val="bg1"/>
                </a:solidFill>
              </a:rPr>
            </a:br>
            <a:r>
              <a:rPr lang="en-US" sz="2200" dirty="0" smtClean="0">
                <a:solidFill>
                  <a:schemeClr val="bg1"/>
                </a:solidFill>
              </a:rPr>
              <a:t>In the Media Ecology context, it can be assumed that even very small technological innovations can alter and reshape broad aspects of a culture in a </a:t>
            </a:r>
            <a:r>
              <a:rPr lang="en-US" sz="2200" dirty="0" err="1" smtClean="0">
                <a:solidFill>
                  <a:schemeClr val="bg1"/>
                </a:solidFill>
              </a:rPr>
              <a:t>kaleidiscopic</a:t>
            </a:r>
            <a:r>
              <a:rPr lang="en-US" sz="2200" dirty="0" smtClean="0">
                <a:solidFill>
                  <a:schemeClr val="bg1"/>
                </a:solidFill>
              </a:rPr>
              <a:t> way and affect the living systems of human beings (cultural and biological production and reproduction). This study explores the relationship that exists </a:t>
            </a:r>
            <a:r>
              <a:rPr lang="en-US" sz="2200" dirty="0" err="1" smtClean="0">
                <a:solidFill>
                  <a:schemeClr val="bg1"/>
                </a:solidFill>
              </a:rPr>
              <a:t>betweeen</a:t>
            </a:r>
            <a:r>
              <a:rPr lang="en-US" sz="2200" dirty="0" smtClean="0">
                <a:solidFill>
                  <a:schemeClr val="bg1"/>
                </a:solidFill>
              </a:rPr>
              <a:t> technological changes linked to survival strategies that occurred in Central Europe in the period 7000 - 3500 B.C. and the transformation of the social and cultural configuration of these societies – as reflected in the transition from a </a:t>
            </a:r>
            <a:r>
              <a:rPr lang="en-US" sz="2200" dirty="0" err="1" smtClean="0">
                <a:solidFill>
                  <a:schemeClr val="bg1"/>
                </a:solidFill>
              </a:rPr>
              <a:t>matristic</a:t>
            </a:r>
            <a:r>
              <a:rPr lang="en-US" sz="2200" dirty="0" smtClean="0">
                <a:solidFill>
                  <a:schemeClr val="bg1"/>
                </a:solidFill>
              </a:rPr>
              <a:t> to a patriarchal society. The approach to this understanding requires interfaces between Media Ecology, Human Ecology and Cultural Biology.</a:t>
            </a:r>
            <a:endParaRPr lang="pt-BR" sz="2200" dirty="0">
              <a:solidFill>
                <a:schemeClr val="bg1"/>
              </a:solidFill>
            </a:endParaRPr>
          </a:p>
        </p:txBody>
      </p:sp>
      <p:sp>
        <p:nvSpPr>
          <p:cNvPr id="16" name="Espaço Reservado para Data 3"/>
          <p:cNvSpPr>
            <a:spLocks noGrp="1"/>
          </p:cNvSpPr>
          <p:nvPr>
            <p:ph type="dt" sz="quarter" idx="10"/>
          </p:nvPr>
        </p:nvSpPr>
        <p:spPr/>
        <p:txBody>
          <a:bodyPr/>
          <a:lstStyle/>
          <a:p>
            <a:pPr>
              <a:defRPr/>
            </a:pPr>
            <a:fld id="{A1154103-D89E-4E83-81FD-45E1AF4B38C3}" type="datetimeFigureOut">
              <a:rPr lang="pt-BR"/>
              <a:pPr>
                <a:defRPr/>
              </a:pPr>
              <a:t>16/06/2015</a:t>
            </a:fld>
            <a:endParaRPr lang="pt-BR"/>
          </a:p>
        </p:txBody>
      </p:sp>
      <p:sp>
        <p:nvSpPr>
          <p:cNvPr id="17" name="Espaço Reservado para Rodapé 4"/>
          <p:cNvSpPr>
            <a:spLocks noGrp="1"/>
          </p:cNvSpPr>
          <p:nvPr>
            <p:ph type="ftr" sz="quarter" idx="11"/>
          </p:nvPr>
        </p:nvSpPr>
        <p:spPr/>
        <p:txBody>
          <a:bodyPr/>
          <a:lstStyle/>
          <a:p>
            <a:pPr>
              <a:defRPr/>
            </a:pPr>
            <a:endParaRPr lang="pt-BR"/>
          </a:p>
        </p:txBody>
      </p:sp>
      <p:sp>
        <p:nvSpPr>
          <p:cNvPr id="4102" name="Espaço Reservado para Número de Slide 5"/>
          <p:cNvSpPr>
            <a:spLocks noGrp="1"/>
          </p:cNvSpPr>
          <p:nvPr>
            <p:ph type="sldNum" sz="quarter" idx="12"/>
          </p:nvPr>
        </p:nvSpPr>
        <p:spPr bwMode="auto">
          <a:noFill/>
          <a:ln>
            <a:miter lim="800000"/>
            <a:headEnd/>
            <a:tailEnd/>
          </a:ln>
        </p:spPr>
        <p:txBody>
          <a:bodyPr/>
          <a:lstStyle/>
          <a:p>
            <a:fld id="{0C96C2CE-4C2D-4B27-AE2B-28CA88AEF849}" type="slidenum">
              <a:rPr lang="pt-BR" altLang="pt-BR" smtClean="0"/>
              <a:pPr/>
              <a:t>39</a:t>
            </a:fld>
            <a:endParaRPr lang="pt-BR" altLang="pt-BR" smtClean="0"/>
          </a:p>
        </p:txBody>
      </p:sp>
      <p:sp>
        <p:nvSpPr>
          <p:cNvPr id="4103" name="Text Box 3"/>
          <p:cNvSpPr txBox="1">
            <a:spLocks noChangeArrowheads="1"/>
          </p:cNvSpPr>
          <p:nvPr/>
        </p:nvSpPr>
        <p:spPr bwMode="auto">
          <a:xfrm>
            <a:off x="8442325" y="6467475"/>
            <a:ext cx="244475" cy="254000"/>
          </a:xfrm>
          <a:prstGeom prst="rect">
            <a:avLst/>
          </a:prstGeom>
          <a:noFill/>
          <a:ln w="9525">
            <a:noFill/>
            <a:miter lim="800000"/>
            <a:headEnd/>
            <a:tailEnd/>
          </a:ln>
        </p:spPr>
        <p:txBody>
          <a:bodyPr wrap="none" anchor="ctr"/>
          <a:lstStyle/>
          <a:p>
            <a:pPr algn="r" eaLnBrk="1" hangingPunct="1"/>
            <a:fld id="{A48EBCEA-F11F-4CA5-BC90-609762765A7E}" type="slidenum">
              <a:rPr lang="en-US" altLang="pt-BR" sz="1200">
                <a:solidFill>
                  <a:srgbClr val="878787"/>
                </a:solidFill>
                <a:latin typeface="Calibri" pitchFamily="34" charset="0"/>
                <a:ea typeface="ＭＳ Ｐゴシック" pitchFamily="34" charset="-128"/>
                <a:cs typeface="Calibri" pitchFamily="34" charset="0"/>
                <a:sym typeface="Calibri" pitchFamily="34" charset="0"/>
              </a:rPr>
              <a:pPr algn="r" eaLnBrk="1" hangingPunct="1"/>
              <a:t>39</a:t>
            </a:fld>
            <a:endParaRPr lang="en-US" altLang="pt-BR" sz="1200">
              <a:solidFill>
                <a:srgbClr val="878787"/>
              </a:solidFill>
              <a:latin typeface="Calibri" pitchFamily="34" charset="0"/>
              <a:ea typeface="ＭＳ Ｐゴシック" pitchFamily="34" charset="-128"/>
              <a:cs typeface="Calibri" pitchFamily="34" charset="0"/>
              <a:sym typeface="Calibri" pitchFamily="34" charset="0"/>
            </a:endParaRPr>
          </a:p>
        </p:txBody>
      </p:sp>
      <p:sp>
        <p:nvSpPr>
          <p:cNvPr id="4104" name="Rectangle 2"/>
          <p:cNvSpPr>
            <a:spLocks/>
          </p:cNvSpPr>
          <p:nvPr/>
        </p:nvSpPr>
        <p:spPr bwMode="auto">
          <a:xfrm>
            <a:off x="-180975" y="6375400"/>
            <a:ext cx="8623300" cy="582613"/>
          </a:xfrm>
          <a:prstGeom prst="rect">
            <a:avLst/>
          </a:prstGeom>
          <a:solidFill>
            <a:srgbClr val="FFFFFF"/>
          </a:solidFill>
          <a:ln w="9525">
            <a:noFill/>
            <a:miter lim="800000"/>
            <a:headEnd/>
            <a:tailEnd/>
          </a:ln>
        </p:spPr>
        <p:txBody>
          <a:bodyPr lIns="0" tIns="0" rIns="0" bIns="0"/>
          <a:lstStyle/>
          <a:p>
            <a:pPr eaLnBrk="1" hangingPunct="1"/>
            <a:endParaRPr lang="en-US" altLang="pt-BR">
              <a:latin typeface="Calibri" pitchFamily="34" charset="0"/>
            </a:endParaRPr>
          </a:p>
        </p:txBody>
      </p:sp>
      <p:sp>
        <p:nvSpPr>
          <p:cNvPr id="4105" name="Freeform 4"/>
          <p:cNvSpPr>
            <a:spLocks/>
          </p:cNvSpPr>
          <p:nvPr/>
        </p:nvSpPr>
        <p:spPr bwMode="auto">
          <a:xfrm>
            <a:off x="-138113" y="2659063"/>
            <a:ext cx="9307513" cy="4421187"/>
          </a:xfrm>
          <a:custGeom>
            <a:avLst/>
            <a:gdLst>
              <a:gd name="T0" fmla="*/ 2147483647 w 19599"/>
              <a:gd name="T1" fmla="*/ 2147483647 h 20658"/>
              <a:gd name="T2" fmla="*/ 2147483647 w 19599"/>
              <a:gd name="T3" fmla="*/ 2147483647 h 20658"/>
              <a:gd name="T4" fmla="*/ 2147483647 w 19599"/>
              <a:gd name="T5" fmla="*/ 2147483647 h 20658"/>
              <a:gd name="T6" fmla="*/ 2147483647 w 19599"/>
              <a:gd name="T7" fmla="*/ 2147483647 h 20658"/>
              <a:gd name="T8" fmla="*/ 2147483647 w 19599"/>
              <a:gd name="T9" fmla="*/ 2147483647 h 20658"/>
              <a:gd name="T10" fmla="*/ 0 60000 65536"/>
              <a:gd name="T11" fmla="*/ 0 60000 65536"/>
              <a:gd name="T12" fmla="*/ 0 60000 65536"/>
              <a:gd name="T13" fmla="*/ 0 60000 65536"/>
              <a:gd name="T14" fmla="*/ 0 60000 65536"/>
              <a:gd name="T15" fmla="*/ 0 w 19599"/>
              <a:gd name="T16" fmla="*/ 0 h 20658"/>
              <a:gd name="T17" fmla="*/ 19599 w 19599"/>
              <a:gd name="T18" fmla="*/ 20658 h 20658"/>
            </a:gdLst>
            <a:ahLst/>
            <a:cxnLst>
              <a:cxn ang="T10">
                <a:pos x="T0" y="T1"/>
              </a:cxn>
              <a:cxn ang="T11">
                <a:pos x="T2" y="T3"/>
              </a:cxn>
              <a:cxn ang="T12">
                <a:pos x="T4" y="T5"/>
              </a:cxn>
              <a:cxn ang="T13">
                <a:pos x="T6" y="T7"/>
              </a:cxn>
              <a:cxn ang="T14">
                <a:pos x="T8" y="T9"/>
              </a:cxn>
            </a:cxnLst>
            <a:rect l="T15" t="T16" r="T17" b="T18"/>
            <a:pathLst>
              <a:path w="19599" h="20658">
                <a:moveTo>
                  <a:pt x="148" y="17508"/>
                </a:moveTo>
                <a:cubicBezTo>
                  <a:pt x="18066" y="16918"/>
                  <a:pt x="19038" y="15818"/>
                  <a:pt x="19583" y="32"/>
                </a:cubicBezTo>
                <a:cubicBezTo>
                  <a:pt x="19617" y="-942"/>
                  <a:pt x="19583" y="20658"/>
                  <a:pt x="19583" y="20658"/>
                </a:cubicBezTo>
                <a:cubicBezTo>
                  <a:pt x="19583" y="20658"/>
                  <a:pt x="-1983" y="17578"/>
                  <a:pt x="148" y="17508"/>
                </a:cubicBezTo>
                <a:close/>
                <a:moveTo>
                  <a:pt x="148" y="17508"/>
                </a:moveTo>
              </a:path>
            </a:pathLst>
          </a:custGeom>
          <a:solidFill>
            <a:srgbClr val="FFFFFF"/>
          </a:solidFill>
          <a:ln w="9525">
            <a:noFill/>
            <a:round/>
            <a:headEnd/>
            <a:tailEnd/>
          </a:ln>
        </p:spPr>
        <p:txBody>
          <a:bodyPr lIns="0" tIns="0" rIns="0" bIns="0"/>
          <a:lstStyle/>
          <a:p>
            <a:endParaRPr lang="pt-BR"/>
          </a:p>
        </p:txBody>
      </p:sp>
      <p:pic>
        <p:nvPicPr>
          <p:cNvPr id="410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9225" y="6434138"/>
            <a:ext cx="750888" cy="377825"/>
          </a:xfrm>
          <a:prstGeom prst="rect">
            <a:avLst/>
          </a:prstGeom>
          <a:noFill/>
          <a:ln w="9525">
            <a:noFill/>
            <a:miter lim="800000"/>
            <a:headEnd/>
            <a:tailEnd/>
          </a:ln>
        </p:spPr>
      </p:pic>
      <p:pic>
        <p:nvPicPr>
          <p:cNvPr id="4109" name="Picture 2" descr="http://www.esalq.usp.br/images2/logo.png"/>
          <p:cNvPicPr>
            <a:picLocks noChangeAspect="1" noChangeArrowheads="1"/>
          </p:cNvPicPr>
          <p:nvPr/>
        </p:nvPicPr>
        <p:blipFill>
          <a:blip r:embed="rId3" cstate="print"/>
          <a:srcRect/>
          <a:stretch>
            <a:fillRect/>
          </a:stretch>
        </p:blipFill>
        <p:spPr bwMode="auto">
          <a:xfrm>
            <a:off x="8316416" y="5948065"/>
            <a:ext cx="439737" cy="649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611560" y="908720"/>
            <a:ext cx="8136904" cy="5001369"/>
          </a:xfrm>
          <a:prstGeom prst="rect">
            <a:avLst/>
          </a:prstGeom>
        </p:spPr>
        <p:txBody>
          <a:bodyPr wrap="square">
            <a:spAutoFit/>
          </a:bodyPr>
          <a:lstStyle/>
          <a:p>
            <a:r>
              <a:rPr lang="pt-BR" sz="2600" b="1" i="1" dirty="0" smtClean="0">
                <a:solidFill>
                  <a:srgbClr val="FFC000"/>
                </a:solidFill>
              </a:rPr>
              <a:t> A Tecnologia é um filtro sensorial </a:t>
            </a:r>
            <a:r>
              <a:rPr lang="pt-BR" sz="2600" i="1" dirty="0" smtClean="0">
                <a:solidFill>
                  <a:srgbClr val="FFC000"/>
                </a:solidFill>
              </a:rPr>
              <a:t>para a percepção e representação do ambiente e da sociedade.</a:t>
            </a:r>
          </a:p>
          <a:p>
            <a:r>
              <a:rPr lang="pt-BR" i="1" dirty="0" err="1" smtClean="0">
                <a:solidFill>
                  <a:srgbClr val="FFC000"/>
                </a:solidFill>
              </a:rPr>
              <a:t>McLuhan</a:t>
            </a:r>
            <a:r>
              <a:rPr lang="pt-BR" i="1" dirty="0" smtClean="0">
                <a:solidFill>
                  <a:srgbClr val="FFC000"/>
                </a:solidFill>
              </a:rPr>
              <a:t> (2003/1964) e </a:t>
            </a:r>
            <a:r>
              <a:rPr lang="pt-BR" i="1" dirty="0" err="1" smtClean="0">
                <a:solidFill>
                  <a:srgbClr val="FFC000"/>
                </a:solidFill>
              </a:rPr>
              <a:t>Postman</a:t>
            </a:r>
            <a:r>
              <a:rPr lang="pt-BR" i="1" dirty="0" smtClean="0">
                <a:solidFill>
                  <a:srgbClr val="FFC000"/>
                </a:solidFill>
              </a:rPr>
              <a:t> (1994/1992)</a:t>
            </a:r>
            <a:r>
              <a:rPr lang="pt-BR" b="1" i="1" dirty="0" smtClean="0">
                <a:solidFill>
                  <a:srgbClr val="FFC000"/>
                </a:solidFill>
              </a:rPr>
              <a:t> </a:t>
            </a:r>
          </a:p>
          <a:p>
            <a:endParaRPr lang="pt-BR" sz="2600" i="1" dirty="0" smtClean="0">
              <a:solidFill>
                <a:srgbClr val="FFFF00"/>
              </a:solidFill>
            </a:endParaRPr>
          </a:p>
          <a:p>
            <a:endParaRPr lang="pt-BR" sz="2600" i="1" dirty="0" smtClean="0">
              <a:solidFill>
                <a:srgbClr val="FFFF00"/>
              </a:solidFill>
            </a:endParaRPr>
          </a:p>
          <a:p>
            <a:r>
              <a:rPr lang="pt-BR" sz="2600" i="1" dirty="0" smtClean="0">
                <a:solidFill>
                  <a:srgbClr val="FFFF00"/>
                </a:solidFill>
              </a:rPr>
              <a:t>De acordo com </a:t>
            </a:r>
            <a:r>
              <a:rPr lang="pt-BR" sz="2600" i="1" dirty="0" err="1" smtClean="0">
                <a:solidFill>
                  <a:srgbClr val="FFFF00"/>
                </a:solidFill>
              </a:rPr>
              <a:t>McLuhan</a:t>
            </a:r>
            <a:r>
              <a:rPr lang="pt-BR" sz="2600" i="1" dirty="0" smtClean="0">
                <a:solidFill>
                  <a:srgbClr val="FFFF00"/>
                </a:solidFill>
              </a:rPr>
              <a:t> os </a:t>
            </a:r>
            <a:r>
              <a:rPr lang="pt-BR" sz="2600" b="1" i="1" dirty="0" smtClean="0">
                <a:solidFill>
                  <a:srgbClr val="FFFF00"/>
                </a:solidFill>
              </a:rPr>
              <a:t>media/as tecnologias</a:t>
            </a:r>
            <a:r>
              <a:rPr lang="pt-BR" sz="2600" i="1" dirty="0" smtClean="0">
                <a:solidFill>
                  <a:srgbClr val="FFFF00"/>
                </a:solidFill>
              </a:rPr>
              <a:t> </a:t>
            </a:r>
            <a:r>
              <a:rPr lang="pt-BR" sz="2600" b="1" i="1" dirty="0" smtClean="0">
                <a:solidFill>
                  <a:srgbClr val="FFFF00"/>
                </a:solidFill>
              </a:rPr>
              <a:t>são a causa e a razão das estruturas sociais</a:t>
            </a:r>
            <a:r>
              <a:rPr lang="pt-BR" sz="2600" i="1" dirty="0" smtClean="0">
                <a:solidFill>
                  <a:srgbClr val="FFFF00"/>
                </a:solidFill>
              </a:rPr>
              <a:t>.</a:t>
            </a:r>
          </a:p>
          <a:p>
            <a:endParaRPr lang="pt-BR" sz="2600" i="1" dirty="0" smtClean="0">
              <a:solidFill>
                <a:srgbClr val="FFC000"/>
              </a:solidFill>
            </a:endParaRPr>
          </a:p>
          <a:p>
            <a:r>
              <a:rPr lang="pt-BR" sz="2600" i="1" dirty="0" err="1" smtClean="0">
                <a:solidFill>
                  <a:schemeClr val="bg1"/>
                </a:solidFill>
              </a:rPr>
              <a:t>McLuhan</a:t>
            </a:r>
            <a:r>
              <a:rPr lang="pt-BR" sz="2600" i="1" dirty="0" smtClean="0">
                <a:solidFill>
                  <a:schemeClr val="bg1"/>
                </a:solidFill>
              </a:rPr>
              <a:t> enfatiza o papel das </a:t>
            </a:r>
            <a:r>
              <a:rPr lang="pt-BR" sz="2600" b="1" i="1" dirty="0" smtClean="0">
                <a:solidFill>
                  <a:schemeClr val="bg1"/>
                </a:solidFill>
              </a:rPr>
              <a:t>tecnologias de informação</a:t>
            </a:r>
            <a:r>
              <a:rPr lang="pt-BR" sz="2600" i="1" dirty="0" smtClean="0">
                <a:solidFill>
                  <a:schemeClr val="bg1"/>
                </a:solidFill>
              </a:rPr>
              <a:t>, propondo que a forma de um ambiente social é relacionada a novos modos de percepção trazidos pelas tecnologias.</a:t>
            </a: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724962"/>
            <a:ext cx="8568952" cy="5080302"/>
          </a:xfrm>
          <a:prstGeom prst="rect">
            <a:avLst/>
          </a:prstGeom>
        </p:spPr>
        <p:txBody>
          <a:bodyPr wrap="square">
            <a:spAutoFit/>
          </a:bodyPr>
          <a:lstStyle/>
          <a:p>
            <a:pPr algn="just">
              <a:lnSpc>
                <a:spcPct val="114000"/>
              </a:lnSpc>
            </a:pPr>
            <a:r>
              <a:rPr lang="en-US" dirty="0">
                <a:solidFill>
                  <a:schemeClr val="bg1"/>
                </a:solidFill>
                <a:effectLst>
                  <a:outerShdw blurRad="38100" dist="38100" dir="2700000" algn="tl">
                    <a:srgbClr val="000000">
                      <a:alpha val="43137"/>
                    </a:srgbClr>
                  </a:outerShdw>
                </a:effectLst>
              </a:rPr>
              <a:t>REFERENCES</a:t>
            </a:r>
          </a:p>
          <a:p>
            <a:pPr algn="just"/>
            <a:r>
              <a:rPr lang="en-US" dirty="0" err="1">
                <a:solidFill>
                  <a:schemeClr val="bg1"/>
                </a:solidFill>
              </a:rPr>
              <a:t>Antunes</a:t>
            </a:r>
            <a:r>
              <a:rPr lang="en-US" dirty="0">
                <a:solidFill>
                  <a:schemeClr val="bg1"/>
                </a:solidFill>
              </a:rPr>
              <a:t>, A. </a:t>
            </a:r>
            <a:r>
              <a:rPr lang="en-US" i="1" dirty="0" err="1">
                <a:solidFill>
                  <a:schemeClr val="bg1"/>
                </a:solidFill>
                <a:effectLst>
                  <a:outerShdw blurRad="38100" dist="38100" dir="2700000" algn="tl">
                    <a:srgbClr val="000000">
                      <a:alpha val="43137"/>
                    </a:srgbClr>
                  </a:outerShdw>
                </a:effectLst>
              </a:rPr>
              <a:t>Acústico</a:t>
            </a:r>
            <a:r>
              <a:rPr lang="en-US" i="1" dirty="0">
                <a:solidFill>
                  <a:schemeClr val="bg1"/>
                </a:solidFill>
                <a:effectLst>
                  <a:outerShdw blurRad="38100" dist="38100" dir="2700000" algn="tl">
                    <a:srgbClr val="000000">
                      <a:alpha val="43137"/>
                    </a:srgbClr>
                  </a:outerShdw>
                </a:effectLst>
              </a:rPr>
              <a:t> </a:t>
            </a:r>
            <a:r>
              <a:rPr lang="en-US" i="1" dirty="0" err="1">
                <a:solidFill>
                  <a:schemeClr val="bg1"/>
                </a:solidFill>
                <a:effectLst>
                  <a:outerShdw blurRad="38100" dist="38100" dir="2700000" algn="tl">
                    <a:srgbClr val="000000">
                      <a:alpha val="43137"/>
                    </a:srgbClr>
                  </a:outerShdw>
                </a:effectLst>
              </a:rPr>
              <a:t>MTV_Arnaldo</a:t>
            </a:r>
            <a:r>
              <a:rPr lang="en-US" i="1" dirty="0">
                <a:solidFill>
                  <a:schemeClr val="bg1"/>
                </a:solidFill>
                <a:effectLst>
                  <a:outerShdw blurRad="38100" dist="38100" dir="2700000" algn="tl">
                    <a:srgbClr val="000000">
                      <a:alpha val="43137"/>
                    </a:srgbClr>
                  </a:outerShdw>
                </a:effectLst>
              </a:rPr>
              <a:t> </a:t>
            </a:r>
            <a:r>
              <a:rPr lang="en-US" i="1" dirty="0" err="1">
                <a:solidFill>
                  <a:schemeClr val="bg1"/>
                </a:solidFill>
                <a:effectLst>
                  <a:outerShdw blurRad="38100" dist="38100" dir="2700000" algn="tl">
                    <a:srgbClr val="000000">
                      <a:alpha val="43137"/>
                    </a:srgbClr>
                  </a:outerShdw>
                </a:effectLst>
              </a:rPr>
              <a:t>Antunes</a:t>
            </a:r>
            <a:r>
              <a:rPr lang="en-US" dirty="0">
                <a:solidFill>
                  <a:schemeClr val="bg1"/>
                </a:solidFill>
              </a:rPr>
              <a:t>. São Paulo: </a:t>
            </a:r>
            <a:r>
              <a:rPr lang="en-US" dirty="0" err="1">
                <a:solidFill>
                  <a:schemeClr val="bg1"/>
                </a:solidFill>
              </a:rPr>
              <a:t>Liminha</a:t>
            </a:r>
            <a:r>
              <a:rPr lang="en-US" dirty="0">
                <a:solidFill>
                  <a:schemeClr val="bg1"/>
                </a:solidFill>
              </a:rPr>
              <a:t>/</a:t>
            </a:r>
            <a:r>
              <a:rPr lang="en-US" dirty="0" err="1">
                <a:solidFill>
                  <a:schemeClr val="bg1"/>
                </a:solidFill>
              </a:rPr>
              <a:t>Abril</a:t>
            </a:r>
            <a:r>
              <a:rPr lang="en-US" dirty="0">
                <a:solidFill>
                  <a:schemeClr val="bg1"/>
                </a:solidFill>
              </a:rPr>
              <a:t> </a:t>
            </a:r>
            <a:r>
              <a:rPr lang="en-US" dirty="0" err="1">
                <a:solidFill>
                  <a:schemeClr val="bg1"/>
                </a:solidFill>
              </a:rPr>
              <a:t>Radiodifusão</a:t>
            </a:r>
            <a:r>
              <a:rPr lang="en-US" dirty="0">
                <a:solidFill>
                  <a:schemeClr val="bg1"/>
                </a:solidFill>
              </a:rPr>
              <a:t>, 2012. DVD – 105 min.</a:t>
            </a:r>
          </a:p>
          <a:p>
            <a:pPr algn="just">
              <a:lnSpc>
                <a:spcPct val="114000"/>
              </a:lnSpc>
            </a:pPr>
            <a:endParaRPr lang="en-US" sz="300" dirty="0" smtClean="0">
              <a:solidFill>
                <a:schemeClr val="bg1"/>
              </a:solidFill>
            </a:endParaRPr>
          </a:p>
          <a:p>
            <a:pPr algn="just">
              <a:lnSpc>
                <a:spcPct val="114000"/>
              </a:lnSpc>
            </a:pPr>
            <a:r>
              <a:rPr lang="en-US" dirty="0" err="1">
                <a:solidFill>
                  <a:schemeClr val="bg1"/>
                </a:solidFill>
              </a:rPr>
              <a:t>Ellul</a:t>
            </a:r>
            <a:r>
              <a:rPr lang="en-US" dirty="0">
                <a:solidFill>
                  <a:schemeClr val="bg1"/>
                </a:solidFill>
              </a:rPr>
              <a:t>, J. </a:t>
            </a:r>
            <a:r>
              <a:rPr lang="en-US" i="1" dirty="0">
                <a:solidFill>
                  <a:schemeClr val="bg1"/>
                </a:solidFill>
                <a:effectLst>
                  <a:outerShdw blurRad="38100" dist="38100" dir="2700000" algn="tl">
                    <a:srgbClr val="000000">
                      <a:alpha val="43137"/>
                    </a:srgbClr>
                  </a:outerShdw>
                </a:effectLst>
              </a:rPr>
              <a:t>The technological society</a:t>
            </a:r>
            <a:r>
              <a:rPr lang="en-US" dirty="0">
                <a:solidFill>
                  <a:schemeClr val="bg1"/>
                </a:solidFill>
              </a:rPr>
              <a:t>. New York: Vintage. 1964. 449 p.</a:t>
            </a:r>
          </a:p>
          <a:p>
            <a:pPr algn="just">
              <a:lnSpc>
                <a:spcPct val="114000"/>
              </a:lnSpc>
            </a:pPr>
            <a:endParaRPr lang="en-US" sz="300" dirty="0" smtClean="0">
              <a:solidFill>
                <a:schemeClr val="bg1"/>
              </a:solidFill>
            </a:endParaRPr>
          </a:p>
          <a:p>
            <a:pPr algn="just"/>
            <a:r>
              <a:rPr lang="en-US" dirty="0">
                <a:solidFill>
                  <a:schemeClr val="bg1"/>
                </a:solidFill>
              </a:rPr>
              <a:t>McLuhan, M. </a:t>
            </a:r>
            <a:r>
              <a:rPr lang="en-US" i="1" dirty="0">
                <a:solidFill>
                  <a:schemeClr val="bg1"/>
                </a:solidFill>
                <a:effectLst>
                  <a:outerShdw blurRad="38100" dist="38100" dir="2700000" algn="tl">
                    <a:srgbClr val="000000">
                      <a:alpha val="43137"/>
                    </a:srgbClr>
                  </a:outerShdw>
                </a:effectLst>
              </a:rPr>
              <a:t>Understanding media</a:t>
            </a:r>
            <a:r>
              <a:rPr lang="en-US" i="1" dirty="0">
                <a:solidFill>
                  <a:schemeClr val="bg1"/>
                </a:solidFill>
              </a:rPr>
              <a:t>:</a:t>
            </a:r>
            <a:r>
              <a:rPr lang="en-US" dirty="0">
                <a:solidFill>
                  <a:schemeClr val="bg1"/>
                </a:solidFill>
              </a:rPr>
              <a:t> the extensions of man. </a:t>
            </a:r>
            <a:r>
              <a:rPr lang="pt-BR" dirty="0">
                <a:solidFill>
                  <a:schemeClr val="bg1"/>
                </a:solidFill>
              </a:rPr>
              <a:t>Corte </a:t>
            </a:r>
            <a:r>
              <a:rPr lang="pt-BR" dirty="0" err="1">
                <a:solidFill>
                  <a:schemeClr val="bg1"/>
                </a:solidFill>
              </a:rPr>
              <a:t>Madera</a:t>
            </a:r>
            <a:r>
              <a:rPr lang="pt-BR" dirty="0">
                <a:solidFill>
                  <a:schemeClr val="bg1"/>
                </a:solidFill>
              </a:rPr>
              <a:t>, CA: </a:t>
            </a:r>
            <a:r>
              <a:rPr lang="pt-BR" dirty="0" err="1">
                <a:solidFill>
                  <a:schemeClr val="bg1"/>
                </a:solidFill>
              </a:rPr>
              <a:t>Gingko</a:t>
            </a:r>
            <a:r>
              <a:rPr lang="pt-BR" dirty="0">
                <a:solidFill>
                  <a:schemeClr val="bg1"/>
                </a:solidFill>
              </a:rPr>
              <a:t> </a:t>
            </a:r>
            <a:r>
              <a:rPr lang="pt-BR" dirty="0" err="1">
                <a:solidFill>
                  <a:schemeClr val="bg1"/>
                </a:solidFill>
              </a:rPr>
              <a:t>Press</a:t>
            </a:r>
            <a:r>
              <a:rPr lang="pt-BR" dirty="0">
                <a:solidFill>
                  <a:schemeClr val="bg1"/>
                </a:solidFill>
              </a:rPr>
              <a:t>, 2003 (1964).</a:t>
            </a:r>
            <a:endParaRPr lang="en-US" dirty="0">
              <a:solidFill>
                <a:schemeClr val="bg1"/>
              </a:solidFill>
            </a:endParaRPr>
          </a:p>
          <a:p>
            <a:pPr algn="just">
              <a:lnSpc>
                <a:spcPct val="114000"/>
              </a:lnSpc>
            </a:pPr>
            <a:endParaRPr lang="en-US" sz="300" dirty="0" smtClean="0">
              <a:solidFill>
                <a:schemeClr val="bg1"/>
              </a:solidFill>
            </a:endParaRPr>
          </a:p>
          <a:p>
            <a:pPr algn="just"/>
            <a:r>
              <a:rPr lang="en-US" dirty="0" err="1">
                <a:solidFill>
                  <a:schemeClr val="bg1"/>
                </a:solidFill>
              </a:rPr>
              <a:t>Meyrowitz</a:t>
            </a:r>
            <a:r>
              <a:rPr lang="en-US" dirty="0">
                <a:solidFill>
                  <a:schemeClr val="bg1"/>
                </a:solidFill>
              </a:rPr>
              <a:t>, J. Power, Pleasure, Patterns: intersecting narratives of media influence.</a:t>
            </a:r>
            <a:r>
              <a:rPr lang="en-US" i="1" dirty="0">
                <a:solidFill>
                  <a:schemeClr val="bg1"/>
                </a:solidFill>
                <a:effectLst>
                  <a:outerShdw blurRad="38100" dist="38100" dir="2700000" algn="tl">
                    <a:srgbClr val="000000">
                      <a:alpha val="43137"/>
                    </a:srgbClr>
                  </a:outerShdw>
                </a:effectLst>
              </a:rPr>
              <a:t> Journal of Communication </a:t>
            </a:r>
            <a:r>
              <a:rPr lang="en-US" dirty="0">
                <a:solidFill>
                  <a:schemeClr val="bg1"/>
                </a:solidFill>
              </a:rPr>
              <a:t>(International Communication Association) , 58 (2008): 641-663.</a:t>
            </a:r>
          </a:p>
          <a:p>
            <a:pPr algn="just"/>
            <a:endParaRPr lang="en-US" sz="300" dirty="0" smtClean="0">
              <a:solidFill>
                <a:schemeClr val="bg1"/>
              </a:solidFill>
            </a:endParaRPr>
          </a:p>
          <a:p>
            <a:pPr algn="just"/>
            <a:r>
              <a:rPr lang="en-US" dirty="0" err="1">
                <a:solidFill>
                  <a:schemeClr val="bg1"/>
                </a:solidFill>
              </a:rPr>
              <a:t>Ong</a:t>
            </a:r>
            <a:r>
              <a:rPr lang="en-US" dirty="0">
                <a:solidFill>
                  <a:schemeClr val="bg1"/>
                </a:solidFill>
              </a:rPr>
              <a:t>, W. J. </a:t>
            </a:r>
            <a:r>
              <a:rPr lang="en-US" i="1" dirty="0" err="1">
                <a:solidFill>
                  <a:schemeClr val="bg1"/>
                </a:solidFill>
                <a:effectLst>
                  <a:outerShdw blurRad="38100" dist="38100" dir="2700000" algn="tl">
                    <a:srgbClr val="000000">
                      <a:alpha val="43137"/>
                    </a:srgbClr>
                  </a:outerShdw>
                </a:effectLst>
              </a:rPr>
              <a:t>Orality</a:t>
            </a:r>
            <a:r>
              <a:rPr lang="en-US" i="1" dirty="0">
                <a:solidFill>
                  <a:schemeClr val="bg1"/>
                </a:solidFill>
                <a:effectLst>
                  <a:outerShdw blurRad="38100" dist="38100" dir="2700000" algn="tl">
                    <a:srgbClr val="000000">
                      <a:alpha val="43137"/>
                    </a:srgbClr>
                  </a:outerShdw>
                </a:effectLst>
              </a:rPr>
              <a:t> and literacy</a:t>
            </a:r>
            <a:r>
              <a:rPr lang="en-US" dirty="0">
                <a:solidFill>
                  <a:schemeClr val="bg1"/>
                </a:solidFill>
              </a:rPr>
              <a:t>: the </a:t>
            </a:r>
            <a:r>
              <a:rPr lang="en-US" dirty="0" err="1">
                <a:solidFill>
                  <a:schemeClr val="bg1"/>
                </a:solidFill>
              </a:rPr>
              <a:t>technologizing</a:t>
            </a:r>
            <a:r>
              <a:rPr lang="en-US" dirty="0">
                <a:solidFill>
                  <a:schemeClr val="bg1"/>
                </a:solidFill>
              </a:rPr>
              <a:t> of the Word.  </a:t>
            </a:r>
            <a:r>
              <a:rPr lang="en-US" dirty="0" err="1">
                <a:solidFill>
                  <a:schemeClr val="bg1"/>
                </a:solidFill>
              </a:rPr>
              <a:t>Lnon</a:t>
            </a:r>
            <a:r>
              <a:rPr lang="en-US" dirty="0">
                <a:solidFill>
                  <a:schemeClr val="bg1"/>
                </a:solidFill>
              </a:rPr>
              <a:t>/New York: </a:t>
            </a:r>
            <a:r>
              <a:rPr lang="en-US" dirty="0" err="1">
                <a:solidFill>
                  <a:schemeClr val="bg1"/>
                </a:solidFill>
              </a:rPr>
              <a:t>Routledge</a:t>
            </a:r>
            <a:r>
              <a:rPr lang="en-US" dirty="0">
                <a:solidFill>
                  <a:schemeClr val="bg1"/>
                </a:solidFill>
              </a:rPr>
              <a:t>, Taylor &amp; Francis Group. 2002(1982). 204 p.</a:t>
            </a:r>
          </a:p>
          <a:p>
            <a:pPr algn="just">
              <a:lnSpc>
                <a:spcPct val="114000"/>
              </a:lnSpc>
            </a:pPr>
            <a:endParaRPr lang="en-US" sz="300" dirty="0" smtClean="0">
              <a:solidFill>
                <a:schemeClr val="bg1"/>
              </a:solidFill>
            </a:endParaRPr>
          </a:p>
          <a:p>
            <a:pPr algn="just">
              <a:lnSpc>
                <a:spcPct val="114000"/>
              </a:lnSpc>
            </a:pPr>
            <a:r>
              <a:rPr lang="en-US" dirty="0">
                <a:solidFill>
                  <a:schemeClr val="bg1"/>
                </a:solidFill>
              </a:rPr>
              <a:t>Postman, N. </a:t>
            </a:r>
            <a:r>
              <a:rPr lang="en-US" i="1" dirty="0" err="1">
                <a:solidFill>
                  <a:schemeClr val="bg1"/>
                </a:solidFill>
                <a:effectLst>
                  <a:outerShdw blurRad="38100" dist="38100" dir="2700000" algn="tl">
                    <a:srgbClr val="000000">
                      <a:alpha val="43137"/>
                    </a:srgbClr>
                  </a:outerShdw>
                </a:effectLst>
              </a:rPr>
              <a:t>Tecnopólio</a:t>
            </a:r>
            <a:r>
              <a:rPr lang="en-US" dirty="0">
                <a:solidFill>
                  <a:schemeClr val="bg1"/>
                </a:solidFill>
                <a:effectLst>
                  <a:outerShdw blurRad="38100" dist="38100" dir="2700000" algn="tl">
                    <a:srgbClr val="000000">
                      <a:alpha val="43137"/>
                    </a:srgbClr>
                  </a:outerShdw>
                </a:effectLst>
              </a:rPr>
              <a:t> </a:t>
            </a:r>
            <a:r>
              <a:rPr lang="en-US" dirty="0">
                <a:solidFill>
                  <a:schemeClr val="bg1"/>
                </a:solidFill>
              </a:rPr>
              <a:t>– a </a:t>
            </a:r>
            <a:r>
              <a:rPr lang="en-US" dirty="0" err="1">
                <a:solidFill>
                  <a:schemeClr val="bg1"/>
                </a:solidFill>
              </a:rPr>
              <a:t>rendição</a:t>
            </a:r>
            <a:r>
              <a:rPr lang="en-US" dirty="0">
                <a:solidFill>
                  <a:schemeClr val="bg1"/>
                </a:solidFill>
              </a:rPr>
              <a:t> </a:t>
            </a:r>
            <a:r>
              <a:rPr lang="en-US" dirty="0" err="1">
                <a:solidFill>
                  <a:schemeClr val="bg1"/>
                </a:solidFill>
              </a:rPr>
              <a:t>da</a:t>
            </a:r>
            <a:r>
              <a:rPr lang="en-US" dirty="0">
                <a:solidFill>
                  <a:schemeClr val="bg1"/>
                </a:solidFill>
              </a:rPr>
              <a:t> </a:t>
            </a:r>
            <a:r>
              <a:rPr lang="en-US" dirty="0" err="1">
                <a:solidFill>
                  <a:schemeClr val="bg1"/>
                </a:solidFill>
              </a:rPr>
              <a:t>cultura</a:t>
            </a:r>
            <a:r>
              <a:rPr lang="en-US" dirty="0">
                <a:solidFill>
                  <a:schemeClr val="bg1"/>
                </a:solidFill>
              </a:rPr>
              <a:t> à </a:t>
            </a:r>
            <a:r>
              <a:rPr lang="en-US" dirty="0" err="1">
                <a:solidFill>
                  <a:schemeClr val="bg1"/>
                </a:solidFill>
              </a:rPr>
              <a:t>tecnologia</a:t>
            </a:r>
            <a:r>
              <a:rPr lang="en-US" dirty="0">
                <a:solidFill>
                  <a:schemeClr val="bg1"/>
                </a:solidFill>
              </a:rPr>
              <a:t>. Nobel Ed. 1994 (1992). 223 p.</a:t>
            </a:r>
          </a:p>
          <a:p>
            <a:pPr algn="just">
              <a:lnSpc>
                <a:spcPct val="114000"/>
              </a:lnSpc>
            </a:pPr>
            <a:endParaRPr lang="en-US" sz="300" dirty="0" smtClean="0">
              <a:solidFill>
                <a:schemeClr val="bg1"/>
              </a:solidFill>
            </a:endParaRPr>
          </a:p>
          <a:p>
            <a:pPr algn="just"/>
            <a:r>
              <a:rPr lang="en-US" dirty="0" err="1">
                <a:solidFill>
                  <a:schemeClr val="bg1"/>
                </a:solidFill>
              </a:rPr>
              <a:t>Strate</a:t>
            </a:r>
            <a:r>
              <a:rPr lang="en-US" dirty="0">
                <a:solidFill>
                  <a:schemeClr val="bg1"/>
                </a:solidFill>
              </a:rPr>
              <a:t>, L.; </a:t>
            </a:r>
            <a:r>
              <a:rPr lang="en-US" dirty="0" err="1">
                <a:solidFill>
                  <a:schemeClr val="bg1"/>
                </a:solidFill>
              </a:rPr>
              <a:t>Lum</a:t>
            </a:r>
            <a:r>
              <a:rPr lang="en-US" dirty="0">
                <a:solidFill>
                  <a:schemeClr val="bg1"/>
                </a:solidFill>
              </a:rPr>
              <a:t>, C.M.K. Lewis Mumford and the ecology of </a:t>
            </a:r>
            <a:r>
              <a:rPr lang="en-US" dirty="0" err="1">
                <a:solidFill>
                  <a:schemeClr val="bg1"/>
                </a:solidFill>
              </a:rPr>
              <a:t>technics</a:t>
            </a:r>
            <a:r>
              <a:rPr lang="en-US" dirty="0">
                <a:solidFill>
                  <a:schemeClr val="bg1"/>
                </a:solidFill>
              </a:rPr>
              <a:t>. In: </a:t>
            </a:r>
            <a:r>
              <a:rPr lang="en-US" dirty="0" err="1">
                <a:solidFill>
                  <a:schemeClr val="bg1"/>
                </a:solidFill>
              </a:rPr>
              <a:t>Lum</a:t>
            </a:r>
            <a:r>
              <a:rPr lang="en-US" dirty="0">
                <a:solidFill>
                  <a:schemeClr val="bg1"/>
                </a:solidFill>
              </a:rPr>
              <a:t>, C.M.K. (ed.) </a:t>
            </a:r>
            <a:r>
              <a:rPr lang="en-US" i="1" dirty="0">
                <a:solidFill>
                  <a:schemeClr val="bg1"/>
                </a:solidFill>
                <a:effectLst>
                  <a:outerShdw blurRad="38100" dist="38100" dir="2700000" algn="tl">
                    <a:srgbClr val="000000">
                      <a:alpha val="43137"/>
                    </a:srgbClr>
                  </a:outerShdw>
                </a:effectLst>
              </a:rPr>
              <a:t>Perspectives on culture, technology and communication</a:t>
            </a:r>
            <a:r>
              <a:rPr lang="en-US" dirty="0">
                <a:solidFill>
                  <a:schemeClr val="bg1"/>
                </a:solidFill>
              </a:rPr>
              <a:t> - the media ecology tradition. Cresskill, NJ: Hampton </a:t>
            </a:r>
            <a:r>
              <a:rPr lang="en-US" dirty="0" err="1">
                <a:solidFill>
                  <a:schemeClr val="bg1"/>
                </a:solidFill>
              </a:rPr>
              <a:t>Presse</a:t>
            </a:r>
            <a:r>
              <a:rPr lang="en-US" dirty="0">
                <a:solidFill>
                  <a:schemeClr val="bg1"/>
                </a:solidFill>
              </a:rPr>
              <a:t>, Inc. 2006, 421 p. (p. 71-95)</a:t>
            </a:r>
          </a:p>
          <a:p>
            <a:pPr algn="just">
              <a:lnSpc>
                <a:spcPct val="114000"/>
              </a:lnSpc>
            </a:pPr>
            <a:endParaRPr lang="en-US" sz="300" dirty="0" smtClean="0">
              <a:solidFill>
                <a:schemeClr val="bg1"/>
              </a:solidFill>
            </a:endParaRPr>
          </a:p>
          <a:p>
            <a:pPr algn="just">
              <a:lnSpc>
                <a:spcPct val="114000"/>
              </a:lnSpc>
            </a:pPr>
            <a:r>
              <a:rPr lang="en-US" dirty="0" err="1">
                <a:solidFill>
                  <a:schemeClr val="bg1"/>
                </a:solidFill>
              </a:rPr>
              <a:t>Turcke</a:t>
            </a:r>
            <a:r>
              <a:rPr lang="en-US" dirty="0">
                <a:solidFill>
                  <a:schemeClr val="bg1"/>
                </a:solidFill>
              </a:rPr>
              <a:t>, C. </a:t>
            </a:r>
            <a:r>
              <a:rPr lang="en-US" i="1" dirty="0" err="1">
                <a:solidFill>
                  <a:schemeClr val="bg1"/>
                </a:solidFill>
                <a:effectLst>
                  <a:outerShdw blurRad="38100" dist="38100" dir="2700000" algn="tl">
                    <a:srgbClr val="000000">
                      <a:alpha val="43137"/>
                    </a:srgbClr>
                  </a:outerShdw>
                </a:effectLst>
              </a:rPr>
              <a:t>Sociedade</a:t>
            </a:r>
            <a:r>
              <a:rPr lang="en-US" i="1" dirty="0">
                <a:solidFill>
                  <a:schemeClr val="bg1"/>
                </a:solidFill>
                <a:effectLst>
                  <a:outerShdw blurRad="38100" dist="38100" dir="2700000" algn="tl">
                    <a:srgbClr val="000000">
                      <a:alpha val="43137"/>
                    </a:srgbClr>
                  </a:outerShdw>
                </a:effectLst>
              </a:rPr>
              <a:t> </a:t>
            </a:r>
            <a:r>
              <a:rPr lang="en-US" i="1" dirty="0" err="1">
                <a:solidFill>
                  <a:schemeClr val="bg1"/>
                </a:solidFill>
                <a:effectLst>
                  <a:outerShdw blurRad="38100" dist="38100" dir="2700000" algn="tl">
                    <a:srgbClr val="000000">
                      <a:alpha val="43137"/>
                    </a:srgbClr>
                  </a:outerShdw>
                </a:effectLst>
              </a:rPr>
              <a:t>excitada</a:t>
            </a:r>
            <a:r>
              <a:rPr lang="en-US" dirty="0">
                <a:solidFill>
                  <a:schemeClr val="bg1"/>
                </a:solidFill>
              </a:rPr>
              <a:t>. Campinas: EDUNICAMP, 2010.328 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611560" y="836712"/>
            <a:ext cx="8136904" cy="5678478"/>
          </a:xfrm>
          <a:prstGeom prst="rect">
            <a:avLst/>
          </a:prstGeom>
        </p:spPr>
        <p:txBody>
          <a:bodyPr wrap="square">
            <a:spAutoFit/>
          </a:bodyPr>
          <a:lstStyle/>
          <a:p>
            <a:r>
              <a:rPr lang="pt-BR" sz="2600" i="1" dirty="0" smtClean="0">
                <a:solidFill>
                  <a:srgbClr val="FFC000"/>
                </a:solidFill>
              </a:rPr>
              <a:t>De acordo com </a:t>
            </a:r>
            <a:r>
              <a:rPr lang="pt-BR" sz="2600" i="1" dirty="0" err="1" smtClean="0">
                <a:solidFill>
                  <a:srgbClr val="FFC000"/>
                </a:solidFill>
              </a:rPr>
              <a:t>McLuhan</a:t>
            </a:r>
            <a:r>
              <a:rPr lang="pt-BR" sz="2600" i="1" dirty="0" smtClean="0">
                <a:solidFill>
                  <a:srgbClr val="FFC000"/>
                </a:solidFill>
              </a:rPr>
              <a:t>,</a:t>
            </a:r>
          </a:p>
          <a:p>
            <a:r>
              <a:rPr lang="pt-BR" sz="2600" i="1" dirty="0" smtClean="0">
                <a:solidFill>
                  <a:srgbClr val="FFC000"/>
                </a:solidFill>
              </a:rPr>
              <a:t>Cada artefato humano, desde as mais antigas ferramentas são extensões do corpo humano e do sistema nervoso humano e são componentes da evolução humana, em um modo e extensão que Darwin nunca imaginou.</a:t>
            </a:r>
            <a:endParaRPr lang="pt-BR" i="1" dirty="0" smtClean="0">
              <a:solidFill>
                <a:srgbClr val="FFC000"/>
              </a:solidFill>
            </a:endParaRPr>
          </a:p>
          <a:p>
            <a:endParaRPr lang="pt-BR" sz="2600" i="1" dirty="0" smtClean="0">
              <a:solidFill>
                <a:srgbClr val="FFFF00"/>
              </a:solidFill>
            </a:endParaRPr>
          </a:p>
          <a:p>
            <a:r>
              <a:rPr lang="pt-BR" sz="2600" i="1" dirty="0" smtClean="0">
                <a:solidFill>
                  <a:srgbClr val="FFFF00"/>
                </a:solidFill>
              </a:rPr>
              <a:t>Na interface com a Ecologia Humana:</a:t>
            </a:r>
          </a:p>
          <a:p>
            <a:r>
              <a:rPr lang="pt-BR" sz="2600" i="1" dirty="0" smtClean="0">
                <a:solidFill>
                  <a:srgbClr val="FFFF00"/>
                </a:solidFill>
              </a:rPr>
              <a:t>Assumimos que a tecnologia afeta a aptidão humana e deste modo interfere no processo evolutivo humano.</a:t>
            </a:r>
          </a:p>
          <a:p>
            <a:endParaRPr lang="pt-BR" sz="2200" i="1" dirty="0" smtClean="0">
              <a:solidFill>
                <a:schemeClr val="bg1"/>
              </a:solidFill>
            </a:endParaRPr>
          </a:p>
          <a:p>
            <a:r>
              <a:rPr lang="pt-BR" sz="2200" i="1" dirty="0" smtClean="0">
                <a:solidFill>
                  <a:schemeClr val="bg1"/>
                </a:solidFill>
              </a:rPr>
              <a:t>Confrontamos com a Media </a:t>
            </a:r>
            <a:r>
              <a:rPr lang="pt-BR" sz="2200" i="1" dirty="0" err="1" smtClean="0">
                <a:solidFill>
                  <a:schemeClr val="bg1"/>
                </a:solidFill>
              </a:rPr>
              <a:t>Ecology</a:t>
            </a:r>
            <a:r>
              <a:rPr lang="pt-BR" sz="2200" i="1" dirty="0" smtClean="0">
                <a:solidFill>
                  <a:schemeClr val="bg1"/>
                </a:solidFill>
              </a:rPr>
              <a:t> os conceitos de paisagem, territorialidade, populações de pequenos produtores e </a:t>
            </a:r>
            <a:r>
              <a:rPr lang="pt-BR" sz="2200" i="1" dirty="0" err="1" smtClean="0">
                <a:solidFill>
                  <a:schemeClr val="bg1"/>
                </a:solidFill>
              </a:rPr>
              <a:t>desagrarização</a:t>
            </a:r>
            <a:r>
              <a:rPr lang="pt-BR" sz="2200" i="1" dirty="0" smtClean="0">
                <a:solidFill>
                  <a:schemeClr val="bg1"/>
                </a:solidFill>
              </a:rPr>
              <a:t>, no contexto da Ecologia Humana.</a:t>
            </a:r>
            <a:endParaRPr lang="pt-BR" sz="2200" i="1" dirty="0">
              <a:solidFill>
                <a:schemeClr val="bg1"/>
              </a:solidFill>
            </a:endParaRPr>
          </a:p>
          <a:p>
            <a:endParaRPr lang="pt-BR" sz="2600" i="1" dirty="0" smtClean="0">
              <a:solidFill>
                <a:srgbClr val="FFC000"/>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00213"/>
            <a:ext cx="7772400" cy="1470025"/>
          </a:xfrm>
        </p:spPr>
        <p:txBody>
          <a:bodyPr rtlCol="0">
            <a:noAutofit/>
          </a:bodyPr>
          <a:lstStyle/>
          <a:p>
            <a:pPr eaLnBrk="1" fontAlgn="auto" hangingPunct="1">
              <a:spcAft>
                <a:spcPts val="0"/>
              </a:spcAft>
              <a:defRPr/>
            </a:pPr>
            <a:r>
              <a:rPr lang="en-GB" sz="4200" b="1" i="1" dirty="0" err="1" smtClean="0">
                <a:solidFill>
                  <a:srgbClr val="FFC000"/>
                </a:solidFill>
                <a:effectLst>
                  <a:outerShdw blurRad="38100" dist="38100" dir="2700000" algn="tl">
                    <a:srgbClr val="000000">
                      <a:alpha val="43137"/>
                    </a:srgbClr>
                  </a:outerShdw>
                </a:effectLst>
              </a:rPr>
              <a:t>Deagrarianisation</a:t>
            </a:r>
            <a:r>
              <a:rPr lang="en-US" sz="4200" b="1" i="1" dirty="0" smtClean="0">
                <a:solidFill>
                  <a:srgbClr val="FFC000"/>
                </a:solidFill>
                <a:effectLst>
                  <a:outerShdw blurRad="38100" dist="38100" dir="2700000" algn="tl">
                    <a:srgbClr val="000000">
                      <a:alpha val="43137"/>
                    </a:srgbClr>
                  </a:outerShdw>
                </a:effectLst>
              </a:rPr>
              <a:t>: </a:t>
            </a:r>
            <a:br>
              <a:rPr lang="en-US" sz="4200" b="1" i="1" dirty="0" smtClean="0">
                <a:solidFill>
                  <a:srgbClr val="FFC000"/>
                </a:solidFill>
                <a:effectLst>
                  <a:outerShdw blurRad="38100" dist="38100" dir="2700000" algn="tl">
                    <a:srgbClr val="000000">
                      <a:alpha val="43137"/>
                    </a:srgbClr>
                  </a:outerShdw>
                </a:effectLst>
              </a:rPr>
            </a:br>
            <a:r>
              <a:rPr lang="en-US" sz="4200" b="1" i="1" dirty="0" smtClean="0">
                <a:solidFill>
                  <a:srgbClr val="FFC000"/>
                </a:solidFill>
                <a:effectLst>
                  <a:outerShdw blurRad="38100" dist="38100" dir="2700000" algn="tl">
                    <a:srgbClr val="000000">
                      <a:alpha val="43137"/>
                    </a:srgbClr>
                  </a:outerShdw>
                </a:effectLst>
              </a:rPr>
              <a:t>Dislocations </a:t>
            </a:r>
            <a:r>
              <a:rPr lang="en-US" sz="4200" b="1" i="1" dirty="0">
                <a:solidFill>
                  <a:srgbClr val="FFC000"/>
                </a:solidFill>
                <a:effectLst>
                  <a:outerShdw blurRad="38100" dist="38100" dir="2700000" algn="tl">
                    <a:srgbClr val="000000">
                      <a:alpha val="43137"/>
                    </a:srgbClr>
                  </a:outerShdw>
                </a:effectLst>
              </a:rPr>
              <a:t>of Technologies and Landscape Dislodgment</a:t>
            </a:r>
            <a:endParaRPr lang="pt-BR" sz="4200" dirty="0">
              <a:solidFill>
                <a:srgbClr val="FFC000"/>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1403350" y="3716338"/>
            <a:ext cx="6840538" cy="1922462"/>
          </a:xfrm>
        </p:spPr>
        <p:txBody>
          <a:bodyPr rtlCol="0">
            <a:normAutofit fontScale="25000" lnSpcReduction="20000"/>
          </a:bodyPr>
          <a:lstStyle/>
          <a:p>
            <a:pPr eaLnBrk="1" fontAlgn="auto" hangingPunct="1">
              <a:spcAft>
                <a:spcPts val="0"/>
              </a:spcAft>
              <a:buFont typeface="Arial" pitchFamily="34" charset="0"/>
              <a:buNone/>
              <a:defRPr/>
            </a:pPr>
            <a:r>
              <a:rPr lang="es-US" sz="7600" dirty="0" smtClean="0">
                <a:solidFill>
                  <a:schemeClr val="bg1"/>
                </a:solidFill>
                <a:effectLst>
                  <a:outerShdw blurRad="38100" dist="38100" dir="2700000" algn="tl">
                    <a:srgbClr val="000000">
                      <a:alpha val="43137"/>
                    </a:srgbClr>
                  </a:outerShdw>
                </a:effectLst>
              </a:rPr>
              <a:t>Silvia </a:t>
            </a:r>
            <a:r>
              <a:rPr lang="es-US" sz="7600" dirty="0" err="1" smtClean="0">
                <a:solidFill>
                  <a:schemeClr val="bg1"/>
                </a:solidFill>
                <a:effectLst>
                  <a:outerShdw blurRad="38100" dist="38100" dir="2700000" algn="tl">
                    <a:srgbClr val="000000">
                      <a:alpha val="43137"/>
                    </a:srgbClr>
                  </a:outerShdw>
                </a:effectLst>
              </a:rPr>
              <a:t>Maria</a:t>
            </a:r>
            <a:r>
              <a:rPr lang="es-US" sz="7600" dirty="0" smtClean="0">
                <a:solidFill>
                  <a:schemeClr val="bg1"/>
                </a:solidFill>
                <a:effectLst>
                  <a:outerShdw blurRad="38100" dist="38100" dir="2700000" algn="tl">
                    <a:srgbClr val="000000">
                      <a:alpha val="43137"/>
                    </a:srgbClr>
                  </a:outerShdw>
                </a:effectLst>
              </a:rPr>
              <a:t> Guerra Molina</a:t>
            </a:r>
            <a:r>
              <a:rPr lang="es-US" sz="7600" baseline="30000" dirty="0" smtClean="0">
                <a:solidFill>
                  <a:schemeClr val="bg1"/>
                </a:solidFill>
                <a:effectLst>
                  <a:outerShdw blurRad="38100" dist="38100" dir="2700000" algn="tl">
                    <a:srgbClr val="000000">
                      <a:alpha val="43137"/>
                    </a:srgbClr>
                  </a:outerShdw>
                </a:effectLst>
              </a:rPr>
              <a:t>1</a:t>
            </a:r>
            <a:endParaRPr lang="es-US" sz="76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r>
              <a:rPr lang="es-US" sz="7600" dirty="0" err="1" smtClean="0">
                <a:solidFill>
                  <a:schemeClr val="bg1"/>
                </a:solidFill>
                <a:effectLst>
                  <a:outerShdw blurRad="38100" dist="38100" dir="2700000" algn="tl">
                    <a:srgbClr val="000000">
                      <a:alpha val="43137"/>
                    </a:srgbClr>
                  </a:outerShdw>
                </a:effectLst>
              </a:rPr>
              <a:t>Laila</a:t>
            </a:r>
            <a:r>
              <a:rPr lang="es-US" sz="7600" dirty="0" smtClean="0">
                <a:solidFill>
                  <a:schemeClr val="bg1"/>
                </a:solidFill>
                <a:effectLst>
                  <a:outerShdw blurRad="38100" dist="38100" dir="2700000" algn="tl">
                    <a:srgbClr val="000000">
                      <a:alpha val="43137"/>
                    </a:srgbClr>
                  </a:outerShdw>
                </a:effectLst>
              </a:rPr>
              <a:t> </a:t>
            </a:r>
            <a:r>
              <a:rPr lang="es-US" sz="7600" dirty="0" err="1" smtClean="0">
                <a:solidFill>
                  <a:schemeClr val="bg1"/>
                </a:solidFill>
                <a:effectLst>
                  <a:outerShdw blurRad="38100" dist="38100" dir="2700000" algn="tl">
                    <a:srgbClr val="000000">
                      <a:alpha val="43137"/>
                    </a:srgbClr>
                  </a:outerShdw>
                </a:effectLst>
              </a:rPr>
              <a:t>Caroline</a:t>
            </a:r>
            <a:r>
              <a:rPr lang="es-US" sz="7600" dirty="0" smtClean="0">
                <a:solidFill>
                  <a:schemeClr val="bg1"/>
                </a:solidFill>
                <a:effectLst>
                  <a:outerShdw blurRad="38100" dist="38100" dir="2700000" algn="tl">
                    <a:srgbClr val="000000">
                      <a:alpha val="43137"/>
                    </a:srgbClr>
                  </a:outerShdw>
                </a:effectLst>
              </a:rPr>
              <a:t> </a:t>
            </a:r>
            <a:r>
              <a:rPr lang="es-US" sz="7600" dirty="0" err="1" smtClean="0">
                <a:solidFill>
                  <a:schemeClr val="bg1"/>
                </a:solidFill>
                <a:effectLst>
                  <a:outerShdw blurRad="38100" dist="38100" dir="2700000" algn="tl">
                    <a:srgbClr val="000000">
                      <a:alpha val="43137"/>
                    </a:srgbClr>
                  </a:outerShdw>
                </a:effectLst>
              </a:rPr>
              <a:t>Zamboni</a:t>
            </a:r>
            <a:r>
              <a:rPr lang="es-US" sz="7600" dirty="0" smtClean="0">
                <a:solidFill>
                  <a:schemeClr val="bg1"/>
                </a:solidFill>
                <a:effectLst>
                  <a:outerShdw blurRad="38100" dist="38100" dir="2700000" algn="tl">
                    <a:srgbClr val="000000">
                      <a:alpha val="43137"/>
                    </a:srgbClr>
                  </a:outerShdw>
                </a:effectLst>
              </a:rPr>
              <a:t> Fraccaro</a:t>
            </a:r>
            <a:r>
              <a:rPr lang="es-US" sz="7600" baseline="30000" dirty="0" smtClean="0">
                <a:solidFill>
                  <a:schemeClr val="bg1"/>
                </a:solidFill>
                <a:effectLst>
                  <a:outerShdw blurRad="38100" dist="38100" dir="2700000" algn="tl">
                    <a:srgbClr val="000000">
                      <a:alpha val="43137"/>
                    </a:srgbClr>
                  </a:outerShdw>
                </a:effectLst>
              </a:rPr>
              <a:t>2</a:t>
            </a:r>
            <a:endParaRPr lang="es-US" sz="76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r>
              <a:rPr lang="es-US" sz="7600" dirty="0" smtClean="0">
                <a:solidFill>
                  <a:schemeClr val="bg1"/>
                </a:solidFill>
                <a:effectLst>
                  <a:outerShdw blurRad="38100" dist="38100" dir="2700000" algn="tl">
                    <a:srgbClr val="000000">
                      <a:alpha val="43137"/>
                    </a:srgbClr>
                  </a:outerShdw>
                </a:effectLst>
              </a:rPr>
              <a:t>Mariana Piva-Silva</a:t>
            </a:r>
            <a:r>
              <a:rPr lang="es-US" sz="7600" baseline="30000" dirty="0" smtClean="0">
                <a:solidFill>
                  <a:schemeClr val="bg1"/>
                </a:solidFill>
                <a:effectLst>
                  <a:outerShdw blurRad="38100" dist="38100" dir="2700000" algn="tl">
                    <a:srgbClr val="000000">
                      <a:alpha val="43137"/>
                    </a:srgbClr>
                  </a:outerShdw>
                </a:effectLst>
              </a:rPr>
              <a:t>2</a:t>
            </a:r>
            <a:endParaRPr lang="es-US" sz="76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r>
              <a:rPr lang="es-US" sz="7600" dirty="0" smtClean="0">
                <a:solidFill>
                  <a:schemeClr val="bg1"/>
                </a:solidFill>
                <a:effectLst>
                  <a:outerShdw blurRad="38100" dist="38100" dir="2700000" algn="tl">
                    <a:srgbClr val="000000">
                      <a:alpha val="43137"/>
                    </a:srgbClr>
                  </a:outerShdw>
                </a:effectLst>
              </a:rPr>
              <a:t>Gabriel Henrique Lui</a:t>
            </a:r>
            <a:r>
              <a:rPr lang="es-US" sz="7600" baseline="30000" dirty="0" smtClean="0">
                <a:solidFill>
                  <a:schemeClr val="bg1"/>
                </a:solidFill>
                <a:effectLst>
                  <a:outerShdw blurRad="38100" dist="38100" dir="2700000" algn="tl">
                    <a:srgbClr val="000000">
                      <a:alpha val="43137"/>
                    </a:srgbClr>
                  </a:outerShdw>
                </a:effectLst>
              </a:rPr>
              <a:t>3</a:t>
            </a:r>
            <a:endParaRPr lang="es-US" sz="76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r>
              <a:rPr lang="es-US" sz="7600" dirty="0" smtClean="0">
                <a:solidFill>
                  <a:schemeClr val="bg1"/>
                </a:solidFill>
                <a:effectLst>
                  <a:outerShdw blurRad="38100" dist="38100" dir="2700000" algn="tl">
                    <a:srgbClr val="000000">
                      <a:alpha val="43137"/>
                    </a:srgbClr>
                  </a:outerShdw>
                </a:effectLst>
              </a:rPr>
              <a:t>Ana Paula Branco do Nascimento</a:t>
            </a:r>
            <a:r>
              <a:rPr lang="es-US" sz="7600" baseline="30000" dirty="0" smtClean="0">
                <a:solidFill>
                  <a:schemeClr val="bg1"/>
                </a:solidFill>
                <a:effectLst>
                  <a:outerShdw blurRad="38100" dist="38100" dir="2700000" algn="tl">
                    <a:srgbClr val="000000">
                      <a:alpha val="43137"/>
                    </a:srgbClr>
                  </a:outerShdw>
                </a:effectLst>
              </a:rPr>
              <a:t>4</a:t>
            </a:r>
            <a:endParaRPr lang="es-US" sz="76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endParaRPr lang="en-US" sz="2400" baseline="30000" dirty="0" smtClean="0">
              <a:solidFill>
                <a:schemeClr val="bg1"/>
              </a:solidFill>
            </a:endParaRPr>
          </a:p>
          <a:p>
            <a:pPr eaLnBrk="1" fontAlgn="auto" hangingPunct="1">
              <a:spcAft>
                <a:spcPts val="0"/>
              </a:spcAft>
              <a:buFont typeface="Arial" pitchFamily="34" charset="0"/>
              <a:buNone/>
              <a:defRPr/>
            </a:pPr>
            <a:endParaRPr lang="en-US" sz="2400" baseline="30000" dirty="0">
              <a:solidFill>
                <a:schemeClr val="bg1"/>
              </a:solidFill>
            </a:endParaRPr>
          </a:p>
          <a:p>
            <a:pPr eaLnBrk="1" fontAlgn="auto" hangingPunct="1">
              <a:spcAft>
                <a:spcPts val="0"/>
              </a:spcAft>
              <a:buFont typeface="Arial" pitchFamily="34" charset="0"/>
              <a:buNone/>
              <a:defRPr/>
            </a:pPr>
            <a:endParaRPr lang="en-US" sz="2400" baseline="30000" dirty="0" smtClean="0">
              <a:solidFill>
                <a:schemeClr val="bg1"/>
              </a:solidFill>
            </a:endParaRPr>
          </a:p>
          <a:p>
            <a:pPr eaLnBrk="1" fontAlgn="auto" hangingPunct="1">
              <a:spcAft>
                <a:spcPts val="0"/>
              </a:spcAft>
              <a:buFont typeface="Arial" pitchFamily="34" charset="0"/>
              <a:buNone/>
              <a:defRPr/>
            </a:pPr>
            <a:endParaRPr lang="en-US" sz="2400" baseline="30000" dirty="0">
              <a:solidFill>
                <a:schemeClr val="bg1"/>
              </a:solidFill>
            </a:endParaRPr>
          </a:p>
          <a:p>
            <a:pPr eaLnBrk="1" fontAlgn="auto" hangingPunct="1">
              <a:spcAft>
                <a:spcPts val="0"/>
              </a:spcAft>
              <a:buFont typeface="Arial" pitchFamily="34" charset="0"/>
              <a:buNone/>
              <a:defRPr/>
            </a:pPr>
            <a:endParaRPr lang="en-US" sz="2400" baseline="30000" dirty="0" smtClean="0">
              <a:solidFill>
                <a:schemeClr val="bg1"/>
              </a:solidFill>
            </a:endParaRPr>
          </a:p>
          <a:p>
            <a:pPr eaLnBrk="1" fontAlgn="auto" hangingPunct="1">
              <a:spcAft>
                <a:spcPts val="0"/>
              </a:spcAft>
              <a:buFont typeface="Arial" pitchFamily="34" charset="0"/>
              <a:buNone/>
              <a:defRPr/>
            </a:pPr>
            <a:endParaRPr lang="en-US" sz="2400" baseline="30000" dirty="0" smtClean="0">
              <a:solidFill>
                <a:schemeClr val="bg1"/>
              </a:solidFill>
            </a:endParaRPr>
          </a:p>
          <a:p>
            <a:pPr eaLnBrk="1" fontAlgn="auto" hangingPunct="1">
              <a:spcAft>
                <a:spcPts val="0"/>
              </a:spcAft>
              <a:buFont typeface="Arial" pitchFamily="34" charset="0"/>
              <a:buNone/>
              <a:defRPr/>
            </a:pPr>
            <a:r>
              <a:rPr lang="en-US" sz="2400" baseline="30000" dirty="0" err="1" smtClean="0">
                <a:solidFill>
                  <a:schemeClr val="bg1"/>
                </a:solidFill>
              </a:rPr>
              <a:t>L</a:t>
            </a:r>
            <a:r>
              <a:rPr lang="en-US" sz="4800" b="1" i="1" dirty="0" err="1" smtClean="0">
                <a:solidFill>
                  <a:schemeClr val="bg1"/>
                </a:solidFill>
                <a:effectLst>
                  <a:outerShdw blurRad="38100" dist="38100" dir="2700000" algn="tl">
                    <a:srgbClr val="000000">
                      <a:alpha val="43137"/>
                    </a:srgbClr>
                  </a:outerShdw>
                </a:effectLst>
              </a:rPr>
              <a:t>Lab</a:t>
            </a:r>
            <a:r>
              <a:rPr lang="en-US" sz="4800" b="1" i="1" dirty="0" smtClean="0">
                <a:solidFill>
                  <a:schemeClr val="bg1"/>
                </a:solidFill>
                <a:effectLst>
                  <a:outerShdw blurRad="38100" dist="38100" dir="2700000" algn="tl">
                    <a:srgbClr val="000000">
                      <a:alpha val="43137"/>
                    </a:srgbClr>
                  </a:outerShdw>
                </a:effectLst>
              </a:rPr>
              <a:t>. Eco-Genetics of Agro-Industrial Waste </a:t>
            </a:r>
            <a:r>
              <a:rPr lang="en-US" sz="4800" b="1" i="1" dirty="0">
                <a:solidFill>
                  <a:schemeClr val="bg1"/>
                </a:solidFill>
                <a:effectLst>
                  <a:outerShdw blurRad="38100" dist="38100" dir="2700000" algn="tl">
                    <a:srgbClr val="000000">
                      <a:alpha val="43137"/>
                    </a:srgbClr>
                  </a:outerShdw>
                </a:effectLst>
              </a:rPr>
              <a:t>and Human Ecology</a:t>
            </a:r>
            <a:endParaRPr lang="pt-BR" sz="4800" dirty="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r>
              <a:rPr lang="en-US" sz="4800" b="1" baseline="30000" dirty="0" smtClean="0">
                <a:solidFill>
                  <a:schemeClr val="bg1"/>
                </a:solidFill>
              </a:rPr>
              <a:t>1</a:t>
            </a:r>
            <a:r>
              <a:rPr lang="en-US" sz="4800" b="1" dirty="0" smtClean="0">
                <a:solidFill>
                  <a:schemeClr val="bg1"/>
                </a:solidFill>
              </a:rPr>
              <a:t>University </a:t>
            </a:r>
            <a:r>
              <a:rPr lang="en-US" sz="4800" b="1" dirty="0">
                <a:solidFill>
                  <a:schemeClr val="bg1"/>
                </a:solidFill>
              </a:rPr>
              <a:t>of São Paulo, Brazil, Department of Genetics, Associated </a:t>
            </a:r>
            <a:r>
              <a:rPr lang="en-US" sz="4800" b="1" dirty="0" smtClean="0">
                <a:solidFill>
                  <a:schemeClr val="bg1"/>
                </a:solidFill>
              </a:rPr>
              <a:t>Professor &lt;</a:t>
            </a:r>
            <a:r>
              <a:rPr lang="en-US" sz="4800" b="1" dirty="0" smtClean="0">
                <a:solidFill>
                  <a:schemeClr val="bg1"/>
                </a:solidFill>
                <a:effectLst>
                  <a:outerShdw blurRad="38100" dist="38100" dir="2700000" algn="tl">
                    <a:srgbClr val="000000">
                      <a:alpha val="43137"/>
                    </a:srgbClr>
                  </a:outerShdw>
                </a:effectLst>
              </a:rPr>
              <a:t>smgmolin@esalq.usp.br</a:t>
            </a:r>
            <a:r>
              <a:rPr lang="en-US" sz="4800" b="1" dirty="0" smtClean="0">
                <a:solidFill>
                  <a:schemeClr val="bg1"/>
                </a:solidFill>
              </a:rPr>
              <a:t>&gt;</a:t>
            </a:r>
            <a:endParaRPr lang="pt-BR" sz="4800" b="1" dirty="0">
              <a:solidFill>
                <a:schemeClr val="bg1"/>
              </a:solidFill>
            </a:endParaRPr>
          </a:p>
          <a:p>
            <a:pPr eaLnBrk="1" fontAlgn="auto" hangingPunct="1">
              <a:spcAft>
                <a:spcPts val="0"/>
              </a:spcAft>
              <a:buFont typeface="Arial" pitchFamily="34" charset="0"/>
              <a:buNone/>
              <a:defRPr/>
            </a:pPr>
            <a:r>
              <a:rPr lang="en-US" sz="4800" b="1" baseline="30000" dirty="0">
                <a:solidFill>
                  <a:schemeClr val="bg1"/>
                </a:solidFill>
              </a:rPr>
              <a:t>2</a:t>
            </a:r>
            <a:r>
              <a:rPr lang="en-US" sz="4800" b="1" dirty="0">
                <a:solidFill>
                  <a:schemeClr val="bg1"/>
                </a:solidFill>
              </a:rPr>
              <a:t>University of São Paulo, Brazil, Graduate Program in Applied Ecology/</a:t>
            </a:r>
            <a:r>
              <a:rPr lang="en-US" sz="4800" b="1" dirty="0" err="1">
                <a:solidFill>
                  <a:schemeClr val="bg1"/>
                </a:solidFill>
              </a:rPr>
              <a:t>MSc</a:t>
            </a:r>
            <a:endParaRPr lang="pt-BR" sz="4800" b="1" dirty="0">
              <a:solidFill>
                <a:schemeClr val="bg1"/>
              </a:solidFill>
            </a:endParaRPr>
          </a:p>
          <a:p>
            <a:pPr eaLnBrk="1" fontAlgn="auto" hangingPunct="1">
              <a:spcAft>
                <a:spcPts val="0"/>
              </a:spcAft>
              <a:buFont typeface="Arial" pitchFamily="34" charset="0"/>
              <a:buNone/>
              <a:defRPr/>
            </a:pPr>
            <a:r>
              <a:rPr lang="en-US" sz="4800" b="1" baseline="30000" dirty="0">
                <a:solidFill>
                  <a:schemeClr val="bg1"/>
                </a:solidFill>
              </a:rPr>
              <a:t>3</a:t>
            </a:r>
            <a:r>
              <a:rPr lang="en-US" sz="4800" b="1" dirty="0">
                <a:solidFill>
                  <a:schemeClr val="bg1"/>
                </a:solidFill>
              </a:rPr>
              <a:t>University of São Paulo, Brazil, Graduate Program in Applied Ecology/Dr</a:t>
            </a:r>
            <a:endParaRPr lang="pt-BR" sz="4800" b="1" dirty="0">
              <a:solidFill>
                <a:schemeClr val="bg1"/>
              </a:solidFill>
            </a:endParaRPr>
          </a:p>
          <a:p>
            <a:pPr eaLnBrk="1" fontAlgn="auto" hangingPunct="1">
              <a:spcAft>
                <a:spcPts val="0"/>
              </a:spcAft>
              <a:buFont typeface="Arial" pitchFamily="34" charset="0"/>
              <a:buNone/>
              <a:defRPr/>
            </a:pPr>
            <a:r>
              <a:rPr lang="en-US" sz="4800" b="1" baseline="30000" dirty="0">
                <a:solidFill>
                  <a:schemeClr val="bg1"/>
                </a:solidFill>
              </a:rPr>
              <a:t>4</a:t>
            </a:r>
            <a:r>
              <a:rPr lang="en-US" sz="4800" b="1" dirty="0">
                <a:solidFill>
                  <a:schemeClr val="bg1"/>
                </a:solidFill>
              </a:rPr>
              <a:t> Ninth July University </a:t>
            </a:r>
            <a:r>
              <a:rPr lang="en-US" sz="4800" b="1" dirty="0" smtClean="0">
                <a:solidFill>
                  <a:schemeClr val="bg1"/>
                </a:solidFill>
              </a:rPr>
              <a:t>, </a:t>
            </a:r>
            <a:r>
              <a:rPr lang="en-US" sz="4800" b="1" dirty="0">
                <a:solidFill>
                  <a:schemeClr val="bg1"/>
                </a:solidFill>
              </a:rPr>
              <a:t>Brazil, Department of Health, </a:t>
            </a:r>
            <a:r>
              <a:rPr lang="en-US" sz="4800" b="1" dirty="0" smtClean="0">
                <a:solidFill>
                  <a:schemeClr val="bg1"/>
                </a:solidFill>
              </a:rPr>
              <a:t>Dr-Professor</a:t>
            </a:r>
            <a:endParaRPr lang="pt-BR" sz="4800" b="1" dirty="0">
              <a:solidFill>
                <a:schemeClr val="bg1"/>
              </a:solidFill>
            </a:endParaRPr>
          </a:p>
          <a:p>
            <a:pPr eaLnBrk="1" fontAlgn="auto" hangingPunct="1">
              <a:spcAft>
                <a:spcPts val="0"/>
              </a:spcAft>
              <a:buFont typeface="Arial" pitchFamily="34" charset="0"/>
              <a:buNone/>
              <a:defRPr/>
            </a:pPr>
            <a:endParaRPr lang="pt-BR" sz="2200" dirty="0">
              <a:solidFill>
                <a:srgbClr val="00518E"/>
              </a:solidFill>
            </a:endParaRPr>
          </a:p>
        </p:txBody>
      </p:sp>
      <p:sp>
        <p:nvSpPr>
          <p:cNvPr id="4" name="Retângulo 3"/>
          <p:cNvSpPr/>
          <p:nvPr/>
        </p:nvSpPr>
        <p:spPr>
          <a:xfrm>
            <a:off x="971550" y="260350"/>
            <a:ext cx="7056438" cy="708025"/>
          </a:xfrm>
          <a:prstGeom prst="rect">
            <a:avLst/>
          </a:prstGeom>
        </p:spPr>
        <p:txBody>
          <a:bodyPr>
            <a:spAutoFit/>
          </a:bodyPr>
          <a:lstStyle/>
          <a:p>
            <a:pPr algn="ctr" fontAlgn="auto">
              <a:spcBef>
                <a:spcPts val="0"/>
              </a:spcBef>
              <a:spcAft>
                <a:spcPts val="0"/>
              </a:spcAft>
              <a:defRPr/>
            </a:pPr>
            <a:r>
              <a:rPr lang="en-US" sz="1200" b="1" i="1" dirty="0">
                <a:solidFill>
                  <a:srgbClr val="FFFF00"/>
                </a:solidFill>
                <a:latin typeface="+mn-lt"/>
              </a:rPr>
              <a:t>The Twelfth Annual Convention of the Media Ecology Association /2011</a:t>
            </a:r>
            <a:br>
              <a:rPr lang="en-US" sz="1200" b="1" i="1" dirty="0">
                <a:solidFill>
                  <a:srgbClr val="FFFF00"/>
                </a:solidFill>
                <a:latin typeface="+mn-lt"/>
              </a:rPr>
            </a:br>
            <a:r>
              <a:rPr lang="en-US" sz="1600" b="1" i="1" dirty="0">
                <a:solidFill>
                  <a:srgbClr val="FFFF00"/>
                </a:solidFill>
                <a:effectLst>
                  <a:outerShdw blurRad="38100" dist="38100" dir="2700000" algn="tl">
                    <a:srgbClr val="000000">
                      <a:alpha val="43137"/>
                    </a:srgbClr>
                  </a:outerShdw>
                </a:effectLst>
                <a:latin typeface="+mn-lt"/>
              </a:rPr>
              <a:t>Space, Place, and the McLuhan Legacy</a:t>
            </a:r>
          </a:p>
          <a:p>
            <a:pPr algn="ctr" fontAlgn="auto">
              <a:spcBef>
                <a:spcPts val="0"/>
              </a:spcBef>
              <a:spcAft>
                <a:spcPts val="0"/>
              </a:spcAft>
              <a:defRPr/>
            </a:pPr>
            <a:r>
              <a:rPr lang="en-US" sz="1200" b="1" i="1" dirty="0">
                <a:solidFill>
                  <a:srgbClr val="FFFF00"/>
                </a:solidFill>
                <a:latin typeface="+mn-lt"/>
              </a:rPr>
              <a:t>University of Alberta, Edmonton, Canada</a:t>
            </a:r>
            <a:endParaRPr lang="en-US" sz="1200" i="1" dirty="0">
              <a:solidFill>
                <a:srgbClr val="FFFF00"/>
              </a:solidFill>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611560" y="1052736"/>
            <a:ext cx="8136904" cy="5078313"/>
          </a:xfrm>
          <a:prstGeom prst="rect">
            <a:avLst/>
          </a:prstGeom>
        </p:spPr>
        <p:txBody>
          <a:bodyPr wrap="square">
            <a:spAutoFit/>
          </a:bodyPr>
          <a:lstStyle/>
          <a:p>
            <a:r>
              <a:rPr lang="pt-BR" sz="2600" b="1" i="1" dirty="0" smtClean="0">
                <a:solidFill>
                  <a:srgbClr val="FFC000"/>
                </a:solidFill>
              </a:rPr>
              <a:t> </a:t>
            </a:r>
            <a:r>
              <a:rPr lang="pt-BR" sz="2600" i="1" dirty="0" smtClean="0">
                <a:solidFill>
                  <a:srgbClr val="FFC000"/>
                </a:solidFill>
              </a:rPr>
              <a:t>A semelhança de enfoques com a Ecologia Humana se deve a que:</a:t>
            </a:r>
          </a:p>
          <a:p>
            <a:endParaRPr lang="pt-BR" sz="2600" b="1" i="1" dirty="0">
              <a:solidFill>
                <a:srgbClr val="FFC000"/>
              </a:solidFill>
            </a:endParaRPr>
          </a:p>
          <a:p>
            <a:pPr>
              <a:lnSpc>
                <a:spcPct val="150000"/>
              </a:lnSpc>
            </a:pPr>
            <a:r>
              <a:rPr lang="pt-BR" sz="2800" i="1" dirty="0" smtClean="0">
                <a:solidFill>
                  <a:srgbClr val="FFFF00"/>
                </a:solidFill>
              </a:rPr>
              <a:t>GEDDES foi o pai da ECOLOGIA HUMANA e seu principal discípulo, MUMFORD foi o fundador da MEDIA ECOLOGY, herdando daquela métodos e </a:t>
            </a:r>
          </a:p>
          <a:p>
            <a:pPr>
              <a:lnSpc>
                <a:spcPct val="150000"/>
              </a:lnSpc>
            </a:pPr>
            <a:r>
              <a:rPr lang="pt-BR" sz="2800" i="1" dirty="0" smtClean="0">
                <a:solidFill>
                  <a:srgbClr val="FFFF00"/>
                </a:solidFill>
              </a:rPr>
              <a:t>âmbito de interesses.</a:t>
            </a:r>
          </a:p>
          <a:p>
            <a:endParaRPr lang="pt-BR" sz="2600" i="1" dirty="0" smtClean="0">
              <a:solidFill>
                <a:srgbClr val="FFC000"/>
              </a:solidFill>
            </a:endParaRPr>
          </a:p>
          <a:p>
            <a:pPr algn="r"/>
            <a:r>
              <a:rPr lang="pt-BR" sz="2200" i="1" dirty="0" smtClean="0">
                <a:solidFill>
                  <a:schemeClr val="bg1"/>
                </a:solidFill>
              </a:rPr>
              <a:t>(</a:t>
            </a:r>
            <a:r>
              <a:rPr lang="pt-BR" sz="2200" i="1" dirty="0" err="1" smtClean="0">
                <a:solidFill>
                  <a:schemeClr val="bg1"/>
                </a:solidFill>
              </a:rPr>
              <a:t>Strate</a:t>
            </a:r>
            <a:r>
              <a:rPr lang="pt-BR" sz="2200" i="1" dirty="0" smtClean="0">
                <a:solidFill>
                  <a:schemeClr val="bg1"/>
                </a:solidFill>
              </a:rPr>
              <a:t> e </a:t>
            </a:r>
            <a:r>
              <a:rPr lang="pt-BR" sz="2200" i="1" dirty="0" err="1" smtClean="0">
                <a:solidFill>
                  <a:schemeClr val="bg1"/>
                </a:solidFill>
              </a:rPr>
              <a:t>Lum</a:t>
            </a:r>
            <a:r>
              <a:rPr lang="pt-BR" sz="2200" i="1" dirty="0" smtClean="0">
                <a:solidFill>
                  <a:schemeClr val="bg1"/>
                </a:solidFill>
              </a:rPr>
              <a:t>, 2006 p. 75)</a:t>
            </a:r>
          </a:p>
          <a:p>
            <a:pPr algn="just">
              <a:lnSpc>
                <a:spcPct val="125000"/>
              </a:lnSpc>
            </a:pPr>
            <a:endParaRPr lang="en-US" sz="12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67544" y="764704"/>
            <a:ext cx="8496944" cy="4401205"/>
          </a:xfrm>
          <a:prstGeom prst="rect">
            <a:avLst/>
          </a:prstGeom>
        </p:spPr>
        <p:txBody>
          <a:bodyPr wrap="square">
            <a:spAutoFit/>
          </a:bodyPr>
          <a:lstStyle/>
          <a:p>
            <a:r>
              <a:rPr lang="pt-BR" sz="2800" i="1" dirty="0" smtClean="0">
                <a:solidFill>
                  <a:srgbClr val="FFC000"/>
                </a:solidFill>
              </a:rPr>
              <a:t>A questão da comunicação por diferentes tecnologias destaca-se para a Media </a:t>
            </a:r>
            <a:r>
              <a:rPr lang="pt-BR" sz="2800" i="1" dirty="0" err="1" smtClean="0">
                <a:solidFill>
                  <a:srgbClr val="FFC000"/>
                </a:solidFill>
              </a:rPr>
              <a:t>Ecology</a:t>
            </a:r>
            <a:r>
              <a:rPr lang="pt-BR" sz="2800" i="1" dirty="0" smtClean="0">
                <a:solidFill>
                  <a:srgbClr val="FFC000"/>
                </a:solidFill>
              </a:rPr>
              <a:t>:</a:t>
            </a:r>
          </a:p>
          <a:p>
            <a:endParaRPr lang="pt-BR" sz="2800" i="1" dirty="0">
              <a:solidFill>
                <a:srgbClr val="FFC000"/>
              </a:solidFill>
            </a:endParaRPr>
          </a:p>
          <a:p>
            <a:r>
              <a:rPr lang="pt-BR" sz="2800" i="1" dirty="0" smtClean="0">
                <a:solidFill>
                  <a:srgbClr val="FFFF00"/>
                </a:solidFill>
              </a:rPr>
              <a:t>As diferenças entre a Oralidade (tecnologia da linguagem oral?), a palavra escrita, e as novas formas de oralidade secundária ou terciária (o rádio e televisão num país não alfabetizado e mensagens escritas no celular, respectivamente) são foco de muitos estudos.</a:t>
            </a:r>
          </a:p>
          <a:p>
            <a:endParaRPr lang="pt-BR" sz="2800" i="1" dirty="0">
              <a:solidFill>
                <a:srgbClr val="FFC000"/>
              </a:solidFill>
            </a:endParaRPr>
          </a:p>
          <a:p>
            <a:r>
              <a:rPr lang="pt-BR" sz="2800" i="1" dirty="0" smtClean="0">
                <a:solidFill>
                  <a:schemeClr val="bg1"/>
                </a:solidFill>
              </a:rPr>
              <a:t>– deste modo, vamos abordá-la em mais detalhes: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620688"/>
            <a:ext cx="8496944" cy="7032694"/>
          </a:xfrm>
          <a:prstGeom prst="rect">
            <a:avLst/>
          </a:prstGeom>
        </p:spPr>
        <p:txBody>
          <a:bodyPr wrap="square">
            <a:spAutoFit/>
          </a:bodyPr>
          <a:lstStyle/>
          <a:p>
            <a:pPr algn="ctr">
              <a:lnSpc>
                <a:spcPct val="150000"/>
              </a:lnSpc>
            </a:pPr>
            <a:r>
              <a:rPr lang="pt-BR" sz="3000" i="1" dirty="0" smtClean="0">
                <a:solidFill>
                  <a:srgbClr val="FFC000"/>
                </a:solidFill>
              </a:rPr>
              <a:t>A </a:t>
            </a:r>
            <a:r>
              <a:rPr lang="pt-BR" sz="3000" b="1" i="1" dirty="0" smtClean="0">
                <a:solidFill>
                  <a:srgbClr val="FFC000"/>
                </a:solidFill>
              </a:rPr>
              <a:t>palavra</a:t>
            </a:r>
            <a:r>
              <a:rPr lang="pt-BR" sz="3000" i="1" dirty="0" smtClean="0">
                <a:solidFill>
                  <a:srgbClr val="FFC000"/>
                </a:solidFill>
              </a:rPr>
              <a:t> - oral - é essencialmente um som.</a:t>
            </a:r>
          </a:p>
          <a:p>
            <a:pPr algn="ctr">
              <a:lnSpc>
                <a:spcPct val="150000"/>
              </a:lnSpc>
            </a:pPr>
            <a:endParaRPr lang="pt-BR" sz="1200" i="1" dirty="0" smtClean="0">
              <a:solidFill>
                <a:srgbClr val="FFFF00"/>
              </a:solidFill>
            </a:endParaRPr>
          </a:p>
          <a:p>
            <a:pPr algn="ctr">
              <a:lnSpc>
                <a:spcPct val="150000"/>
              </a:lnSpc>
            </a:pPr>
            <a:r>
              <a:rPr lang="pt-BR" sz="2800" i="1" dirty="0" smtClean="0">
                <a:solidFill>
                  <a:srgbClr val="FFFF00"/>
                </a:solidFill>
              </a:rPr>
              <a:t>É contextual e um evento.</a:t>
            </a:r>
          </a:p>
          <a:p>
            <a:pPr algn="ctr">
              <a:lnSpc>
                <a:spcPct val="150000"/>
              </a:lnSpc>
            </a:pPr>
            <a:r>
              <a:rPr lang="pt-BR" sz="2800" i="1" dirty="0" smtClean="0">
                <a:solidFill>
                  <a:srgbClr val="FFFF00"/>
                </a:solidFill>
              </a:rPr>
              <a:t>É evanescente.</a:t>
            </a:r>
          </a:p>
          <a:p>
            <a:pPr algn="ctr">
              <a:lnSpc>
                <a:spcPct val="150000"/>
              </a:lnSpc>
            </a:pPr>
            <a:r>
              <a:rPr lang="pt-BR" sz="2800" i="1" dirty="0" smtClean="0">
                <a:solidFill>
                  <a:srgbClr val="FFFF00"/>
                </a:solidFill>
              </a:rPr>
              <a:t>Desaparece tão logo tenha sido pronunciada.</a:t>
            </a:r>
          </a:p>
          <a:p>
            <a:pPr algn="ctr">
              <a:lnSpc>
                <a:spcPct val="150000"/>
              </a:lnSpc>
              <a:spcBef>
                <a:spcPts val="0"/>
              </a:spcBef>
            </a:pPr>
            <a:endParaRPr lang="en-US" sz="1200" dirty="0" smtClean="0">
              <a:solidFill>
                <a:schemeClr val="bg1"/>
              </a:solidFill>
            </a:endParaRPr>
          </a:p>
          <a:p>
            <a:pPr algn="ctr">
              <a:lnSpc>
                <a:spcPct val="150000"/>
              </a:lnSpc>
              <a:spcBef>
                <a:spcPts val="0"/>
              </a:spcBef>
            </a:pPr>
            <a:r>
              <a:rPr lang="en-US" sz="2600" dirty="0" smtClean="0">
                <a:solidFill>
                  <a:schemeClr val="bg1"/>
                </a:solidFill>
              </a:rPr>
              <a:t>As </a:t>
            </a:r>
            <a:r>
              <a:rPr lang="en-US" sz="2600" dirty="0" err="1" smtClean="0">
                <a:solidFill>
                  <a:schemeClr val="bg1"/>
                </a:solidFill>
              </a:rPr>
              <a:t>palavras</a:t>
            </a:r>
            <a:r>
              <a:rPr lang="en-US" sz="2600" dirty="0" smtClean="0">
                <a:solidFill>
                  <a:schemeClr val="bg1"/>
                </a:solidFill>
              </a:rPr>
              <a:t> </a:t>
            </a:r>
            <a:r>
              <a:rPr lang="en-US" sz="2600" dirty="0" err="1" smtClean="0">
                <a:solidFill>
                  <a:schemeClr val="bg1"/>
                </a:solidFill>
              </a:rPr>
              <a:t>faladas</a:t>
            </a:r>
            <a:r>
              <a:rPr lang="en-US" sz="2600" dirty="0" smtClean="0">
                <a:solidFill>
                  <a:schemeClr val="bg1"/>
                </a:solidFill>
              </a:rPr>
              <a:t> </a:t>
            </a:r>
            <a:r>
              <a:rPr lang="en-US" sz="2600" dirty="0" err="1" smtClean="0">
                <a:solidFill>
                  <a:schemeClr val="bg1"/>
                </a:solidFill>
              </a:rPr>
              <a:t>são</a:t>
            </a:r>
            <a:r>
              <a:rPr lang="en-US" sz="2600" dirty="0" smtClean="0">
                <a:solidFill>
                  <a:schemeClr val="bg1"/>
                </a:solidFill>
              </a:rPr>
              <a:t> </a:t>
            </a:r>
            <a:r>
              <a:rPr lang="en-US" sz="2600" dirty="0" err="1" smtClean="0">
                <a:solidFill>
                  <a:schemeClr val="bg1"/>
                </a:solidFill>
              </a:rPr>
              <a:t>sempre</a:t>
            </a:r>
            <a:r>
              <a:rPr lang="en-US" sz="2600" dirty="0" smtClean="0">
                <a:solidFill>
                  <a:schemeClr val="bg1"/>
                </a:solidFill>
              </a:rPr>
              <a:t> </a:t>
            </a:r>
            <a:r>
              <a:rPr lang="en-US" sz="2600" dirty="0" err="1" smtClean="0">
                <a:solidFill>
                  <a:schemeClr val="bg1"/>
                </a:solidFill>
              </a:rPr>
              <a:t>modificações</a:t>
            </a:r>
            <a:r>
              <a:rPr lang="en-US" sz="2600" dirty="0" smtClean="0">
                <a:solidFill>
                  <a:schemeClr val="bg1"/>
                </a:solidFill>
              </a:rPr>
              <a:t> de </a:t>
            </a:r>
            <a:r>
              <a:rPr lang="en-US" sz="2600" dirty="0" err="1" smtClean="0">
                <a:solidFill>
                  <a:schemeClr val="bg1"/>
                </a:solidFill>
              </a:rPr>
              <a:t>uma</a:t>
            </a:r>
            <a:r>
              <a:rPr lang="en-US" sz="2600" dirty="0" smtClean="0">
                <a:solidFill>
                  <a:schemeClr val="bg1"/>
                </a:solidFill>
              </a:rPr>
              <a:t> </a:t>
            </a:r>
            <a:r>
              <a:rPr lang="en-US" sz="2600" dirty="0" err="1" smtClean="0">
                <a:solidFill>
                  <a:schemeClr val="bg1"/>
                </a:solidFill>
              </a:rPr>
              <a:t>situação</a:t>
            </a:r>
            <a:r>
              <a:rPr lang="en-US" sz="2600" dirty="0" smtClean="0">
                <a:solidFill>
                  <a:schemeClr val="bg1"/>
                </a:solidFill>
              </a:rPr>
              <a:t> total, </a:t>
            </a:r>
            <a:r>
              <a:rPr lang="en-US" sz="2600" dirty="0" err="1" smtClean="0">
                <a:solidFill>
                  <a:schemeClr val="bg1"/>
                </a:solidFill>
              </a:rPr>
              <a:t>existencial</a:t>
            </a:r>
            <a:r>
              <a:rPr lang="en-US" sz="2600" dirty="0" smtClean="0">
                <a:solidFill>
                  <a:schemeClr val="bg1"/>
                </a:solidFill>
              </a:rPr>
              <a:t>, a </a:t>
            </a:r>
            <a:r>
              <a:rPr lang="en-US" sz="2600" dirty="0" err="1" smtClean="0">
                <a:solidFill>
                  <a:schemeClr val="bg1"/>
                </a:solidFill>
              </a:rPr>
              <a:t>qual</a:t>
            </a:r>
            <a:r>
              <a:rPr lang="en-US" sz="2600" dirty="0" smtClean="0">
                <a:solidFill>
                  <a:schemeClr val="bg1"/>
                </a:solidFill>
              </a:rPr>
              <a:t> </a:t>
            </a:r>
            <a:r>
              <a:rPr lang="en-US" sz="2600" dirty="0" err="1" smtClean="0">
                <a:solidFill>
                  <a:schemeClr val="bg1"/>
                </a:solidFill>
              </a:rPr>
              <a:t>sempre</a:t>
            </a:r>
            <a:r>
              <a:rPr lang="en-US" sz="2600" dirty="0" smtClean="0">
                <a:solidFill>
                  <a:schemeClr val="bg1"/>
                </a:solidFill>
              </a:rPr>
              <a:t> </a:t>
            </a:r>
            <a:r>
              <a:rPr lang="en-US" sz="2600" dirty="0" err="1" smtClean="0">
                <a:solidFill>
                  <a:schemeClr val="bg1"/>
                </a:solidFill>
              </a:rPr>
              <a:t>engaja</a:t>
            </a:r>
            <a:r>
              <a:rPr lang="en-US" sz="2600" dirty="0" smtClean="0">
                <a:solidFill>
                  <a:schemeClr val="bg1"/>
                </a:solidFill>
              </a:rPr>
              <a:t> o </a:t>
            </a:r>
            <a:r>
              <a:rPr lang="en-US" sz="2600" dirty="0" err="1" smtClean="0">
                <a:solidFill>
                  <a:schemeClr val="bg1"/>
                </a:solidFill>
              </a:rPr>
              <a:t>corpo</a:t>
            </a:r>
            <a:r>
              <a:rPr lang="en-US" sz="2600" dirty="0" smtClean="0">
                <a:solidFill>
                  <a:schemeClr val="bg1"/>
                </a:solidFill>
              </a:rPr>
              <a:t>.</a:t>
            </a:r>
          </a:p>
          <a:p>
            <a:pPr algn="ctr">
              <a:lnSpc>
                <a:spcPct val="150000"/>
              </a:lnSpc>
              <a:spcBef>
                <a:spcPts val="0"/>
              </a:spcBef>
            </a:pPr>
            <a:r>
              <a:rPr lang="en-US" sz="2800" b="1" dirty="0" smtClean="0">
                <a:solidFill>
                  <a:schemeClr val="bg1"/>
                </a:solidFill>
              </a:rPr>
              <a:t>A </a:t>
            </a:r>
            <a:r>
              <a:rPr lang="en-US" sz="2800" b="1" dirty="0" err="1" smtClean="0">
                <a:solidFill>
                  <a:schemeClr val="bg1"/>
                </a:solidFill>
              </a:rPr>
              <a:t>palavra</a:t>
            </a:r>
            <a:r>
              <a:rPr lang="en-US" sz="2800" b="1" dirty="0" smtClean="0">
                <a:solidFill>
                  <a:schemeClr val="bg1"/>
                </a:solidFill>
              </a:rPr>
              <a:t> oral,  </a:t>
            </a:r>
            <a:r>
              <a:rPr lang="en-US" sz="2800" b="1" dirty="0" err="1" smtClean="0">
                <a:solidFill>
                  <a:schemeClr val="bg1"/>
                </a:solidFill>
              </a:rPr>
              <a:t>ao</a:t>
            </a:r>
            <a:r>
              <a:rPr lang="en-US" sz="2800" b="1" dirty="0" smtClean="0">
                <a:solidFill>
                  <a:schemeClr val="bg1"/>
                </a:solidFill>
              </a:rPr>
              <a:t> soar, é </a:t>
            </a:r>
            <a:r>
              <a:rPr lang="en-US" sz="2800" b="1" dirty="0" err="1" smtClean="0">
                <a:solidFill>
                  <a:schemeClr val="bg1"/>
                </a:solidFill>
              </a:rPr>
              <a:t>poder</a:t>
            </a:r>
            <a:r>
              <a:rPr lang="en-US" sz="2800" b="1" dirty="0" smtClean="0">
                <a:solidFill>
                  <a:schemeClr val="bg1"/>
                </a:solidFill>
              </a:rPr>
              <a:t> e </a:t>
            </a:r>
            <a:r>
              <a:rPr lang="en-US" sz="2800" b="1" dirty="0" err="1" smtClean="0">
                <a:solidFill>
                  <a:schemeClr val="bg1"/>
                </a:solidFill>
              </a:rPr>
              <a:t>ação</a:t>
            </a:r>
            <a:r>
              <a:rPr lang="en-US" sz="2800" b="1" dirty="0" smtClean="0">
                <a:solidFill>
                  <a:schemeClr val="bg1"/>
                </a:solidFill>
              </a:rPr>
              <a:t>.</a:t>
            </a:r>
          </a:p>
          <a:p>
            <a:pPr algn="r"/>
            <a:endParaRPr lang="en-US" sz="1600" dirty="0" smtClean="0">
              <a:solidFill>
                <a:schemeClr val="bg1"/>
              </a:solidFill>
            </a:endParaRPr>
          </a:p>
          <a:p>
            <a:pPr algn="r"/>
            <a:endParaRPr lang="en-US" sz="1600" dirty="0" smtClean="0">
              <a:solidFill>
                <a:schemeClr val="bg1"/>
              </a:solidFill>
            </a:endParaRPr>
          </a:p>
          <a:p>
            <a:pPr algn="r"/>
            <a:r>
              <a:rPr lang="en-US" sz="1600" dirty="0" smtClean="0">
                <a:solidFill>
                  <a:schemeClr val="bg1"/>
                </a:solidFill>
              </a:rPr>
              <a:t>(ONG,  2002/1982, pp. 67, 74-75)</a:t>
            </a:r>
            <a:endParaRPr lang="en-US" sz="1600" i="1" dirty="0" smtClean="0">
              <a:solidFill>
                <a:schemeClr val="bg1"/>
              </a:solidFill>
              <a:effectLst>
                <a:outerShdw blurRad="38100" dist="38100" dir="2700000" algn="tl">
                  <a:srgbClr val="000000">
                    <a:alpha val="43137"/>
                  </a:srgbClr>
                </a:outerShdw>
              </a:effectLst>
            </a:endParaRPr>
          </a:p>
          <a:p>
            <a:pPr>
              <a:lnSpc>
                <a:spcPct val="150000"/>
              </a:lnSpc>
              <a:spcBef>
                <a:spcPts val="0"/>
              </a:spcBef>
            </a:pPr>
            <a:endParaRPr lang="en-US" sz="1600" dirty="0" smtClean="0">
              <a:solidFill>
                <a:schemeClr val="bg1"/>
              </a:solidFill>
              <a:effectLst>
                <a:outerShdw blurRad="38100" dist="38100" dir="2700000" algn="tl">
                  <a:srgbClr val="000000">
                    <a:alpha val="43137"/>
                  </a:srgbClr>
                </a:outerShdw>
              </a:effectLst>
            </a:endParaRPr>
          </a:p>
          <a:p>
            <a:pPr algn="r"/>
            <a:endParaRPr lang="pt-BR" sz="2200" i="1" dirty="0" smtClean="0">
              <a:solidFill>
                <a:schemeClr val="bg1"/>
              </a:solidFill>
            </a:endParaRPr>
          </a:p>
          <a:p>
            <a:pPr algn="just">
              <a:lnSpc>
                <a:spcPct val="125000"/>
              </a:lnSpc>
            </a:pPr>
            <a:endParaRPr lang="en-US" sz="12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TotalTime>
  <Words>2711</Words>
  <Application>Microsoft Office PowerPoint</Application>
  <PresentationFormat>Apresentação na tela (4:3)</PresentationFormat>
  <Paragraphs>362</Paragraphs>
  <Slides>40</Slides>
  <Notes>0</Notes>
  <HiddenSlides>0</HiddenSlides>
  <MMClips>0</MMClips>
  <ScaleCrop>false</ScaleCrop>
  <HeadingPairs>
    <vt:vector size="4" baseType="variant">
      <vt:variant>
        <vt:lpstr>Tema</vt:lpstr>
      </vt:variant>
      <vt:variant>
        <vt:i4>1</vt:i4>
      </vt:variant>
      <vt:variant>
        <vt:lpstr>Títulos de slides</vt:lpstr>
      </vt:variant>
      <vt:variant>
        <vt:i4>40</vt:i4>
      </vt:variant>
    </vt:vector>
  </HeadingPairs>
  <TitlesOfParts>
    <vt:vector size="41" baseType="lpstr">
      <vt:lpstr>Tema do Office</vt:lpstr>
      <vt:lpstr>Slide 1</vt:lpstr>
      <vt:lpstr> Media Ecology   </vt:lpstr>
      <vt:lpstr>Slide 3</vt:lpstr>
      <vt:lpstr>Slide 4</vt:lpstr>
      <vt:lpstr>Slide 5</vt:lpstr>
      <vt:lpstr>Deagrarianisation:  Dislocations of Technologies and Landscape Dislodgment</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Word, Virtual Territoriality and Human Fitness</vt:lpstr>
      <vt:lpstr>Outros aspectos a destacar:  Uma parte substancial da humanidade vive em um mundo repleto de tecnologias avançadas. Somente os benefícios das tecnologias são comumente exaltados e seus aspectos deletérios não são facilmente percebidos.   Poucos de nós temos consciência de que as tecnologias em torno a nós são filtros para nossa percepção.     </vt:lpstr>
      <vt:lpstr>Tecnologias, por excelência, estão afetando o tempo humano  de lidar com eventos.  O tempo humano de processar eventos internos e externos  está  sendo ultrapassado.  Tecnologias nos levam a mudanças na  estrutura espaço-temporal.                      (McLuhan, 1964)     </vt:lpstr>
      <vt:lpstr>Não se percebe nem se compreende que as tecnologias não são mais um meio, mas um fim.  Tecnologias deveriam servir à humanidade e não o oposto como vem acontecendo. - TECNOPÓLIO -             (McLuhan, 1967; Postman, 1992)      </vt:lpstr>
      <vt:lpstr>Mas...  Sem tecnologias os humanos não seriam o que hoje são ...  - Onde começa o criador e termina a criatura?   - Onde começa e onde termina a característica de ser humano?                                                       Há limites nessa interação?     </vt:lpstr>
      <vt:lpstr>Unplugged to be plugged: an essential re-plug!</vt:lpstr>
      <vt:lpstr>Slide 34</vt:lpstr>
      <vt:lpstr>Também estamos estabelecendo interfaces com relação às bases biológico-culturais humanas – a Biologia Cultural e a Media Ecology entre outras áreas do conhecimento:     </vt:lpstr>
      <vt:lpstr>Beyond Technopoly: The rescue of human basis trough creativity, values and ethics.</vt:lpstr>
      <vt:lpstr>Deste encontro de teorias, cinco proposições emergiram e são discutidas através de um diálogo entre os autores revistos e nossa equipe de estudos, a qual subscreve este texto:  (1) A criatividade é uma forma de autopoiese que nos capacita a romper com a História Única na qual se estabelece o Tecnopólio.   (2) Subordinar a tecnologia ao ser humano depende do resgate de valores que priorizam a vida e legitimam o outro como um legítimo outro em nossas relações.   (3) A Indústria Cultural não pode fazer frente ao Tecnopólio por si mesma, porque a Indústria Cultural é parte do capitalismo que legitima o Tecnopólio.   (4) A Economia Criativa pode fazer frente ao Tecnopólio uma vez que ela atribui valor ao indivíduo em suas relações e empodera o viver local.   (5) Adotar a perspectiva relacional, legitima o outro como um legítimo outro para as relações humanas e deste modo permite superar o Tecnopólio.  Desta forma, constitui-se em um caminho para uma nova relação entre o ser humano e o ambiente com suas múltiplas dimensões. </vt:lpstr>
      <vt:lpstr>Technology and changes in networks of conversation:  from matristic to patriarchal societies</vt:lpstr>
      <vt:lpstr>Abstract  In the Media Ecology context, it can be assumed that even very small technological innovations can alter and reshape broad aspects of a culture in a kaleidiscopic way and affect the living systems of human beings (cultural and biological production and reproduction). This study explores the relationship that exists betweeen technological changes linked to survival strategies that occurred in Central Europe in the period 7000 - 3500 B.C. and the transformation of the social and cultural configuration of these societies – as reflected in the transition from a matristic to a patriarchal society. The approach to this understanding requires interfaces between Media Ecology, Human Ecology and Cultural Biology.</vt:lpstr>
      <vt:lpstr>Slide 40</vt:lpstr>
    </vt:vector>
  </TitlesOfParts>
  <Company>LGN/ESALQ/USP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Silvia MG Molina</dc:creator>
  <cp:lastModifiedBy>Silvia MG Molina</cp:lastModifiedBy>
  <cp:revision>56</cp:revision>
  <dcterms:created xsi:type="dcterms:W3CDTF">2014-06-08T00:05:36Z</dcterms:created>
  <dcterms:modified xsi:type="dcterms:W3CDTF">2015-06-17T00:31:24Z</dcterms:modified>
</cp:coreProperties>
</file>