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4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09E2-5ED6-470F-B3F5-16FB5E68D056}" type="datetimeFigureOut">
              <a:rPr lang="pt-BR" smtClean="0"/>
              <a:pPr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7463" y="2927350"/>
            <a:ext cx="841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00375" y="2810976"/>
            <a:ext cx="599122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Universidade de São Paulo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Escola Superior de Agricultura "Luiz de Queiroz"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Departamento de Genética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Ecologia Evolutiva Humana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Docente Responsável: Dra. Silvia Maria Guerra </a:t>
            </a:r>
            <a:r>
              <a:rPr lang="pt-BR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Molina</a:t>
            </a:r>
            <a:endParaRPr lang="pt-BR" sz="1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pt-BR" sz="17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032000"/>
            <a:ext cx="20955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39750" y="476250"/>
            <a:ext cx="79914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rgbClr val="FFC000"/>
                </a:solidFill>
              </a:rPr>
              <a:t>Uma das dificuldades para a proteção dos ambientes naturais está na existência de </a:t>
            </a:r>
            <a:r>
              <a:rPr lang="pt-BR" sz="2400" b="0" u="sng" dirty="0">
                <a:solidFill>
                  <a:srgbClr val="FFC000"/>
                </a:solidFill>
              </a:rPr>
              <a:t>diferenças nas percepções dos valores</a:t>
            </a:r>
            <a:r>
              <a:rPr lang="pt-BR" sz="2400" b="0" dirty="0">
                <a:solidFill>
                  <a:srgbClr val="FFC000"/>
                </a:solidFill>
              </a:rPr>
              <a:t> e da importância dos mesmos entre os indivíduos de culturas diferentes ou de grupos </a:t>
            </a:r>
            <a:r>
              <a:rPr lang="pt-BR" sz="2400" b="0" dirty="0" smtClean="0">
                <a:solidFill>
                  <a:srgbClr val="FFC000"/>
                </a:solidFill>
              </a:rPr>
              <a:t>socioeconômicos </a:t>
            </a:r>
            <a:r>
              <a:rPr lang="pt-BR" sz="2400" b="0" dirty="0">
                <a:solidFill>
                  <a:srgbClr val="FFC000"/>
                </a:solidFill>
              </a:rPr>
              <a:t>que desempenham funções distintas, no plano social, nesses ambientes.</a:t>
            </a:r>
          </a:p>
        </p:txBody>
      </p:sp>
      <p:pic>
        <p:nvPicPr>
          <p:cNvPr id="334853" name="Picture 5" descr="%7B0B96FB27-DFF0-43B7-A2F5-0AC12A52457B%7D_amazonia%20a%20venda%2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167188" cy="2759075"/>
          </a:xfrm>
          <a:prstGeom prst="rect">
            <a:avLst/>
          </a:prstGeom>
          <a:noFill/>
        </p:spPr>
      </p:pic>
      <p:pic>
        <p:nvPicPr>
          <p:cNvPr id="334854" name="Picture 6" descr="charge_aquecimento_rg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33825"/>
            <a:ext cx="3810000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E como a utilizamos?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95288" y="1700213"/>
            <a:ext cx="80645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rgbClr val="FFFF00"/>
                </a:solidFill>
              </a:rPr>
              <a:t>Pode ser utilizada para avaliar a degradação ambiental de uma determinada região. </a:t>
            </a:r>
            <a:endParaRPr lang="pt-BR" sz="2400" b="0" dirty="0" smtClean="0">
              <a:solidFill>
                <a:srgbClr val="FFFF00"/>
              </a:solidFill>
            </a:endParaRPr>
          </a:p>
          <a:p>
            <a:pPr algn="just"/>
            <a:r>
              <a:rPr lang="pt-BR" sz="2400" b="0" dirty="0" smtClean="0">
                <a:solidFill>
                  <a:srgbClr val="FFFF00"/>
                </a:solidFill>
              </a:rPr>
              <a:t>Poderemos </a:t>
            </a:r>
            <a:r>
              <a:rPr lang="pt-BR" sz="2400" b="0" dirty="0">
                <a:solidFill>
                  <a:srgbClr val="FFFF00"/>
                </a:solidFill>
              </a:rPr>
              <a:t>nesse sentido </a:t>
            </a:r>
            <a:r>
              <a:rPr lang="pt-BR" sz="2400" b="0" u="sng" dirty="0">
                <a:solidFill>
                  <a:srgbClr val="FFFF00"/>
                </a:solidFill>
              </a:rPr>
              <a:t>avaliar a degradação ambiental</a:t>
            </a:r>
            <a:r>
              <a:rPr lang="pt-BR" sz="2400" b="0" dirty="0">
                <a:solidFill>
                  <a:srgbClr val="FFFF00"/>
                </a:solidFill>
              </a:rPr>
              <a:t> de uma área sujeita à especulação ambiental e imobiliária. 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395288" y="4292600"/>
            <a:ext cx="842486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chemeClr val="bg1"/>
                </a:solidFill>
              </a:rPr>
              <a:t>A análise dos dados perceptivos pode </a:t>
            </a:r>
            <a:r>
              <a:rPr lang="pt-BR" sz="2400" b="0" u="sng" dirty="0">
                <a:solidFill>
                  <a:schemeClr val="bg1"/>
                </a:solidFill>
              </a:rPr>
              <a:t>realçar e interpretar o processo de degradação</a:t>
            </a:r>
            <a:r>
              <a:rPr lang="pt-BR" sz="2400" b="0" dirty="0">
                <a:solidFill>
                  <a:schemeClr val="bg1"/>
                </a:solidFill>
              </a:rPr>
              <a:t>, evidenciando por exemplo a omissão dos órgãos públicos encarregados do licenciamento e monitoramento da urbanização.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1773238"/>
            <a:ext cx="4486275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 smtClean="0">
                <a:solidFill>
                  <a:srgbClr val="FFC000"/>
                </a:solidFill>
              </a:rPr>
              <a:t>Estudos de</a:t>
            </a:r>
            <a:r>
              <a:rPr lang="pt-BR" sz="2400" dirty="0" smtClean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</a:rPr>
              <a:t>Percepção Ambiental</a:t>
            </a:r>
            <a:r>
              <a:rPr lang="pt-BR" sz="2400" dirty="0" smtClean="0">
                <a:solidFill>
                  <a:srgbClr val="FFC000"/>
                </a:solidFill>
              </a:rPr>
              <a:t> podem trazer subsídios à </a:t>
            </a:r>
            <a:r>
              <a:rPr lang="pt-BR" sz="2400" b="1" dirty="0" smtClean="0">
                <a:solidFill>
                  <a:srgbClr val="FFC000"/>
                </a:solidFill>
              </a:rPr>
              <a:t>Educação Ambiental</a:t>
            </a:r>
            <a:r>
              <a:rPr lang="pt-BR" sz="2400" dirty="0" smtClean="0">
                <a:solidFill>
                  <a:srgbClr val="FFC000"/>
                </a:solidFill>
              </a:rPr>
              <a:t> e despontam </a:t>
            </a:r>
            <a:r>
              <a:rPr lang="pt-BR" sz="2400" dirty="0">
                <a:solidFill>
                  <a:srgbClr val="FFC000"/>
                </a:solidFill>
              </a:rPr>
              <a:t>como armas na defesa do meio </a:t>
            </a:r>
            <a:r>
              <a:rPr lang="pt-BR" sz="2400" dirty="0" smtClean="0">
                <a:solidFill>
                  <a:srgbClr val="FFC000"/>
                </a:solidFill>
              </a:rPr>
              <a:t>natural </a:t>
            </a:r>
            <a:r>
              <a:rPr lang="pt-BR" sz="2400" dirty="0">
                <a:solidFill>
                  <a:srgbClr val="FFC000"/>
                </a:solidFill>
              </a:rPr>
              <a:t>e </a:t>
            </a:r>
            <a:r>
              <a:rPr lang="pt-BR" sz="2400" dirty="0" smtClean="0">
                <a:solidFill>
                  <a:srgbClr val="FFC000"/>
                </a:solidFill>
              </a:rPr>
              <a:t>ajudam </a:t>
            </a:r>
            <a:r>
              <a:rPr lang="pt-BR" sz="2400" dirty="0">
                <a:solidFill>
                  <a:srgbClr val="FFC000"/>
                </a:solidFill>
              </a:rPr>
              <a:t>a reaproximar o </a:t>
            </a:r>
            <a:r>
              <a:rPr lang="pt-BR" sz="2400" dirty="0" smtClean="0">
                <a:solidFill>
                  <a:srgbClr val="FFC000"/>
                </a:solidFill>
              </a:rPr>
              <a:t>ser humano </a:t>
            </a:r>
            <a:r>
              <a:rPr lang="pt-BR" sz="2400" dirty="0">
                <a:solidFill>
                  <a:srgbClr val="FFC000"/>
                </a:solidFill>
              </a:rPr>
              <a:t>da natureza, </a:t>
            </a:r>
            <a:r>
              <a:rPr lang="pt-BR" sz="2400" dirty="0" smtClean="0">
                <a:solidFill>
                  <a:srgbClr val="FFC000"/>
                </a:solidFill>
              </a:rPr>
              <a:t>propiciando </a:t>
            </a:r>
            <a:r>
              <a:rPr lang="pt-BR" sz="2400" dirty="0">
                <a:solidFill>
                  <a:srgbClr val="FFC000"/>
                </a:solidFill>
              </a:rPr>
              <a:t>um futuro com mais qualidade de vida para todos, já que </a:t>
            </a:r>
            <a:r>
              <a:rPr lang="pt-BR" sz="2400" dirty="0" smtClean="0">
                <a:solidFill>
                  <a:srgbClr val="FFC000"/>
                </a:solidFill>
              </a:rPr>
              <a:t>a </a:t>
            </a:r>
            <a:r>
              <a:rPr lang="pt-BR" sz="2400" smtClean="0">
                <a:solidFill>
                  <a:srgbClr val="FFC000"/>
                </a:solidFill>
              </a:rPr>
              <a:t>Educação Ambiental desperta </a:t>
            </a:r>
            <a:r>
              <a:rPr lang="pt-BR" sz="2400" dirty="0">
                <a:solidFill>
                  <a:srgbClr val="FFC000"/>
                </a:solidFill>
              </a:rPr>
              <a:t>uma maior responsabilidade e respeito dos indivíduos em relação ao ambiente.</a:t>
            </a:r>
          </a:p>
        </p:txBody>
      </p:sp>
      <p:pic>
        <p:nvPicPr>
          <p:cNvPr id="336900" name="Picture 4" descr="1399175814_a71d07cf69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652963"/>
            <a:ext cx="3060700" cy="2205037"/>
          </a:xfrm>
          <a:prstGeom prst="rect">
            <a:avLst/>
          </a:prstGeom>
          <a:noFill/>
        </p:spPr>
      </p:pic>
      <p:pic>
        <p:nvPicPr>
          <p:cNvPr id="336902" name="Picture 6" descr="reforesta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3388" cy="4343400"/>
          </a:xfrm>
          <a:prstGeom prst="rect">
            <a:avLst/>
          </a:prstGeom>
          <a:noFill/>
        </p:spPr>
      </p:pic>
      <p:pic>
        <p:nvPicPr>
          <p:cNvPr id="336903" name="Picture 7" descr="034_22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2963"/>
            <a:ext cx="2876550" cy="2205037"/>
          </a:xfrm>
          <a:prstGeom prst="rect">
            <a:avLst/>
          </a:prstGeom>
          <a:noFill/>
        </p:spPr>
      </p:pic>
      <p:pic>
        <p:nvPicPr>
          <p:cNvPr id="336905" name="Picture 9" descr="%7B36E9D78E-4029-47AA-9FAE-19DF4FF1575E%7D_diagnost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11688"/>
            <a:ext cx="3313113" cy="224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23850" y="1182122"/>
            <a:ext cx="8424863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Segundo </a:t>
            </a:r>
            <a:r>
              <a:rPr lang="pt-BR" sz="2400" b="0" dirty="0" err="1" smtClean="0">
                <a:solidFill>
                  <a:srgbClr val="FFC000"/>
                </a:solidFill>
              </a:rPr>
              <a:t>Faggionato</a:t>
            </a:r>
            <a:r>
              <a:rPr lang="pt-BR" sz="2400" b="0" dirty="0" smtClean="0">
                <a:solidFill>
                  <a:srgbClr val="FFC000"/>
                </a:solidFill>
              </a:rPr>
              <a:t> </a:t>
            </a:r>
            <a:r>
              <a:rPr lang="pt-BR" sz="2400" b="0" dirty="0">
                <a:solidFill>
                  <a:srgbClr val="FFC000"/>
                </a:solidFill>
              </a:rPr>
              <a:t>(2002</a:t>
            </a:r>
            <a:r>
              <a:rPr lang="pt-BR" sz="2400" b="0" dirty="0" smtClean="0">
                <a:solidFill>
                  <a:srgbClr val="FFC000"/>
                </a:solidFill>
              </a:rPr>
              <a:t>): </a:t>
            </a:r>
          </a:p>
          <a:p>
            <a:pPr algn="just">
              <a:lnSpc>
                <a:spcPct val="100000"/>
              </a:lnSpc>
            </a:pPr>
            <a:r>
              <a:rPr lang="pt-BR" sz="2400" b="0" dirty="0" smtClean="0">
                <a:solidFill>
                  <a:srgbClr val="FFFF00"/>
                </a:solidFill>
              </a:rPr>
              <a:t>“</a:t>
            </a:r>
            <a:r>
              <a:rPr lang="pt-BR" sz="2400" b="0" i="1" dirty="0">
                <a:solidFill>
                  <a:srgbClr val="FFFF00"/>
                </a:solidFill>
              </a:rPr>
              <a:t>Diversas são as formas de se estudar a percepção ambiental: questionários, mapas mentais, representação fotográfica, etc. </a:t>
            </a:r>
            <a:r>
              <a:rPr lang="pt-BR" sz="2400" b="0" i="1" dirty="0">
                <a:solidFill>
                  <a:schemeClr val="bg1"/>
                </a:solidFill>
              </a:rPr>
              <a:t>Existem ainda trabalhos em </a:t>
            </a:r>
            <a:r>
              <a:rPr lang="pt-BR" sz="2400" i="1" dirty="0">
                <a:solidFill>
                  <a:schemeClr val="bg1"/>
                </a:solidFill>
              </a:rPr>
              <a:t>percepção ambiental</a:t>
            </a:r>
            <a:r>
              <a:rPr lang="pt-BR" sz="2400" b="0" i="1" dirty="0">
                <a:solidFill>
                  <a:schemeClr val="bg1"/>
                </a:solidFill>
              </a:rPr>
              <a:t> que buscam não apenas o entendimento do que o indivíduo percebe, mas promover a sensibilização, bem como o desenvolvimento do sistema de percepção e compreensão do ambiente.</a:t>
            </a:r>
            <a:r>
              <a:rPr lang="pt-BR" sz="2400" b="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395288" y="421957"/>
            <a:ext cx="835342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as formas de usar a percepção </a:t>
            </a: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ambiental?</a:t>
            </a:r>
            <a:endParaRPr lang="pt-BR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3046" name="Picture 6" descr="Bali132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725"/>
            <a:ext cx="3419475" cy="2708275"/>
          </a:xfrm>
          <a:prstGeom prst="rect">
            <a:avLst/>
          </a:prstGeom>
          <a:noFill/>
        </p:spPr>
      </p:pic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149725"/>
            <a:ext cx="2808288" cy="2708275"/>
          </a:xfrm>
          <a:prstGeom prst="rect">
            <a:avLst/>
          </a:prstGeom>
          <a:noFill/>
        </p:spPr>
      </p:pic>
      <p:pic>
        <p:nvPicPr>
          <p:cNvPr id="343049" name="Picture 9" descr="ze ped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76700"/>
            <a:ext cx="29876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Estudos de casos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3409950" cy="800100"/>
          </a:xfrm>
          <a:prstGeom prst="rect">
            <a:avLst/>
          </a:prstGeom>
          <a:noFill/>
        </p:spPr>
      </p:pic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450" y="1125538"/>
            <a:ext cx="5162550" cy="819150"/>
          </a:xfrm>
          <a:prstGeom prst="rect">
            <a:avLst/>
          </a:prstGeom>
          <a:noFill/>
        </p:spPr>
      </p:pic>
      <p:pic>
        <p:nvPicPr>
          <p:cNvPr id="3379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05038"/>
            <a:ext cx="7288212" cy="228600"/>
          </a:xfrm>
          <a:prstGeom prst="rect">
            <a:avLst/>
          </a:prstGeom>
          <a:noFill/>
        </p:spPr>
      </p:pic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250825" y="2464308"/>
            <a:ext cx="8564563" cy="191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6348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600" b="0" dirty="0">
                <a:solidFill>
                  <a:srgbClr val="FFFF00"/>
                </a:solidFill>
              </a:rPr>
              <a:t>A Área de Proteção Ambiental Cantareira (APA Cantareira) tem passado por diversas transformações, associadas à expansão urbana e turística. Observa-se, nesta pesquisa, que os </a:t>
            </a:r>
            <a:r>
              <a:rPr lang="pt-BR" sz="1600" dirty="0">
                <a:solidFill>
                  <a:srgbClr val="FFFF00"/>
                </a:solidFill>
              </a:rPr>
              <a:t>grupos sociais</a:t>
            </a:r>
            <a:r>
              <a:rPr lang="pt-BR" sz="1600" b="0" dirty="0">
                <a:solidFill>
                  <a:srgbClr val="FFFF00"/>
                </a:solidFill>
              </a:rPr>
              <a:t> atuantes nessa região apresentam </a:t>
            </a:r>
            <a:r>
              <a:rPr lang="pt-BR" sz="1600" dirty="0">
                <a:solidFill>
                  <a:srgbClr val="FFFF00"/>
                </a:solidFill>
              </a:rPr>
              <a:t>diferentes perspectivas</a:t>
            </a:r>
            <a:r>
              <a:rPr lang="pt-BR" sz="1600" b="0" dirty="0">
                <a:solidFill>
                  <a:srgbClr val="FFFF00"/>
                </a:solidFill>
              </a:rPr>
              <a:t> sobre meio ambiente e desenvolvimento, o que tem </a:t>
            </a:r>
            <a:r>
              <a:rPr lang="pt-BR" sz="1600" dirty="0">
                <a:solidFill>
                  <a:srgbClr val="FFFF00"/>
                </a:solidFill>
              </a:rPr>
              <a:t>gerado conflitos</a:t>
            </a:r>
            <a:r>
              <a:rPr lang="pt-BR" sz="1600" b="0" dirty="0">
                <a:solidFill>
                  <a:srgbClr val="FFFF00"/>
                </a:solidFill>
              </a:rPr>
              <a:t> de uso pelos recursos naturais, e que não existem planos regionais que apontem soluções efetivas para os </a:t>
            </a:r>
            <a:r>
              <a:rPr lang="pt-BR" sz="1600" dirty="0">
                <a:solidFill>
                  <a:srgbClr val="FFFF00"/>
                </a:solidFill>
              </a:rPr>
              <a:t>problemas socioambientais</a:t>
            </a:r>
            <a:r>
              <a:rPr lang="pt-BR" sz="1600" b="0" dirty="0">
                <a:solidFill>
                  <a:srgbClr val="FFFF00"/>
                </a:solidFill>
              </a:rPr>
              <a:t> em curso.</a:t>
            </a:r>
          </a:p>
        </p:txBody>
      </p:sp>
      <p:pic>
        <p:nvPicPr>
          <p:cNvPr id="337928" name="Picture 8" descr="Folha171200Cantarei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4713"/>
            <a:ext cx="3384550" cy="2173287"/>
          </a:xfrm>
          <a:prstGeom prst="rect">
            <a:avLst/>
          </a:prstGeom>
          <a:noFill/>
        </p:spPr>
      </p:pic>
      <p:pic>
        <p:nvPicPr>
          <p:cNvPr id="337929" name="Picture 9" descr="sussuaran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724400"/>
            <a:ext cx="3233738" cy="2133600"/>
          </a:xfrm>
          <a:prstGeom prst="rect">
            <a:avLst/>
          </a:prstGeom>
          <a:noFill/>
        </p:spPr>
      </p:pic>
      <p:pic>
        <p:nvPicPr>
          <p:cNvPr id="337930" name="Picture 10" descr="FIG_cri_lixeira_lavos_0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732338"/>
            <a:ext cx="2843212" cy="212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692150"/>
            <a:ext cx="2952750" cy="420688"/>
          </a:xfrm>
          <a:prstGeom prst="rect">
            <a:avLst/>
          </a:prstGeom>
          <a:noFill/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781550" cy="1162050"/>
          </a:xfrm>
          <a:prstGeom prst="rect">
            <a:avLst/>
          </a:prstGeom>
          <a:noFill/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205038"/>
            <a:ext cx="7777163" cy="1590675"/>
          </a:xfrm>
          <a:prstGeom prst="rect">
            <a:avLst/>
          </a:prstGeom>
          <a:noFill/>
        </p:spPr>
      </p:pic>
      <p:pic>
        <p:nvPicPr>
          <p:cNvPr id="340999" name="Picture 7" descr="Baker-R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4643438" cy="2852737"/>
          </a:xfrm>
          <a:prstGeom prst="rect">
            <a:avLst/>
          </a:prstGeom>
          <a:noFill/>
        </p:spPr>
      </p:pic>
      <p:pic>
        <p:nvPicPr>
          <p:cNvPr id="341000" name="Picture 8" descr="santia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897313"/>
            <a:ext cx="4500562" cy="2960687"/>
          </a:xfrm>
          <a:prstGeom prst="rect">
            <a:avLst/>
          </a:prstGeom>
          <a:noFill/>
        </p:spPr>
      </p:pic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2700338" y="2852738"/>
            <a:ext cx="482441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549275"/>
            <a:ext cx="6491287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dirty="0">
                <a:solidFill>
                  <a:srgbClr val="FFC000"/>
                </a:solidFill>
              </a:rPr>
              <a:t>Em suma...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323850" y="2197090"/>
            <a:ext cx="4752975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0" dirty="0">
                <a:solidFill>
                  <a:srgbClr val="FFFF00"/>
                </a:solidFill>
              </a:rPr>
              <a:t>Estudos da percepção que os indivíduos </a:t>
            </a:r>
            <a:r>
              <a:rPr lang="pt-BR" sz="2400" dirty="0" smtClean="0">
                <a:solidFill>
                  <a:srgbClr val="FFFF00"/>
                </a:solidFill>
              </a:rPr>
              <a:t>desenvolvem</a:t>
            </a:r>
            <a:r>
              <a:rPr lang="pt-BR" sz="2400" b="0" dirty="0" smtClean="0">
                <a:solidFill>
                  <a:srgbClr val="FFFF00"/>
                </a:solidFill>
              </a:rPr>
              <a:t> </a:t>
            </a:r>
            <a:r>
              <a:rPr lang="pt-BR" sz="2400" b="0" dirty="0">
                <a:solidFill>
                  <a:srgbClr val="FFFF00"/>
                </a:solidFill>
              </a:rPr>
              <a:t>acerca de seu meio, são de fundamental importância para que possamos </a:t>
            </a:r>
            <a:r>
              <a:rPr lang="pt-BR" sz="2400" dirty="0">
                <a:solidFill>
                  <a:srgbClr val="FFFF00"/>
                </a:solidFill>
              </a:rPr>
              <a:t>compreender melhor as inter-relações entre o </a:t>
            </a:r>
            <a:r>
              <a:rPr lang="pt-BR" sz="2400" dirty="0" smtClean="0">
                <a:solidFill>
                  <a:srgbClr val="FFFF00"/>
                </a:solidFill>
              </a:rPr>
              <a:t>ser humano e </a:t>
            </a:r>
            <a:r>
              <a:rPr lang="pt-BR" sz="2400" dirty="0">
                <a:solidFill>
                  <a:srgbClr val="FFFF00"/>
                </a:solidFill>
              </a:rPr>
              <a:t>o ambiente</a:t>
            </a:r>
            <a:r>
              <a:rPr lang="pt-BR" sz="2400" b="0" dirty="0">
                <a:solidFill>
                  <a:srgbClr val="FFFF00"/>
                </a:solidFill>
              </a:rPr>
              <a:t>, suas expectativas, </a:t>
            </a:r>
            <a:r>
              <a:rPr lang="pt-BR" sz="2400" b="0" dirty="0" smtClean="0">
                <a:solidFill>
                  <a:srgbClr val="FFFF00"/>
                </a:solidFill>
              </a:rPr>
              <a:t>satisfações e insatisfações</a:t>
            </a:r>
            <a:r>
              <a:rPr lang="pt-BR" sz="2400" b="0" dirty="0">
                <a:solidFill>
                  <a:srgbClr val="FFFF00"/>
                </a:solidFill>
              </a:rPr>
              <a:t>, julgamentos e condutas.</a:t>
            </a:r>
          </a:p>
        </p:txBody>
      </p:sp>
      <p:pic>
        <p:nvPicPr>
          <p:cNvPr id="342021" name="Picture 5" descr="fut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78013"/>
            <a:ext cx="3660775" cy="3684587"/>
          </a:xfrm>
          <a:prstGeom prst="rect">
            <a:avLst/>
          </a:prstGeom>
          <a:noFill/>
        </p:spPr>
      </p:pic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8388350" y="6381750"/>
            <a:ext cx="36036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/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463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</a:t>
            </a:r>
            <a:r>
              <a:rPr lang="pt-BR" sz="4000" b="1" dirty="0" smtClean="0">
                <a:solidFill>
                  <a:srgbClr val="FFC000"/>
                </a:solidFill>
              </a:rPr>
              <a:t/>
            </a:r>
            <a:br>
              <a:rPr lang="pt-BR" sz="4000" b="1" dirty="0" smtClean="0">
                <a:solidFill>
                  <a:srgbClr val="FFC000"/>
                </a:solidFill>
              </a:rPr>
            </a:br>
            <a:r>
              <a:rPr lang="pt-BR" sz="4000" b="1" dirty="0" smtClean="0">
                <a:solidFill>
                  <a:srgbClr val="FFC000"/>
                </a:solidFill>
              </a:rPr>
              <a:t/>
            </a:r>
            <a:br>
              <a:rPr lang="pt-BR" sz="40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>Silvia </a:t>
            </a:r>
            <a:r>
              <a:rPr lang="pt-BR" sz="2800" b="1" dirty="0" err="1" smtClean="0">
                <a:solidFill>
                  <a:srgbClr val="FFC000"/>
                </a:solidFill>
              </a:rPr>
              <a:t>M.G.</a:t>
            </a:r>
            <a:r>
              <a:rPr lang="pt-BR" sz="2800" b="1" dirty="0" smtClean="0">
                <a:solidFill>
                  <a:srgbClr val="FFC000"/>
                </a:solidFill>
              </a:rPr>
              <a:t> Molina</a:t>
            </a:r>
            <a:br>
              <a:rPr lang="pt-BR" sz="28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/>
            </a:r>
            <a:br>
              <a:rPr lang="pt-BR" sz="2800" b="1" dirty="0" smtClean="0">
                <a:solidFill>
                  <a:srgbClr val="FFC000"/>
                </a:solidFill>
              </a:rPr>
            </a:br>
            <a:endParaRPr lang="pt-BR" sz="4000" b="1" dirty="0" smtClean="0">
              <a:solidFill>
                <a:srgbClr val="FFC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05000" y="4667071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</a:rPr>
              <a:t>Bibliografia:  </a:t>
            </a:r>
          </a:p>
          <a:p>
            <a:r>
              <a:rPr lang="pt-BR" sz="2000" dirty="0" smtClean="0">
                <a:solidFill>
                  <a:srgbClr val="FFFF00"/>
                </a:solidFill>
              </a:rPr>
              <a:t>Cavalcante, S.; </a:t>
            </a:r>
            <a:r>
              <a:rPr lang="pt-BR" sz="2000" dirty="0" err="1" smtClean="0">
                <a:solidFill>
                  <a:srgbClr val="FFFF00"/>
                </a:solidFill>
              </a:rPr>
              <a:t>Elali</a:t>
            </a:r>
            <a:r>
              <a:rPr lang="pt-BR" sz="2000" dirty="0" smtClean="0">
                <a:solidFill>
                  <a:srgbClr val="FFFF00"/>
                </a:solidFill>
              </a:rPr>
              <a:t>, </a:t>
            </a:r>
            <a:r>
              <a:rPr lang="pt-BR" sz="2000" dirty="0" err="1" smtClean="0">
                <a:solidFill>
                  <a:srgbClr val="FFFF00"/>
                </a:solidFill>
              </a:rPr>
              <a:t>G.A.</a:t>
            </a:r>
            <a:r>
              <a:rPr lang="pt-BR" sz="2000" dirty="0" smtClean="0">
                <a:solidFill>
                  <a:srgbClr val="FFFF00"/>
                </a:solidFill>
              </a:rPr>
              <a:t> (</a:t>
            </a:r>
            <a:r>
              <a:rPr lang="pt-BR" sz="2000" dirty="0" err="1" smtClean="0">
                <a:solidFill>
                  <a:srgbClr val="FFFF00"/>
                </a:solidFill>
              </a:rPr>
              <a:t>orgs</a:t>
            </a:r>
            <a:r>
              <a:rPr lang="pt-BR" sz="2000" dirty="0" smtClean="0">
                <a:solidFill>
                  <a:srgbClr val="FFFF00"/>
                </a:solidFill>
              </a:rPr>
              <a:t>.) </a:t>
            </a:r>
            <a:r>
              <a:rPr lang="pt-BR" sz="2000" i="1" dirty="0" smtClean="0">
                <a:solidFill>
                  <a:srgbClr val="FFFF00"/>
                </a:solidFill>
              </a:rPr>
              <a:t>Temas básicos em psicologia ambiental</a:t>
            </a:r>
            <a:r>
              <a:rPr lang="pt-BR" sz="2000" dirty="0" smtClean="0">
                <a:solidFill>
                  <a:srgbClr val="FFFF00"/>
                </a:solidFill>
              </a:rPr>
              <a:t>. Petrópolis,: Vozes,. 2011,  318 p.</a:t>
            </a:r>
            <a:r>
              <a:rPr lang="pt-BR" sz="2000" b="1" dirty="0" smtClean="0">
                <a:solidFill>
                  <a:srgbClr val="FFFF00"/>
                </a:solidFill>
              </a:rPr>
              <a:t/>
            </a:r>
            <a:br>
              <a:rPr lang="pt-BR" sz="2000" b="1" dirty="0" smtClean="0">
                <a:solidFill>
                  <a:srgbClr val="FFFF00"/>
                </a:solidFill>
              </a:rPr>
            </a:b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rgbClr val="FFC000"/>
                </a:solidFill>
              </a:rPr>
              <a:t>Campo de estudo: 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pessoa-ambiente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Temas: ligados ao meio ambiente e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aspectos psicológicos envolvidos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Problemática ambiental: preocupação de muitos profissionais e setores da sociedade, e dos cidadãos em geral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mas, ainda são necessários estudos principalmente sobre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e manutenção de comportamentos pró-ambientais</a:t>
            </a:r>
            <a:b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rgbClr val="FFC000"/>
                </a:solidFill>
              </a:rPr>
              <a:t>Na ótica da psicologia ambiental vêm emergindo novas compreensões: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1. díade pessoa-ambiente – intercâmbio dinâmico de mútuas influências – o entorno em que vive ou onde está não apenas influencia a pessoa, como também é fruto de sua ação – ciclo de ação-reação acarreta e incorpora mudanças que estão na origem de novas inter-relações e realidades.</a:t>
            </a: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08050"/>
            <a:ext cx="6911975" cy="488315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Interfaces da Ecologia Humana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outras Disciplinas e Áreas do Conhecimento – II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Percepção Ambiental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Evolutiva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aseline="30000" dirty="0" smtClean="0">
                <a:solidFill>
                  <a:schemeClr val="bg1"/>
                </a:solidFill>
              </a:rPr>
              <a:t>(1)</a:t>
            </a:r>
            <a:r>
              <a:rPr lang="pt-BR" sz="2700" dirty="0" smtClean="0">
                <a:solidFill>
                  <a:schemeClr val="bg1"/>
                </a:solidFill>
              </a:rPr>
              <a:t>Marcos Siqueira</a:t>
            </a:r>
            <a:br>
              <a:rPr lang="pt-BR" sz="2700" dirty="0" smtClean="0">
                <a:solidFill>
                  <a:schemeClr val="bg1"/>
                </a:solidFill>
              </a:rPr>
            </a:br>
            <a:r>
              <a:rPr lang="pt-BR" sz="2700" baseline="30000" dirty="0" smtClean="0">
                <a:solidFill>
                  <a:schemeClr val="bg1"/>
                </a:solidFill>
              </a:rPr>
              <a:t>(2)</a:t>
            </a:r>
            <a:r>
              <a:rPr lang="pt-BR" sz="2700" dirty="0" smtClean="0">
                <a:solidFill>
                  <a:schemeClr val="bg1"/>
                </a:solidFill>
              </a:rPr>
              <a:t>Silvia M. G. Molina</a:t>
            </a:r>
            <a:endParaRPr lang="pt-BR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7088" y="747713"/>
            <a:ext cx="7416800" cy="367188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28800"/>
            <a:ext cx="1027113" cy="1368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www.esalq.usp.br/images2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909762"/>
            <a:ext cx="9223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2200" dirty="0" smtClean="0">
                <a:solidFill>
                  <a:srgbClr val="FFC000"/>
                </a:solidFill>
              </a:rPr>
              <a:t>Na ótica da psicologia ambiental vêm emergindo novas compreensões:</a:t>
            </a:r>
            <a:br>
              <a:rPr lang="pt-BR" sz="2200" dirty="0" smtClean="0">
                <a:solidFill>
                  <a:srgbClr val="FFC000"/>
                </a:solidFill>
              </a:rPr>
            </a:br>
            <a:r>
              <a:rPr lang="pt-BR" sz="22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2. responsabilidade humana em face das alterações ambientais – ainda que muitas vezes as consequências das ações humanas não sejam perceptíveis temporal ou espacialmente de imediato.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3. investigação dos valores e crenças subjacentes às ações humanas, em especial o antropocentrismo, destrutivo ao ambiente.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Qualquer ação em favor da pessoa ou do ambiente, sem considerar o outro lado dessa díade, corre o risco de resultar em fracasso.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ambiental:</a:t>
            </a:r>
            <a:r>
              <a:rPr lang="pt-BR" sz="2400" i="1" dirty="0" smtClean="0">
                <a:solidFill>
                  <a:srgbClr val="FFC000"/>
                </a:solidFill>
              </a:rPr>
              <a:t> área ou campo do conhecimento voltada para o estudo das relações recíprocas entre a pessoa e o ambiente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663300"/>
                </a:solidFill>
              </a:rPr>
              <a:t/>
            </a:r>
            <a:br>
              <a:rPr lang="pt-BR" sz="2400" dirty="0" smtClean="0">
                <a:solidFill>
                  <a:srgbClr val="6633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meta:</a:t>
            </a:r>
            <a:r>
              <a:rPr lang="pt-BR" sz="2400" dirty="0" smtClean="0">
                <a:solidFill>
                  <a:srgbClr val="FFFF00"/>
                </a:solidFill>
              </a:rPr>
              <a:t> compreender a construção de significados e os comportamentos relativos aos diversos espaços da vida, bem como as modificações e influências suscitadas pela subjetividade humana no ambiente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663300"/>
                </a:solidFill>
              </a:rPr>
              <a:t/>
            </a:r>
            <a:br>
              <a:rPr lang="pt-BR" sz="2400" dirty="0" smtClean="0">
                <a:solidFill>
                  <a:srgbClr val="663300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enfoca:</a:t>
            </a:r>
            <a:r>
              <a:rPr lang="pt-BR" sz="2400" dirty="0" smtClean="0">
                <a:solidFill>
                  <a:schemeClr val="bg1"/>
                </a:solidFill>
              </a:rPr>
              <a:t> relações entre os comportamentos socioespaciais humanos (territorialidade, privacidade, apropriação, aglomeração etc.) e os diversos processos psicossociais (percepção, cognição, representações e simbolizações) nos quais se baseiam nosso comportamento.</a:t>
            </a:r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Projetou-se na Europa e EUA: a partir de meados do século XX</a:t>
            </a:r>
            <a:b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novidade: </a:t>
            </a:r>
            <a:r>
              <a:rPr lang="pt-BR" sz="2400" dirty="0" smtClean="0">
                <a:solidFill>
                  <a:srgbClr val="FFFF00"/>
                </a:solidFill>
              </a:rPr>
              <a:t>trazer a ênfase no espaço físico para o interior do campo psicológico sem deixar de considerar as dimensões sociais, econômicas e culturais dos diversos contextos.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investigações: </a:t>
            </a:r>
            <a:r>
              <a:rPr lang="pt-BR" sz="2400" dirty="0" smtClean="0">
                <a:solidFill>
                  <a:schemeClr val="bg1"/>
                </a:solidFill>
              </a:rPr>
              <a:t>prioritariamente voltadas para os locais da vida diária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embate com dificuldades concretas: </a:t>
            </a:r>
            <a:r>
              <a:rPr lang="pt-BR" sz="2400" dirty="0" smtClean="0">
                <a:solidFill>
                  <a:srgbClr val="FFC000"/>
                </a:solidFill>
              </a:rPr>
              <a:t>estimula a busca de soluções – vocação interventiva da psicologia na gestão do espaço, no planejamento urbano e nas mudanças climáticas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Brasil: a partir da década de 70 do século XX</a:t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FFC000"/>
                </a:solidFill>
              </a:rPr>
              <a:t>(tradução e publicação de livros básicos no assunto)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do anos 90 os estudos tomaram corpo nas universidades do país (grupos de estudo e laboratórios).</a:t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Encontro Brasileiro de Psicologia Ambiental: 1999, São Paulo</a:t>
            </a:r>
            <a:b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dirty="0" smtClean="0">
                <a:solidFill>
                  <a:srgbClr val="FFFF00"/>
                </a:solidFill>
              </a:rPr>
              <a:t>Grupo de Trabalho de Psicologia Ambiental na Associação Nacional de Pesquisa e Pós-graduação em Psicologia </a:t>
            </a:r>
            <a:br>
              <a:rPr lang="pt-BR" sz="2500" dirty="0" smtClean="0">
                <a:solidFill>
                  <a:srgbClr val="FFFF00"/>
                </a:solidFill>
              </a:rPr>
            </a:br>
            <a:r>
              <a:rPr lang="pt-BR" sz="2500" dirty="0" err="1" smtClean="0">
                <a:solidFill>
                  <a:srgbClr val="FFFF00"/>
                </a:solidFill>
              </a:rPr>
              <a:t>GT-Psi-Ambiental</a:t>
            </a:r>
            <a:r>
              <a:rPr lang="pt-BR" sz="2500" dirty="0" smtClean="0">
                <a:solidFill>
                  <a:srgbClr val="FFFF00"/>
                </a:solidFill>
              </a:rPr>
              <a:t>/ANPEPP – 2000</a:t>
            </a:r>
            <a:br>
              <a:rPr lang="pt-BR" sz="25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Grade curricular de: psicologia, arquitetura e urbanismo, geografia, engenharia ambiental etc.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</a:rPr>
              <a:t>Principais grupos e núcleos de pesquisa e intervenção em Psicologia Ambiental: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400" dirty="0" smtClean="0">
                <a:solidFill>
                  <a:srgbClr val="663300"/>
                </a:solidFill>
              </a:rPr>
              <a:t/>
            </a:r>
            <a:br>
              <a:rPr lang="pt-BR" sz="400" dirty="0" smtClean="0">
                <a:solidFill>
                  <a:srgbClr val="6633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Brasília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Fortaleza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São Paulo  (USP-SP e USP-Ribeirão Preto)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do Ceará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do Rio Grande do Norte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de Santa Catarina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chemeClr val="bg1"/>
                </a:solidFill>
              </a:rPr>
              <a:t>Revista: Estudos de psicologia – Natal - 2003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chemeClr val="bg1"/>
                </a:solidFill>
              </a:rPr>
              <a:t>Livros com destaque no Brasil: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400" dirty="0" smtClean="0">
                <a:solidFill>
                  <a:schemeClr val="bg1"/>
                </a:solidFill>
              </a:rPr>
              <a:t/>
            </a:r>
            <a:br>
              <a:rPr lang="pt-BR" sz="400" dirty="0" smtClean="0">
                <a:solidFill>
                  <a:schemeClr val="bg1"/>
                </a:solidFill>
              </a:rPr>
            </a:br>
            <a:r>
              <a:rPr lang="pt-BR" sz="2400" dirty="0" err="1" smtClean="0">
                <a:solidFill>
                  <a:schemeClr val="bg1"/>
                </a:solidFill>
              </a:rPr>
              <a:t>Günther</a:t>
            </a:r>
            <a:r>
              <a:rPr lang="pt-BR" sz="2400" dirty="0" smtClean="0">
                <a:solidFill>
                  <a:schemeClr val="bg1"/>
                </a:solidFill>
              </a:rPr>
              <a:t>, Pinheiro e </a:t>
            </a:r>
            <a:r>
              <a:rPr lang="pt-BR" sz="2400" dirty="0" err="1" smtClean="0">
                <a:solidFill>
                  <a:schemeClr val="bg1"/>
                </a:solidFill>
              </a:rPr>
              <a:t>Guzzo</a:t>
            </a:r>
            <a:r>
              <a:rPr lang="pt-BR" sz="2400" dirty="0" smtClean="0">
                <a:solidFill>
                  <a:schemeClr val="bg1"/>
                </a:solidFill>
              </a:rPr>
              <a:t> (</a:t>
            </a:r>
            <a:r>
              <a:rPr lang="pt-BR" sz="2400" dirty="0" err="1" smtClean="0">
                <a:solidFill>
                  <a:schemeClr val="bg1"/>
                </a:solidFill>
              </a:rPr>
              <a:t>orgs</a:t>
            </a:r>
            <a:r>
              <a:rPr lang="pt-BR" sz="2400" dirty="0" smtClean="0">
                <a:solidFill>
                  <a:schemeClr val="bg1"/>
                </a:solidFill>
              </a:rPr>
              <a:t>.) </a:t>
            </a:r>
            <a:r>
              <a:rPr lang="pt-BR" sz="2400" i="1" dirty="0" smtClean="0">
                <a:solidFill>
                  <a:schemeClr val="bg1"/>
                </a:solidFill>
              </a:rPr>
              <a:t>Psicologia Ambiental: entendendo as relações do homem com seu ambiente. 2004.</a:t>
            </a:r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400" dirty="0" smtClean="0">
                <a:solidFill>
                  <a:schemeClr val="bg1"/>
                </a:solidFill>
              </a:rPr>
              <a:t/>
            </a:r>
            <a:br>
              <a:rPr lang="pt-BR" sz="4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Pinheiro e </a:t>
            </a:r>
            <a:r>
              <a:rPr lang="pt-BR" sz="2400" dirty="0" err="1" smtClean="0">
                <a:solidFill>
                  <a:schemeClr val="bg1"/>
                </a:solidFill>
              </a:rPr>
              <a:t>Günther</a:t>
            </a:r>
            <a:r>
              <a:rPr lang="pt-BR" sz="2400" dirty="0" smtClean="0">
                <a:solidFill>
                  <a:schemeClr val="bg1"/>
                </a:solidFill>
              </a:rPr>
              <a:t> (</a:t>
            </a:r>
            <a:r>
              <a:rPr lang="pt-BR" sz="2400" dirty="0" err="1" smtClean="0">
                <a:solidFill>
                  <a:schemeClr val="bg1"/>
                </a:solidFill>
              </a:rPr>
              <a:t>orgs</a:t>
            </a:r>
            <a:r>
              <a:rPr lang="pt-BR" sz="2400" dirty="0" smtClean="0">
                <a:solidFill>
                  <a:schemeClr val="bg1"/>
                </a:solidFill>
              </a:rPr>
              <a:t>.) </a:t>
            </a:r>
            <a:r>
              <a:rPr lang="pt-BR" sz="2400" i="1" dirty="0" smtClean="0">
                <a:solidFill>
                  <a:schemeClr val="bg1"/>
                </a:solidFill>
              </a:rPr>
              <a:t>Métodos de pesquisa nos estudos pessoa-ambiente</a:t>
            </a:r>
            <a:r>
              <a:rPr lang="pt-BR" sz="2400" dirty="0" smtClean="0">
                <a:solidFill>
                  <a:schemeClr val="bg1"/>
                </a:solidFill>
              </a:rPr>
              <a:t>. 2008.</a:t>
            </a:r>
            <a:endParaRPr lang="pt-BR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</a:rPr>
              <a:t>Temas que aborda: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663300"/>
                </a:solidFill>
              </a:rPr>
              <a:t/>
            </a:r>
            <a:br>
              <a:rPr lang="pt-BR" sz="2600" dirty="0" smtClean="0">
                <a:solidFill>
                  <a:srgbClr val="6633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>1. amplos e não exclusivos da Psicologia Ambiental, mas a elucidação a partir dessa área é relevante:</a:t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/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Ambiente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Biofilia e  biofobia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Desenvolvimento Sustentável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Gestão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Interdisciplinaridade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Multimétodos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Pesquisa-ação 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200" dirty="0" smtClean="0">
                <a:solidFill>
                  <a:srgbClr val="FFC000"/>
                </a:solidFill>
              </a:rPr>
              <a:t>Temas que aborda:</a:t>
            </a:r>
            <a:br>
              <a:rPr lang="pt-BR" sz="2200" dirty="0" smtClean="0">
                <a:solidFill>
                  <a:srgbClr val="FFC000"/>
                </a:solidFill>
              </a:rPr>
            </a:br>
            <a:r>
              <a:rPr lang="pt-BR" sz="22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>2. menos conhecidos, trabalhados nas ciências humanas e sociais como geografia, arquitetura e urbanismo e na educação ambiental, nos quais os estudos em Psicologia Ambiental vêm contribuindo significativamente :</a:t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i="1" dirty="0" smtClean="0">
                <a:solidFill>
                  <a:srgbClr val="663300"/>
                </a:solidFill>
              </a:rPr>
              <a:t/>
            </a:r>
            <a:br>
              <a:rPr lang="pt-BR" sz="2600" i="1" dirty="0" smtClean="0">
                <a:solidFill>
                  <a:srgbClr val="6633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Apropriação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Cognição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Espaço e lugar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Identidade de lugar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Identidade social e urbana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Percepção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Valores ecológicos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399" cy="495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</a:rPr>
              <a:t>Temas que aborda:</a:t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temas com origem na Psicologia ambiental, desenvolvendo-se a partir dela:</a:t>
            </a:r>
            <a:br>
              <a:rPr lang="pt-BR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0" i="1" dirty="0" smtClean="0">
                <a:solidFill>
                  <a:srgbClr val="663300"/>
                </a:solidFill>
              </a:rPr>
              <a:t/>
            </a:r>
            <a:br>
              <a:rPr lang="pt-BR" sz="300" i="1" dirty="0" smtClean="0">
                <a:solidFill>
                  <a:srgbClr val="663300"/>
                </a:solidFill>
              </a:rPr>
            </a:br>
            <a:r>
              <a:rPr lang="pt-BR" sz="300" i="1" dirty="0" smtClean="0">
                <a:solidFill>
                  <a:srgbClr val="663300"/>
                </a:solidFill>
              </a:rPr>
              <a:t/>
            </a:r>
            <a:br>
              <a:rPr lang="pt-BR" sz="300" i="1" dirty="0" smtClean="0">
                <a:solidFill>
                  <a:srgbClr val="663300"/>
                </a:solidFill>
              </a:rPr>
            </a:br>
            <a:r>
              <a:rPr lang="pt-BR" sz="2500" i="1" dirty="0" err="1" smtClean="0">
                <a:solidFill>
                  <a:schemeClr val="bg1"/>
                </a:solidFill>
              </a:rPr>
              <a:t>Affordance</a:t>
            </a: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solidFill>
                  <a:schemeClr val="bg1"/>
                </a:solidFill>
              </a:rPr>
              <a:t>(estímulos do ambiente sobre a pessoa que com ele interage, James Gibson)</a:t>
            </a: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Ambientes restauradores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Apego ao lugar </a:t>
            </a:r>
            <a:r>
              <a:rPr lang="pt-BR" sz="2200" dirty="0" smtClean="0">
                <a:solidFill>
                  <a:schemeClr val="bg1"/>
                </a:solidFill>
              </a:rPr>
              <a:t>(</a:t>
            </a:r>
            <a:r>
              <a:rPr lang="pt-BR" sz="2200" i="1" dirty="0" err="1" smtClean="0">
                <a:solidFill>
                  <a:schemeClr val="bg1"/>
                </a:solidFill>
              </a:rPr>
              <a:t>place</a:t>
            </a:r>
            <a:r>
              <a:rPr lang="pt-BR" sz="22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err="1" smtClean="0">
                <a:solidFill>
                  <a:schemeClr val="bg1"/>
                </a:solidFill>
              </a:rPr>
              <a:t>attachment</a:t>
            </a:r>
            <a:r>
              <a:rPr lang="pt-BR" sz="2200" dirty="0" smtClean="0">
                <a:solidFill>
                  <a:schemeClr val="bg1"/>
                </a:solidFill>
              </a:rPr>
              <a:t>)</a:t>
            </a:r>
            <a:r>
              <a:rPr lang="pt-BR" sz="2500" dirty="0" smtClean="0">
                <a:solidFill>
                  <a:schemeClr val="bg1"/>
                </a:solidFill>
              </a:rPr>
              <a:t/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Arranjo espacial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i="1" dirty="0" err="1" smtClean="0">
                <a:solidFill>
                  <a:schemeClr val="bg1"/>
                </a:solidFill>
              </a:rPr>
              <a:t>Behaviour</a:t>
            </a:r>
            <a:r>
              <a:rPr lang="pt-BR" sz="2500" i="1" dirty="0" smtClean="0">
                <a:solidFill>
                  <a:schemeClr val="bg1"/>
                </a:solidFill>
              </a:rPr>
              <a:t> </a:t>
            </a:r>
            <a:r>
              <a:rPr lang="pt-BR" sz="2500" i="1" dirty="0" err="1" smtClean="0">
                <a:solidFill>
                  <a:schemeClr val="bg1"/>
                </a:solidFill>
              </a:rPr>
              <a:t>setting</a:t>
            </a: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(unidades </a:t>
            </a:r>
            <a:r>
              <a:rPr lang="pt-BR" sz="2000" dirty="0" err="1" smtClean="0">
                <a:solidFill>
                  <a:schemeClr val="bg1"/>
                </a:solidFill>
              </a:rPr>
              <a:t>ecocomportamentais</a:t>
            </a:r>
            <a:r>
              <a:rPr lang="pt-BR" sz="2000" dirty="0" smtClean="0">
                <a:solidFill>
                  <a:schemeClr val="bg1"/>
                </a:solidFill>
              </a:rPr>
              <a:t>;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padrões estáveis de comportamento que ocorrem em tempo e espaço determinados</a:t>
            </a:r>
            <a:r>
              <a:rPr lang="pt-BR" sz="2000" dirty="0" smtClean="0">
                <a:solidFill>
                  <a:schemeClr val="bg1"/>
                </a:solidFill>
              </a:rPr>
              <a:t>; expressa relação de interdependência entre comportamento e ambiente;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bidirecional</a:t>
            </a:r>
            <a:r>
              <a:rPr lang="pt-BR" sz="2000" dirty="0" smtClean="0">
                <a:solidFill>
                  <a:schemeClr val="bg1"/>
                </a:solidFill>
              </a:rPr>
              <a:t> – Roger Baker)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/>
            </a:r>
            <a:br>
              <a:rPr lang="pt-BR" sz="2600" i="1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Compromisso pró-ecológico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Comportamento ecológico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Comportamento socioespacial humano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Estresse ambiental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Perspectiva temporal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Pressão Ambiental </a:t>
            </a:r>
            <a:r>
              <a:rPr lang="pt-BR" sz="2200" dirty="0" smtClean="0">
                <a:solidFill>
                  <a:schemeClr val="bg1"/>
                </a:solidFill>
              </a:rPr>
              <a:t>(</a:t>
            </a:r>
            <a:r>
              <a:rPr lang="pt-BR" sz="2200" i="1" dirty="0" err="1" smtClean="0">
                <a:solidFill>
                  <a:schemeClr val="bg1"/>
                </a:solidFill>
              </a:rPr>
              <a:t>environmental</a:t>
            </a:r>
            <a:r>
              <a:rPr lang="pt-BR" sz="22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err="1" smtClean="0">
                <a:solidFill>
                  <a:schemeClr val="bg1"/>
                </a:solidFill>
              </a:rPr>
              <a:t>press</a:t>
            </a:r>
            <a:r>
              <a:rPr lang="pt-BR" sz="22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463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Evolutiva</a:t>
            </a:r>
            <a:b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rgbClr val="663300"/>
                </a:solidFill>
              </a:rPr>
              <a:t/>
            </a:r>
            <a:br>
              <a:rPr lang="pt-BR" sz="4000" b="1" dirty="0" smtClean="0">
                <a:solidFill>
                  <a:srgbClr val="663300"/>
                </a:solidFill>
              </a:rPr>
            </a:br>
            <a:r>
              <a:rPr lang="pt-BR" sz="2800" b="1" dirty="0" smtClean="0">
                <a:solidFill>
                  <a:srgbClr val="FFFF00"/>
                </a:solidFill>
              </a:rPr>
              <a:t>Marcos </a:t>
            </a:r>
            <a:r>
              <a:rPr lang="pt-BR" sz="2800" b="1" dirty="0" err="1" smtClean="0">
                <a:solidFill>
                  <a:srgbClr val="FFFF00"/>
                </a:solidFill>
              </a:rPr>
              <a:t>V.B.</a:t>
            </a:r>
            <a:r>
              <a:rPr lang="pt-BR" sz="2800" b="1" dirty="0" smtClean="0">
                <a:solidFill>
                  <a:srgbClr val="FFFF00"/>
                </a:solidFill>
              </a:rPr>
              <a:t> M. Siqueira</a:t>
            </a:r>
            <a:r>
              <a:rPr lang="pt-BR" sz="4000" b="1" dirty="0" smtClean="0">
                <a:solidFill>
                  <a:srgbClr val="FFFF00"/>
                </a:solidFill>
              </a:rPr>
              <a:t/>
            </a:r>
            <a:br>
              <a:rPr lang="pt-BR" sz="4000" b="1" dirty="0" smtClean="0">
                <a:solidFill>
                  <a:srgbClr val="FFFF00"/>
                </a:solidFill>
              </a:rPr>
            </a:br>
            <a:endParaRPr lang="pt-BR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dirty="0" smtClean="0">
                <a:solidFill>
                  <a:srgbClr val="FFC000"/>
                </a:solidFill>
              </a:rPr>
              <a:t>Algumas questões para reflexão...</a:t>
            </a:r>
            <a:br>
              <a:rPr lang="pt-BR" sz="4000" b="1" dirty="0" smtClean="0">
                <a:solidFill>
                  <a:srgbClr val="FFC000"/>
                </a:solidFill>
              </a:rPr>
            </a:br>
            <a:endParaRPr lang="pt-BR" sz="4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1374159420_e3f232a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3475" y="1844675"/>
            <a:ext cx="5470525" cy="1470025"/>
          </a:xfrm>
        </p:spPr>
        <p:txBody>
          <a:bodyPr/>
          <a:lstStyle/>
          <a:p>
            <a:r>
              <a:rPr lang="pt-BR" b="1">
                <a:solidFill>
                  <a:srgbClr val="FFFF00"/>
                </a:solidFill>
              </a:rPr>
              <a:t>PERCEPÇÃO </a:t>
            </a:r>
            <a:br>
              <a:rPr lang="pt-BR" b="1">
                <a:solidFill>
                  <a:srgbClr val="FFFF00"/>
                </a:solidFill>
              </a:rPr>
            </a:br>
            <a:r>
              <a:rPr lang="pt-BR" b="1">
                <a:solidFill>
                  <a:srgbClr val="FFFF00"/>
                </a:solidFill>
              </a:rPr>
              <a:t>AMBIENTAL</a:t>
            </a:r>
            <a:r>
              <a:rPr lang="pt-BR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331913" y="2205038"/>
            <a:ext cx="66246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4000" dirty="0">
                <a:solidFill>
                  <a:srgbClr val="FFFF00"/>
                </a:solidFill>
              </a:rPr>
              <a:t>Qual a importância do sexo no passado, presente e futuro?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576388" y="1788855"/>
            <a:ext cx="611981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Por que </a:t>
            </a:r>
            <a:r>
              <a:rPr lang="pt-BR" sz="4000" dirty="0">
                <a:solidFill>
                  <a:srgbClr val="FFFF00"/>
                </a:solidFill>
              </a:rPr>
              <a:t>e como os seres humanos realizam a sua busca por </a:t>
            </a:r>
            <a:r>
              <a:rPr lang="pt-BR" sz="4000" dirty="0" smtClean="0">
                <a:solidFill>
                  <a:srgbClr val="FFFF00"/>
                </a:solidFill>
              </a:rPr>
              <a:t>mais poder?</a:t>
            </a:r>
            <a:r>
              <a:rPr lang="pt-BR" sz="4000" dirty="0">
                <a:solidFill>
                  <a:srgbClr val="FFFF00"/>
                </a:solidFill>
              </a:rPr>
              <a:t/>
            </a:r>
            <a:br>
              <a:rPr lang="pt-BR" sz="4000" dirty="0">
                <a:solidFill>
                  <a:srgbClr val="FFFF00"/>
                </a:solidFill>
              </a:rPr>
            </a:br>
            <a:endParaRPr lang="pt-B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09600" y="11969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pt-BR" sz="40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pt-BR" sz="40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4000" dirty="0">
                <a:solidFill>
                  <a:srgbClr val="FFFF00"/>
                </a:solidFill>
                <a:latin typeface="Arial" charset="0"/>
              </a:rPr>
              <a:t>Será que somos mais inteligentes que os nossos antepassados?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endParaRPr lang="pt-BR" sz="4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23850" y="4575086"/>
            <a:ext cx="83518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“Se os homens pré-históricos precisavam caçar animais para atrair suas parceiras, os modernos </a:t>
            </a:r>
            <a:r>
              <a:rPr lang="pt-BR" sz="2400" b="0" i="1" dirty="0">
                <a:solidFill>
                  <a:srgbClr val="FFC000"/>
                </a:solidFill>
              </a:rPr>
              <a:t>Homo sapiens</a:t>
            </a:r>
            <a:r>
              <a:rPr lang="pt-BR" sz="2400" b="0" dirty="0">
                <a:solidFill>
                  <a:srgbClr val="FFC000"/>
                </a:solidFill>
              </a:rPr>
              <a:t> compram iates ou escrevem sinfonias para conquistar suas mulheres”.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8195" name="Picture 4" descr="cave-man-di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839075" cy="35750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69912" y="5047089"/>
            <a:ext cx="84978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“A evolução passou e explicar, p. ex., por que os homens seriam mais promíscuos que as mulheres quanto ao sexo”.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9219" name="Picture 4" descr="POLIGAMIA_5_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6299200" cy="40147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20700" y="5181600"/>
            <a:ext cx="84709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“Enquanto as mulheres normalmente estão mais interessadas na qualidade de seus parceiros os homens geralmente são menos exigentes na escolha de quem levar para a cama.”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0243" name="Picture 3" descr="homem-feio-mulher-bon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0350"/>
            <a:ext cx="6096000" cy="4572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at-is-e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381635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Ela tenta entender a natureza humana perguntando como nossos ancestrais sobreviveram e se reproduziram.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dirty="0" smtClean="0">
              <a:solidFill>
                <a:srgbClr val="66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Quanto melhor entendermos nossa evolução, melhor entenderemos nossos cérebros, nossas mentes e o comportamento moderno.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/>
              <a:t>	</a:t>
            </a:r>
          </a:p>
        </p:txBody>
      </p:sp>
      <p:pic>
        <p:nvPicPr>
          <p:cNvPr id="12291" name="Picture 3" descr="Mulher-das-caver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4238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bad-mi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852738"/>
            <a:ext cx="4248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FFC000"/>
                </a:solidFill>
              </a:rPr>
              <a:t>A </a:t>
            </a:r>
            <a:r>
              <a:rPr lang="pt-BR" sz="2800" b="1" dirty="0" err="1" smtClean="0">
                <a:solidFill>
                  <a:srgbClr val="FFC000"/>
                </a:solidFill>
              </a:rPr>
              <a:t>P.E.</a:t>
            </a:r>
            <a:r>
              <a:rPr lang="pt-BR" sz="2800" dirty="0" smtClean="0">
                <a:solidFill>
                  <a:srgbClr val="FFC000"/>
                </a:solidFill>
              </a:rPr>
              <a:t> procura compreender, p. ex, por que buscamos </a:t>
            </a:r>
            <a:r>
              <a:rPr lang="pt-BR" sz="2800" i="1" dirty="0" smtClean="0">
                <a:solidFill>
                  <a:srgbClr val="FFC000"/>
                </a:solidFill>
              </a:rPr>
              <a:t>status</a:t>
            </a:r>
            <a:r>
              <a:rPr lang="pt-BR" sz="2800" dirty="0" smtClean="0">
                <a:solidFill>
                  <a:srgbClr val="FFC000"/>
                </a:solidFill>
              </a:rPr>
              <a:t>, achamos alguém sexualmente atraente, fazemos amigos, fofocamos e outras respostas para perguntas que tradicionalmente foram negligenciadas pela psicologia.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</p:txBody>
      </p:sp>
      <p:pic>
        <p:nvPicPr>
          <p:cNvPr id="13315" name="Picture 3" descr="1102992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3228975" cy="2659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4" descr="amig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997200"/>
            <a:ext cx="2541588" cy="34099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5" descr="11714528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571750"/>
            <a:ext cx="2324100" cy="4286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8198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b="1" dirty="0" smtClean="0"/>
              <a:t>	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a definição proposta por </a:t>
            </a:r>
            <a:r>
              <a:rPr lang="pt-B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Tooby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Cosmides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psicologia evolutiva constitui-se simplesmente na psicologia que leva em consideração os conhecimentos adicionais que a biologia da evolução tem a oferecer, na expectativa de que a compreensão do processo que moldou a mente humana impulsionará a descoberta de sua arquitetura."</a:t>
            </a: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4" descr="cosmides-too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581525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011863" y="5949950"/>
            <a:ext cx="33131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800" b="0" dirty="0">
                <a:solidFill>
                  <a:schemeClr val="bg1"/>
                </a:solidFill>
              </a:rPr>
              <a:t>antropólogo John </a:t>
            </a:r>
            <a:r>
              <a:rPr lang="pt-BR" sz="1800" b="0" dirty="0" err="1">
                <a:solidFill>
                  <a:schemeClr val="bg1"/>
                </a:solidFill>
              </a:rPr>
              <a:t>Tooby</a:t>
            </a:r>
            <a:r>
              <a:rPr lang="pt-BR" sz="1800" b="0" dirty="0">
                <a:solidFill>
                  <a:schemeClr val="bg1"/>
                </a:solidFill>
              </a:rPr>
              <a:t> e a psicóloga Leda </a:t>
            </a:r>
            <a:r>
              <a:rPr lang="pt-BR" sz="1800" b="0" dirty="0" err="1">
                <a:solidFill>
                  <a:schemeClr val="bg1"/>
                </a:solidFill>
              </a:rPr>
              <a:t>Cosmides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549275"/>
            <a:ext cx="2089150" cy="749300"/>
          </a:xfrm>
        </p:spPr>
        <p:txBody>
          <a:bodyPr/>
          <a:lstStyle/>
          <a:p>
            <a:pPr>
              <a:buFontTx/>
              <a:buNone/>
            </a:pPr>
            <a:r>
              <a:rPr lang="pt-BR" b="1" dirty="0">
                <a:solidFill>
                  <a:srgbClr val="FFC000"/>
                </a:solidFill>
              </a:rPr>
              <a:t>O que é?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23850" y="1412875"/>
            <a:ext cx="46799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FFFF00"/>
                </a:solidFill>
              </a:rPr>
              <a:t>Ato</a:t>
            </a:r>
            <a:r>
              <a:rPr lang="pt-BR" b="0" dirty="0">
                <a:solidFill>
                  <a:srgbClr val="FFFF00"/>
                </a:solidFill>
              </a:rPr>
              <a:t> de perceber o ambiente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e</a:t>
            </a:r>
            <a:r>
              <a:rPr lang="pt-BR" b="0" dirty="0" smtClean="0">
                <a:solidFill>
                  <a:srgbClr val="FFFF00"/>
                </a:solidFill>
              </a:rPr>
              <a:t>m que </a:t>
            </a:r>
            <a:r>
              <a:rPr lang="pt-BR" b="0" dirty="0">
                <a:solidFill>
                  <a:srgbClr val="FFFF00"/>
                </a:solidFill>
              </a:rPr>
              <a:t>se está </a:t>
            </a:r>
            <a:r>
              <a:rPr lang="pt-BR" b="0" dirty="0" smtClean="0">
                <a:solidFill>
                  <a:srgbClr val="FFFF00"/>
                </a:solidFill>
              </a:rPr>
              <a:t>inserido 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(</a:t>
            </a:r>
            <a:r>
              <a:rPr lang="pt-BR" b="0" dirty="0" smtClean="0">
                <a:solidFill>
                  <a:srgbClr val="FFFF00"/>
                </a:solidFill>
              </a:rPr>
              <a:t>aprendendo </a:t>
            </a:r>
            <a:r>
              <a:rPr lang="pt-BR" b="0" dirty="0">
                <a:solidFill>
                  <a:srgbClr val="FFFF00"/>
                </a:solidFill>
              </a:rPr>
              <a:t>a proteger e a cuidar do </a:t>
            </a:r>
            <a:r>
              <a:rPr lang="pt-BR" b="0" dirty="0" smtClean="0">
                <a:solidFill>
                  <a:srgbClr val="FFFF00"/>
                </a:solidFill>
              </a:rPr>
              <a:t>mesmo)</a:t>
            </a:r>
            <a:endParaRPr lang="pt-BR" b="0" dirty="0">
              <a:solidFill>
                <a:srgbClr val="FFFF00"/>
              </a:solidFill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6300788" y="1438870"/>
            <a:ext cx="25733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0" u="sng" dirty="0">
                <a:solidFill>
                  <a:schemeClr val="bg1"/>
                </a:solidFill>
              </a:rPr>
              <a:t>Tomada </a:t>
            </a:r>
            <a:r>
              <a:rPr lang="pt-BR" b="0" u="sng" dirty="0" smtClean="0">
                <a:solidFill>
                  <a:schemeClr val="bg1"/>
                </a:solidFill>
              </a:rPr>
              <a:t>de consciência </a:t>
            </a:r>
            <a:r>
              <a:rPr lang="pt-BR" b="0" u="sng" dirty="0">
                <a:solidFill>
                  <a:schemeClr val="bg1"/>
                </a:solidFill>
              </a:rPr>
              <a:t>do ambiente </a:t>
            </a:r>
            <a:endParaRPr lang="pt-BR" b="0" u="sng" dirty="0" smtClean="0">
              <a:solidFill>
                <a:schemeClr val="bg1"/>
              </a:solidFill>
            </a:endParaRPr>
          </a:p>
          <a:p>
            <a:r>
              <a:rPr lang="pt-BR" b="0" u="sng" dirty="0" smtClean="0">
                <a:solidFill>
                  <a:schemeClr val="bg1"/>
                </a:solidFill>
              </a:rPr>
              <a:t>pelo ser humano</a:t>
            </a:r>
            <a:endParaRPr lang="pt-BR" b="0" u="sng" dirty="0">
              <a:solidFill>
                <a:schemeClr val="bg1"/>
              </a:solidFill>
            </a:endParaRPr>
          </a:p>
        </p:txBody>
      </p:sp>
      <p:sp>
        <p:nvSpPr>
          <p:cNvPr id="330758" name="AutoShape 6"/>
          <p:cNvSpPr>
            <a:spLocks noChangeArrowheads="1"/>
          </p:cNvSpPr>
          <p:nvPr/>
        </p:nvSpPr>
        <p:spPr bwMode="auto">
          <a:xfrm>
            <a:off x="5219700" y="1752600"/>
            <a:ext cx="865188" cy="504825"/>
          </a:xfrm>
          <a:prstGeom prst="rightArrow">
            <a:avLst>
              <a:gd name="adj1" fmla="val 50000"/>
              <a:gd name="adj2" fmla="val 42846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30761" name="Picture 9" descr="sem tít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429000"/>
            <a:ext cx="4679950" cy="3509963"/>
          </a:xfrm>
          <a:prstGeom prst="rect">
            <a:avLst/>
          </a:prstGeom>
          <a:noFill/>
        </p:spPr>
      </p:pic>
      <p:pic>
        <p:nvPicPr>
          <p:cNvPr id="330763" name="Picture 11" descr="70974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9638"/>
            <a:ext cx="4716463" cy="340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424863" cy="1511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Boa parte do nosso comportamento é produzido por circuitos do cérebro que evoluíram, originalmente, para que os nossos ancestrais se tornassem sexualmente atrativos.</a:t>
            </a:r>
          </a:p>
        </p:txBody>
      </p:sp>
      <p:pic>
        <p:nvPicPr>
          <p:cNvPr id="15363" name="Picture 4" descr="sex_and_the_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76475"/>
            <a:ext cx="6553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90537" y="5562600"/>
            <a:ext cx="84248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400" b="0" dirty="0">
                <a:solidFill>
                  <a:srgbClr val="FFFF00"/>
                </a:solidFill>
              </a:rPr>
              <a:t>Embora aplicável a qualquer organismo com um sistema nervoso, a maior parte da pesquisa em </a:t>
            </a:r>
            <a:r>
              <a:rPr lang="pt-BR" sz="2400" b="0" dirty="0" err="1">
                <a:solidFill>
                  <a:srgbClr val="FFFF00"/>
                </a:solidFill>
              </a:rPr>
              <a:t>P.E.</a:t>
            </a:r>
            <a:r>
              <a:rPr lang="pt-BR" sz="2400" b="0" dirty="0">
                <a:solidFill>
                  <a:srgbClr val="FFFF00"/>
                </a:solidFill>
              </a:rPr>
              <a:t> é focada em </a:t>
            </a:r>
            <a:r>
              <a:rPr lang="pt-BR" sz="2400" b="0" i="1" dirty="0">
                <a:solidFill>
                  <a:srgbClr val="FFFF00"/>
                </a:solidFill>
              </a:rPr>
              <a:t>humanos</a:t>
            </a:r>
            <a:r>
              <a:rPr lang="pt-BR" sz="2400" b="0" dirty="0">
                <a:solidFill>
                  <a:srgbClr val="FFFF00"/>
                </a:solidFill>
              </a:rPr>
              <a:t>.</a:t>
            </a: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16387" name="Picture 3" descr="Neur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341438"/>
            <a:ext cx="4956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188913"/>
            <a:ext cx="81359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>
                <a:solidFill>
                  <a:srgbClr val="FFC000"/>
                </a:solidFill>
              </a:rPr>
              <a:t>A </a:t>
            </a:r>
            <a:r>
              <a:rPr lang="pt-BR" sz="2400" dirty="0" err="1">
                <a:solidFill>
                  <a:srgbClr val="FFC000"/>
                </a:solidFill>
              </a:rPr>
              <a:t>P.E.</a:t>
            </a:r>
            <a:r>
              <a:rPr lang="pt-BR" sz="2400" b="0" dirty="0">
                <a:solidFill>
                  <a:srgbClr val="FFC000"/>
                </a:solidFill>
              </a:rPr>
              <a:t> propõe que a psicologia pode ser melhor compreendida à luz da evolução.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8462" y="574014"/>
            <a:ext cx="8135938" cy="5445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pt-BR" sz="2400" u="sng" dirty="0">
                <a:solidFill>
                  <a:srgbClr val="FFC000"/>
                </a:solidFill>
                <a:latin typeface="Arial" charset="0"/>
              </a:rPr>
              <a:t>Princípios da psicologia evolutiva</a:t>
            </a:r>
          </a:p>
          <a:p>
            <a:pPr>
              <a:lnSpc>
                <a:spcPct val="114000"/>
              </a:lnSpc>
            </a:pPr>
            <a:endParaRPr lang="pt-BR" dirty="0">
              <a:solidFill>
                <a:srgbClr val="6633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 mente humana foi desenhada para a vida nas savanas africanas;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maioria dos efeitos dos genes no comportamento é probabilística;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As características selecionadas são aquelas que geram o maior número possível de descendentes;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mente é composta por circuitos neurais criados pela seleção natural para resolver problemas que surgiram durante a história evolucionária;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 solução dos diferentes problemas é feita por diferentes módulos especializados no cérebro;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maior parte do que se passa na mente é inconsciente.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3387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A psicologia evolutiva tem suas raízes na psicologia cognitiva e na biologia evolutiva. Ela também deve muito à: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b="1" i="1" dirty="0" smtClean="0">
                <a:solidFill>
                  <a:srgbClr val="FFFF00"/>
                </a:solidFill>
              </a:rPr>
              <a:t>ecologia comportamental</a:t>
            </a:r>
            <a:endParaRPr lang="pt-B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inteligência artificial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genética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etologia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antropologia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arqueologia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biologia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zoologia.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400" dirty="0" smtClean="0"/>
          </a:p>
        </p:txBody>
      </p:sp>
      <p:pic>
        <p:nvPicPr>
          <p:cNvPr id="18435" name="Picture 3" descr="chipanz%C3%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9810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areta1[1]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644900"/>
            <a:ext cx="30892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3938" y="765175"/>
            <a:ext cx="511175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dirty="0" smtClean="0"/>
              <a:t>	</a:t>
            </a:r>
            <a:r>
              <a:rPr lang="pt-BR" dirty="0" smtClean="0">
                <a:solidFill>
                  <a:srgbClr val="FFC000"/>
                </a:solidFill>
              </a:rPr>
              <a:t>A PE é fortemente ligada à sociobiologia mas há diferenças fundamentais entre elas incluindo a ênfase em mecanismos </a:t>
            </a:r>
            <a:r>
              <a:rPr lang="pt-BR" i="1" dirty="0" smtClean="0">
                <a:solidFill>
                  <a:srgbClr val="FFC000"/>
                </a:solidFill>
              </a:rPr>
              <a:t>específicos de domínio</a:t>
            </a:r>
            <a:r>
              <a:rPr lang="pt-BR" dirty="0" smtClean="0">
                <a:solidFill>
                  <a:srgbClr val="FFC000"/>
                </a:solidFill>
              </a:rPr>
              <a:t> em vez de </a:t>
            </a:r>
            <a:r>
              <a:rPr lang="pt-BR" i="1" dirty="0" smtClean="0">
                <a:solidFill>
                  <a:srgbClr val="FFC000"/>
                </a:solidFill>
              </a:rPr>
              <a:t>gerais</a:t>
            </a:r>
            <a:r>
              <a:rPr lang="pt-BR" dirty="0" smtClean="0">
                <a:solidFill>
                  <a:srgbClr val="FFC000"/>
                </a:solidFill>
              </a:rPr>
              <a:t>, a relevância de medidas de </a:t>
            </a:r>
            <a:r>
              <a:rPr lang="pt-BR" b="1" i="1" dirty="0" smtClean="0">
                <a:solidFill>
                  <a:srgbClr val="FFC000"/>
                </a:solidFill>
              </a:rPr>
              <a:t>adaptabilidade</a:t>
            </a:r>
            <a:r>
              <a:rPr lang="pt-BR" dirty="0" smtClean="0">
                <a:solidFill>
                  <a:srgbClr val="FFC000"/>
                </a:solidFill>
              </a:rPr>
              <a:t> (</a:t>
            </a:r>
            <a:r>
              <a:rPr lang="pt-BR" i="1" dirty="0" err="1" smtClean="0">
                <a:solidFill>
                  <a:srgbClr val="FFC000"/>
                </a:solidFill>
              </a:rPr>
              <a:t>fitness</a:t>
            </a:r>
            <a:r>
              <a:rPr lang="pt-BR" dirty="0" smtClean="0">
                <a:solidFill>
                  <a:srgbClr val="FFC000"/>
                </a:solidFill>
              </a:rPr>
              <a:t>) e a preferência pela psicologia sobre o comportamento.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dirty="0" smtClean="0"/>
          </a:p>
          <a:p>
            <a:pPr algn="ctr" eaLnBrk="1" hangingPunct="1">
              <a:lnSpc>
                <a:spcPct val="80000"/>
              </a:lnSpc>
            </a:pPr>
            <a:endParaRPr lang="pt-BR" dirty="0" smtClean="0"/>
          </a:p>
        </p:txBody>
      </p:sp>
      <p:pic>
        <p:nvPicPr>
          <p:cNvPr id="19459" name="Picture 3" descr="macacos-+cego,+surdo+e+mu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3889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ind_Deaf_Mute_by_Ad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3924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9838" y="1641475"/>
            <a:ext cx="4906962" cy="3997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FFC000"/>
                </a:solidFill>
              </a:rPr>
              <a:t>Muitos psicólogos evolutivos, contudo, argumentam que a mente consiste tanto de mecanismos específicos quanto gerais.</a:t>
            </a:r>
            <a:r>
              <a:rPr lang="pt-BR" sz="2800" dirty="0" smtClean="0">
                <a:solidFill>
                  <a:srgbClr val="66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2800" dirty="0" smtClean="0">
                <a:solidFill>
                  <a:srgbClr val="6633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2800" dirty="0" smtClean="0">
                <a:solidFill>
                  <a:srgbClr val="663300"/>
                </a:solidFill>
              </a:rPr>
              <a:t>	</a:t>
            </a:r>
            <a:r>
              <a:rPr lang="pt-BR" sz="2800" dirty="0" smtClean="0">
                <a:solidFill>
                  <a:srgbClr val="FFFF00"/>
                </a:solidFill>
              </a:rPr>
              <a:t>Muito da pesquisa em sociobiologia é agora conduzida também no campo da </a:t>
            </a:r>
            <a:r>
              <a:rPr lang="pt-BR" sz="2800" b="1" i="1" dirty="0" smtClean="0">
                <a:solidFill>
                  <a:srgbClr val="FFFF00"/>
                </a:solidFill>
              </a:rPr>
              <a:t>ecologia comportamental</a:t>
            </a:r>
            <a:r>
              <a:rPr lang="pt-BR" sz="2800" dirty="0" smtClean="0">
                <a:solidFill>
                  <a:srgbClr val="FFFF00"/>
                </a:solidFill>
              </a:rPr>
              <a:t>. </a:t>
            </a:r>
          </a:p>
          <a:p>
            <a:pPr eaLnBrk="1" hangingPunct="1"/>
            <a:endParaRPr lang="pt-BR" sz="2800" dirty="0" smtClean="0"/>
          </a:p>
        </p:txBody>
      </p:sp>
      <p:pic>
        <p:nvPicPr>
          <p:cNvPr id="20483" name="Picture 3" descr="g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086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uicid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30956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FFC000"/>
                </a:solidFill>
              </a:rPr>
              <a:t>	Especificamente, a PE propõe que o cérebro consiste de vários mecanismos funcionais, chamados </a:t>
            </a:r>
            <a:r>
              <a:rPr lang="pt-BR" sz="2400" i="1" dirty="0" smtClean="0">
                <a:solidFill>
                  <a:srgbClr val="FFC000"/>
                </a:solidFill>
              </a:rPr>
              <a:t>adaptações psicológicas</a:t>
            </a:r>
            <a:r>
              <a:rPr lang="pt-BR" sz="2400" dirty="0" smtClean="0">
                <a:solidFill>
                  <a:srgbClr val="FFC000"/>
                </a:solidFill>
              </a:rPr>
              <a:t> ou </a:t>
            </a:r>
            <a:r>
              <a:rPr lang="pt-BR" sz="2400" i="1" u="sng" dirty="0" smtClean="0">
                <a:solidFill>
                  <a:srgbClr val="FFC000"/>
                </a:solidFill>
              </a:rPr>
              <a:t>mecanismos psicológicos evoluídos</a:t>
            </a:r>
            <a:r>
              <a:rPr lang="pt-BR" sz="2400" dirty="0" smtClean="0">
                <a:solidFill>
                  <a:srgbClr val="FFC000"/>
                </a:solidFill>
              </a:rPr>
              <a:t> (</a:t>
            </a:r>
            <a:r>
              <a:rPr lang="pt-BR" sz="2400" dirty="0" err="1" smtClean="0">
                <a:solidFill>
                  <a:srgbClr val="FFC000"/>
                </a:solidFill>
              </a:rPr>
              <a:t>MPEs</a:t>
            </a:r>
            <a:r>
              <a:rPr lang="pt-BR" sz="2400" dirty="0" smtClean="0">
                <a:solidFill>
                  <a:srgbClr val="FFC000"/>
                </a:solidFill>
              </a:rPr>
              <a:t>), que evoluíram por seleção natural.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Exemplos </a:t>
            </a:r>
            <a:r>
              <a:rPr lang="pt-BR" sz="2400" u="sng" dirty="0" smtClean="0">
                <a:solidFill>
                  <a:schemeClr val="bg1"/>
                </a:solidFill>
              </a:rPr>
              <a:t>não controvertidos</a:t>
            </a:r>
            <a:r>
              <a:rPr lang="pt-BR" sz="2400" dirty="0" smtClean="0">
                <a:solidFill>
                  <a:schemeClr val="bg1"/>
                </a:solidFill>
              </a:rPr>
              <a:t> de </a:t>
            </a:r>
            <a:r>
              <a:rPr lang="pt-BR" sz="2400" dirty="0" err="1" smtClean="0">
                <a:solidFill>
                  <a:schemeClr val="bg1"/>
                </a:solidFill>
              </a:rPr>
              <a:t>MPEs</a:t>
            </a:r>
            <a:r>
              <a:rPr lang="pt-BR" sz="2400" dirty="0" smtClean="0">
                <a:solidFill>
                  <a:schemeClr val="bg1"/>
                </a:solidFill>
              </a:rPr>
              <a:t> são a visão, a audição, a memória e o </a:t>
            </a:r>
            <a:r>
              <a:rPr lang="pt-BR" sz="2400" i="1" dirty="0" smtClean="0">
                <a:solidFill>
                  <a:schemeClr val="bg1"/>
                </a:solidFill>
              </a:rPr>
              <a:t>controle motor</a:t>
            </a:r>
            <a:r>
              <a:rPr lang="pt-BR" sz="24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Exemplos </a:t>
            </a:r>
            <a:r>
              <a:rPr lang="pt-BR" sz="2400" u="sng" dirty="0" smtClean="0">
                <a:solidFill>
                  <a:srgbClr val="FFC000"/>
                </a:solidFill>
              </a:rPr>
              <a:t>controvertidos </a:t>
            </a:r>
            <a:r>
              <a:rPr lang="pt-BR" sz="2400" dirty="0" smtClean="0">
                <a:solidFill>
                  <a:srgbClr val="FFC000"/>
                </a:solidFill>
              </a:rPr>
              <a:t>são os </a:t>
            </a:r>
            <a:r>
              <a:rPr lang="pt-BR" sz="2400" i="1" dirty="0" smtClean="0">
                <a:solidFill>
                  <a:srgbClr val="FFC000"/>
                </a:solidFill>
              </a:rPr>
              <a:t>mecanismos para evitar incesto</a:t>
            </a:r>
            <a:r>
              <a:rPr lang="pt-BR" sz="2400" dirty="0" smtClean="0">
                <a:solidFill>
                  <a:srgbClr val="FFC000"/>
                </a:solidFill>
              </a:rPr>
              <a:t>, </a:t>
            </a:r>
            <a:r>
              <a:rPr lang="pt-BR" sz="2400" i="1" dirty="0" smtClean="0">
                <a:solidFill>
                  <a:srgbClr val="FFC000"/>
                </a:solidFill>
              </a:rPr>
              <a:t>mecanismos para detectar mentira</a:t>
            </a:r>
            <a:r>
              <a:rPr lang="pt-BR" sz="2400" dirty="0" smtClean="0">
                <a:solidFill>
                  <a:srgbClr val="FFC000"/>
                </a:solidFill>
              </a:rPr>
              <a:t>, preferências sexuais, estratégias para escolha de parceiros e cognição espacial.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A maioria dos psicólogos evolutivos argumenta que </a:t>
            </a:r>
            <a:r>
              <a:rPr lang="pt-BR" sz="2400" dirty="0" err="1" smtClean="0">
                <a:solidFill>
                  <a:schemeClr val="bg1"/>
                </a:solidFill>
              </a:rPr>
              <a:t>MPEs</a:t>
            </a:r>
            <a:r>
              <a:rPr lang="pt-BR" sz="2400" dirty="0" smtClean="0">
                <a:solidFill>
                  <a:schemeClr val="bg1"/>
                </a:solidFill>
              </a:rPr>
              <a:t> são universais em uma espécie.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46388" y="620713"/>
            <a:ext cx="309721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>
                <a:solidFill>
                  <a:srgbClr val="FFC000"/>
                </a:solidFill>
              </a:rPr>
              <a:t>A psicologia evolutiva tem sido aplicada a muitos campos de estudo, tais como:</a:t>
            </a:r>
          </a:p>
          <a:p>
            <a:r>
              <a:rPr lang="pt-BR" sz="2400" b="0" dirty="0">
                <a:solidFill>
                  <a:srgbClr val="FFFF00"/>
                </a:solidFill>
              </a:rPr>
              <a:t> - Economia </a:t>
            </a:r>
            <a:endParaRPr lang="pt-BR" sz="2400" b="0" dirty="0">
              <a:solidFill>
                <a:schemeClr val="bg1"/>
              </a:solidFill>
            </a:endParaRPr>
          </a:p>
          <a:p>
            <a:r>
              <a:rPr lang="pt-BR" sz="2400" b="0" dirty="0">
                <a:solidFill>
                  <a:schemeClr val="bg1"/>
                </a:solidFill>
              </a:rPr>
              <a:t>- Direito 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rgbClr val="FFFF00"/>
                </a:solidFill>
              </a:rPr>
              <a:t>Psiquiatria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chemeClr val="bg1"/>
                </a:solidFill>
              </a:rPr>
              <a:t>Política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rgbClr val="FFFF00"/>
                </a:solidFill>
              </a:rPr>
              <a:t> Literatura </a:t>
            </a:r>
            <a:endParaRPr lang="pt-BR" sz="24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400" b="0" dirty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Sexo</a:t>
            </a:r>
            <a:endParaRPr lang="pt-BR" sz="2400" b="0" dirty="0">
              <a:solidFill>
                <a:schemeClr val="bg1"/>
              </a:solidFill>
            </a:endParaRPr>
          </a:p>
        </p:txBody>
      </p:sp>
      <p:pic>
        <p:nvPicPr>
          <p:cNvPr id="22531" name="Picture 3" descr="direit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3375"/>
            <a:ext cx="25527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81300"/>
            <a:ext cx="259238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litera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652963"/>
            <a:ext cx="248761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economia_gas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ayahuasca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492375"/>
            <a:ext cx="21605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sexo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799013"/>
            <a:ext cx="22320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2" y="5715000"/>
            <a:ext cx="45354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Sociobiology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  <a:endParaRPr lang="pt-BR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862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0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</a:t>
            </a:r>
          </a:p>
        </p:txBody>
      </p:sp>
      <p:pic>
        <p:nvPicPr>
          <p:cNvPr id="23557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33400" y="498157"/>
            <a:ext cx="619283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dirty="0">
                <a:solidFill>
                  <a:srgbClr val="FFC000"/>
                </a:solidFill>
              </a:rPr>
              <a:t>O “Pai” da </a:t>
            </a:r>
            <a:r>
              <a:rPr lang="pt-BR" sz="2600" dirty="0" smtClean="0">
                <a:solidFill>
                  <a:srgbClr val="FFC000"/>
                </a:solidFill>
              </a:rPr>
              <a:t>Sociobiologia e seu trabalho: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64613" cy="17287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/>
              <a:t>  	</a:t>
            </a:r>
            <a:r>
              <a:rPr lang="pt-BR" sz="2800" dirty="0" smtClean="0">
                <a:solidFill>
                  <a:srgbClr val="FFC000"/>
                </a:solidFill>
              </a:rPr>
              <a:t>O termo </a:t>
            </a:r>
            <a:r>
              <a:rPr lang="pt-BR" sz="2800" b="1" i="1" dirty="0" smtClean="0">
                <a:solidFill>
                  <a:srgbClr val="FFC000"/>
                </a:solidFill>
              </a:rPr>
              <a:t>Psicologia Evolutiva</a:t>
            </a:r>
            <a:r>
              <a:rPr lang="pt-BR" sz="2800" dirty="0" smtClean="0">
                <a:solidFill>
                  <a:srgbClr val="FFC000"/>
                </a:solidFill>
              </a:rPr>
              <a:t> foi provavelmente cunhado por </a:t>
            </a:r>
            <a:r>
              <a:rPr lang="pt-BR" sz="2800" dirty="0" err="1" smtClean="0">
                <a:solidFill>
                  <a:srgbClr val="FFC000"/>
                </a:solidFill>
              </a:rPr>
              <a:t>Ghiselin</a:t>
            </a:r>
            <a:r>
              <a:rPr lang="pt-BR" sz="2800" dirty="0" smtClean="0">
                <a:solidFill>
                  <a:srgbClr val="FFC000"/>
                </a:solidFill>
              </a:rPr>
              <a:t> na </a:t>
            </a:r>
            <a:r>
              <a:rPr lang="pt-BR" sz="2800" i="1" dirty="0" err="1" smtClean="0">
                <a:solidFill>
                  <a:srgbClr val="FFC000"/>
                </a:solidFill>
              </a:rPr>
              <a:t>Science</a:t>
            </a:r>
            <a:r>
              <a:rPr lang="pt-BR" sz="2800" dirty="0" smtClean="0">
                <a:solidFill>
                  <a:srgbClr val="FFC000"/>
                </a:solidFill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b="1" i="1" dirty="0" smtClean="0"/>
              <a:t>	</a:t>
            </a: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644900"/>
            <a:ext cx="4857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63713" y="5734050"/>
            <a:ext cx="295275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  <a:latin typeface="Arial" charset="0"/>
              </a:rPr>
              <a:t>Science, 1977</a:t>
            </a:r>
          </a:p>
        </p:txBody>
      </p:sp>
      <p:pic>
        <p:nvPicPr>
          <p:cNvPr id="24581" name="Picture 5" descr="riepp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163" y="3573463"/>
            <a:ext cx="212883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1" name="Picture 5" descr="luppi_interior_c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250825" y="5280025"/>
            <a:ext cx="8642350" cy="1261884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indivíduo percebe, reage e responde diferentemente às ações sobre o ambiente em que vive. </a:t>
            </a:r>
            <a:endParaRPr lang="pt-B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 ou manifestações daí decorrentes são resultado das percepções (individuais e coletivas), dos processos cognitivos, julgamentos e expectativas de cada pessoa.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068638"/>
            <a:ext cx="626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445125"/>
            <a:ext cx="6165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476250"/>
            <a:ext cx="732948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 dirty="0">
                <a:solidFill>
                  <a:srgbClr val="FFC000"/>
                </a:solidFill>
              </a:rPr>
              <a:t>Jerome </a:t>
            </a:r>
            <a:r>
              <a:rPr lang="pt-BR" sz="2400" i="1" dirty="0" err="1">
                <a:solidFill>
                  <a:srgbClr val="FFC000"/>
                </a:solidFill>
              </a:rPr>
              <a:t>Barkow</a:t>
            </a:r>
            <a:r>
              <a:rPr lang="pt-BR" sz="2400" b="0" dirty="0">
                <a:solidFill>
                  <a:srgbClr val="FFC000"/>
                </a:solidFill>
              </a:rPr>
              <a:t>, Leda </a:t>
            </a:r>
            <a:r>
              <a:rPr lang="pt-BR" sz="2400" b="0" dirty="0" err="1">
                <a:solidFill>
                  <a:srgbClr val="FFC000"/>
                </a:solidFill>
              </a:rPr>
              <a:t>Cosmides</a:t>
            </a:r>
            <a:r>
              <a:rPr lang="pt-BR" sz="2400" b="0" dirty="0">
                <a:solidFill>
                  <a:srgbClr val="FFC000"/>
                </a:solidFill>
              </a:rPr>
              <a:t> e </a:t>
            </a:r>
            <a:r>
              <a:rPr lang="pt-BR" sz="2400" i="1" dirty="0">
                <a:solidFill>
                  <a:srgbClr val="FFC000"/>
                </a:solidFill>
              </a:rPr>
              <a:t>John </a:t>
            </a:r>
            <a:r>
              <a:rPr lang="pt-BR" sz="2400" i="1" dirty="0" err="1">
                <a:solidFill>
                  <a:srgbClr val="FFC000"/>
                </a:solidFill>
              </a:rPr>
              <a:t>Tooby</a:t>
            </a:r>
            <a:r>
              <a:rPr lang="pt-BR" sz="2400" b="0" dirty="0">
                <a:solidFill>
                  <a:srgbClr val="FFC000"/>
                </a:solidFill>
              </a:rPr>
              <a:t> </a:t>
            </a:r>
            <a:r>
              <a:rPr lang="pt-BR" sz="2400" b="0" dirty="0">
                <a:solidFill>
                  <a:srgbClr val="FFFF00"/>
                </a:solidFill>
              </a:rPr>
              <a:t>popularizaram o termo em seu influente livro de 1992, </a:t>
            </a:r>
            <a:r>
              <a:rPr lang="pt-BR" sz="2400" i="1" dirty="0" err="1">
                <a:solidFill>
                  <a:schemeClr val="bg1"/>
                </a:solidFill>
              </a:rPr>
              <a:t>The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Adapted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Mind</a:t>
            </a:r>
            <a:r>
              <a:rPr lang="pt-BR" sz="2400" i="1" dirty="0">
                <a:solidFill>
                  <a:schemeClr val="bg1"/>
                </a:solidFill>
              </a:rPr>
              <a:t>: </a:t>
            </a:r>
            <a:r>
              <a:rPr lang="pt-BR" sz="2400" i="1" dirty="0" err="1">
                <a:solidFill>
                  <a:schemeClr val="bg1"/>
                </a:solidFill>
              </a:rPr>
              <a:t>Evolutionary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Psychology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and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The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Generation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of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Culture</a:t>
            </a:r>
            <a:r>
              <a:rPr lang="pt-BR" sz="2400" b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605" name="Picture 5" descr="1252750573-41tywpveh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68638"/>
            <a:ext cx="21637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10000" cy="3810000"/>
          </a:xfrm>
          <a:noFill/>
        </p:spPr>
      </p:pic>
      <p:pic>
        <p:nvPicPr>
          <p:cNvPr id="26627" name="Picture 3" descr="davidbu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038"/>
            <a:ext cx="28082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whyWomenHaveSexCover_2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4450"/>
            <a:ext cx="25717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9388" y="3887212"/>
            <a:ext cx="8569325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pt-BR" sz="1600" dirty="0">
                <a:solidFill>
                  <a:srgbClr val="FFC000"/>
                </a:solidFill>
              </a:rPr>
              <a:t>-</a:t>
            </a:r>
            <a:r>
              <a:rPr lang="pt-BR" sz="2200" dirty="0">
                <a:solidFill>
                  <a:srgbClr val="FFC000"/>
                </a:solidFill>
              </a:rPr>
              <a:t> Como a psicologia evolutiva nos ajuda a entender o comportamento amoroso do homem?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FF00"/>
                </a:solidFill>
              </a:rPr>
              <a:t>- No que homens e mulheres diferem na hora de escolher seus parceiros?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</a:rPr>
              <a:t>- Qual a razão dessas diferenças?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C000"/>
                </a:solidFill>
              </a:rPr>
              <a:t>- Homens e mulheres também são diferentes na hora de conquistar o parceiro?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FF00"/>
                </a:solidFill>
              </a:rPr>
              <a:t>- Amor e ciúme sempre fizeram parte das relações?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</a:rPr>
              <a:t>- Homens traem mais do que mulheres?</a:t>
            </a:r>
          </a:p>
          <a:p>
            <a:pPr algn="l" fontAlgn="ctr">
              <a:lnSpc>
                <a:spcPct val="100000"/>
              </a:lnSpc>
            </a:pPr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64163" y="892642"/>
            <a:ext cx="34925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Periódicos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científicos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na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área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6633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Evolution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and Human Behavior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Human Nature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Evolutionary Psychology</a:t>
            </a:r>
          </a:p>
        </p:txBody>
      </p:sp>
      <p:pic>
        <p:nvPicPr>
          <p:cNvPr id="27651" name="Picture 3" descr="revis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5245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55875" y="260350"/>
            <a:ext cx="27202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http://www.epjournal.net/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8090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79863" y="1341438"/>
            <a:ext cx="3679825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0">
                <a:solidFill>
                  <a:schemeClr val="tx1"/>
                </a:solidFill>
              </a:rPr>
              <a:t>Evolutionary Psychology 2009. 8(1): 90-106</a:t>
            </a:r>
            <a:r>
              <a:rPr lang="pt-BR" sz="1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781300"/>
            <a:ext cx="8802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859338" y="2708275"/>
            <a:ext cx="3725862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0">
                <a:solidFill>
                  <a:schemeClr val="tx1"/>
                </a:solidFill>
              </a:rPr>
              <a:t>www.epjournal.net – 2010. 8(1): 66-89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4221163"/>
            <a:ext cx="89423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149725"/>
            <a:ext cx="3190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55650" y="1292054"/>
            <a:ext cx="7920038" cy="4762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o impacto da modernização sobre a estrutura familiar;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um modelo interacionista de criação de filhos em diferentes condições ecológicas, incluindo uma população de índios brasileiros;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o cuidado a crianças e o risco de maus-tratos em ambiente familiar;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através do método comparativo, o cuidado materno e desenvolvimento de filhotes em primatas;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a escolha de parceiros em humanos;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 gravidez na adolescência como uma estratégia evolutiva;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fatores preditivos da depressão pós-parto;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aspectos do desenvolvimento infantil influenciados por predisposições biológicas.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39750" y="416004"/>
            <a:ext cx="790043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200" b="0" dirty="0" smtClean="0">
                <a:solidFill>
                  <a:srgbClr val="FFC000"/>
                </a:solidFill>
              </a:rPr>
              <a:t>No Brasil:  16 </a:t>
            </a:r>
            <a:r>
              <a:rPr lang="pt-BR" sz="2200" b="0" dirty="0">
                <a:solidFill>
                  <a:srgbClr val="FFC000"/>
                </a:solidFill>
              </a:rPr>
              <a:t>pesquisadores de 9 instituições das 5 regiões do país.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endParaRPr lang="pt-BR" sz="2200" dirty="0" smtClean="0">
              <a:solidFill>
                <a:srgbClr val="FFC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em estudo: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C000"/>
                </a:solidFill>
              </a:rPr>
              <a:t>Resultados?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12525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Uma compreensão dos problemas envolvidos no cuidado </a:t>
            </a:r>
            <a:r>
              <a:rPr lang="pt-BR" sz="2400" smtClean="0">
                <a:solidFill>
                  <a:srgbClr val="FFFF00"/>
                </a:solidFill>
              </a:rPr>
              <a:t>e </a:t>
            </a:r>
          </a:p>
          <a:p>
            <a:pPr algn="ctr" eaLnBrk="1" hangingPunct="1">
              <a:buFontTx/>
              <a:buNone/>
            </a:pPr>
            <a:r>
              <a:rPr lang="pt-BR" sz="2400" smtClean="0">
                <a:solidFill>
                  <a:srgbClr val="FFFF00"/>
                </a:solidFill>
              </a:rPr>
              <a:t>desenvolvimento </a:t>
            </a:r>
            <a:r>
              <a:rPr lang="pt-BR" sz="2400" dirty="0" smtClean="0">
                <a:solidFill>
                  <a:srgbClr val="FFFF00"/>
                </a:solidFill>
              </a:rPr>
              <a:t>infantis e das estratégias </a:t>
            </a:r>
            <a:r>
              <a:rPr lang="pt-BR" sz="2400" smtClean="0">
                <a:solidFill>
                  <a:srgbClr val="FFFF00"/>
                </a:solidFill>
              </a:rPr>
              <a:t>de </a:t>
            </a:r>
          </a:p>
          <a:p>
            <a:pPr algn="ctr" eaLnBrk="1" hangingPunct="1"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reprodução humana</a:t>
            </a:r>
          </a:p>
          <a:p>
            <a:pPr algn="ctr" eaLnBrk="1" hangingPunct="1"/>
            <a:endParaRPr lang="pt-BR" sz="2400" dirty="0" smtClean="0"/>
          </a:p>
          <a:p>
            <a:pPr algn="ctr" eaLnBrk="1" hangingPunct="1"/>
            <a:endParaRPr lang="pt-BR" sz="2400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55650" y="3500438"/>
            <a:ext cx="7705725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2200" b="0" dirty="0">
                <a:solidFill>
                  <a:srgbClr val="FFFF00"/>
                </a:solidFill>
              </a:rPr>
              <a:t>- Práticas pedagógicas e de orientação dos pais e a propostas de procedimentos de intervenção e aconselhamento. </a:t>
            </a:r>
          </a:p>
          <a:p>
            <a:pPr algn="l">
              <a:spcAft>
                <a:spcPts val="600"/>
              </a:spcAft>
            </a:pPr>
            <a:r>
              <a:rPr lang="pt-BR" sz="2200" b="0" dirty="0">
                <a:solidFill>
                  <a:srgbClr val="FFFF00"/>
                </a:solidFill>
              </a:rPr>
              <a:t>- Investigação de questões que afligem nossa sociedade e que contribuam para sua solução.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2492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 b="0" dirty="0">
                <a:solidFill>
                  <a:srgbClr val="FFC000"/>
                </a:solidFill>
                <a:latin typeface="Arial" charset="0"/>
              </a:rPr>
              <a:t>Aplicações?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00113" y="5589588"/>
            <a:ext cx="73453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Dica (</a:t>
            </a:r>
            <a:r>
              <a:rPr lang="pt-BR" dirty="0" err="1">
                <a:solidFill>
                  <a:schemeClr val="bg1"/>
                </a:solidFill>
              </a:rPr>
              <a:t>you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tube</a:t>
            </a:r>
            <a:r>
              <a:rPr lang="pt-BR" dirty="0">
                <a:solidFill>
                  <a:schemeClr val="bg1"/>
                </a:solidFill>
              </a:rPr>
              <a:t>): </a:t>
            </a:r>
            <a:r>
              <a:rPr lang="pt-BR" u="sng" dirty="0">
                <a:solidFill>
                  <a:schemeClr val="bg1"/>
                </a:solidFill>
              </a:rPr>
              <a:t>Psicologia evolutiva (Cosas que nunca </a:t>
            </a:r>
            <a:r>
              <a:rPr lang="pt-BR" u="sng" dirty="0" err="1">
                <a:solidFill>
                  <a:schemeClr val="bg1"/>
                </a:solidFill>
              </a:rPr>
              <a:t>debimos</a:t>
            </a:r>
            <a:r>
              <a:rPr lang="pt-BR" u="sng" dirty="0">
                <a:solidFill>
                  <a:schemeClr val="bg1"/>
                </a:solidFill>
              </a:rPr>
              <a:t> aprender)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63713" y="1773238"/>
            <a:ext cx="590391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FC000"/>
                </a:solidFill>
              </a:rPr>
              <a:t>Marcos Siqueira</a:t>
            </a:r>
          </a:p>
          <a:p>
            <a:pPr>
              <a:spcBef>
                <a:spcPct val="50000"/>
              </a:spcBef>
            </a:pPr>
            <a:r>
              <a:rPr lang="pt-BR" sz="2200" dirty="0">
                <a:solidFill>
                  <a:srgbClr val="FFFF00"/>
                </a:solidFill>
              </a:rPr>
              <a:t>marcos.morruga@gmail.com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800" dirty="0">
                <a:solidFill>
                  <a:srgbClr val="FFC000"/>
                </a:solidFill>
              </a:rPr>
              <a:t>Para Abram (1997) e Ferreira e Coutinho (2000), 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 </a:t>
            </a:r>
            <a:r>
              <a:rPr lang="pt-BR" sz="2800" b="1" dirty="0">
                <a:solidFill>
                  <a:srgbClr val="FFFF00"/>
                </a:solidFill>
              </a:rPr>
              <a:t>percepção ambiental</a:t>
            </a:r>
            <a:r>
              <a:rPr lang="pt-BR" sz="2800" dirty="0">
                <a:solidFill>
                  <a:srgbClr val="FFFF00"/>
                </a:solidFill>
              </a:rPr>
              <a:t> é condicionada por fatores inerentes ao próprio indivíduo, fatores educacionais e culturais transmitidos pela sociedade e fatores afetivos e sensitivos derivados das relações do observador com o ambiente. </a:t>
            </a:r>
          </a:p>
        </p:txBody>
      </p:sp>
      <p:pic>
        <p:nvPicPr>
          <p:cNvPr id="338951" name="Picture 7" descr="K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184650"/>
            <a:ext cx="3132137" cy="2124075"/>
          </a:xfrm>
          <a:prstGeom prst="rect">
            <a:avLst/>
          </a:prstGeom>
          <a:noFill/>
        </p:spPr>
      </p:pic>
      <p:pic>
        <p:nvPicPr>
          <p:cNvPr id="338952" name="Picture 8" descr="Children-on-Pot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149725"/>
            <a:ext cx="3095625" cy="2132013"/>
          </a:xfrm>
          <a:prstGeom prst="rect">
            <a:avLst/>
          </a:prstGeom>
          <a:noFill/>
        </p:spPr>
      </p:pic>
      <p:pic>
        <p:nvPicPr>
          <p:cNvPr id="338953" name="Picture 9" descr="bene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725"/>
            <a:ext cx="3024188" cy="215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179388" y="476250"/>
            <a:ext cx="446405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200" b="0" dirty="0" err="1">
                <a:solidFill>
                  <a:srgbClr val="FFC000"/>
                </a:solidFill>
              </a:rPr>
              <a:t>Rodaway</a:t>
            </a:r>
            <a:r>
              <a:rPr lang="pt-BR" sz="2200" b="0" dirty="0">
                <a:solidFill>
                  <a:srgbClr val="FFC000"/>
                </a:solidFill>
              </a:rPr>
              <a:t> (1995) caracteriza </a:t>
            </a:r>
            <a:r>
              <a:rPr lang="pt-BR" sz="2200" dirty="0">
                <a:solidFill>
                  <a:srgbClr val="FFC000"/>
                </a:solidFill>
              </a:rPr>
              <a:t>percepção</a:t>
            </a:r>
            <a:r>
              <a:rPr lang="pt-BR" sz="2200" b="0" dirty="0">
                <a:solidFill>
                  <a:srgbClr val="FFC000"/>
                </a:solidFill>
              </a:rPr>
              <a:t> como um processo, uma atividade que envolve organismo e ambiente, e que é influenciada pelos órgãos dos sentidos – percepção como sensação </a:t>
            </a:r>
            <a:r>
              <a:rPr lang="pt-BR" sz="2200" b="0" dirty="0" smtClean="0">
                <a:solidFill>
                  <a:srgbClr val="FFC000"/>
                </a:solidFill>
              </a:rPr>
              <a:t>- </a:t>
            </a:r>
            <a:r>
              <a:rPr lang="pt-BR" sz="2200" b="0" dirty="0">
                <a:solidFill>
                  <a:srgbClr val="FFC000"/>
                </a:solidFill>
              </a:rPr>
              <a:t>e por concepções mentais – percepção como cognição. </a:t>
            </a:r>
            <a:endParaRPr lang="pt-BR" sz="2200" b="0" dirty="0" smtClean="0">
              <a:solidFill>
                <a:srgbClr val="FFC000"/>
              </a:solidFill>
            </a:endParaRPr>
          </a:p>
          <a:p>
            <a:pPr algn="just"/>
            <a:endParaRPr lang="pt-BR" sz="2200" dirty="0" smtClean="0">
              <a:solidFill>
                <a:srgbClr val="FFC000"/>
              </a:solidFill>
            </a:endParaRPr>
          </a:p>
          <a:p>
            <a:pPr algn="just"/>
            <a:r>
              <a:rPr lang="pt-BR" sz="2200" b="0" dirty="0" smtClean="0">
                <a:solidFill>
                  <a:srgbClr val="FFC000"/>
                </a:solidFill>
              </a:rPr>
              <a:t>Dessa </a:t>
            </a:r>
            <a:r>
              <a:rPr lang="pt-BR" sz="2200" b="0" dirty="0">
                <a:solidFill>
                  <a:srgbClr val="FFC000"/>
                </a:solidFill>
              </a:rPr>
              <a:t>forma, </a:t>
            </a:r>
            <a:r>
              <a:rPr lang="pt-BR" sz="2200" b="0" dirty="0" smtClean="0">
                <a:solidFill>
                  <a:srgbClr val="FFC000"/>
                </a:solidFill>
              </a:rPr>
              <a:t>ideias </a:t>
            </a:r>
            <a:r>
              <a:rPr lang="pt-BR" sz="2200" b="0" dirty="0">
                <a:solidFill>
                  <a:srgbClr val="FFC000"/>
                </a:solidFill>
              </a:rPr>
              <a:t>sobre o ambiente envolvem tanto respostas e reações a impressões, estímulos e sentimentos, mediados pelos sentidos, quanto processos mentais relacionados com experiências individuais, associações conceituais e condicionamentos culturais.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339973" name="Picture 5" descr="olho_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Para que serve?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400" dirty="0"/>
              <a:t>    </a:t>
            </a:r>
            <a:r>
              <a:rPr lang="pt-BR" sz="2400" dirty="0">
                <a:solidFill>
                  <a:srgbClr val="FFFF00"/>
                </a:solidFill>
              </a:rPr>
              <a:t>O estudo da </a:t>
            </a:r>
            <a:r>
              <a:rPr lang="pt-BR" sz="2400" b="1" dirty="0">
                <a:solidFill>
                  <a:srgbClr val="FFFF00"/>
                </a:solidFill>
              </a:rPr>
              <a:t>percepção ambiental</a:t>
            </a:r>
            <a:r>
              <a:rPr lang="pt-BR" sz="2400" dirty="0">
                <a:solidFill>
                  <a:srgbClr val="FFFF00"/>
                </a:solidFill>
              </a:rPr>
              <a:t> é de fundamental importância para que possamos compreender melhor as inter-relações entre o </a:t>
            </a:r>
            <a:r>
              <a:rPr lang="pt-BR" sz="2400" dirty="0" smtClean="0">
                <a:solidFill>
                  <a:srgbClr val="FFFF00"/>
                </a:solidFill>
              </a:rPr>
              <a:t>ser humano </a:t>
            </a:r>
            <a:r>
              <a:rPr lang="pt-BR" sz="2400" dirty="0">
                <a:solidFill>
                  <a:srgbClr val="FFFF00"/>
                </a:solidFill>
              </a:rPr>
              <a:t>e o ambiente, suas expectativas, anseios, satisfações/insatisfações, julgamentos e condutas.</a:t>
            </a:r>
          </a:p>
        </p:txBody>
      </p:sp>
      <p:pic>
        <p:nvPicPr>
          <p:cNvPr id="332804" name="Picture 4" descr="amanha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4365625"/>
            <a:ext cx="2736850" cy="1693863"/>
          </a:xfrm>
          <a:prstGeom prst="rect">
            <a:avLst/>
          </a:prstGeom>
          <a:noFill/>
        </p:spPr>
      </p:pic>
      <p:pic>
        <p:nvPicPr>
          <p:cNvPr id="332805" name="Picture 5" descr="57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365625"/>
            <a:ext cx="2459037" cy="1727200"/>
          </a:xfrm>
          <a:prstGeom prst="rect">
            <a:avLst/>
          </a:prstGeom>
          <a:noFill/>
        </p:spPr>
      </p:pic>
      <p:pic>
        <p:nvPicPr>
          <p:cNvPr id="332806" name="Picture 6" descr="BURITIS%20QUEIMANDO%20foto%20Carlos%20Terr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365625"/>
            <a:ext cx="2376487" cy="1727200"/>
          </a:xfrm>
          <a:prstGeom prst="rect">
            <a:avLst/>
          </a:prstGeom>
          <a:noFill/>
        </p:spPr>
      </p:pic>
      <p:pic>
        <p:nvPicPr>
          <p:cNvPr id="332807" name="Picture 7" descr="notas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365625"/>
            <a:ext cx="2376488" cy="174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Quando surge?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6707188" cy="2044700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400" dirty="0"/>
              <a:t>    </a:t>
            </a:r>
            <a:r>
              <a:rPr lang="pt-BR" sz="2400" dirty="0">
                <a:solidFill>
                  <a:srgbClr val="FFFF00"/>
                </a:solidFill>
              </a:rPr>
              <a:t>A importância da pesquisa em </a:t>
            </a:r>
            <a:r>
              <a:rPr lang="pt-BR" sz="2400" b="1" dirty="0">
                <a:solidFill>
                  <a:srgbClr val="FFFF00"/>
                </a:solidFill>
              </a:rPr>
              <a:t>percepção ambiental</a:t>
            </a:r>
            <a:r>
              <a:rPr lang="pt-BR" sz="2400" dirty="0">
                <a:solidFill>
                  <a:srgbClr val="FFFF00"/>
                </a:solidFill>
              </a:rPr>
              <a:t> para o planejamento do ambiente foi ressaltada pela UNESCO em 1973.</a:t>
            </a:r>
          </a:p>
        </p:txBody>
      </p:sp>
      <p:pic>
        <p:nvPicPr>
          <p:cNvPr id="333829" name="Picture 5" descr="unesc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3025775" cy="2133600"/>
          </a:xfrm>
          <a:prstGeom prst="rect">
            <a:avLst/>
          </a:prstGeom>
          <a:noFill/>
        </p:spPr>
      </p:pic>
      <p:pic>
        <p:nvPicPr>
          <p:cNvPr id="333830" name="Picture 6" descr="Untit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30750"/>
            <a:ext cx="3024188" cy="2127250"/>
          </a:xfrm>
          <a:prstGeom prst="rect">
            <a:avLst/>
          </a:prstGeom>
          <a:noFill/>
        </p:spPr>
      </p:pic>
      <p:pic>
        <p:nvPicPr>
          <p:cNvPr id="333831" name="Picture 7" descr="COVER%20KYOTO%20PROTO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844675"/>
            <a:ext cx="1854200" cy="2808288"/>
          </a:xfrm>
          <a:prstGeom prst="rect">
            <a:avLst/>
          </a:prstGeom>
          <a:noFill/>
        </p:spPr>
      </p:pic>
      <p:pic>
        <p:nvPicPr>
          <p:cNvPr id="333832" name="Picture 8" descr="unfccc%20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724400"/>
            <a:ext cx="32035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1391</Words>
  <Application>Microsoft Office PowerPoint</Application>
  <PresentationFormat>Apresentação na tela (4:3)</PresentationFormat>
  <Paragraphs>153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Slide 1</vt:lpstr>
      <vt:lpstr>Interfaces da Ecologia Humana  com outras Disciplinas e Áreas do Conhecimento – II  Percepção Ambiental(1) Psicologia Ambiental(2) Psicologia Evolutiva(1)   (1)Marcos Siqueira (2)Silvia M. G. Molina</vt:lpstr>
      <vt:lpstr>PERCEPÇÃO  AMBIENTAL </vt:lpstr>
      <vt:lpstr>Slide 4</vt:lpstr>
      <vt:lpstr>Slide 5</vt:lpstr>
      <vt:lpstr>Para Abram (1997) e Ferreira e Coutinho (2000),  a percepção ambiental é condicionada por fatores inerentes ao próprio indivíduo, fatores educacionais e culturais transmitidos pela sociedade e fatores afetivos e sensitivos derivados das relações do observador com o ambiente. </vt:lpstr>
      <vt:lpstr>Slide 7</vt:lpstr>
      <vt:lpstr>Para que serve?</vt:lpstr>
      <vt:lpstr>Quando surge?</vt:lpstr>
      <vt:lpstr>Slide 10</vt:lpstr>
      <vt:lpstr>E como a utilizamos?</vt:lpstr>
      <vt:lpstr>Estudos de Percepção Ambiental podem trazer subsídios à Educação Ambiental e despontam como armas na defesa do meio natural e ajudam a reaproximar o ser humano da natureza, propiciando um futuro com mais qualidade de vida para todos, já que a Educação Ambiental desperta uma maior responsabilidade e respeito dos indivíduos em relação ao ambiente.</vt:lpstr>
      <vt:lpstr>Slide 13</vt:lpstr>
      <vt:lpstr>Estudos de casos</vt:lpstr>
      <vt:lpstr>Slide 15</vt:lpstr>
      <vt:lpstr>Slide 16</vt:lpstr>
      <vt:lpstr>Psicologia Ambiental  Silvia M.G. Molina  </vt:lpstr>
      <vt:lpstr>Campo de estudo: relações pessoa-ambiente  Temas: ligados ao meio ambiente e aspectos psicológicos envolvidos  Problemática ambiental: preocupação de muitos profissionais e setores da sociedade, e dos cidadãos em geral mas, ainda são necessários estudos principalmente sobre implementação e manutenção de comportamentos pró-ambientais </vt:lpstr>
      <vt:lpstr>Na ótica da psicologia ambiental vêm emergindo novas compreensões:  1. díade pessoa-ambiente – intercâmbio dinâmico de mútuas influências – o entorno em que vive ou onde está não apenas influencia a pessoa, como também é fruto de sua ação – ciclo de ação-reação acarreta e incorpora mudanças que estão na origem de novas inter-relações e realidades.</vt:lpstr>
      <vt:lpstr>Na ótica da psicologia ambiental vêm emergindo novas compreensões: ---------------------------------------------------------------------------------------------  2. responsabilidade humana em face das alterações ambientais – ainda que muitas vezes as consequências das ações humanas não sejam perceptíveis temporal ou espacialmente de imediato.  3. investigação dos valores e crenças subjacentes às ações humanas, em especial o antropocentrismo, destrutivo ao ambiente.  Qualquer ação em favor da pessoa ou do ambiente, sem considerar o outro lado dessa díade, corre o risco de resultar em fracasso.</vt:lpstr>
      <vt:lpstr>Psicologia ambiental: área ou campo do conhecimento voltada para o estudo das relações recíprocas entre a pessoa e o ambiente  meta: compreender a construção de significados e os comportamentos relativos aos diversos espaços da vida, bem como as modificações e influências suscitadas pela subjetividade humana no ambiente  enfoca: relações entre os comportamentos socioespaciais humanos (territorialidade, privacidade, apropriação, aglomeração etc.) e os diversos processos psicossociais (percepção, cognição, representações e simbolizações) nos quais se baseiam nosso comportamento.</vt:lpstr>
      <vt:lpstr>Projetou-se na Europa e EUA: a partir de meados do século XX  novidade: trazer a ênfase no espaço físico para o interior do campo psicológico sem deixar de considerar as dimensões sociais, econômicas e culturais dos diversos contextos.  investigações: prioritariamente voltadas para os locais da vida diária  embate com dificuldades concretas: estimula a busca de soluções – vocação interventiva da psicologia na gestão do espaço, no planejamento urbano e nas mudanças climáticas </vt:lpstr>
      <vt:lpstr>No Brasil: a partir da década de 70 do século XX (tradução e publicação de livros básicos no assunto)  A partir do anos 90 os estudos tomaram corpo nas universidades do país (grupos de estudo e laboratórios).  1º Encontro Brasileiro de Psicologia Ambiental: 1999, São Paulo Grupo de Trabalho de Psicologia Ambiental na Associação Nacional de Pesquisa e Pós-graduação em Psicologia  GT-Psi-Ambiental/ANPEPP – 2000  Grade curricular de: psicologia, arquitetura e urbanismo, geografia, engenharia ambiental etc. </vt:lpstr>
      <vt:lpstr>Principais grupos e núcleos de pesquisa e intervenção em Psicologia Ambiental:  Universidade de Brasília Universidade de Fortaleza Universidade de São Paulo  (USP-SP e USP-Ribeirão Preto) Universidade Federal do Ceará Universidade Federal do Rio Grande do Norte Universidade Federal de Santa Catarina  Revista: Estudos de psicologia – Natal - 2003 Livros com destaque no Brasil:  Günther, Pinheiro e Guzzo (orgs.) Psicologia Ambiental: entendendo as relações do homem com seu ambiente. 2004.  Pinheiro e Günther (orgs.) Métodos de pesquisa nos estudos pessoa-ambiente. 2008.</vt:lpstr>
      <vt:lpstr>Temas que aborda:  1. amplos e não exclusivos da Psicologia Ambiental, mas a elucidação a partir dessa área é relevante:  Ambiente Biofilia e  biofobia Desenvolvimento Sustentável Gestão Ambiental Interdisciplinaridade Multimétodos Pesquisa-ação </vt:lpstr>
      <vt:lpstr>Temas que aborda: ---------------------------------------------------------------------------------------------  2. menos conhecidos, trabalhados nas ciências humanas e sociais como geografia, arquitetura e urbanismo e na educação ambiental, nos quais os estudos em Psicologia Ambiental vêm contribuindo significativamente :  Apropriação Cognição ambiental Espaço e lugar Identidade de lugar Identidade social e urbana Percepção ambiental Valores ecológicos</vt:lpstr>
      <vt:lpstr>Temas que aborda: --------------------------------------------------------------------------------------------- 3. temas com origem na Psicologia ambiental, desenvolvendo-se a partir dela:   Affordance (estímulos do ambiente sobre a pessoa que com ele interage, James Gibson) Ambientes restauradores Apego ao lugar (place attachment) Arranjo espacial Behaviour setting (unidades ecocomportamentais; padrões estáveis de comportamento que ocorrem em tempo e espaço determinados; expressa relação de interdependência entre comportamento e ambiente; bidirecional – Roger Baker)  Compromisso pró-ecológico Comportamento ecológico Comportamento socioespacial humano Estresse ambiental Perspectiva temporal Pressão Ambiental (environmental press)</vt:lpstr>
      <vt:lpstr>Psicologia Evolutiva  Marcos V.B. M. Siqueira </vt:lpstr>
      <vt:lpstr>Algumas questões para reflexão... 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Resultados?</vt:lpstr>
      <vt:lpstr>Slide 56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Silvia Maria Guerra Molina</dc:creator>
  <cp:lastModifiedBy>Silvia MG Molina</cp:lastModifiedBy>
  <cp:revision>47</cp:revision>
  <dcterms:created xsi:type="dcterms:W3CDTF">2012-05-14T14:22:32Z</dcterms:created>
  <dcterms:modified xsi:type="dcterms:W3CDTF">2015-06-17T20:02:59Z</dcterms:modified>
</cp:coreProperties>
</file>