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931" r:id="rId2"/>
    <p:sldId id="1034" r:id="rId3"/>
    <p:sldId id="1305" r:id="rId4"/>
    <p:sldId id="1240" r:id="rId5"/>
    <p:sldId id="1241" r:id="rId6"/>
    <p:sldId id="1242" r:id="rId7"/>
    <p:sldId id="1243" r:id="rId8"/>
    <p:sldId id="1244" r:id="rId9"/>
    <p:sldId id="1245" r:id="rId10"/>
    <p:sldId id="1246" r:id="rId11"/>
    <p:sldId id="1247" r:id="rId12"/>
    <p:sldId id="1248" r:id="rId13"/>
    <p:sldId id="1249" r:id="rId14"/>
    <p:sldId id="1250" r:id="rId15"/>
    <p:sldId id="1251" r:id="rId16"/>
    <p:sldId id="1252" r:id="rId17"/>
    <p:sldId id="1253" r:id="rId18"/>
    <p:sldId id="1254" r:id="rId19"/>
    <p:sldId id="1255" r:id="rId20"/>
    <p:sldId id="1260" r:id="rId21"/>
    <p:sldId id="1261" r:id="rId22"/>
    <p:sldId id="1262" r:id="rId23"/>
    <p:sldId id="1263" r:id="rId24"/>
    <p:sldId id="1264" r:id="rId25"/>
    <p:sldId id="1265" r:id="rId26"/>
    <p:sldId id="1266" r:id="rId27"/>
    <p:sldId id="1267" r:id="rId28"/>
    <p:sldId id="1268" r:id="rId29"/>
    <p:sldId id="1269" r:id="rId30"/>
    <p:sldId id="1270" r:id="rId31"/>
    <p:sldId id="1271" r:id="rId32"/>
    <p:sldId id="1272" r:id="rId33"/>
    <p:sldId id="1273" r:id="rId34"/>
    <p:sldId id="1274" r:id="rId35"/>
    <p:sldId id="1275" r:id="rId36"/>
    <p:sldId id="1276" r:id="rId37"/>
    <p:sldId id="1277" r:id="rId38"/>
    <p:sldId id="1278" r:id="rId39"/>
    <p:sldId id="1279" r:id="rId40"/>
    <p:sldId id="1280" r:id="rId41"/>
    <p:sldId id="1281" r:id="rId42"/>
    <p:sldId id="1282" r:id="rId43"/>
    <p:sldId id="1283" r:id="rId44"/>
    <p:sldId id="1284" r:id="rId45"/>
    <p:sldId id="1285" r:id="rId46"/>
    <p:sldId id="1286" r:id="rId47"/>
    <p:sldId id="1287" r:id="rId48"/>
    <p:sldId id="1288" r:id="rId49"/>
    <p:sldId id="1153" r:id="rId5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FFFF"/>
    <a:srgbClr val="CCFFCC"/>
    <a:srgbClr val="0066FF"/>
    <a:srgbClr val="FFFFFF"/>
    <a:srgbClr val="FF3300"/>
    <a:srgbClr val="FFFF99"/>
    <a:srgbClr val="33CC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 autoAdjust="0"/>
    <p:restoredTop sz="94646" autoAdjust="0"/>
  </p:normalViewPr>
  <p:slideViewPr>
    <p:cSldViewPr>
      <p:cViewPr varScale="1">
        <p:scale>
          <a:sx n="68" d="100"/>
          <a:sy n="68" d="100"/>
        </p:scale>
        <p:origin x="1278" y="72"/>
      </p:cViewPr>
      <p:guideLst>
        <p:guide orient="horz" pos="210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D2A9C7-E658-453F-8124-E9A9B5A77F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5981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968286-3717-4A90-8ADC-3C56E72841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116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3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1E06B2-283E-45D6-9658-3AEF168D03B2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37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2672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217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5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AB777-0EA9-4009-B817-4359177D5BEC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37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5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2672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346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1DBEA-D421-4D7B-9045-7E5468456F50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37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2672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297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9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331BA3-12B3-4D4D-89AD-7CAC662E7FCF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37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9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2672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297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3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CE1172-141B-48CD-B9E7-81800682A8B2}" type="slidenum">
              <a:rPr lang="pt-BR" smtClean="0"/>
              <a:pPr/>
              <a:t>44</a:t>
            </a:fld>
            <a:endParaRPr lang="pt-BR"/>
          </a:p>
        </p:txBody>
      </p:sp>
      <p:sp>
        <p:nvSpPr>
          <p:cNvPr id="3763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2672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1952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5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589AC-5AB8-4218-B21D-A904C968936C}" type="slidenum">
              <a:rPr lang="pt-BR" smtClean="0"/>
              <a:pPr/>
              <a:t>45</a:t>
            </a:fld>
            <a:endParaRPr lang="pt-BR"/>
          </a:p>
        </p:txBody>
      </p:sp>
      <p:sp>
        <p:nvSpPr>
          <p:cNvPr id="3765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2672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026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7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6009A1-BD2E-4285-AAA2-7AEC343FA0A7}" type="slidenum">
              <a:rPr lang="pt-BR" smtClean="0"/>
              <a:pPr/>
              <a:t>46</a:t>
            </a:fld>
            <a:endParaRPr lang="pt-BR"/>
          </a:p>
        </p:txBody>
      </p:sp>
      <p:sp>
        <p:nvSpPr>
          <p:cNvPr id="37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42672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50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AAC4E-F3BA-491F-84BB-339CA678F6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D07C0-46E1-4491-B656-FD53A419E9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472B3-D5B0-40FC-9626-9620D1304B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C634C-2EDC-4750-B701-861B8E846D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2B58-241A-4336-B37E-219E4C90E6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9F223-01C5-474F-903F-D837ADFA76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9F9A0-C33D-4577-966D-41C2EDA305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BAAA-1DAC-4E3D-A4F5-D9ACD970AF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716B6-47E2-48F4-804C-0FB1A5D486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1874-A65D-4D4E-89B4-F11F46D80E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C080-1F3C-463B-BE33-D232F65EC1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B9F3F8-1229-4577-9B41-B1789D2BEE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476250"/>
            <a:ext cx="7127875" cy="2233613"/>
          </a:xfrm>
        </p:spPr>
        <p:txBody>
          <a:bodyPr/>
          <a:lstStyle/>
          <a:p>
            <a:pPr eaLnBrk="1" hangingPunct="1"/>
            <a:r>
              <a:rPr lang="pt-BR" sz="5400" dirty="0">
                <a:solidFill>
                  <a:schemeClr val="tx1"/>
                </a:solidFill>
              </a:rPr>
              <a:t>Estatística aplicada</a:t>
            </a:r>
            <a:br>
              <a:rPr lang="pt-BR" sz="5400" dirty="0">
                <a:solidFill>
                  <a:schemeClr val="tx1"/>
                </a:solidFill>
              </a:rPr>
            </a:br>
            <a:r>
              <a:rPr lang="pt-BR" sz="5400" dirty="0">
                <a:solidFill>
                  <a:schemeClr val="tx1"/>
                </a:solidFill>
              </a:rPr>
              <a:t>a ensaios clínicos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3643314"/>
            <a:ext cx="7200900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600" b="1" i="1" dirty="0">
                <a:solidFill>
                  <a:schemeClr val="accent2"/>
                </a:solidFill>
              </a:rPr>
              <a:t>Luís</a:t>
            </a:r>
            <a:r>
              <a:rPr lang="pt-BR" sz="4000" b="1" i="1" dirty="0">
                <a:solidFill>
                  <a:schemeClr val="accent2"/>
                </a:solidFill>
              </a:rPr>
              <a:t> Vicente Garcia</a:t>
            </a:r>
          </a:p>
          <a:p>
            <a:pPr eaLnBrk="1" hangingPunct="1">
              <a:lnSpc>
                <a:spcPct val="90000"/>
              </a:lnSpc>
            </a:pPr>
            <a:r>
              <a:rPr lang="pt-BR" b="1" i="1" dirty="0">
                <a:solidFill>
                  <a:schemeClr val="accent2"/>
                </a:solidFill>
              </a:rPr>
              <a:t>lvgarcia@fmrp.usp.br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428728" y="5286388"/>
            <a:ext cx="71962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 i="1" dirty="0">
                <a:solidFill>
                  <a:srgbClr val="006600"/>
                </a:solidFill>
              </a:rPr>
              <a:t>Faculdade de Medicina de Ribeirão Preto</a:t>
            </a:r>
          </a:p>
        </p:txBody>
      </p:sp>
      <p:pic>
        <p:nvPicPr>
          <p:cNvPr id="15364" name="Picture 5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0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1152525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2303463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8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3440113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9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4592638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0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5743575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500430" y="2786058"/>
            <a:ext cx="2826736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RAL - 5838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9169" name="Text Box 4"/>
          <p:cNvSpPr txBox="1">
            <a:spLocks noChangeArrowheads="1"/>
          </p:cNvSpPr>
          <p:nvPr/>
        </p:nvSpPr>
        <p:spPr bwMode="auto">
          <a:xfrm>
            <a:off x="1116013" y="908050"/>
            <a:ext cx="7264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solidFill>
                  <a:srgbClr val="0000FF"/>
                </a:solidFill>
                <a:latin typeface="Times New Roman" pitchFamily="18" charset="0"/>
              </a:rPr>
              <a:t>Finalidade da Amostragem</a:t>
            </a:r>
            <a:endParaRPr lang="pt-BR" sz="4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19170" name="Rectangle 5"/>
          <p:cNvSpPr>
            <a:spLocks noChangeArrowheads="1"/>
          </p:cNvSpPr>
          <p:nvPr/>
        </p:nvSpPr>
        <p:spPr bwMode="auto">
          <a:xfrm>
            <a:off x="271463" y="2667000"/>
            <a:ext cx="2438400" cy="2971800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3719171" name="Rectangle 6"/>
          <p:cNvSpPr>
            <a:spLocks noChangeArrowheads="1"/>
          </p:cNvSpPr>
          <p:nvPr/>
        </p:nvSpPr>
        <p:spPr bwMode="auto">
          <a:xfrm>
            <a:off x="4284663" y="2636838"/>
            <a:ext cx="1760537" cy="6858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19172" name="Line 7"/>
          <p:cNvSpPr>
            <a:spLocks noChangeShapeType="1"/>
          </p:cNvSpPr>
          <p:nvPr/>
        </p:nvSpPr>
        <p:spPr bwMode="auto">
          <a:xfrm>
            <a:off x="2843213" y="2924175"/>
            <a:ext cx="134461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19173" name="Text Box 8"/>
          <p:cNvSpPr txBox="1">
            <a:spLocks noChangeArrowheads="1"/>
          </p:cNvSpPr>
          <p:nvPr/>
        </p:nvSpPr>
        <p:spPr bwMode="auto">
          <a:xfrm>
            <a:off x="468313" y="3789363"/>
            <a:ext cx="1989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População</a:t>
            </a:r>
            <a:endParaRPr lang="pt-BR" sz="3200">
              <a:latin typeface="Times New Roman" pitchFamily="18" charset="0"/>
            </a:endParaRPr>
          </a:p>
        </p:txBody>
      </p:sp>
      <p:sp>
        <p:nvSpPr>
          <p:cNvPr id="3719174" name="Text Box 9"/>
          <p:cNvSpPr txBox="1">
            <a:spLocks noChangeArrowheads="1"/>
          </p:cNvSpPr>
          <p:nvPr/>
        </p:nvSpPr>
        <p:spPr bwMode="auto">
          <a:xfrm>
            <a:off x="4402138" y="2697163"/>
            <a:ext cx="15097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Amostra</a:t>
            </a:r>
            <a:endParaRPr lang="pt-BR" sz="3200">
              <a:latin typeface="Times New Roman" pitchFamily="18" charset="0"/>
            </a:endParaRPr>
          </a:p>
        </p:txBody>
      </p:sp>
      <p:sp>
        <p:nvSpPr>
          <p:cNvPr id="3719175" name="Text Box 10"/>
          <p:cNvSpPr txBox="1">
            <a:spLocks noChangeArrowheads="1"/>
          </p:cNvSpPr>
          <p:nvPr/>
        </p:nvSpPr>
        <p:spPr bwMode="auto">
          <a:xfrm>
            <a:off x="4132263" y="3505200"/>
            <a:ext cx="2773362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média (x)</a:t>
            </a:r>
          </a:p>
          <a:p>
            <a:r>
              <a:rPr lang="en-US" sz="2800">
                <a:latin typeface="Times New Roman" pitchFamily="18" charset="0"/>
              </a:rPr>
              <a:t>desvio padrão (s)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19176" name="Line 11"/>
          <p:cNvSpPr>
            <a:spLocks noChangeShapeType="1"/>
          </p:cNvSpPr>
          <p:nvPr/>
        </p:nvSpPr>
        <p:spPr bwMode="auto">
          <a:xfrm>
            <a:off x="5351463" y="4495800"/>
            <a:ext cx="0" cy="990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19177" name="Text Box 12"/>
          <p:cNvSpPr txBox="1">
            <a:spLocks noChangeArrowheads="1"/>
          </p:cNvSpPr>
          <p:nvPr/>
        </p:nvSpPr>
        <p:spPr bwMode="auto">
          <a:xfrm>
            <a:off x="4402138" y="5676900"/>
            <a:ext cx="2849562" cy="946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33CC"/>
                </a:solidFill>
                <a:latin typeface="Times New Roman" pitchFamily="18" charset="0"/>
              </a:rPr>
              <a:t>média (</a:t>
            </a:r>
            <a:r>
              <a:rPr lang="en-US" sz="2800">
                <a:solidFill>
                  <a:srgbClr val="0033CC"/>
                </a:solidFill>
                <a:latin typeface="Times New Roman" pitchFamily="18" charset="0"/>
                <a:sym typeface="Symbol" pitchFamily="18" charset="2"/>
              </a:rPr>
              <a:t></a:t>
            </a:r>
            <a:r>
              <a:rPr lang="en-US" sz="2800">
                <a:solidFill>
                  <a:srgbClr val="0033CC"/>
                </a:solidFill>
                <a:latin typeface="Times New Roman" pitchFamily="18" charset="0"/>
              </a:rPr>
              <a:t>)</a:t>
            </a:r>
          </a:p>
          <a:p>
            <a:r>
              <a:rPr lang="en-US" sz="2800">
                <a:solidFill>
                  <a:srgbClr val="0033CC"/>
                </a:solidFill>
                <a:latin typeface="Times New Roman" pitchFamily="18" charset="0"/>
              </a:rPr>
              <a:t>desvio padrão (</a:t>
            </a:r>
            <a:r>
              <a:rPr lang="en-US" sz="2800">
                <a:solidFill>
                  <a:srgbClr val="0033CC"/>
                </a:solidFill>
                <a:latin typeface="Times New Roman" pitchFamily="18" charset="0"/>
                <a:sym typeface="Symbol" pitchFamily="18" charset="2"/>
              </a:rPr>
              <a:t></a:t>
            </a:r>
            <a:r>
              <a:rPr lang="en-US" sz="2800">
                <a:solidFill>
                  <a:srgbClr val="0033CC"/>
                </a:solidFill>
                <a:latin typeface="Times New Roman" pitchFamily="18" charset="0"/>
              </a:rPr>
              <a:t>)</a:t>
            </a:r>
            <a:endParaRPr lang="pt-BR" sz="28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719178" name="Text Box 13"/>
          <p:cNvSpPr txBox="1">
            <a:spLocks noChangeArrowheads="1"/>
          </p:cNvSpPr>
          <p:nvPr/>
        </p:nvSpPr>
        <p:spPr bwMode="auto">
          <a:xfrm>
            <a:off x="5418138" y="4724400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inferência</a:t>
            </a:r>
            <a:endParaRPr lang="pt-BR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0193" name="Text Box 4"/>
          <p:cNvSpPr txBox="1">
            <a:spLocks noChangeArrowheads="1"/>
          </p:cNvSpPr>
          <p:nvPr/>
        </p:nvSpPr>
        <p:spPr bwMode="auto">
          <a:xfrm>
            <a:off x="900113" y="765175"/>
            <a:ext cx="814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0000FF"/>
                </a:solidFill>
                <a:latin typeface="Times New Roman" pitchFamily="18" charset="0"/>
              </a:rPr>
              <a:t>Finalidade da Amostragem</a:t>
            </a:r>
            <a:endParaRPr lang="pt-BR" sz="5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20194" name="Rectangle 5"/>
          <p:cNvSpPr>
            <a:spLocks noChangeArrowheads="1"/>
          </p:cNvSpPr>
          <p:nvPr/>
        </p:nvSpPr>
        <p:spPr bwMode="auto">
          <a:xfrm>
            <a:off x="134938" y="2667000"/>
            <a:ext cx="2438400" cy="2971800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3720195" name="Line 6"/>
          <p:cNvSpPr>
            <a:spLocks noChangeShapeType="1"/>
          </p:cNvSpPr>
          <p:nvPr/>
        </p:nvSpPr>
        <p:spPr bwMode="auto">
          <a:xfrm>
            <a:off x="2627313" y="2924175"/>
            <a:ext cx="14906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20196" name="Text Box 7"/>
          <p:cNvSpPr txBox="1">
            <a:spLocks noChangeArrowheads="1"/>
          </p:cNvSpPr>
          <p:nvPr/>
        </p:nvSpPr>
        <p:spPr bwMode="auto">
          <a:xfrm>
            <a:off x="357188" y="3929063"/>
            <a:ext cx="17668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População</a:t>
            </a:r>
            <a:endParaRPr lang="pt-BR" sz="3200">
              <a:latin typeface="Times New Roman" pitchFamily="18" charset="0"/>
            </a:endParaRPr>
          </a:p>
        </p:txBody>
      </p:sp>
      <p:sp>
        <p:nvSpPr>
          <p:cNvPr id="3720197" name="Rectangle 8"/>
          <p:cNvSpPr>
            <a:spLocks noChangeArrowheads="1"/>
          </p:cNvSpPr>
          <p:nvPr/>
        </p:nvSpPr>
        <p:spPr bwMode="auto">
          <a:xfrm>
            <a:off x="4211638" y="2133600"/>
            <a:ext cx="1084262" cy="152400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20198" name="Oval 9"/>
          <p:cNvSpPr>
            <a:spLocks noChangeArrowheads="1"/>
          </p:cNvSpPr>
          <p:nvPr/>
        </p:nvSpPr>
        <p:spPr bwMode="auto">
          <a:xfrm>
            <a:off x="4140200" y="3933825"/>
            <a:ext cx="949325" cy="1219200"/>
          </a:xfrm>
          <a:prstGeom prst="ellipse">
            <a:avLst/>
          </a:prstGeom>
          <a:solidFill>
            <a:schemeClr val="accent1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20199" name="AutoShape 10"/>
          <p:cNvSpPr>
            <a:spLocks noChangeArrowheads="1"/>
          </p:cNvSpPr>
          <p:nvPr/>
        </p:nvSpPr>
        <p:spPr bwMode="auto">
          <a:xfrm>
            <a:off x="4067175" y="5300663"/>
            <a:ext cx="2506663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20200" name="Text Box 11"/>
          <p:cNvSpPr txBox="1">
            <a:spLocks noChangeArrowheads="1"/>
          </p:cNvSpPr>
          <p:nvPr/>
        </p:nvSpPr>
        <p:spPr bwMode="auto">
          <a:xfrm>
            <a:off x="5434013" y="4214813"/>
            <a:ext cx="3451225" cy="4619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  <a:latin typeface="Albertus" pitchFamily="34" charset="0"/>
              </a:rPr>
              <a:t>Variabilidade amostral</a:t>
            </a:r>
            <a:endParaRPr lang="pt-BR">
              <a:solidFill>
                <a:srgbClr val="0033CC"/>
              </a:solidFill>
              <a:latin typeface="Albertus" pitchFamily="34" charset="0"/>
            </a:endParaRPr>
          </a:p>
        </p:txBody>
      </p:sp>
      <p:sp>
        <p:nvSpPr>
          <p:cNvPr id="3720201" name="Line 12"/>
          <p:cNvSpPr>
            <a:spLocks noChangeShapeType="1"/>
          </p:cNvSpPr>
          <p:nvPr/>
        </p:nvSpPr>
        <p:spPr bwMode="auto">
          <a:xfrm>
            <a:off x="2627313" y="4437063"/>
            <a:ext cx="14890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20202" name="Line 13"/>
          <p:cNvSpPr>
            <a:spLocks noChangeShapeType="1"/>
          </p:cNvSpPr>
          <p:nvPr/>
        </p:nvSpPr>
        <p:spPr bwMode="auto">
          <a:xfrm>
            <a:off x="2484438" y="5589588"/>
            <a:ext cx="14890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1217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3721218" name="Text Box 5"/>
          <p:cNvSpPr txBox="1">
            <a:spLocks noChangeArrowheads="1"/>
          </p:cNvSpPr>
          <p:nvPr/>
        </p:nvSpPr>
        <p:spPr bwMode="auto">
          <a:xfrm>
            <a:off x="4530725" y="14843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pt-BR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21219" name="Text Box 12"/>
          <p:cNvSpPr txBox="1">
            <a:spLocks noChangeArrowheads="1"/>
          </p:cNvSpPr>
          <p:nvPr/>
        </p:nvSpPr>
        <p:spPr bwMode="auto">
          <a:xfrm>
            <a:off x="611188" y="2492375"/>
            <a:ext cx="76469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3200">
                <a:solidFill>
                  <a:srgbClr val="6600FF"/>
                </a:solidFill>
                <a:latin typeface="Verdana" pitchFamily="34" charset="0"/>
              </a:rPr>
              <a:t>descobrir quantos Palmeirenses </a:t>
            </a:r>
          </a:p>
          <a:p>
            <a:pPr algn="ctr"/>
            <a:r>
              <a:rPr lang="pt-BR" sz="3200">
                <a:solidFill>
                  <a:srgbClr val="6600FF"/>
                </a:solidFill>
                <a:latin typeface="Verdana" pitchFamily="34" charset="0"/>
              </a:rPr>
              <a:t>há em Ribeirão Preto</a:t>
            </a:r>
          </a:p>
        </p:txBody>
      </p:sp>
      <p:sp>
        <p:nvSpPr>
          <p:cNvPr id="3721220" name="Text Box 13"/>
          <p:cNvSpPr txBox="1">
            <a:spLocks noChangeArrowheads="1"/>
          </p:cNvSpPr>
          <p:nvPr/>
        </p:nvSpPr>
        <p:spPr bwMode="auto">
          <a:xfrm>
            <a:off x="3059113" y="1412875"/>
            <a:ext cx="2700337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/>
              <a:t>problema</a:t>
            </a:r>
          </a:p>
        </p:txBody>
      </p:sp>
      <p:pic>
        <p:nvPicPr>
          <p:cNvPr id="3721221" name="Picture 14" descr="436161348_72d2562b15_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3933825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2241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3722242" name="Text Box 3"/>
          <p:cNvSpPr txBox="1">
            <a:spLocks noChangeArrowheads="1"/>
          </p:cNvSpPr>
          <p:nvPr/>
        </p:nvSpPr>
        <p:spPr bwMode="auto">
          <a:xfrm>
            <a:off x="4530725" y="14843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pt-BR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22243" name="Text Box 5"/>
          <p:cNvSpPr txBox="1">
            <a:spLocks noChangeArrowheads="1"/>
          </p:cNvSpPr>
          <p:nvPr/>
        </p:nvSpPr>
        <p:spPr bwMode="auto">
          <a:xfrm>
            <a:off x="684213" y="2565400"/>
            <a:ext cx="798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6600FF"/>
                </a:solidFill>
                <a:latin typeface="Verdana" pitchFamily="34" charset="0"/>
              </a:rPr>
              <a:t>perguntar para todos os habitantes da cidade</a:t>
            </a:r>
          </a:p>
        </p:txBody>
      </p:sp>
      <p:sp>
        <p:nvSpPr>
          <p:cNvPr id="3722244" name="Text Box 6"/>
          <p:cNvSpPr txBox="1">
            <a:spLocks noChangeArrowheads="1"/>
          </p:cNvSpPr>
          <p:nvPr/>
        </p:nvSpPr>
        <p:spPr bwMode="auto">
          <a:xfrm>
            <a:off x="2987675" y="1484313"/>
            <a:ext cx="2763838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 b="1"/>
              <a:t>solução 1</a:t>
            </a:r>
          </a:p>
        </p:txBody>
      </p:sp>
      <p:sp>
        <p:nvSpPr>
          <p:cNvPr id="1182728" name="Text Box 8"/>
          <p:cNvSpPr txBox="1">
            <a:spLocks noChangeArrowheads="1"/>
          </p:cNvSpPr>
          <p:nvPr/>
        </p:nvSpPr>
        <p:spPr bwMode="auto">
          <a:xfrm>
            <a:off x="2195513" y="3644900"/>
            <a:ext cx="5132387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3600">
                <a:latin typeface="Verdana" pitchFamily="34" charset="0"/>
              </a:rPr>
              <a:t>difícil</a:t>
            </a:r>
          </a:p>
          <a:p>
            <a:pPr>
              <a:buFont typeface="Wingdings" pitchFamily="2" charset="2"/>
              <a:buChar char="§"/>
            </a:pPr>
            <a:r>
              <a:rPr lang="pt-BR" sz="3600">
                <a:latin typeface="Verdana" pitchFamily="34" charset="0"/>
              </a:rPr>
              <a:t>caro</a:t>
            </a:r>
          </a:p>
          <a:p>
            <a:pPr>
              <a:buFont typeface="Wingdings" pitchFamily="2" charset="2"/>
              <a:buChar char="§"/>
            </a:pPr>
            <a:r>
              <a:rPr lang="pt-BR" sz="3600">
                <a:latin typeface="Verdana" pitchFamily="34" charset="0"/>
              </a:rPr>
              <a:t>toma muito tempo</a:t>
            </a:r>
          </a:p>
          <a:p>
            <a:pPr>
              <a:buFont typeface="Wingdings" pitchFamily="2" charset="2"/>
              <a:buChar char="§"/>
            </a:pPr>
            <a:r>
              <a:rPr lang="pt-BR" sz="3600">
                <a:latin typeface="Verdana" pitchFamily="34" charset="0"/>
              </a:rPr>
              <a:t>quase impossível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2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27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27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3265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3723266" name="Text Box 3"/>
          <p:cNvSpPr txBox="1">
            <a:spLocks noChangeArrowheads="1"/>
          </p:cNvSpPr>
          <p:nvPr/>
        </p:nvSpPr>
        <p:spPr bwMode="auto">
          <a:xfrm>
            <a:off x="4530725" y="14843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pt-BR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23267" name="Text Box 5"/>
          <p:cNvSpPr txBox="1">
            <a:spLocks noChangeArrowheads="1"/>
          </p:cNvSpPr>
          <p:nvPr/>
        </p:nvSpPr>
        <p:spPr bwMode="auto">
          <a:xfrm>
            <a:off x="724694" y="2279650"/>
            <a:ext cx="7980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rgbClr val="6600FF"/>
                </a:solidFill>
                <a:latin typeface="Verdana" pitchFamily="34" charset="0"/>
              </a:rPr>
              <a:t>retirar uma amostra da população</a:t>
            </a:r>
          </a:p>
        </p:txBody>
      </p:sp>
      <p:sp>
        <p:nvSpPr>
          <p:cNvPr id="1183754" name="Text Box 10"/>
          <p:cNvSpPr txBox="1">
            <a:spLocks noChangeArrowheads="1"/>
          </p:cNvSpPr>
          <p:nvPr/>
        </p:nvSpPr>
        <p:spPr bwMode="auto">
          <a:xfrm>
            <a:off x="1547813" y="3068638"/>
            <a:ext cx="56284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5400" b="1" dirty="0"/>
              <a:t>amostra 1 = 97%</a:t>
            </a:r>
          </a:p>
          <a:p>
            <a:r>
              <a:rPr lang="pt-BR" sz="5400" b="1" dirty="0"/>
              <a:t>amostra 2 = 2%</a:t>
            </a:r>
          </a:p>
          <a:p>
            <a:r>
              <a:rPr lang="pt-BR" sz="5400" b="1" dirty="0"/>
              <a:t>amostra 3 = 33%</a:t>
            </a:r>
          </a:p>
          <a:p>
            <a:r>
              <a:rPr lang="pt-BR" sz="5400" b="1" dirty="0"/>
              <a:t>amostra 4 = 0% </a:t>
            </a:r>
          </a:p>
        </p:txBody>
      </p:sp>
      <p:sp>
        <p:nvSpPr>
          <p:cNvPr id="3723269" name="Text Box 11"/>
          <p:cNvSpPr txBox="1">
            <a:spLocks noChangeArrowheads="1"/>
          </p:cNvSpPr>
          <p:nvPr/>
        </p:nvSpPr>
        <p:spPr bwMode="auto">
          <a:xfrm>
            <a:off x="2771775" y="1268413"/>
            <a:ext cx="334645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5400" b="1"/>
              <a:t>solução 2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3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3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8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4289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3724290" name="Text Box 3"/>
          <p:cNvSpPr txBox="1">
            <a:spLocks noChangeArrowheads="1"/>
          </p:cNvSpPr>
          <p:nvPr/>
        </p:nvSpPr>
        <p:spPr bwMode="auto">
          <a:xfrm>
            <a:off x="4530725" y="14843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pt-BR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24291" name="Text Box 9"/>
          <p:cNvSpPr txBox="1">
            <a:spLocks noChangeArrowheads="1"/>
          </p:cNvSpPr>
          <p:nvPr/>
        </p:nvSpPr>
        <p:spPr bwMode="auto">
          <a:xfrm>
            <a:off x="2411413" y="1341438"/>
            <a:ext cx="36862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6600FF"/>
                </a:solidFill>
                <a:latin typeface="Univers" pitchFamily="34" charset="0"/>
              </a:rPr>
              <a:t>amostra 1 = 97%</a:t>
            </a:r>
          </a:p>
        </p:txBody>
      </p:sp>
      <p:pic>
        <p:nvPicPr>
          <p:cNvPr id="1185802" name="Picture 10" descr="torcida1024x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989138"/>
            <a:ext cx="6407150" cy="48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85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5313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3725314" name="Text Box 3"/>
          <p:cNvSpPr txBox="1">
            <a:spLocks noChangeArrowheads="1"/>
          </p:cNvSpPr>
          <p:nvPr/>
        </p:nvSpPr>
        <p:spPr bwMode="auto">
          <a:xfrm>
            <a:off x="4530725" y="14843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pt-BR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25315" name="Text Box 5"/>
          <p:cNvSpPr txBox="1">
            <a:spLocks noChangeArrowheads="1"/>
          </p:cNvSpPr>
          <p:nvPr/>
        </p:nvSpPr>
        <p:spPr bwMode="auto">
          <a:xfrm>
            <a:off x="2484438" y="1484313"/>
            <a:ext cx="34842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6600FF"/>
                </a:solidFill>
                <a:latin typeface="Univers" pitchFamily="34" charset="0"/>
              </a:rPr>
              <a:t>Amostra 2 = 2%</a:t>
            </a:r>
          </a:p>
        </p:txBody>
      </p:sp>
      <p:pic>
        <p:nvPicPr>
          <p:cNvPr id="1186823" name="Picture 7" descr="sem títul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2320925"/>
            <a:ext cx="756126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86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86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8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3726338" name="Text Box 3"/>
          <p:cNvSpPr txBox="1">
            <a:spLocks noChangeArrowheads="1"/>
          </p:cNvSpPr>
          <p:nvPr/>
        </p:nvSpPr>
        <p:spPr bwMode="auto">
          <a:xfrm>
            <a:off x="4530725" y="14843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pt-BR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26339" name="Text Box 5"/>
          <p:cNvSpPr txBox="1">
            <a:spLocks noChangeArrowheads="1"/>
          </p:cNvSpPr>
          <p:nvPr/>
        </p:nvSpPr>
        <p:spPr bwMode="auto">
          <a:xfrm>
            <a:off x="2484438" y="1628775"/>
            <a:ext cx="37439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6600FF"/>
                </a:solidFill>
                <a:latin typeface="Univers" pitchFamily="34" charset="0"/>
              </a:rPr>
              <a:t>Amostra 3 = 33%</a:t>
            </a:r>
          </a:p>
        </p:txBody>
      </p:sp>
      <p:pic>
        <p:nvPicPr>
          <p:cNvPr id="1187847" name="Picture 7" descr="TrofeuCidade2_clip_image002_0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2349500"/>
            <a:ext cx="6119812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8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3727362" name="Text Box 3"/>
          <p:cNvSpPr txBox="1">
            <a:spLocks noChangeArrowheads="1"/>
          </p:cNvSpPr>
          <p:nvPr/>
        </p:nvSpPr>
        <p:spPr bwMode="auto">
          <a:xfrm>
            <a:off x="4530725" y="14843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pt-BR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27363" name="Text Box 5"/>
          <p:cNvSpPr txBox="1">
            <a:spLocks noChangeArrowheads="1"/>
          </p:cNvSpPr>
          <p:nvPr/>
        </p:nvSpPr>
        <p:spPr bwMode="auto">
          <a:xfrm>
            <a:off x="2484438" y="1628775"/>
            <a:ext cx="34842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6600FF"/>
                </a:solidFill>
                <a:latin typeface="Univers" pitchFamily="34" charset="0"/>
              </a:rPr>
              <a:t>Amostra 4 = 0%</a:t>
            </a:r>
          </a:p>
        </p:txBody>
      </p:sp>
      <p:pic>
        <p:nvPicPr>
          <p:cNvPr id="3727364" name="Picture 8" descr="2601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276475"/>
            <a:ext cx="6408738" cy="427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latin typeface="Times New Roman" pitchFamily="18" charset="0"/>
            </a:endParaRPr>
          </a:p>
        </p:txBody>
      </p:sp>
      <p:sp>
        <p:nvSpPr>
          <p:cNvPr id="3728386" name="Text Box 3"/>
          <p:cNvSpPr txBox="1">
            <a:spLocks noChangeArrowheads="1"/>
          </p:cNvSpPr>
          <p:nvPr/>
        </p:nvSpPr>
        <p:spPr bwMode="auto">
          <a:xfrm>
            <a:off x="4530725" y="14843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pt-BR" sz="3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28387" name="Text Box 5"/>
          <p:cNvSpPr txBox="1">
            <a:spLocks noChangeArrowheads="1"/>
          </p:cNvSpPr>
          <p:nvPr/>
        </p:nvSpPr>
        <p:spPr bwMode="auto">
          <a:xfrm>
            <a:off x="3492500" y="3716338"/>
            <a:ext cx="5175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>
                <a:solidFill>
                  <a:srgbClr val="6600FF"/>
                </a:solidFill>
                <a:latin typeface="Verdana" pitchFamily="34" charset="0"/>
              </a:rPr>
              <a:t>retirar uma amostra</a:t>
            </a:r>
          </a:p>
          <a:p>
            <a:pPr algn="ctr"/>
            <a:r>
              <a:rPr lang="pt-BR">
                <a:solidFill>
                  <a:srgbClr val="6600FF"/>
                </a:solidFill>
                <a:latin typeface="Verdana" pitchFamily="34" charset="0"/>
              </a:rPr>
              <a:t> </a:t>
            </a:r>
            <a:r>
              <a:rPr lang="pt-BR" u="sng">
                <a:solidFill>
                  <a:schemeClr val="tx2"/>
                </a:solidFill>
                <a:latin typeface="Verdana" pitchFamily="34" charset="0"/>
              </a:rPr>
              <a:t>representativa</a:t>
            </a:r>
            <a:r>
              <a:rPr lang="pt-BR">
                <a:solidFill>
                  <a:srgbClr val="6600FF"/>
                </a:solidFill>
                <a:latin typeface="Verdana" pitchFamily="34" charset="0"/>
              </a:rPr>
              <a:t> da população</a:t>
            </a:r>
          </a:p>
        </p:txBody>
      </p:sp>
      <p:sp>
        <p:nvSpPr>
          <p:cNvPr id="3728388" name="Text Box 6"/>
          <p:cNvSpPr txBox="1">
            <a:spLocks noChangeArrowheads="1"/>
          </p:cNvSpPr>
          <p:nvPr/>
        </p:nvSpPr>
        <p:spPr bwMode="auto">
          <a:xfrm>
            <a:off x="2339975" y="1341438"/>
            <a:ext cx="4906963" cy="762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 b="1"/>
              <a:t>solução definitiva</a:t>
            </a:r>
          </a:p>
        </p:txBody>
      </p:sp>
      <p:pic>
        <p:nvPicPr>
          <p:cNvPr id="3728389" name="Picture 12" descr="mapa_ma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205038"/>
            <a:ext cx="3241675" cy="422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2714625" y="3500438"/>
            <a:ext cx="3672800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9600" b="1">
                <a:solidFill>
                  <a:srgbClr val="FF0000"/>
                </a:solidFill>
              </a:rPr>
              <a:t>aula 9</a:t>
            </a:r>
            <a:endParaRPr lang="pt-BR" sz="9600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642918"/>
            <a:ext cx="7127875" cy="22336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Estatística aplicada</a:t>
            </a:r>
            <a:b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ensaios clínicos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3505" name="Text Box 2"/>
          <p:cNvSpPr txBox="1">
            <a:spLocks noChangeArrowheads="1"/>
          </p:cNvSpPr>
          <p:nvPr/>
        </p:nvSpPr>
        <p:spPr bwMode="auto">
          <a:xfrm>
            <a:off x="755650" y="407988"/>
            <a:ext cx="7315200" cy="10064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000" b="1" dirty="0">
                <a:latin typeface="Times New Roman" pitchFamily="18" charset="0"/>
              </a:rPr>
              <a:t>Estatística Inferencial</a:t>
            </a:r>
          </a:p>
        </p:txBody>
      </p:sp>
      <p:sp>
        <p:nvSpPr>
          <p:cNvPr id="3733506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33508" name="Oval 5"/>
          <p:cNvSpPr>
            <a:spLocks noChangeArrowheads="1"/>
          </p:cNvSpPr>
          <p:nvPr/>
        </p:nvSpPr>
        <p:spPr bwMode="auto">
          <a:xfrm>
            <a:off x="744538" y="2667000"/>
            <a:ext cx="2981325" cy="297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33509" name="Oval 6"/>
          <p:cNvSpPr>
            <a:spLocks noChangeArrowheads="1"/>
          </p:cNvSpPr>
          <p:nvPr/>
        </p:nvSpPr>
        <p:spPr bwMode="auto">
          <a:xfrm>
            <a:off x="5892800" y="4114800"/>
            <a:ext cx="1219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33510" name="Text Box 7"/>
          <p:cNvSpPr txBox="1">
            <a:spLocks noChangeArrowheads="1"/>
          </p:cNvSpPr>
          <p:nvPr/>
        </p:nvSpPr>
        <p:spPr bwMode="auto">
          <a:xfrm>
            <a:off x="1084263" y="1935163"/>
            <a:ext cx="24511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Times New Roman" pitchFamily="18" charset="0"/>
              </a:rPr>
              <a:t>POPULAÇÃO</a:t>
            </a:r>
          </a:p>
        </p:txBody>
      </p:sp>
      <p:sp>
        <p:nvSpPr>
          <p:cNvPr id="3733511" name="Text Box 8"/>
          <p:cNvSpPr txBox="1">
            <a:spLocks noChangeArrowheads="1"/>
          </p:cNvSpPr>
          <p:nvPr/>
        </p:nvSpPr>
        <p:spPr bwMode="auto">
          <a:xfrm>
            <a:off x="5351463" y="4953000"/>
            <a:ext cx="2009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>
                <a:solidFill>
                  <a:schemeClr val="bg1"/>
                </a:solidFill>
                <a:latin typeface="Times New Roman" pitchFamily="18" charset="0"/>
              </a:rPr>
              <a:t>AMOSTRA</a:t>
            </a:r>
          </a:p>
        </p:txBody>
      </p:sp>
      <p:sp>
        <p:nvSpPr>
          <p:cNvPr id="3733512" name="AutoShape 9"/>
          <p:cNvSpPr>
            <a:spLocks noChangeArrowheads="1"/>
          </p:cNvSpPr>
          <p:nvPr/>
        </p:nvSpPr>
        <p:spPr bwMode="auto">
          <a:xfrm>
            <a:off x="3251200" y="2895600"/>
            <a:ext cx="3860800" cy="1219200"/>
          </a:xfrm>
          <a:prstGeom prst="curvedDownArrow">
            <a:avLst>
              <a:gd name="adj1" fmla="val 63333"/>
              <a:gd name="adj2" fmla="val 126667"/>
              <a:gd name="adj3" fmla="val 33333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33513" name="Text Box 10"/>
          <p:cNvSpPr txBox="1">
            <a:spLocks noChangeArrowheads="1"/>
          </p:cNvSpPr>
          <p:nvPr/>
        </p:nvSpPr>
        <p:spPr bwMode="auto">
          <a:xfrm>
            <a:off x="3251200" y="5468362"/>
            <a:ext cx="56252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3200" dirty="0" err="1">
                <a:solidFill>
                  <a:srgbClr val="FF0000"/>
                </a:solidFill>
                <a:latin typeface="+mn-lt"/>
              </a:rPr>
              <a:t>representativa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 da </a:t>
            </a:r>
            <a:r>
              <a:rPr lang="en-US" sz="3200" dirty="0" err="1">
                <a:solidFill>
                  <a:srgbClr val="FF0000"/>
                </a:solidFill>
                <a:latin typeface="+mn-lt"/>
              </a:rPr>
              <a:t>população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)</a:t>
            </a:r>
            <a:endParaRPr lang="pt-BR" sz="32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4529" name="Text Box 2"/>
          <p:cNvSpPr txBox="1">
            <a:spLocks noChangeArrowheads="1"/>
          </p:cNvSpPr>
          <p:nvPr/>
        </p:nvSpPr>
        <p:spPr bwMode="auto">
          <a:xfrm>
            <a:off x="684213" y="333375"/>
            <a:ext cx="8027987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600">
                <a:latin typeface="Times New Roman" pitchFamily="18" charset="0"/>
              </a:rPr>
              <a:t>Estatística Inferencial</a:t>
            </a:r>
          </a:p>
        </p:txBody>
      </p:sp>
      <p:sp>
        <p:nvSpPr>
          <p:cNvPr id="3734530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34531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44958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3734532" name="Oval 5"/>
          <p:cNvSpPr>
            <a:spLocks noChangeArrowheads="1"/>
          </p:cNvSpPr>
          <p:nvPr/>
        </p:nvSpPr>
        <p:spPr bwMode="auto">
          <a:xfrm>
            <a:off x="744538" y="2667000"/>
            <a:ext cx="2981325" cy="297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34533" name="Oval 6"/>
          <p:cNvSpPr>
            <a:spLocks noChangeArrowheads="1"/>
          </p:cNvSpPr>
          <p:nvPr/>
        </p:nvSpPr>
        <p:spPr bwMode="auto">
          <a:xfrm>
            <a:off x="4605338" y="4038600"/>
            <a:ext cx="12192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34534" name="Text Box 7"/>
          <p:cNvSpPr txBox="1">
            <a:spLocks noChangeArrowheads="1"/>
          </p:cNvSpPr>
          <p:nvPr/>
        </p:nvSpPr>
        <p:spPr bwMode="auto">
          <a:xfrm>
            <a:off x="1084263" y="1935163"/>
            <a:ext cx="28071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+mn-lt"/>
              </a:rPr>
              <a:t>POPULAÇÃO</a:t>
            </a:r>
          </a:p>
        </p:txBody>
      </p:sp>
      <p:sp>
        <p:nvSpPr>
          <p:cNvPr id="3734535" name="Text Box 8"/>
          <p:cNvSpPr txBox="1">
            <a:spLocks noChangeArrowheads="1"/>
          </p:cNvSpPr>
          <p:nvPr/>
        </p:nvSpPr>
        <p:spPr bwMode="auto">
          <a:xfrm>
            <a:off x="4335463" y="5105400"/>
            <a:ext cx="22589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+mj-lt"/>
              </a:rPr>
              <a:t>AMOSTRA</a:t>
            </a:r>
          </a:p>
        </p:txBody>
      </p:sp>
      <p:sp>
        <p:nvSpPr>
          <p:cNvPr id="3734536" name="AutoShape 9"/>
          <p:cNvSpPr>
            <a:spLocks noChangeArrowheads="1"/>
          </p:cNvSpPr>
          <p:nvPr/>
        </p:nvSpPr>
        <p:spPr bwMode="auto">
          <a:xfrm>
            <a:off x="2100263" y="2667000"/>
            <a:ext cx="3860800" cy="1219200"/>
          </a:xfrm>
          <a:prstGeom prst="curvedDownArrow">
            <a:avLst>
              <a:gd name="adj1" fmla="val 63333"/>
              <a:gd name="adj2" fmla="val 126667"/>
              <a:gd name="adj3" fmla="val 33333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34537" name="Text Box 10"/>
          <p:cNvSpPr txBox="1">
            <a:spLocks noChangeArrowheads="1"/>
          </p:cNvSpPr>
          <p:nvPr/>
        </p:nvSpPr>
        <p:spPr bwMode="auto">
          <a:xfrm>
            <a:off x="250825" y="6308725"/>
            <a:ext cx="8683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Verdana" pitchFamily="34" charset="0"/>
              </a:rPr>
              <a:t>podemos sempre esperar alguma diferença entre a amostra e a população</a:t>
            </a:r>
            <a:endParaRPr lang="pt-BR" sz="1600">
              <a:latin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5553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35554" name="Text Box 5"/>
          <p:cNvSpPr txBox="1">
            <a:spLocks noChangeArrowheads="1"/>
          </p:cNvSpPr>
          <p:nvPr/>
        </p:nvSpPr>
        <p:spPr bwMode="auto">
          <a:xfrm>
            <a:off x="250825" y="549275"/>
            <a:ext cx="860425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latin typeface="Times New Roman" pitchFamily="18" charset="0"/>
              </a:rPr>
              <a:t>Notas no curso de Estatística</a:t>
            </a:r>
            <a:endParaRPr lang="pt-BR" sz="5400">
              <a:latin typeface="Times New Roman" pitchFamily="18" charset="0"/>
            </a:endParaRPr>
          </a:p>
        </p:txBody>
      </p:sp>
      <p:sp>
        <p:nvSpPr>
          <p:cNvPr id="3735555" name="Rectangle 6"/>
          <p:cNvSpPr>
            <a:spLocks noChangeArrowheads="1"/>
          </p:cNvSpPr>
          <p:nvPr/>
        </p:nvSpPr>
        <p:spPr bwMode="auto">
          <a:xfrm>
            <a:off x="3454400" y="2514600"/>
            <a:ext cx="4876800" cy="3429000"/>
          </a:xfrm>
          <a:prstGeom prst="rect">
            <a:avLst/>
          </a:prstGeom>
          <a:noFill/>
          <a:ln w="762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35556" name="Text Box 7"/>
          <p:cNvSpPr txBox="1">
            <a:spLocks noChangeArrowheads="1"/>
          </p:cNvSpPr>
          <p:nvPr/>
        </p:nvSpPr>
        <p:spPr bwMode="auto">
          <a:xfrm>
            <a:off x="4267200" y="2590800"/>
            <a:ext cx="1557338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70</a:t>
            </a:r>
          </a:p>
          <a:p>
            <a:r>
              <a:rPr lang="en-US" sz="2800">
                <a:latin typeface="Times New Roman" pitchFamily="18" charset="0"/>
              </a:rPr>
              <a:t>86</a:t>
            </a:r>
          </a:p>
          <a:p>
            <a:r>
              <a:rPr lang="en-US" sz="2800">
                <a:latin typeface="Times New Roman" pitchFamily="18" charset="0"/>
              </a:rPr>
              <a:t>56</a:t>
            </a:r>
          </a:p>
          <a:p>
            <a:r>
              <a:rPr lang="en-US" sz="2800">
                <a:latin typeface="Times New Roman" pitchFamily="18" charset="0"/>
              </a:rPr>
              <a:t>40</a:t>
            </a:r>
          </a:p>
          <a:p>
            <a:r>
              <a:rPr lang="en-US" sz="2800">
                <a:latin typeface="Times New Roman" pitchFamily="18" charset="0"/>
              </a:rPr>
              <a:t>89</a:t>
            </a:r>
          </a:p>
          <a:p>
            <a:r>
              <a:rPr lang="en-US" sz="2800">
                <a:latin typeface="Times New Roman" pitchFamily="18" charset="0"/>
              </a:rPr>
              <a:t>99</a:t>
            </a:r>
          </a:p>
          <a:p>
            <a:r>
              <a:rPr lang="en-US" sz="2800">
                <a:latin typeface="Times New Roman" pitchFamily="18" charset="0"/>
              </a:rPr>
              <a:t>96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35557" name="Text Box 8"/>
          <p:cNvSpPr txBox="1">
            <a:spLocks noChangeArrowheads="1"/>
          </p:cNvSpPr>
          <p:nvPr/>
        </p:nvSpPr>
        <p:spPr bwMode="auto">
          <a:xfrm>
            <a:off x="406400" y="3810000"/>
            <a:ext cx="25669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Times New Roman" pitchFamily="18" charset="0"/>
              </a:rPr>
              <a:t>M = 71,55</a:t>
            </a:r>
            <a:endParaRPr lang="pt-BR" sz="4400">
              <a:latin typeface="Times New Roman" pitchFamily="18" charset="0"/>
            </a:endParaRPr>
          </a:p>
        </p:txBody>
      </p:sp>
      <p:sp>
        <p:nvSpPr>
          <p:cNvPr id="3735558" name="Text Box 9"/>
          <p:cNvSpPr txBox="1">
            <a:spLocks noChangeArrowheads="1"/>
          </p:cNvSpPr>
          <p:nvPr/>
        </p:nvSpPr>
        <p:spPr bwMode="auto">
          <a:xfrm>
            <a:off x="5418138" y="2590800"/>
            <a:ext cx="94932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80</a:t>
            </a:r>
          </a:p>
          <a:p>
            <a:r>
              <a:rPr lang="en-US" sz="2800">
                <a:latin typeface="Times New Roman" pitchFamily="18" charset="0"/>
              </a:rPr>
              <a:t>85</a:t>
            </a:r>
          </a:p>
          <a:p>
            <a:r>
              <a:rPr lang="en-US" sz="2800">
                <a:latin typeface="Times New Roman" pitchFamily="18" charset="0"/>
              </a:rPr>
              <a:t>52</a:t>
            </a:r>
          </a:p>
          <a:p>
            <a:r>
              <a:rPr lang="en-US" sz="2800">
                <a:latin typeface="Times New Roman" pitchFamily="18" charset="0"/>
              </a:rPr>
              <a:t>78</a:t>
            </a:r>
          </a:p>
          <a:p>
            <a:r>
              <a:rPr lang="en-US" sz="2800">
                <a:latin typeface="Times New Roman" pitchFamily="18" charset="0"/>
              </a:rPr>
              <a:t>49</a:t>
            </a:r>
          </a:p>
          <a:p>
            <a:r>
              <a:rPr lang="en-US" sz="2800">
                <a:latin typeface="Times New Roman" pitchFamily="18" charset="0"/>
              </a:rPr>
              <a:t>72</a:t>
            </a:r>
          </a:p>
          <a:p>
            <a:r>
              <a:rPr lang="en-US" sz="2800">
                <a:latin typeface="Times New Roman" pitchFamily="18" charset="0"/>
              </a:rPr>
              <a:t>94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35559" name="Text Box 10"/>
          <p:cNvSpPr txBox="1">
            <a:spLocks noChangeArrowheads="1"/>
          </p:cNvSpPr>
          <p:nvPr/>
        </p:nvSpPr>
        <p:spPr bwMode="auto">
          <a:xfrm>
            <a:off x="6773863" y="2590800"/>
            <a:ext cx="15573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93</a:t>
            </a:r>
          </a:p>
          <a:p>
            <a:r>
              <a:rPr lang="en-US" sz="2800">
                <a:latin typeface="Times New Roman" pitchFamily="18" charset="0"/>
              </a:rPr>
              <a:t>90</a:t>
            </a:r>
          </a:p>
          <a:p>
            <a:r>
              <a:rPr lang="en-US" sz="2800">
                <a:latin typeface="Times New Roman" pitchFamily="18" charset="0"/>
              </a:rPr>
              <a:t>67</a:t>
            </a:r>
          </a:p>
          <a:p>
            <a:r>
              <a:rPr lang="en-US" sz="2800">
                <a:latin typeface="Times New Roman" pitchFamily="18" charset="0"/>
              </a:rPr>
              <a:t>57</a:t>
            </a:r>
          </a:p>
          <a:p>
            <a:r>
              <a:rPr lang="en-US" sz="2800">
                <a:latin typeface="Times New Roman" pitchFamily="18" charset="0"/>
              </a:rPr>
              <a:t>48</a:t>
            </a:r>
          </a:p>
          <a:p>
            <a:r>
              <a:rPr lang="en-US" sz="2800">
                <a:latin typeface="Times New Roman" pitchFamily="18" charset="0"/>
              </a:rPr>
              <a:t>30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35560" name="Line 11"/>
          <p:cNvSpPr>
            <a:spLocks noChangeShapeType="1"/>
          </p:cNvSpPr>
          <p:nvPr/>
        </p:nvSpPr>
        <p:spPr bwMode="auto">
          <a:xfrm>
            <a:off x="6502400" y="5181600"/>
            <a:ext cx="108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35561" name="Text Box 12"/>
          <p:cNvSpPr txBox="1">
            <a:spLocks noChangeArrowheads="1"/>
          </p:cNvSpPr>
          <p:nvPr/>
        </p:nvSpPr>
        <p:spPr bwMode="auto">
          <a:xfrm>
            <a:off x="6637338" y="5181600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33CC"/>
                </a:solidFill>
                <a:latin typeface="Times New Roman" pitchFamily="18" charset="0"/>
              </a:rPr>
              <a:t>1431</a:t>
            </a:r>
            <a:endParaRPr lang="pt-BR" sz="4000">
              <a:solidFill>
                <a:srgbClr val="0033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6577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36578" name="Text Box 5"/>
          <p:cNvSpPr txBox="1">
            <a:spLocks noChangeArrowheads="1"/>
          </p:cNvSpPr>
          <p:nvPr/>
        </p:nvSpPr>
        <p:spPr bwMode="auto">
          <a:xfrm>
            <a:off x="323850" y="476250"/>
            <a:ext cx="860425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latin typeface="Times New Roman" pitchFamily="18" charset="0"/>
              </a:rPr>
              <a:t>Notas no curso de Estatística</a:t>
            </a:r>
            <a:endParaRPr lang="pt-BR" sz="5400">
              <a:latin typeface="Times New Roman" pitchFamily="18" charset="0"/>
            </a:endParaRPr>
          </a:p>
        </p:txBody>
      </p:sp>
      <p:sp>
        <p:nvSpPr>
          <p:cNvPr id="3736579" name="Rectangle 6"/>
          <p:cNvSpPr>
            <a:spLocks noChangeArrowheads="1"/>
          </p:cNvSpPr>
          <p:nvPr/>
        </p:nvSpPr>
        <p:spPr bwMode="auto">
          <a:xfrm>
            <a:off x="3454400" y="2514600"/>
            <a:ext cx="4876800" cy="3429000"/>
          </a:xfrm>
          <a:prstGeom prst="rect">
            <a:avLst/>
          </a:prstGeom>
          <a:noFill/>
          <a:ln w="762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36580" name="Text Box 7"/>
          <p:cNvSpPr txBox="1">
            <a:spLocks noChangeArrowheads="1"/>
          </p:cNvSpPr>
          <p:nvPr/>
        </p:nvSpPr>
        <p:spPr bwMode="auto">
          <a:xfrm>
            <a:off x="4067175" y="2565400"/>
            <a:ext cx="1557338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70</a:t>
            </a:r>
          </a:p>
          <a:p>
            <a:r>
              <a:rPr lang="en-US" sz="2800">
                <a:latin typeface="Times New Roman" pitchFamily="18" charset="0"/>
              </a:rPr>
              <a:t>86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56</a:t>
            </a:r>
          </a:p>
          <a:p>
            <a:r>
              <a:rPr lang="en-US" sz="2800">
                <a:latin typeface="Times New Roman" pitchFamily="18" charset="0"/>
              </a:rPr>
              <a:t>40</a:t>
            </a:r>
          </a:p>
          <a:p>
            <a:r>
              <a:rPr lang="en-US" sz="2800">
                <a:latin typeface="Times New Roman" pitchFamily="18" charset="0"/>
              </a:rPr>
              <a:t>89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99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96</a:t>
            </a:r>
            <a:endParaRPr lang="pt-BR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736581" name="Text Box 8"/>
          <p:cNvSpPr txBox="1">
            <a:spLocks noChangeArrowheads="1"/>
          </p:cNvSpPr>
          <p:nvPr/>
        </p:nvSpPr>
        <p:spPr bwMode="auto">
          <a:xfrm>
            <a:off x="6011863" y="5949950"/>
            <a:ext cx="2566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Times New Roman" pitchFamily="18" charset="0"/>
              </a:rPr>
              <a:t>M = 71,55</a:t>
            </a:r>
            <a:endParaRPr lang="pt-BR" sz="4400">
              <a:latin typeface="Times New Roman" pitchFamily="18" charset="0"/>
            </a:endParaRPr>
          </a:p>
        </p:txBody>
      </p:sp>
      <p:sp>
        <p:nvSpPr>
          <p:cNvPr id="3736582" name="Text Box 9"/>
          <p:cNvSpPr txBox="1">
            <a:spLocks noChangeArrowheads="1"/>
          </p:cNvSpPr>
          <p:nvPr/>
        </p:nvSpPr>
        <p:spPr bwMode="auto">
          <a:xfrm>
            <a:off x="5418138" y="2590800"/>
            <a:ext cx="94932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80</a:t>
            </a:r>
          </a:p>
          <a:p>
            <a:r>
              <a:rPr lang="en-US" sz="2800">
                <a:latin typeface="Times New Roman" pitchFamily="18" charset="0"/>
              </a:rPr>
              <a:t>85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52</a:t>
            </a:r>
          </a:p>
          <a:p>
            <a:r>
              <a:rPr lang="en-US" sz="2800">
                <a:latin typeface="Times New Roman" pitchFamily="18" charset="0"/>
              </a:rPr>
              <a:t>78</a:t>
            </a:r>
          </a:p>
          <a:p>
            <a:r>
              <a:rPr lang="en-US" sz="2800">
                <a:latin typeface="Times New Roman" pitchFamily="18" charset="0"/>
              </a:rPr>
              <a:t>49</a:t>
            </a:r>
          </a:p>
          <a:p>
            <a:r>
              <a:rPr lang="en-US" sz="2800">
                <a:latin typeface="Times New Roman" pitchFamily="18" charset="0"/>
              </a:rPr>
              <a:t>72</a:t>
            </a:r>
          </a:p>
          <a:p>
            <a:r>
              <a:rPr lang="en-US" sz="2800">
                <a:latin typeface="Times New Roman" pitchFamily="18" charset="0"/>
              </a:rPr>
              <a:t>94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36583" name="Text Box 10"/>
          <p:cNvSpPr txBox="1">
            <a:spLocks noChangeArrowheads="1"/>
          </p:cNvSpPr>
          <p:nvPr/>
        </p:nvSpPr>
        <p:spPr bwMode="auto">
          <a:xfrm>
            <a:off x="6773863" y="2590800"/>
            <a:ext cx="15573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93</a:t>
            </a:r>
          </a:p>
          <a:p>
            <a:r>
              <a:rPr lang="en-US" sz="2800">
                <a:latin typeface="Times New Roman" pitchFamily="18" charset="0"/>
              </a:rPr>
              <a:t>90</a:t>
            </a:r>
          </a:p>
          <a:p>
            <a:r>
              <a:rPr lang="en-US" sz="2800">
                <a:latin typeface="Times New Roman" pitchFamily="18" charset="0"/>
              </a:rPr>
              <a:t>67</a:t>
            </a:r>
          </a:p>
          <a:p>
            <a:r>
              <a:rPr lang="en-US" sz="2800">
                <a:latin typeface="Times New Roman" pitchFamily="18" charset="0"/>
              </a:rPr>
              <a:t>57</a:t>
            </a:r>
          </a:p>
          <a:p>
            <a:r>
              <a:rPr lang="en-US" sz="2800">
                <a:latin typeface="Times New Roman" pitchFamily="18" charset="0"/>
              </a:rPr>
              <a:t>48</a:t>
            </a:r>
          </a:p>
          <a:p>
            <a:r>
              <a:rPr lang="en-US" sz="2800">
                <a:latin typeface="Times New Roman" pitchFamily="18" charset="0"/>
              </a:rPr>
              <a:t>30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36584" name="Line 11"/>
          <p:cNvSpPr>
            <a:spLocks noChangeShapeType="1"/>
          </p:cNvSpPr>
          <p:nvPr/>
        </p:nvSpPr>
        <p:spPr bwMode="auto">
          <a:xfrm>
            <a:off x="6502400" y="5181600"/>
            <a:ext cx="108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36585" name="Text Box 12"/>
          <p:cNvSpPr txBox="1">
            <a:spLocks noChangeArrowheads="1"/>
          </p:cNvSpPr>
          <p:nvPr/>
        </p:nvSpPr>
        <p:spPr bwMode="auto">
          <a:xfrm>
            <a:off x="6516688" y="5229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33CC"/>
                </a:solidFill>
                <a:latin typeface="Times New Roman" pitchFamily="18" charset="0"/>
              </a:rPr>
              <a:t>1431</a:t>
            </a:r>
            <a:endParaRPr lang="pt-BR" sz="40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736586" name="Text Box 13"/>
          <p:cNvSpPr txBox="1">
            <a:spLocks noChangeArrowheads="1"/>
          </p:cNvSpPr>
          <p:nvPr/>
        </p:nvSpPr>
        <p:spPr bwMode="auto">
          <a:xfrm>
            <a:off x="250825" y="2852738"/>
            <a:ext cx="3052763" cy="833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0033CC"/>
                </a:solidFill>
                <a:latin typeface="Times New Roman" pitchFamily="18" charset="0"/>
              </a:rPr>
              <a:t>Amostra A</a:t>
            </a:r>
            <a:endParaRPr lang="pt-BR" sz="4800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736587" name="Text Box 14"/>
          <p:cNvSpPr txBox="1">
            <a:spLocks noChangeArrowheads="1"/>
          </p:cNvSpPr>
          <p:nvPr/>
        </p:nvSpPr>
        <p:spPr bwMode="auto">
          <a:xfrm>
            <a:off x="1116013" y="3500438"/>
            <a:ext cx="7937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latin typeface="Times New Roman" pitchFamily="18" charset="0"/>
              </a:rPr>
              <a:t>99</a:t>
            </a:r>
          </a:p>
          <a:p>
            <a:r>
              <a:rPr lang="en-US" sz="4800">
                <a:latin typeface="Times New Roman" pitchFamily="18" charset="0"/>
              </a:rPr>
              <a:t>96</a:t>
            </a:r>
          </a:p>
          <a:p>
            <a:r>
              <a:rPr lang="en-US" sz="4800">
                <a:latin typeface="Times New Roman" pitchFamily="18" charset="0"/>
              </a:rPr>
              <a:t>56</a:t>
            </a:r>
          </a:p>
          <a:p>
            <a:r>
              <a:rPr lang="en-US" sz="4800">
                <a:latin typeface="Times New Roman" pitchFamily="18" charset="0"/>
              </a:rPr>
              <a:t>51</a:t>
            </a:r>
            <a:endParaRPr lang="pt-BR" sz="480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01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37602" name="Text Box 3"/>
          <p:cNvSpPr txBox="1">
            <a:spLocks noChangeArrowheads="1"/>
          </p:cNvSpPr>
          <p:nvPr/>
        </p:nvSpPr>
        <p:spPr bwMode="auto">
          <a:xfrm>
            <a:off x="323850" y="476250"/>
            <a:ext cx="860425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latin typeface="Times New Roman" pitchFamily="18" charset="0"/>
              </a:rPr>
              <a:t>Notas no curso de Estatística</a:t>
            </a:r>
            <a:endParaRPr lang="pt-BR" sz="5400">
              <a:latin typeface="Times New Roman" pitchFamily="18" charset="0"/>
            </a:endParaRPr>
          </a:p>
        </p:txBody>
      </p:sp>
      <p:sp>
        <p:nvSpPr>
          <p:cNvPr id="3737603" name="Rectangle 4"/>
          <p:cNvSpPr>
            <a:spLocks noChangeArrowheads="1"/>
          </p:cNvSpPr>
          <p:nvPr/>
        </p:nvSpPr>
        <p:spPr bwMode="auto">
          <a:xfrm>
            <a:off x="3454400" y="2514600"/>
            <a:ext cx="4876800" cy="3429000"/>
          </a:xfrm>
          <a:prstGeom prst="rect">
            <a:avLst/>
          </a:prstGeom>
          <a:noFill/>
          <a:ln w="762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37604" name="Text Box 5"/>
          <p:cNvSpPr txBox="1">
            <a:spLocks noChangeArrowheads="1"/>
          </p:cNvSpPr>
          <p:nvPr/>
        </p:nvSpPr>
        <p:spPr bwMode="auto">
          <a:xfrm>
            <a:off x="4067175" y="2565400"/>
            <a:ext cx="1557338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70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86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56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40</a:t>
            </a:r>
          </a:p>
          <a:p>
            <a:r>
              <a:rPr lang="en-US" sz="2800">
                <a:latin typeface="Times New Roman" pitchFamily="18" charset="0"/>
              </a:rPr>
              <a:t>89</a:t>
            </a:r>
          </a:p>
          <a:p>
            <a:r>
              <a:rPr lang="en-US" sz="2800">
                <a:latin typeface="Times New Roman" pitchFamily="18" charset="0"/>
              </a:rPr>
              <a:t>99</a:t>
            </a:r>
          </a:p>
          <a:p>
            <a:r>
              <a:rPr lang="en-US" sz="2800">
                <a:latin typeface="Times New Roman" pitchFamily="18" charset="0"/>
              </a:rPr>
              <a:t>96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37605" name="Text Box 6"/>
          <p:cNvSpPr txBox="1">
            <a:spLocks noChangeArrowheads="1"/>
          </p:cNvSpPr>
          <p:nvPr/>
        </p:nvSpPr>
        <p:spPr bwMode="auto">
          <a:xfrm>
            <a:off x="6011863" y="5949950"/>
            <a:ext cx="2566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Times New Roman" pitchFamily="18" charset="0"/>
              </a:rPr>
              <a:t>M = 71,55</a:t>
            </a:r>
            <a:endParaRPr lang="pt-BR" sz="4400">
              <a:latin typeface="Times New Roman" pitchFamily="18" charset="0"/>
            </a:endParaRPr>
          </a:p>
        </p:txBody>
      </p:sp>
      <p:sp>
        <p:nvSpPr>
          <p:cNvPr id="3737606" name="Text Box 7"/>
          <p:cNvSpPr txBox="1">
            <a:spLocks noChangeArrowheads="1"/>
          </p:cNvSpPr>
          <p:nvPr/>
        </p:nvSpPr>
        <p:spPr bwMode="auto">
          <a:xfrm>
            <a:off x="5418138" y="2590800"/>
            <a:ext cx="94932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80</a:t>
            </a:r>
          </a:p>
          <a:p>
            <a:r>
              <a:rPr lang="en-US" sz="2800">
                <a:latin typeface="Times New Roman" pitchFamily="18" charset="0"/>
              </a:rPr>
              <a:t>85</a:t>
            </a:r>
          </a:p>
          <a:p>
            <a:r>
              <a:rPr lang="en-US" sz="2800">
                <a:latin typeface="Times New Roman" pitchFamily="18" charset="0"/>
              </a:rPr>
              <a:t>52</a:t>
            </a:r>
          </a:p>
          <a:p>
            <a:r>
              <a:rPr lang="en-US" sz="2800">
                <a:latin typeface="Times New Roman" pitchFamily="18" charset="0"/>
              </a:rPr>
              <a:t>78</a:t>
            </a:r>
          </a:p>
          <a:p>
            <a:r>
              <a:rPr lang="en-US" sz="2800">
                <a:latin typeface="Times New Roman" pitchFamily="18" charset="0"/>
              </a:rPr>
              <a:t>49</a:t>
            </a:r>
          </a:p>
          <a:p>
            <a:r>
              <a:rPr lang="en-US" sz="2800">
                <a:latin typeface="Times New Roman" pitchFamily="18" charset="0"/>
              </a:rPr>
              <a:t>72</a:t>
            </a:r>
          </a:p>
          <a:p>
            <a:r>
              <a:rPr lang="en-US" sz="2800">
                <a:latin typeface="Times New Roman" pitchFamily="18" charset="0"/>
              </a:rPr>
              <a:t>94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37607" name="Text Box 8"/>
          <p:cNvSpPr txBox="1">
            <a:spLocks noChangeArrowheads="1"/>
          </p:cNvSpPr>
          <p:nvPr/>
        </p:nvSpPr>
        <p:spPr bwMode="auto">
          <a:xfrm>
            <a:off x="6773863" y="2590800"/>
            <a:ext cx="15573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93</a:t>
            </a:r>
          </a:p>
          <a:p>
            <a:r>
              <a:rPr lang="en-US" sz="2800">
                <a:latin typeface="Times New Roman" pitchFamily="18" charset="0"/>
              </a:rPr>
              <a:t>90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67</a:t>
            </a:r>
          </a:p>
          <a:p>
            <a:r>
              <a:rPr lang="en-US" sz="2800">
                <a:latin typeface="Times New Roman" pitchFamily="18" charset="0"/>
              </a:rPr>
              <a:t>57</a:t>
            </a:r>
          </a:p>
          <a:p>
            <a:r>
              <a:rPr lang="en-US" sz="2800">
                <a:latin typeface="Times New Roman" pitchFamily="18" charset="0"/>
              </a:rPr>
              <a:t>48</a:t>
            </a:r>
          </a:p>
          <a:p>
            <a:r>
              <a:rPr lang="en-US" sz="2800">
                <a:latin typeface="Times New Roman" pitchFamily="18" charset="0"/>
              </a:rPr>
              <a:t>30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37608" name="Line 9"/>
          <p:cNvSpPr>
            <a:spLocks noChangeShapeType="1"/>
          </p:cNvSpPr>
          <p:nvPr/>
        </p:nvSpPr>
        <p:spPr bwMode="auto">
          <a:xfrm>
            <a:off x="6502400" y="5181600"/>
            <a:ext cx="108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37609" name="Text Box 10"/>
          <p:cNvSpPr txBox="1">
            <a:spLocks noChangeArrowheads="1"/>
          </p:cNvSpPr>
          <p:nvPr/>
        </p:nvSpPr>
        <p:spPr bwMode="auto">
          <a:xfrm>
            <a:off x="6516688" y="5229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33CC"/>
                </a:solidFill>
                <a:latin typeface="Times New Roman" pitchFamily="18" charset="0"/>
              </a:rPr>
              <a:t>1431</a:t>
            </a:r>
            <a:endParaRPr lang="pt-BR" sz="40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737610" name="Text Box 11"/>
          <p:cNvSpPr txBox="1">
            <a:spLocks noChangeArrowheads="1"/>
          </p:cNvSpPr>
          <p:nvPr/>
        </p:nvSpPr>
        <p:spPr bwMode="auto">
          <a:xfrm>
            <a:off x="250825" y="2852738"/>
            <a:ext cx="3019425" cy="833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0033CC"/>
                </a:solidFill>
                <a:latin typeface="Times New Roman" pitchFamily="18" charset="0"/>
              </a:rPr>
              <a:t>Amostra B</a:t>
            </a:r>
            <a:endParaRPr lang="pt-BR" sz="4800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737611" name="Text Box 13"/>
          <p:cNvSpPr txBox="1">
            <a:spLocks noChangeArrowheads="1"/>
          </p:cNvSpPr>
          <p:nvPr/>
        </p:nvSpPr>
        <p:spPr bwMode="auto">
          <a:xfrm>
            <a:off x="1116013" y="3500438"/>
            <a:ext cx="7937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latin typeface="Times New Roman" pitchFamily="18" charset="0"/>
              </a:rPr>
              <a:t>40</a:t>
            </a:r>
          </a:p>
          <a:p>
            <a:r>
              <a:rPr lang="en-US" sz="4800">
                <a:latin typeface="Times New Roman" pitchFamily="18" charset="0"/>
              </a:rPr>
              <a:t>86</a:t>
            </a:r>
          </a:p>
          <a:p>
            <a:r>
              <a:rPr lang="en-US" sz="4800">
                <a:latin typeface="Times New Roman" pitchFamily="18" charset="0"/>
              </a:rPr>
              <a:t>56</a:t>
            </a:r>
          </a:p>
          <a:p>
            <a:r>
              <a:rPr lang="en-US" sz="4800">
                <a:latin typeface="Times New Roman" pitchFamily="18" charset="0"/>
              </a:rPr>
              <a:t>67</a:t>
            </a:r>
            <a:endParaRPr lang="pt-BR" sz="480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8625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38626" name="Text Box 3"/>
          <p:cNvSpPr txBox="1">
            <a:spLocks noChangeArrowheads="1"/>
          </p:cNvSpPr>
          <p:nvPr/>
        </p:nvSpPr>
        <p:spPr bwMode="auto">
          <a:xfrm>
            <a:off x="323850" y="476250"/>
            <a:ext cx="860425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latin typeface="Times New Roman" pitchFamily="18" charset="0"/>
              </a:rPr>
              <a:t>Notas no curso de Estatística</a:t>
            </a:r>
            <a:endParaRPr lang="pt-BR" sz="5400">
              <a:latin typeface="Times New Roman" pitchFamily="18" charset="0"/>
            </a:endParaRPr>
          </a:p>
        </p:txBody>
      </p:sp>
      <p:sp>
        <p:nvSpPr>
          <p:cNvPr id="3738627" name="Rectangle 4"/>
          <p:cNvSpPr>
            <a:spLocks noChangeArrowheads="1"/>
          </p:cNvSpPr>
          <p:nvPr/>
        </p:nvSpPr>
        <p:spPr bwMode="auto">
          <a:xfrm>
            <a:off x="3454400" y="2514600"/>
            <a:ext cx="4876800" cy="3429000"/>
          </a:xfrm>
          <a:prstGeom prst="rect">
            <a:avLst/>
          </a:prstGeom>
          <a:noFill/>
          <a:ln w="762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38628" name="Text Box 5"/>
          <p:cNvSpPr txBox="1">
            <a:spLocks noChangeArrowheads="1"/>
          </p:cNvSpPr>
          <p:nvPr/>
        </p:nvSpPr>
        <p:spPr bwMode="auto">
          <a:xfrm>
            <a:off x="4067175" y="2565400"/>
            <a:ext cx="1557338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70</a:t>
            </a:r>
          </a:p>
          <a:p>
            <a:r>
              <a:rPr lang="en-US" sz="2800">
                <a:latin typeface="Times New Roman" pitchFamily="18" charset="0"/>
              </a:rPr>
              <a:t>86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56</a:t>
            </a:r>
          </a:p>
          <a:p>
            <a:r>
              <a:rPr lang="en-US" sz="2800">
                <a:latin typeface="Times New Roman" pitchFamily="18" charset="0"/>
              </a:rPr>
              <a:t>40</a:t>
            </a:r>
          </a:p>
          <a:p>
            <a:r>
              <a:rPr lang="en-US" sz="2800">
                <a:latin typeface="Times New Roman" pitchFamily="18" charset="0"/>
              </a:rPr>
              <a:t>89</a:t>
            </a:r>
          </a:p>
          <a:p>
            <a:r>
              <a:rPr lang="en-US" sz="2800">
                <a:latin typeface="Times New Roman" pitchFamily="18" charset="0"/>
              </a:rPr>
              <a:t>99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96</a:t>
            </a:r>
            <a:endParaRPr lang="pt-BR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738629" name="Text Box 6"/>
          <p:cNvSpPr txBox="1">
            <a:spLocks noChangeArrowheads="1"/>
          </p:cNvSpPr>
          <p:nvPr/>
        </p:nvSpPr>
        <p:spPr bwMode="auto">
          <a:xfrm>
            <a:off x="6011863" y="5949950"/>
            <a:ext cx="25669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Times New Roman" pitchFamily="18" charset="0"/>
              </a:rPr>
              <a:t>M = 71,55</a:t>
            </a:r>
            <a:endParaRPr lang="pt-BR" sz="4400">
              <a:latin typeface="Times New Roman" pitchFamily="18" charset="0"/>
            </a:endParaRPr>
          </a:p>
        </p:txBody>
      </p:sp>
      <p:sp>
        <p:nvSpPr>
          <p:cNvPr id="3738630" name="Text Box 7"/>
          <p:cNvSpPr txBox="1">
            <a:spLocks noChangeArrowheads="1"/>
          </p:cNvSpPr>
          <p:nvPr/>
        </p:nvSpPr>
        <p:spPr bwMode="auto">
          <a:xfrm>
            <a:off x="5418138" y="2590800"/>
            <a:ext cx="949325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80</a:t>
            </a:r>
          </a:p>
          <a:p>
            <a:r>
              <a:rPr lang="en-US" sz="2800">
                <a:latin typeface="Times New Roman" pitchFamily="18" charset="0"/>
              </a:rPr>
              <a:t>85</a:t>
            </a:r>
          </a:p>
          <a:p>
            <a:r>
              <a:rPr lang="en-US" sz="2800">
                <a:latin typeface="Times New Roman" pitchFamily="18" charset="0"/>
              </a:rPr>
              <a:t>52</a:t>
            </a:r>
          </a:p>
          <a:p>
            <a:r>
              <a:rPr lang="en-US" sz="2800">
                <a:latin typeface="Times New Roman" pitchFamily="18" charset="0"/>
              </a:rPr>
              <a:t>78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49</a:t>
            </a:r>
          </a:p>
          <a:p>
            <a:r>
              <a:rPr lang="en-US" sz="2800">
                <a:solidFill>
                  <a:srgbClr val="FF3300"/>
                </a:solidFill>
                <a:latin typeface="Times New Roman" pitchFamily="18" charset="0"/>
              </a:rPr>
              <a:t>72</a:t>
            </a:r>
          </a:p>
          <a:p>
            <a:r>
              <a:rPr lang="en-US" sz="2800">
                <a:latin typeface="Times New Roman" pitchFamily="18" charset="0"/>
              </a:rPr>
              <a:t>94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38631" name="Text Box 8"/>
          <p:cNvSpPr txBox="1">
            <a:spLocks noChangeArrowheads="1"/>
          </p:cNvSpPr>
          <p:nvPr/>
        </p:nvSpPr>
        <p:spPr bwMode="auto">
          <a:xfrm>
            <a:off x="6773863" y="2590800"/>
            <a:ext cx="1557337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</a:rPr>
              <a:t>93</a:t>
            </a:r>
          </a:p>
          <a:p>
            <a:r>
              <a:rPr lang="en-US" sz="2800">
                <a:latin typeface="Times New Roman" pitchFamily="18" charset="0"/>
              </a:rPr>
              <a:t>90</a:t>
            </a:r>
          </a:p>
          <a:p>
            <a:r>
              <a:rPr lang="en-US" sz="2800">
                <a:latin typeface="Times New Roman" pitchFamily="18" charset="0"/>
              </a:rPr>
              <a:t>67</a:t>
            </a:r>
          </a:p>
          <a:p>
            <a:r>
              <a:rPr lang="en-US" sz="2800">
                <a:latin typeface="Times New Roman" pitchFamily="18" charset="0"/>
              </a:rPr>
              <a:t>57</a:t>
            </a:r>
          </a:p>
          <a:p>
            <a:r>
              <a:rPr lang="en-US" sz="2800">
                <a:latin typeface="Times New Roman" pitchFamily="18" charset="0"/>
              </a:rPr>
              <a:t>48</a:t>
            </a:r>
          </a:p>
          <a:p>
            <a:r>
              <a:rPr lang="en-US" sz="2800">
                <a:latin typeface="Times New Roman" pitchFamily="18" charset="0"/>
              </a:rPr>
              <a:t>30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38632" name="Line 9"/>
          <p:cNvSpPr>
            <a:spLocks noChangeShapeType="1"/>
          </p:cNvSpPr>
          <p:nvPr/>
        </p:nvSpPr>
        <p:spPr bwMode="auto">
          <a:xfrm>
            <a:off x="6502400" y="5181600"/>
            <a:ext cx="108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38633" name="Text Box 10"/>
          <p:cNvSpPr txBox="1">
            <a:spLocks noChangeArrowheads="1"/>
          </p:cNvSpPr>
          <p:nvPr/>
        </p:nvSpPr>
        <p:spPr bwMode="auto">
          <a:xfrm>
            <a:off x="6516688" y="5229225"/>
            <a:ext cx="120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33CC"/>
                </a:solidFill>
                <a:latin typeface="Times New Roman" pitchFamily="18" charset="0"/>
              </a:rPr>
              <a:t>1431</a:t>
            </a:r>
            <a:endParaRPr lang="pt-BR" sz="400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738634" name="Text Box 11"/>
          <p:cNvSpPr txBox="1">
            <a:spLocks noChangeArrowheads="1"/>
          </p:cNvSpPr>
          <p:nvPr/>
        </p:nvSpPr>
        <p:spPr bwMode="auto">
          <a:xfrm>
            <a:off x="250825" y="2852738"/>
            <a:ext cx="3052763" cy="833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0033CC"/>
                </a:solidFill>
                <a:latin typeface="Times New Roman" pitchFamily="18" charset="0"/>
              </a:rPr>
              <a:t>Amostra C</a:t>
            </a:r>
            <a:endParaRPr lang="pt-BR" sz="4800" b="1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3738635" name="Text Box 13"/>
          <p:cNvSpPr txBox="1">
            <a:spLocks noChangeArrowheads="1"/>
          </p:cNvSpPr>
          <p:nvPr/>
        </p:nvSpPr>
        <p:spPr bwMode="auto">
          <a:xfrm>
            <a:off x="1116013" y="3578225"/>
            <a:ext cx="79375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>
                <a:latin typeface="Times New Roman" pitchFamily="18" charset="0"/>
              </a:rPr>
              <a:t>72</a:t>
            </a:r>
          </a:p>
          <a:p>
            <a:r>
              <a:rPr lang="en-US" sz="4800">
                <a:latin typeface="Times New Roman" pitchFamily="18" charset="0"/>
              </a:rPr>
              <a:t>96</a:t>
            </a:r>
          </a:p>
          <a:p>
            <a:r>
              <a:rPr lang="en-US" sz="4800">
                <a:latin typeface="Times New Roman" pitchFamily="18" charset="0"/>
              </a:rPr>
              <a:t>49</a:t>
            </a:r>
          </a:p>
          <a:p>
            <a:r>
              <a:rPr lang="en-US" sz="4800">
                <a:latin typeface="Times New Roman" pitchFamily="18" charset="0"/>
              </a:rPr>
              <a:t>56</a:t>
            </a:r>
            <a:endParaRPr lang="pt-BR" sz="480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9649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2786063"/>
            <a:ext cx="9144000" cy="1143000"/>
          </a:xfrm>
          <a:prstGeom prst="rect">
            <a:avLst/>
          </a:prstGeom>
          <a:solidFill>
            <a:srgbClr val="FFFF99"/>
          </a:solidFill>
          <a:ln/>
        </p:spPr>
        <p:txBody>
          <a:bodyPr/>
          <a:lstStyle/>
          <a:p>
            <a:pPr algn="ctr">
              <a:defRPr/>
            </a:pPr>
            <a:r>
              <a:rPr lang="pt-BR" sz="7200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estimativa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0673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40674" name="Text Box 5"/>
          <p:cNvSpPr txBox="1">
            <a:spLocks noChangeArrowheads="1"/>
          </p:cNvSpPr>
          <p:nvPr/>
        </p:nvSpPr>
        <p:spPr bwMode="auto">
          <a:xfrm>
            <a:off x="1760538" y="1981200"/>
            <a:ext cx="623887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>
                <a:solidFill>
                  <a:srgbClr val="000099"/>
                </a:solidFill>
                <a:latin typeface="Times New Roman" pitchFamily="18" charset="0"/>
              </a:rPr>
              <a:t> é o processo que consiste</a:t>
            </a:r>
          </a:p>
          <a:p>
            <a:pPr algn="ctr"/>
            <a:r>
              <a:rPr lang="en-US" sz="4400">
                <a:solidFill>
                  <a:srgbClr val="000099"/>
                </a:solidFill>
                <a:latin typeface="Times New Roman" pitchFamily="18" charset="0"/>
              </a:rPr>
              <a:t>em utilizar dados</a:t>
            </a:r>
          </a:p>
          <a:p>
            <a:pPr algn="ctr"/>
            <a:r>
              <a:rPr lang="en-US" sz="4400">
                <a:solidFill>
                  <a:srgbClr val="000099"/>
                </a:solidFill>
                <a:latin typeface="Times New Roman" pitchFamily="18" charset="0"/>
              </a:rPr>
              <a:t> amostrais para</a:t>
            </a:r>
          </a:p>
          <a:p>
            <a:pPr algn="ctr"/>
            <a:r>
              <a:rPr lang="en-US" sz="4400">
                <a:solidFill>
                  <a:srgbClr val="000099"/>
                </a:solidFill>
                <a:latin typeface="Times New Roman" pitchFamily="18" charset="0"/>
              </a:rPr>
              <a:t>estimar parâmetros </a:t>
            </a:r>
          </a:p>
          <a:p>
            <a:pPr algn="ctr"/>
            <a:r>
              <a:rPr lang="en-US" sz="4400">
                <a:solidFill>
                  <a:srgbClr val="000099"/>
                </a:solidFill>
                <a:latin typeface="Times New Roman" pitchFamily="18" charset="0"/>
              </a:rPr>
              <a:t>populacionais </a:t>
            </a:r>
          </a:p>
          <a:p>
            <a:pPr algn="ctr"/>
            <a:r>
              <a:rPr lang="en-US" sz="4400">
                <a:solidFill>
                  <a:srgbClr val="000099"/>
                </a:solidFill>
                <a:latin typeface="Times New Roman" pitchFamily="18" charset="0"/>
              </a:rPr>
              <a:t>desconhecidos</a:t>
            </a:r>
            <a:endParaRPr lang="pt-BR" sz="44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/>
        </p:spPr>
        <p:txBody>
          <a:bodyPr/>
          <a:lstStyle/>
          <a:p>
            <a:pPr algn="ctr">
              <a:defRPr/>
            </a:pPr>
            <a:r>
              <a:rPr lang="pt-BR" sz="7200" kern="0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estimativa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1697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41698" name="Rectangle 4"/>
          <p:cNvSpPr>
            <a:spLocks noChangeArrowheads="1"/>
          </p:cNvSpPr>
          <p:nvPr/>
        </p:nvSpPr>
        <p:spPr bwMode="auto">
          <a:xfrm>
            <a:off x="0" y="1828800"/>
            <a:ext cx="9144000" cy="44958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741699" name="Text Box 5"/>
          <p:cNvSpPr txBox="1">
            <a:spLocks noChangeArrowheads="1"/>
          </p:cNvSpPr>
          <p:nvPr/>
        </p:nvSpPr>
        <p:spPr bwMode="auto">
          <a:xfrm>
            <a:off x="324683" y="2784038"/>
            <a:ext cx="8494633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54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Estimativa</a:t>
            </a:r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54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pontual</a:t>
            </a:r>
            <a:endParaRPr lang="en-US" sz="54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pPr>
              <a:buFontTx/>
              <a:buBlip>
                <a:blip r:embed="rId2"/>
              </a:buBlip>
            </a:pPr>
            <a:r>
              <a:rPr lang="en-US" sz="54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Intervalo</a:t>
            </a:r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de </a:t>
            </a:r>
            <a:r>
              <a:rPr lang="en-US" sz="54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Confiança</a:t>
            </a:r>
            <a:endParaRPr lang="en-US" sz="54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  <a:p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    </a:t>
            </a:r>
            <a:r>
              <a:rPr lang="en-US" sz="4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(</a:t>
            </a:r>
            <a:r>
              <a:rPr lang="en-US" sz="48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estimativa</a:t>
            </a:r>
            <a:r>
              <a:rPr lang="en-US" sz="4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4800" b="1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intervalar</a:t>
            </a:r>
            <a:r>
              <a:rPr lang="en-US" sz="48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)</a:t>
            </a:r>
            <a:endParaRPr lang="pt-BR" sz="5400" b="1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/>
        </p:spPr>
        <p:txBody>
          <a:bodyPr/>
          <a:lstStyle/>
          <a:p>
            <a:pPr algn="ctr">
              <a:defRPr/>
            </a:pPr>
            <a:r>
              <a:rPr lang="pt-BR" sz="7200" kern="0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estimativa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2721" name="Text Box 3"/>
          <p:cNvSpPr txBox="1">
            <a:spLocks noChangeArrowheads="1"/>
          </p:cNvSpPr>
          <p:nvPr/>
        </p:nvSpPr>
        <p:spPr bwMode="auto">
          <a:xfrm>
            <a:off x="468313" y="2636838"/>
            <a:ext cx="8229600" cy="2030412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en-US" sz="4600">
                <a:latin typeface="Verdana" pitchFamily="34" charset="0"/>
              </a:rPr>
              <a:t>Uma </a:t>
            </a:r>
            <a:r>
              <a:rPr lang="en-US" altLang="en-US" sz="4600" u="sng">
                <a:solidFill>
                  <a:srgbClr val="333399"/>
                </a:solidFill>
                <a:latin typeface="Verdana" pitchFamily="34" charset="0"/>
              </a:rPr>
              <a:t>estimativa pontual</a:t>
            </a:r>
            <a:r>
              <a:rPr lang="en-US" altLang="en-US" sz="4600">
                <a:latin typeface="Verdana" pitchFamily="34" charset="0"/>
              </a:rPr>
              <a:t> é a estimativa de um único valor para um parâmetro populacional.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/>
        </p:spPr>
        <p:txBody>
          <a:bodyPr/>
          <a:lstStyle/>
          <a:p>
            <a:pPr algn="ctr">
              <a:defRPr/>
            </a:pPr>
            <a:r>
              <a:rPr lang="pt-BR" sz="6600" kern="0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estimativa pontual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1857356" y="5357826"/>
            <a:ext cx="6931705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4800" b="1" dirty="0">
                <a:solidFill>
                  <a:srgbClr val="FF0000"/>
                </a:solidFill>
              </a:rPr>
              <a:t>Claudinho &amp; </a:t>
            </a:r>
            <a:r>
              <a:rPr lang="pt-BR" sz="4800" b="1" dirty="0" err="1">
                <a:solidFill>
                  <a:srgbClr val="FF0000"/>
                </a:solidFill>
              </a:rPr>
              <a:t>Buchecha</a:t>
            </a:r>
            <a:endParaRPr lang="pt-BR" sz="4800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23528" y="1340768"/>
            <a:ext cx="8568951" cy="2233613"/>
          </a:xfrm>
          <a:prstGeom prst="rect">
            <a:avLst/>
          </a:prstGeom>
        </p:spPr>
        <p:txBody>
          <a:bodyPr/>
          <a:lstStyle/>
          <a:p>
            <a:pPr lvl="0" algn="ctr">
              <a:defRPr/>
            </a:pPr>
            <a:r>
              <a:rPr lang="pt-BR" sz="3600" b="1" dirty="0"/>
              <a:t>Avião sem asa, fogueira sem  brasa</a:t>
            </a:r>
            <a:br>
              <a:rPr lang="pt-BR" sz="3600" b="1" dirty="0"/>
            </a:br>
            <a:r>
              <a:rPr lang="pt-BR" sz="3600" b="1" dirty="0"/>
              <a:t>Sou eu assim sem você</a:t>
            </a:r>
          </a:p>
          <a:p>
            <a:pPr lvl="0" algn="ctr">
              <a:defRPr/>
            </a:pPr>
            <a:r>
              <a:rPr lang="pt-BR" sz="3600" b="1" dirty="0"/>
              <a:t>Futebol sem bola, </a:t>
            </a:r>
            <a:r>
              <a:rPr lang="pt-BR" sz="3600" b="1" dirty="0" err="1"/>
              <a:t>Piu-piu</a:t>
            </a:r>
            <a:r>
              <a:rPr lang="pt-BR" sz="3600" b="1" dirty="0"/>
              <a:t> sem Frajola</a:t>
            </a:r>
          </a:p>
          <a:p>
            <a:pPr lvl="0" algn="ctr">
              <a:defRPr/>
            </a:pPr>
            <a:r>
              <a:rPr kumimoji="0" lang="pt-BR" sz="3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Sou eu assim sem  você</a:t>
            </a:r>
          </a:p>
        </p:txBody>
      </p:sp>
    </p:spTree>
    <p:extLst>
      <p:ext uri="{BB962C8B-B14F-4D97-AF65-F5344CB8AC3E}">
        <p14:creationId xmlns:p14="http://schemas.microsoft.com/office/powerpoint/2010/main" val="326270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4769" name="Text Box 3"/>
          <p:cNvSpPr txBox="1">
            <a:spLocks noChangeArrowheads="1"/>
          </p:cNvSpPr>
          <p:nvPr/>
        </p:nvSpPr>
        <p:spPr bwMode="auto">
          <a:xfrm>
            <a:off x="533400" y="1543050"/>
            <a:ext cx="8229600" cy="4400550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altLang="en-US" sz="5000"/>
              <a:t>A melhor estimativa </a:t>
            </a:r>
          </a:p>
          <a:p>
            <a:pPr algn="ctr" eaLnBrk="0" hangingPunct="0"/>
            <a:r>
              <a:rPr lang="en-US" altLang="en-US" sz="5000"/>
              <a:t>pontual da</a:t>
            </a:r>
          </a:p>
          <a:p>
            <a:pPr algn="ctr" eaLnBrk="0" hangingPunct="0"/>
            <a:r>
              <a:rPr lang="en-US" altLang="en-US" sz="5000"/>
              <a:t> média populacional </a:t>
            </a:r>
            <a:r>
              <a:rPr lang="el-GR" altLang="en-US" sz="8200">
                <a:solidFill>
                  <a:srgbClr val="333399"/>
                </a:solidFill>
                <a:cs typeface="Arial" charset="0"/>
              </a:rPr>
              <a:t>μ</a:t>
            </a:r>
            <a:r>
              <a:rPr lang="en-US" altLang="en-US" sz="5000"/>
              <a:t> é </a:t>
            </a:r>
          </a:p>
          <a:p>
            <a:pPr algn="ctr" eaLnBrk="0" hangingPunct="0"/>
            <a:r>
              <a:rPr lang="en-US" altLang="en-US" sz="5000"/>
              <a:t>a média </a:t>
            </a:r>
            <a:br>
              <a:rPr lang="en-US" altLang="en-US" sz="5000"/>
            </a:br>
            <a:r>
              <a:rPr lang="en-US" altLang="en-US" sz="5000"/>
              <a:t>amostral </a:t>
            </a:r>
            <a:r>
              <a:rPr lang="en-US" altLang="en-US" sz="5000">
                <a:solidFill>
                  <a:srgbClr val="333399"/>
                </a:solidFill>
              </a:rPr>
              <a:t>X  </a:t>
            </a:r>
            <a:r>
              <a:rPr lang="en-US" altLang="en-US" sz="5000"/>
              <a:t> </a:t>
            </a:r>
          </a:p>
        </p:txBody>
      </p:sp>
      <p:sp>
        <p:nvSpPr>
          <p:cNvPr id="3744770" name="Line 6"/>
          <p:cNvSpPr>
            <a:spLocks noChangeShapeType="1"/>
          </p:cNvSpPr>
          <p:nvPr/>
        </p:nvSpPr>
        <p:spPr bwMode="auto">
          <a:xfrm>
            <a:off x="5795963" y="5157788"/>
            <a:ext cx="576262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/>
        </p:spPr>
        <p:txBody>
          <a:bodyPr/>
          <a:lstStyle/>
          <a:p>
            <a:pPr algn="ctr">
              <a:defRPr/>
            </a:pPr>
            <a:r>
              <a:rPr lang="pt-BR" sz="6600" kern="0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estimativa pontual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6817" name="Text Box 3"/>
          <p:cNvSpPr txBox="1">
            <a:spLocks noChangeArrowheads="1"/>
          </p:cNvSpPr>
          <p:nvPr/>
        </p:nvSpPr>
        <p:spPr bwMode="auto">
          <a:xfrm>
            <a:off x="539750" y="3429000"/>
            <a:ext cx="33512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/>
              <a:t>A média amostral é:</a:t>
            </a:r>
          </a:p>
        </p:txBody>
      </p:sp>
      <p:sp>
        <p:nvSpPr>
          <p:cNvPr id="3746818" name="Text Box 4"/>
          <p:cNvSpPr txBox="1">
            <a:spLocks noChangeArrowheads="1"/>
          </p:cNvSpPr>
          <p:nvPr/>
        </p:nvSpPr>
        <p:spPr bwMode="auto">
          <a:xfrm>
            <a:off x="725488" y="5786438"/>
            <a:ext cx="77041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rgbClr val="333399"/>
                </a:solidFill>
              </a:rPr>
              <a:t>A estimativa pontual para a glicemia é de 101 g/dl</a:t>
            </a:r>
          </a:p>
        </p:txBody>
      </p:sp>
      <p:sp>
        <p:nvSpPr>
          <p:cNvPr id="3746819" name="Text Box 5"/>
          <p:cNvSpPr txBox="1">
            <a:spLocks noChangeArrowheads="1"/>
          </p:cNvSpPr>
          <p:nvPr/>
        </p:nvSpPr>
        <p:spPr bwMode="auto">
          <a:xfrm>
            <a:off x="469900" y="962025"/>
            <a:ext cx="85471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spcAft>
                <a:spcPts val="600"/>
              </a:spcAft>
            </a:pPr>
            <a:r>
              <a:rPr lang="en-US" altLang="en-US" sz="2000" b="0"/>
              <a:t>amostra aleatória com valor da glicemia de 35 pacientes. </a:t>
            </a:r>
          </a:p>
          <a:p>
            <a:pPr eaLnBrk="0" hangingPunct="0">
              <a:lnSpc>
                <a:spcPct val="120000"/>
              </a:lnSpc>
              <a:spcAft>
                <a:spcPts val="600"/>
              </a:spcAft>
            </a:pPr>
            <a:r>
              <a:rPr lang="en-US" altLang="en-US" sz="2000" b="0"/>
              <a:t>Determine a estimativa pontual para a média populacional</a:t>
            </a:r>
          </a:p>
        </p:txBody>
      </p:sp>
      <p:pic>
        <p:nvPicPr>
          <p:cNvPr id="374682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6500" y="41275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46821" name="Text Box 7"/>
          <p:cNvSpPr txBox="1">
            <a:spLocks noChangeArrowheads="1"/>
          </p:cNvSpPr>
          <p:nvPr/>
        </p:nvSpPr>
        <p:spPr bwMode="auto">
          <a:xfrm>
            <a:off x="314325" y="2211388"/>
            <a:ext cx="63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99</a:t>
            </a:r>
          </a:p>
          <a:p>
            <a:pPr algn="r" eaLnBrk="0" hangingPunct="0"/>
            <a:r>
              <a:rPr lang="en-US" altLang="en-US" sz="2000" b="0"/>
              <a:t>101</a:t>
            </a:r>
          </a:p>
          <a:p>
            <a:pPr algn="r" eaLnBrk="0" hangingPunct="0"/>
            <a:r>
              <a:rPr lang="en-US" altLang="en-US" sz="2000" b="0"/>
              <a:t>107</a:t>
            </a:r>
            <a:endParaRPr lang="en-US" altLang="en-US" b="0"/>
          </a:p>
        </p:txBody>
      </p:sp>
      <p:sp>
        <p:nvSpPr>
          <p:cNvPr id="3746822" name="Text Box 8"/>
          <p:cNvSpPr txBox="1">
            <a:spLocks noChangeArrowheads="1"/>
          </p:cNvSpPr>
          <p:nvPr/>
        </p:nvSpPr>
        <p:spPr bwMode="auto">
          <a:xfrm>
            <a:off x="1025525" y="2211388"/>
            <a:ext cx="63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102</a:t>
            </a:r>
          </a:p>
          <a:p>
            <a:pPr algn="r" eaLnBrk="0" hangingPunct="0"/>
            <a:r>
              <a:rPr lang="en-US" altLang="en-US" sz="2000" b="0"/>
              <a:t>109</a:t>
            </a:r>
          </a:p>
          <a:p>
            <a:pPr algn="r" eaLnBrk="0" hangingPunct="0"/>
            <a:r>
              <a:rPr lang="en-US" altLang="en-US" sz="2000" b="0"/>
              <a:t>98</a:t>
            </a:r>
            <a:endParaRPr lang="en-US" altLang="en-US" b="0"/>
          </a:p>
        </p:txBody>
      </p:sp>
      <p:sp>
        <p:nvSpPr>
          <p:cNvPr id="3746823" name="Text Box 9"/>
          <p:cNvSpPr txBox="1">
            <a:spLocks noChangeArrowheads="1"/>
          </p:cNvSpPr>
          <p:nvPr/>
        </p:nvSpPr>
        <p:spPr bwMode="auto">
          <a:xfrm>
            <a:off x="1736725" y="2211388"/>
            <a:ext cx="63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105</a:t>
            </a:r>
          </a:p>
          <a:p>
            <a:pPr algn="r" eaLnBrk="0" hangingPunct="0"/>
            <a:r>
              <a:rPr lang="en-US" altLang="en-US" sz="2000" b="0"/>
              <a:t>103</a:t>
            </a:r>
          </a:p>
          <a:p>
            <a:pPr algn="r" eaLnBrk="0" hangingPunct="0"/>
            <a:r>
              <a:rPr lang="en-US" altLang="en-US" sz="2000" b="0"/>
              <a:t>101</a:t>
            </a:r>
            <a:endParaRPr lang="en-US" altLang="en-US" b="0"/>
          </a:p>
        </p:txBody>
      </p:sp>
      <p:sp>
        <p:nvSpPr>
          <p:cNvPr id="3746824" name="Text Box 10"/>
          <p:cNvSpPr txBox="1">
            <a:spLocks noChangeArrowheads="1"/>
          </p:cNvSpPr>
          <p:nvPr/>
        </p:nvSpPr>
        <p:spPr bwMode="auto">
          <a:xfrm>
            <a:off x="2449513" y="2211388"/>
            <a:ext cx="63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105</a:t>
            </a:r>
          </a:p>
          <a:p>
            <a:pPr algn="r" eaLnBrk="0" hangingPunct="0"/>
            <a:r>
              <a:rPr lang="en-US" altLang="en-US" sz="2000" b="0"/>
              <a:t>98</a:t>
            </a:r>
          </a:p>
          <a:p>
            <a:pPr algn="r" eaLnBrk="0" hangingPunct="0"/>
            <a:r>
              <a:rPr lang="en-US" altLang="en-US" sz="2000" b="0"/>
              <a:t>107</a:t>
            </a:r>
            <a:endParaRPr lang="en-US" altLang="en-US" b="0"/>
          </a:p>
        </p:txBody>
      </p:sp>
      <p:sp>
        <p:nvSpPr>
          <p:cNvPr id="3746825" name="Text Box 11"/>
          <p:cNvSpPr txBox="1">
            <a:spLocks noChangeArrowheads="1"/>
          </p:cNvSpPr>
          <p:nvPr/>
        </p:nvSpPr>
        <p:spPr bwMode="auto">
          <a:xfrm>
            <a:off x="3160713" y="2211388"/>
            <a:ext cx="63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104</a:t>
            </a:r>
          </a:p>
          <a:p>
            <a:pPr algn="r" eaLnBrk="0" hangingPunct="0"/>
            <a:r>
              <a:rPr lang="en-US" altLang="en-US" sz="2000" b="0"/>
              <a:t>96</a:t>
            </a:r>
          </a:p>
          <a:p>
            <a:pPr algn="r" eaLnBrk="0" hangingPunct="0"/>
            <a:r>
              <a:rPr lang="en-US" altLang="en-US" sz="2000" b="0"/>
              <a:t>105</a:t>
            </a:r>
          </a:p>
        </p:txBody>
      </p:sp>
      <p:sp>
        <p:nvSpPr>
          <p:cNvPr id="3746826" name="Text Box 12"/>
          <p:cNvSpPr txBox="1">
            <a:spLocks noChangeArrowheads="1"/>
          </p:cNvSpPr>
          <p:nvPr/>
        </p:nvSpPr>
        <p:spPr bwMode="auto">
          <a:xfrm>
            <a:off x="3871913" y="2211388"/>
            <a:ext cx="63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95</a:t>
            </a:r>
          </a:p>
          <a:p>
            <a:pPr algn="r" eaLnBrk="0" hangingPunct="0"/>
            <a:r>
              <a:rPr lang="en-US" altLang="en-US" sz="2000" b="0"/>
              <a:t>98</a:t>
            </a:r>
          </a:p>
          <a:p>
            <a:pPr algn="r" eaLnBrk="0" hangingPunct="0"/>
            <a:r>
              <a:rPr lang="en-US" altLang="en-US" sz="2000" b="0"/>
              <a:t>94</a:t>
            </a:r>
          </a:p>
        </p:txBody>
      </p:sp>
      <p:sp>
        <p:nvSpPr>
          <p:cNvPr id="3746827" name="Text Box 13"/>
          <p:cNvSpPr txBox="1">
            <a:spLocks noChangeArrowheads="1"/>
          </p:cNvSpPr>
          <p:nvPr/>
        </p:nvSpPr>
        <p:spPr bwMode="auto">
          <a:xfrm>
            <a:off x="4584700" y="2211388"/>
            <a:ext cx="63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100</a:t>
            </a:r>
          </a:p>
          <a:p>
            <a:pPr algn="r" eaLnBrk="0" hangingPunct="0"/>
            <a:r>
              <a:rPr lang="en-US" altLang="en-US" sz="2000" b="0"/>
              <a:t>104</a:t>
            </a:r>
          </a:p>
          <a:p>
            <a:pPr algn="r" eaLnBrk="0" hangingPunct="0"/>
            <a:r>
              <a:rPr lang="en-US" altLang="en-US" sz="2000" b="0"/>
              <a:t>111</a:t>
            </a:r>
          </a:p>
        </p:txBody>
      </p:sp>
      <p:sp>
        <p:nvSpPr>
          <p:cNvPr id="3746828" name="Text Box 14"/>
          <p:cNvSpPr txBox="1">
            <a:spLocks noChangeArrowheads="1"/>
          </p:cNvSpPr>
          <p:nvPr/>
        </p:nvSpPr>
        <p:spPr bwMode="auto">
          <a:xfrm>
            <a:off x="5295900" y="2211388"/>
            <a:ext cx="63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114</a:t>
            </a:r>
          </a:p>
          <a:p>
            <a:pPr algn="r" eaLnBrk="0" hangingPunct="0"/>
            <a:r>
              <a:rPr lang="en-US" altLang="en-US" sz="2000" b="0"/>
              <a:t>87</a:t>
            </a:r>
          </a:p>
          <a:p>
            <a:pPr algn="r" eaLnBrk="0" hangingPunct="0"/>
            <a:r>
              <a:rPr lang="en-US" altLang="en-US" sz="2000" b="0"/>
              <a:t>104</a:t>
            </a:r>
          </a:p>
        </p:txBody>
      </p:sp>
      <p:sp>
        <p:nvSpPr>
          <p:cNvPr id="3746829" name="Text Box 15"/>
          <p:cNvSpPr txBox="1">
            <a:spLocks noChangeArrowheads="1"/>
          </p:cNvSpPr>
          <p:nvPr/>
        </p:nvSpPr>
        <p:spPr bwMode="auto">
          <a:xfrm>
            <a:off x="6007100" y="2211388"/>
            <a:ext cx="63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108</a:t>
            </a:r>
          </a:p>
          <a:p>
            <a:pPr algn="r" eaLnBrk="0" hangingPunct="0"/>
            <a:r>
              <a:rPr lang="en-US" altLang="en-US" sz="2000" b="0"/>
              <a:t>101</a:t>
            </a:r>
          </a:p>
          <a:p>
            <a:pPr algn="r" eaLnBrk="0" hangingPunct="0"/>
            <a:r>
              <a:rPr lang="en-US" altLang="en-US" sz="2000" b="0"/>
              <a:t>87</a:t>
            </a:r>
          </a:p>
        </p:txBody>
      </p:sp>
      <p:sp>
        <p:nvSpPr>
          <p:cNvPr id="3746830" name="Text Box 16"/>
          <p:cNvSpPr txBox="1">
            <a:spLocks noChangeArrowheads="1"/>
          </p:cNvSpPr>
          <p:nvPr/>
        </p:nvSpPr>
        <p:spPr bwMode="auto">
          <a:xfrm>
            <a:off x="6719888" y="2211388"/>
            <a:ext cx="63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103</a:t>
            </a:r>
          </a:p>
          <a:p>
            <a:pPr algn="r" eaLnBrk="0" hangingPunct="0"/>
            <a:r>
              <a:rPr lang="en-US" altLang="en-US" sz="2000" b="0"/>
              <a:t>106</a:t>
            </a:r>
          </a:p>
          <a:p>
            <a:pPr algn="r" eaLnBrk="0" hangingPunct="0"/>
            <a:r>
              <a:rPr lang="en-US" altLang="en-US" sz="2000" b="0"/>
              <a:t>117</a:t>
            </a:r>
          </a:p>
        </p:txBody>
      </p:sp>
      <p:sp>
        <p:nvSpPr>
          <p:cNvPr id="3746831" name="Text Box 17"/>
          <p:cNvSpPr txBox="1">
            <a:spLocks noChangeArrowheads="1"/>
          </p:cNvSpPr>
          <p:nvPr/>
        </p:nvSpPr>
        <p:spPr bwMode="auto">
          <a:xfrm>
            <a:off x="7431088" y="2211388"/>
            <a:ext cx="63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94</a:t>
            </a:r>
          </a:p>
          <a:p>
            <a:pPr algn="r" eaLnBrk="0" hangingPunct="0"/>
            <a:r>
              <a:rPr lang="en-US" altLang="en-US" sz="2000" b="0"/>
              <a:t>103</a:t>
            </a:r>
          </a:p>
          <a:p>
            <a:pPr algn="r" eaLnBrk="0" hangingPunct="0"/>
            <a:r>
              <a:rPr lang="en-US" altLang="en-US" sz="2000" b="0"/>
              <a:t>101</a:t>
            </a:r>
          </a:p>
        </p:txBody>
      </p:sp>
      <p:sp>
        <p:nvSpPr>
          <p:cNvPr id="3746832" name="Text Box 18"/>
          <p:cNvSpPr txBox="1">
            <a:spLocks noChangeArrowheads="1"/>
          </p:cNvSpPr>
          <p:nvPr/>
        </p:nvSpPr>
        <p:spPr bwMode="auto">
          <a:xfrm>
            <a:off x="8143875" y="2211388"/>
            <a:ext cx="631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altLang="en-US" sz="2000" b="0"/>
              <a:t>105</a:t>
            </a:r>
          </a:p>
          <a:p>
            <a:pPr algn="r" eaLnBrk="0" hangingPunct="0"/>
            <a:r>
              <a:rPr lang="en-US" altLang="en-US" sz="2000" b="0"/>
              <a:t>90</a:t>
            </a:r>
          </a:p>
        </p:txBody>
      </p:sp>
      <p:sp>
        <p:nvSpPr>
          <p:cNvPr id="3746833" name="Rectangle 19"/>
          <p:cNvSpPr>
            <a:spLocks noChangeArrowheads="1"/>
          </p:cNvSpPr>
          <p:nvPr/>
        </p:nvSpPr>
        <p:spPr bwMode="auto">
          <a:xfrm>
            <a:off x="4144963" y="4124325"/>
            <a:ext cx="1012825" cy="48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600"/>
              <a:t>3.562</a:t>
            </a:r>
          </a:p>
        </p:txBody>
      </p:sp>
      <p:sp>
        <p:nvSpPr>
          <p:cNvPr id="3746834" name="Rectangle 20"/>
          <p:cNvSpPr>
            <a:spLocks noChangeArrowheads="1"/>
          </p:cNvSpPr>
          <p:nvPr/>
        </p:nvSpPr>
        <p:spPr bwMode="auto">
          <a:xfrm>
            <a:off x="5386388" y="4340225"/>
            <a:ext cx="1304925" cy="48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600"/>
              <a:t>101,77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0" y="0"/>
            <a:ext cx="9144000" cy="785813"/>
          </a:xfrm>
          <a:prstGeom prst="rect">
            <a:avLst/>
          </a:prstGeom>
          <a:solidFill>
            <a:srgbClr val="FFFF99"/>
          </a:solidFill>
          <a:ln/>
        </p:spPr>
        <p:txBody>
          <a:bodyPr/>
          <a:lstStyle/>
          <a:p>
            <a:pPr algn="ctr">
              <a:defRPr/>
            </a:pPr>
            <a:r>
              <a:rPr lang="pt-BR" sz="4800" kern="0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estimativa pontual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865" name="Text Box 2"/>
          <p:cNvSpPr txBox="1">
            <a:spLocks noChangeArrowheads="1"/>
          </p:cNvSpPr>
          <p:nvPr/>
        </p:nvSpPr>
        <p:spPr bwMode="auto">
          <a:xfrm>
            <a:off x="179388" y="2133600"/>
            <a:ext cx="84328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/>
              <a:t>Uma </a:t>
            </a:r>
            <a:r>
              <a:rPr lang="en-US" altLang="en-US" sz="3200">
                <a:solidFill>
                  <a:srgbClr val="333399"/>
                </a:solidFill>
              </a:rPr>
              <a:t>estimativa intervalar</a:t>
            </a:r>
            <a:r>
              <a:rPr lang="en-US" altLang="en-US" sz="3200"/>
              <a:t> </a:t>
            </a:r>
            <a:r>
              <a:rPr lang="en-US" altLang="en-US" sz="2800"/>
              <a:t>é um intervalo (ou amplitude) de valores usado para estimar um parâmetro populacional</a:t>
            </a:r>
            <a:r>
              <a:rPr lang="en-US" altLang="en-US" sz="2800" b="0"/>
              <a:t>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95513" y="1341438"/>
            <a:ext cx="6197600" cy="703262"/>
            <a:chOff x="720" y="1474"/>
            <a:chExt cx="2928" cy="590"/>
          </a:xfrm>
        </p:grpSpPr>
        <p:sp>
          <p:nvSpPr>
            <p:cNvPr id="3748881" name="Line 4"/>
            <p:cNvSpPr>
              <a:spLocks noChangeShapeType="1"/>
            </p:cNvSpPr>
            <p:nvPr/>
          </p:nvSpPr>
          <p:spPr bwMode="auto">
            <a:xfrm>
              <a:off x="720" y="1680"/>
              <a:ext cx="2928" cy="0"/>
            </a:xfrm>
            <a:prstGeom prst="line">
              <a:avLst/>
            </a:prstGeom>
            <a:noFill/>
            <a:ln w="76200">
              <a:solidFill>
                <a:srgbClr val="333399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48882" name="Text Box 5"/>
            <p:cNvSpPr txBox="1">
              <a:spLocks noChangeArrowheads="1"/>
            </p:cNvSpPr>
            <p:nvPr/>
          </p:nvSpPr>
          <p:spPr bwMode="auto">
            <a:xfrm>
              <a:off x="1958" y="1474"/>
              <a:ext cx="155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3200" b="0"/>
                <a:t>•</a:t>
              </a:r>
              <a:endParaRPr lang="en-US" altLang="en-US" b="0"/>
            </a:p>
          </p:txBody>
        </p:sp>
        <p:sp>
          <p:nvSpPr>
            <p:cNvPr id="3748883" name="Text Box 6"/>
            <p:cNvSpPr txBox="1">
              <a:spLocks noChangeArrowheads="1"/>
            </p:cNvSpPr>
            <p:nvPr/>
          </p:nvSpPr>
          <p:spPr bwMode="auto">
            <a:xfrm>
              <a:off x="1728" y="1680"/>
              <a:ext cx="528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0">
                  <a:solidFill>
                    <a:srgbClr val="333399"/>
                  </a:solidFill>
                </a:rPr>
                <a:t>101,77</a:t>
              </a:r>
            </a:p>
          </p:txBody>
        </p:sp>
      </p:grpSp>
      <p:sp>
        <p:nvSpPr>
          <p:cNvPr id="3748867" name="Text Box 7"/>
          <p:cNvSpPr txBox="1">
            <a:spLocks noChangeArrowheads="1"/>
          </p:cNvSpPr>
          <p:nvPr/>
        </p:nvSpPr>
        <p:spPr bwMode="auto">
          <a:xfrm>
            <a:off x="461963" y="914400"/>
            <a:ext cx="3349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/>
              <a:t>Estimativa pontual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692275" y="3573463"/>
            <a:ext cx="6197600" cy="703262"/>
            <a:chOff x="1008" y="2160"/>
            <a:chExt cx="2928" cy="590"/>
          </a:xfrm>
        </p:grpSpPr>
        <p:sp>
          <p:nvSpPr>
            <p:cNvPr id="3748872" name="Text Box 9"/>
            <p:cNvSpPr txBox="1">
              <a:spLocks noChangeArrowheads="1"/>
            </p:cNvSpPr>
            <p:nvPr/>
          </p:nvSpPr>
          <p:spPr bwMode="auto">
            <a:xfrm>
              <a:off x="1440" y="2208"/>
              <a:ext cx="13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b="0"/>
                <a:t>(</a:t>
              </a:r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1008" y="2160"/>
              <a:ext cx="2928" cy="590"/>
              <a:chOff x="1008" y="2160"/>
              <a:chExt cx="2928" cy="590"/>
            </a:xfrm>
          </p:grpSpPr>
          <p:sp>
            <p:nvSpPr>
              <p:cNvPr id="3748874" name="Text Box 11"/>
              <p:cNvSpPr txBox="1">
                <a:spLocks noChangeArrowheads="1"/>
              </p:cNvSpPr>
              <p:nvPr/>
            </p:nvSpPr>
            <p:spPr bwMode="auto">
              <a:xfrm>
                <a:off x="3120" y="2196"/>
                <a:ext cx="135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altLang="en-US" b="0"/>
                  <a:t>)</a:t>
                </a:r>
              </a:p>
            </p:txBody>
          </p:sp>
          <p:grpSp>
            <p:nvGrpSpPr>
              <p:cNvPr id="5" name="Group 12"/>
              <p:cNvGrpSpPr>
                <a:grpSpLocks/>
              </p:cNvGrpSpPr>
              <p:nvPr/>
            </p:nvGrpSpPr>
            <p:grpSpPr bwMode="auto">
              <a:xfrm>
                <a:off x="1008" y="2160"/>
                <a:ext cx="2928" cy="590"/>
                <a:chOff x="1008" y="2160"/>
                <a:chExt cx="2928" cy="590"/>
              </a:xfrm>
            </p:grpSpPr>
            <p:grpSp>
              <p:nvGrpSpPr>
                <p:cNvPr id="6" name="Group 13"/>
                <p:cNvGrpSpPr>
                  <a:grpSpLocks/>
                </p:cNvGrpSpPr>
                <p:nvPr/>
              </p:nvGrpSpPr>
              <p:grpSpPr bwMode="auto">
                <a:xfrm>
                  <a:off x="1008" y="2160"/>
                  <a:ext cx="2928" cy="590"/>
                  <a:chOff x="720" y="1474"/>
                  <a:chExt cx="2928" cy="590"/>
                </a:xfrm>
              </p:grpSpPr>
              <p:sp>
                <p:nvSpPr>
                  <p:cNvPr id="3748878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680"/>
                    <a:ext cx="2928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pt-BR"/>
                  </a:p>
                </p:txBody>
              </p:sp>
              <p:sp>
                <p:nvSpPr>
                  <p:cNvPr id="3748879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58" y="1474"/>
                    <a:ext cx="155" cy="48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altLang="en-US" sz="3200" b="0"/>
                      <a:t>•</a:t>
                    </a:r>
                    <a:endParaRPr lang="en-US" altLang="en-US" b="0"/>
                  </a:p>
                </p:txBody>
              </p:sp>
              <p:sp>
                <p:nvSpPr>
                  <p:cNvPr id="3748880" name="Text Box 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28" y="1680"/>
                    <a:ext cx="528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/>
                    <a:r>
                      <a:rPr lang="en-US" altLang="en-US" b="0"/>
                      <a:t>101,77</a:t>
                    </a:r>
                  </a:p>
                </p:txBody>
              </p:sp>
            </p:grpSp>
            <p:sp>
              <p:nvSpPr>
                <p:cNvPr id="3748877" name="Line 17"/>
                <p:cNvSpPr>
                  <a:spLocks noChangeShapeType="1"/>
                </p:cNvSpPr>
                <p:nvPr/>
              </p:nvSpPr>
              <p:spPr bwMode="auto">
                <a:xfrm>
                  <a:off x="1536" y="2352"/>
                  <a:ext cx="1680" cy="0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</p:grpSp>
      <p:sp>
        <p:nvSpPr>
          <p:cNvPr id="3748869" name="Text Box 18"/>
          <p:cNvSpPr txBox="1">
            <a:spLocks noChangeArrowheads="1"/>
          </p:cNvSpPr>
          <p:nvPr/>
        </p:nvSpPr>
        <p:spPr bwMode="auto">
          <a:xfrm>
            <a:off x="468313" y="4941888"/>
            <a:ext cx="8153400" cy="13731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0"/>
              <a:t>O </a:t>
            </a:r>
            <a:r>
              <a:rPr lang="en-US" altLang="en-US" sz="2800">
                <a:solidFill>
                  <a:srgbClr val="333399"/>
                </a:solidFill>
              </a:rPr>
              <a:t>nível de confiança</a:t>
            </a:r>
            <a:r>
              <a:rPr lang="en-US" altLang="en-US" sz="2800" b="0"/>
              <a:t>  é a probabilidade de que a estimativa intervalar contenha o parâmetro populacional em questão.</a:t>
            </a:r>
          </a:p>
        </p:txBody>
      </p:sp>
      <p:sp>
        <p:nvSpPr>
          <p:cNvPr id="3748870" name="Elipse 19"/>
          <p:cNvSpPr>
            <a:spLocks noChangeArrowheads="1"/>
          </p:cNvSpPr>
          <p:nvPr/>
        </p:nvSpPr>
        <p:spPr bwMode="auto">
          <a:xfrm>
            <a:off x="4714875" y="1285875"/>
            <a:ext cx="285750" cy="357188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0" y="0"/>
            <a:ext cx="9144000" cy="857250"/>
          </a:xfrm>
          <a:prstGeom prst="rect">
            <a:avLst/>
          </a:prstGeom>
          <a:solidFill>
            <a:srgbClr val="FFFF99"/>
          </a:solidFill>
          <a:ln/>
        </p:spPr>
        <p:txBody>
          <a:bodyPr/>
          <a:lstStyle/>
          <a:p>
            <a:pPr algn="ctr">
              <a:defRPr/>
            </a:pPr>
            <a:r>
              <a:rPr lang="pt-BR" sz="6000" kern="0" dirty="0">
                <a:solidFill>
                  <a:srgbClr val="008080"/>
                </a:solidFill>
                <a:latin typeface="+mj-lt"/>
                <a:ea typeface="+mj-ea"/>
                <a:cs typeface="+mj-cs"/>
              </a:rPr>
              <a:t>estimativa intervalar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0913" name="Text Box 2"/>
          <p:cNvSpPr txBox="1">
            <a:spLocks noChangeArrowheads="1"/>
          </p:cNvSpPr>
          <p:nvPr/>
        </p:nvSpPr>
        <p:spPr bwMode="auto">
          <a:xfrm>
            <a:off x="786422" y="214290"/>
            <a:ext cx="77861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800" b="1" dirty="0">
                <a:solidFill>
                  <a:srgbClr val="333399"/>
                </a:solidFill>
                <a:latin typeface="Verdana" pitchFamily="34" charset="0"/>
              </a:rPr>
              <a:t>Estatística Inferencial</a:t>
            </a:r>
          </a:p>
        </p:txBody>
      </p:sp>
      <p:sp>
        <p:nvSpPr>
          <p:cNvPr id="3750914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0915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449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Verdana" pitchFamily="34" charset="0"/>
            </a:endParaRPr>
          </a:p>
        </p:txBody>
      </p:sp>
      <p:sp>
        <p:nvSpPr>
          <p:cNvPr id="3750916" name="Text Box 5"/>
          <p:cNvSpPr txBox="1">
            <a:spLocks noChangeArrowheads="1"/>
          </p:cNvSpPr>
          <p:nvPr/>
        </p:nvSpPr>
        <p:spPr bwMode="auto">
          <a:xfrm>
            <a:off x="971550" y="1628775"/>
            <a:ext cx="7296150" cy="10064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6000" b="1">
                <a:latin typeface="Times New Roman" pitchFamily="18" charset="0"/>
              </a:rPr>
              <a:t>Grau de Confiança</a:t>
            </a:r>
            <a:endParaRPr lang="pt-BR" sz="6000" b="1">
              <a:latin typeface="Times New Roman" pitchFamily="18" charset="0"/>
            </a:endParaRPr>
          </a:p>
        </p:txBody>
      </p:sp>
      <p:sp>
        <p:nvSpPr>
          <p:cNvPr id="3750917" name="Text Box 6"/>
          <p:cNvSpPr txBox="1">
            <a:spLocks noChangeArrowheads="1"/>
          </p:cNvSpPr>
          <p:nvPr/>
        </p:nvSpPr>
        <p:spPr bwMode="auto">
          <a:xfrm>
            <a:off x="250825" y="3213100"/>
            <a:ext cx="85915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b="1" dirty="0"/>
              <a:t>É a </a:t>
            </a:r>
            <a:r>
              <a:rPr lang="en-US" sz="3600" b="1" dirty="0" err="1"/>
              <a:t>probabilidade</a:t>
            </a:r>
            <a:r>
              <a:rPr lang="en-US" sz="3600" b="1" dirty="0"/>
              <a:t> (1- </a:t>
            </a:r>
            <a:r>
              <a:rPr lang="en-US" sz="3600" b="1" dirty="0">
                <a:sym typeface="Symbol" pitchFamily="18" charset="2"/>
              </a:rPr>
              <a:t>)</a:t>
            </a:r>
            <a:r>
              <a:rPr lang="en-US" sz="3600" b="1" dirty="0"/>
              <a:t> do </a:t>
            </a:r>
            <a:r>
              <a:rPr lang="en-US" sz="3600" b="1" dirty="0" err="1"/>
              <a:t>intervalo</a:t>
            </a:r>
            <a:r>
              <a:rPr lang="en-US" sz="3600" b="1" dirty="0"/>
              <a:t> </a:t>
            </a:r>
          </a:p>
          <a:p>
            <a:pPr algn="ctr"/>
            <a:r>
              <a:rPr lang="en-US" sz="3600" b="1" dirty="0"/>
              <a:t>de </a:t>
            </a:r>
            <a:r>
              <a:rPr lang="en-US" sz="3600" b="1" dirty="0" err="1"/>
              <a:t>confiança</a:t>
            </a:r>
            <a:r>
              <a:rPr lang="en-US" sz="3600" b="1" dirty="0"/>
              <a:t> </a:t>
            </a:r>
            <a:r>
              <a:rPr lang="en-US" sz="3600" b="1" dirty="0" err="1"/>
              <a:t>conter</a:t>
            </a:r>
            <a:r>
              <a:rPr lang="en-US" sz="3600" b="1" dirty="0"/>
              <a:t> o </a:t>
            </a:r>
            <a:r>
              <a:rPr lang="en-US" sz="3600" b="1" dirty="0" err="1"/>
              <a:t>verdadeiro</a:t>
            </a:r>
            <a:r>
              <a:rPr lang="en-US" sz="3600" b="1" dirty="0"/>
              <a:t> valor</a:t>
            </a:r>
          </a:p>
          <a:p>
            <a:pPr algn="ctr"/>
            <a:r>
              <a:rPr lang="en-US" sz="3600" b="1" dirty="0"/>
              <a:t>do </a:t>
            </a:r>
            <a:r>
              <a:rPr lang="en-US" sz="3600" b="1" dirty="0" err="1"/>
              <a:t>parâmetro</a:t>
            </a:r>
            <a:r>
              <a:rPr lang="en-US" sz="3600" b="1" dirty="0"/>
              <a:t> </a:t>
            </a:r>
            <a:r>
              <a:rPr lang="en-US" sz="3600" b="1" dirty="0" err="1"/>
              <a:t>populacional</a:t>
            </a:r>
            <a:r>
              <a:rPr lang="en-US" sz="3600" b="1" dirty="0"/>
              <a:t>.</a:t>
            </a:r>
          </a:p>
          <a:p>
            <a:pPr algn="ctr"/>
            <a:r>
              <a:rPr lang="en-US" b="1" dirty="0"/>
              <a:t>(</a:t>
            </a:r>
            <a:r>
              <a:rPr lang="en-US" b="1" dirty="0" err="1"/>
              <a:t>nível</a:t>
            </a:r>
            <a:r>
              <a:rPr lang="en-US" b="1" dirty="0"/>
              <a:t> de </a:t>
            </a:r>
            <a:r>
              <a:rPr lang="en-US" b="1" dirty="0" err="1"/>
              <a:t>confiança</a:t>
            </a:r>
            <a:r>
              <a:rPr lang="en-US" b="1" dirty="0"/>
              <a:t> </a:t>
            </a:r>
            <a:r>
              <a:rPr lang="en-US" b="1" dirty="0" err="1"/>
              <a:t>ou</a:t>
            </a:r>
            <a:r>
              <a:rPr lang="en-US" b="1" dirty="0"/>
              <a:t> </a:t>
            </a:r>
            <a:r>
              <a:rPr lang="en-US" b="1" dirty="0" err="1"/>
              <a:t>coeficiente</a:t>
            </a:r>
            <a:r>
              <a:rPr lang="en-US" b="1" dirty="0"/>
              <a:t> de </a:t>
            </a:r>
            <a:r>
              <a:rPr lang="en-US" b="1" dirty="0" err="1"/>
              <a:t>confiança</a:t>
            </a:r>
            <a:r>
              <a:rPr lang="en-US" b="1" dirty="0"/>
              <a:t>)</a:t>
            </a:r>
            <a:endParaRPr lang="pt-BR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1937" name="Text Box 2"/>
          <p:cNvSpPr txBox="1">
            <a:spLocks noChangeArrowheads="1"/>
          </p:cNvSpPr>
          <p:nvPr/>
        </p:nvSpPr>
        <p:spPr bwMode="auto">
          <a:xfrm>
            <a:off x="611188" y="538163"/>
            <a:ext cx="7712075" cy="823912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800">
                <a:latin typeface="Verdana" pitchFamily="34" charset="0"/>
              </a:rPr>
              <a:t>Estatística Inferencial</a:t>
            </a:r>
          </a:p>
        </p:txBody>
      </p:sp>
      <p:sp>
        <p:nvSpPr>
          <p:cNvPr id="3751938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1939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449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3751940" name="Text Box 5"/>
          <p:cNvSpPr txBox="1">
            <a:spLocks noChangeArrowheads="1"/>
          </p:cNvSpPr>
          <p:nvPr/>
        </p:nvSpPr>
        <p:spPr bwMode="auto">
          <a:xfrm>
            <a:off x="140500" y="2400300"/>
            <a:ext cx="2592376" cy="1323439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latin typeface="Clarendon Condensed" pitchFamily="18" charset="0"/>
              </a:rPr>
              <a:t>Grau</a:t>
            </a:r>
            <a:r>
              <a:rPr lang="en-US" sz="4000" b="1" dirty="0">
                <a:latin typeface="Clarendon Condensed" pitchFamily="18" charset="0"/>
              </a:rPr>
              <a:t> de</a:t>
            </a:r>
          </a:p>
          <a:p>
            <a:pPr algn="ctr"/>
            <a:r>
              <a:rPr lang="en-US" sz="4000" b="1" dirty="0" err="1">
                <a:latin typeface="Clarendon Condensed" pitchFamily="18" charset="0"/>
              </a:rPr>
              <a:t>Confiança</a:t>
            </a:r>
            <a:endParaRPr lang="pt-BR" sz="4000" b="1" dirty="0">
              <a:latin typeface="Clarendon Condensed" pitchFamily="18" charset="0"/>
            </a:endParaRPr>
          </a:p>
        </p:txBody>
      </p:sp>
      <p:sp>
        <p:nvSpPr>
          <p:cNvPr id="3751941" name="Text Box 6"/>
          <p:cNvSpPr txBox="1">
            <a:spLocks noChangeArrowheads="1"/>
          </p:cNvSpPr>
          <p:nvPr/>
        </p:nvSpPr>
        <p:spPr bwMode="auto">
          <a:xfrm>
            <a:off x="4429125" y="2333625"/>
            <a:ext cx="825500" cy="13112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0" b="1" dirty="0">
                <a:latin typeface="Clarendon Condensed" pitchFamily="18" charset="0"/>
                <a:sym typeface="Symbol" pitchFamily="18" charset="2"/>
              </a:rPr>
              <a:t></a:t>
            </a:r>
            <a:endParaRPr lang="pt-BR" sz="8000" b="1" dirty="0">
              <a:latin typeface="Clarendon Condensed" pitchFamily="18" charset="0"/>
            </a:endParaRPr>
          </a:p>
        </p:txBody>
      </p:sp>
      <p:sp>
        <p:nvSpPr>
          <p:cNvPr id="3751942" name="Text Box 7"/>
          <p:cNvSpPr txBox="1">
            <a:spLocks noChangeArrowheads="1"/>
          </p:cNvSpPr>
          <p:nvPr/>
        </p:nvSpPr>
        <p:spPr bwMode="auto">
          <a:xfrm>
            <a:off x="6299200" y="2422525"/>
            <a:ext cx="2573338" cy="1200329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latin typeface="Clarendon Condensed" pitchFamily="18" charset="0"/>
              </a:rPr>
              <a:t>Valor </a:t>
            </a:r>
          </a:p>
          <a:p>
            <a:pPr algn="ctr"/>
            <a:r>
              <a:rPr lang="en-US" sz="3600" b="1" dirty="0" err="1">
                <a:latin typeface="Clarendon Condensed" pitchFamily="18" charset="0"/>
              </a:rPr>
              <a:t>Crítico</a:t>
            </a:r>
            <a:r>
              <a:rPr lang="en-US" sz="3600" b="1" dirty="0">
                <a:latin typeface="Clarendon Condensed" pitchFamily="18" charset="0"/>
              </a:rPr>
              <a:t> (z)</a:t>
            </a:r>
            <a:endParaRPr lang="pt-BR" sz="3600" b="1" dirty="0">
              <a:latin typeface="Clarendon Condensed" pitchFamily="18" charset="0"/>
            </a:endParaRPr>
          </a:p>
        </p:txBody>
      </p:sp>
      <p:sp>
        <p:nvSpPr>
          <p:cNvPr id="3751943" name="Text Box 8"/>
          <p:cNvSpPr txBox="1">
            <a:spLocks noChangeArrowheads="1"/>
          </p:cNvSpPr>
          <p:nvPr/>
        </p:nvSpPr>
        <p:spPr bwMode="auto">
          <a:xfrm>
            <a:off x="1150938" y="3886200"/>
            <a:ext cx="10509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Clarendon Condensed" pitchFamily="18" charset="0"/>
              </a:rPr>
              <a:t>90%</a:t>
            </a:r>
          </a:p>
          <a:p>
            <a:r>
              <a:rPr lang="en-US" sz="4400">
                <a:latin typeface="Clarendon Condensed" pitchFamily="18" charset="0"/>
              </a:rPr>
              <a:t>95%</a:t>
            </a:r>
          </a:p>
          <a:p>
            <a:r>
              <a:rPr lang="en-US" sz="4400">
                <a:latin typeface="Clarendon Condensed" pitchFamily="18" charset="0"/>
              </a:rPr>
              <a:t>99%</a:t>
            </a:r>
            <a:endParaRPr lang="pt-BR" sz="4400">
              <a:latin typeface="Clarendon Condensed" pitchFamily="18" charset="0"/>
            </a:endParaRPr>
          </a:p>
        </p:txBody>
      </p:sp>
      <p:sp>
        <p:nvSpPr>
          <p:cNvPr id="3751944" name="Text Box 9"/>
          <p:cNvSpPr txBox="1">
            <a:spLocks noChangeArrowheads="1"/>
          </p:cNvSpPr>
          <p:nvPr/>
        </p:nvSpPr>
        <p:spPr bwMode="auto">
          <a:xfrm>
            <a:off x="4552950" y="3886200"/>
            <a:ext cx="10509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Clarendon Condensed" pitchFamily="18" charset="0"/>
              </a:rPr>
              <a:t>0,10</a:t>
            </a:r>
          </a:p>
          <a:p>
            <a:r>
              <a:rPr lang="en-US" sz="4400">
                <a:latin typeface="Clarendon Condensed" pitchFamily="18" charset="0"/>
              </a:rPr>
              <a:t>0,05</a:t>
            </a:r>
          </a:p>
          <a:p>
            <a:r>
              <a:rPr lang="en-US" sz="4400">
                <a:latin typeface="Clarendon Condensed" pitchFamily="18" charset="0"/>
              </a:rPr>
              <a:t>0,01</a:t>
            </a:r>
            <a:endParaRPr lang="pt-BR" sz="4400">
              <a:latin typeface="Clarendon Condensed" pitchFamily="18" charset="0"/>
            </a:endParaRPr>
          </a:p>
        </p:txBody>
      </p:sp>
      <p:sp>
        <p:nvSpPr>
          <p:cNvPr id="3751945" name="Text Box 10"/>
          <p:cNvSpPr txBox="1">
            <a:spLocks noChangeArrowheads="1"/>
          </p:cNvSpPr>
          <p:nvPr/>
        </p:nvSpPr>
        <p:spPr bwMode="auto">
          <a:xfrm>
            <a:off x="7261225" y="3886200"/>
            <a:ext cx="9271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Clarendon Condensed" pitchFamily="18" charset="0"/>
              </a:rPr>
              <a:t>???</a:t>
            </a:r>
          </a:p>
          <a:p>
            <a:r>
              <a:rPr lang="en-US" sz="4400">
                <a:latin typeface="Clarendon Condensed" pitchFamily="18" charset="0"/>
              </a:rPr>
              <a:t>???</a:t>
            </a:r>
          </a:p>
          <a:p>
            <a:r>
              <a:rPr lang="en-US" sz="4400">
                <a:latin typeface="Clarendon Condensed" pitchFamily="18" charset="0"/>
              </a:rPr>
              <a:t>???</a:t>
            </a:r>
            <a:endParaRPr lang="pt-BR" sz="4400">
              <a:latin typeface="Clarendon Condensed" pitchFamily="18" charset="0"/>
            </a:endParaRPr>
          </a:p>
        </p:txBody>
      </p:sp>
      <p:sp>
        <p:nvSpPr>
          <p:cNvPr id="3751946" name="Line 11"/>
          <p:cNvSpPr>
            <a:spLocks noChangeShapeType="1"/>
          </p:cNvSpPr>
          <p:nvPr/>
        </p:nvSpPr>
        <p:spPr bwMode="auto">
          <a:xfrm>
            <a:off x="271463" y="3733800"/>
            <a:ext cx="8466137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1947" name="Line 12"/>
          <p:cNvSpPr>
            <a:spLocks noChangeShapeType="1"/>
          </p:cNvSpPr>
          <p:nvPr/>
        </p:nvSpPr>
        <p:spPr bwMode="auto">
          <a:xfrm>
            <a:off x="271463" y="2286000"/>
            <a:ext cx="8466137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1948" name="Line 13"/>
          <p:cNvSpPr>
            <a:spLocks noChangeShapeType="1"/>
          </p:cNvSpPr>
          <p:nvPr/>
        </p:nvSpPr>
        <p:spPr bwMode="auto">
          <a:xfrm>
            <a:off x="271463" y="6096000"/>
            <a:ext cx="8466137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2961" name="Rectangle 45"/>
          <p:cNvSpPr>
            <a:spLocks noChangeArrowheads="1"/>
          </p:cNvSpPr>
          <p:nvPr/>
        </p:nvSpPr>
        <p:spPr bwMode="auto">
          <a:xfrm>
            <a:off x="0" y="1125538"/>
            <a:ext cx="9144000" cy="5111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2962" name="Rectangle 3"/>
          <p:cNvSpPr>
            <a:spLocks noChangeArrowheads="1"/>
          </p:cNvSpPr>
          <p:nvPr/>
        </p:nvSpPr>
        <p:spPr bwMode="auto">
          <a:xfrm>
            <a:off x="4356100" y="1268413"/>
            <a:ext cx="4495800" cy="1905000"/>
          </a:xfrm>
          <a:prstGeom prst="rect">
            <a:avLst/>
          </a:prstGeom>
          <a:solidFill>
            <a:srgbClr val="CCFFFF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2963" name="Text Box 6"/>
          <p:cNvSpPr txBox="1">
            <a:spLocks noChangeArrowheads="1"/>
          </p:cNvSpPr>
          <p:nvPr/>
        </p:nvSpPr>
        <p:spPr bwMode="auto">
          <a:xfrm>
            <a:off x="5861050" y="2135188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2964" name="Text Box 7"/>
          <p:cNvSpPr txBox="1">
            <a:spLocks noChangeArrowheads="1"/>
          </p:cNvSpPr>
          <p:nvPr/>
        </p:nvSpPr>
        <p:spPr bwMode="auto">
          <a:xfrm>
            <a:off x="3236913" y="46132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2965" name="Text Box 8"/>
          <p:cNvSpPr txBox="1">
            <a:spLocks noChangeArrowheads="1"/>
          </p:cNvSpPr>
          <p:nvPr/>
        </p:nvSpPr>
        <p:spPr bwMode="auto">
          <a:xfrm>
            <a:off x="3033713" y="46132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221513" name="Text Box 9"/>
          <p:cNvSpPr txBox="1">
            <a:spLocks noChangeArrowheads="1"/>
          </p:cNvSpPr>
          <p:nvPr/>
        </p:nvSpPr>
        <p:spPr bwMode="auto">
          <a:xfrm>
            <a:off x="2771775" y="333375"/>
            <a:ext cx="4389438" cy="7620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>
                <a:latin typeface="Times New Roman" pitchFamily="18" charset="0"/>
              </a:rPr>
              <a:t>Transformação Z</a:t>
            </a:r>
            <a:endParaRPr lang="pt-BR" sz="4400">
              <a:latin typeface="Times New Roman" pitchFamily="18" charset="0"/>
            </a:endParaRPr>
          </a:p>
        </p:txBody>
      </p:sp>
      <p:sp>
        <p:nvSpPr>
          <p:cNvPr id="3752967" name="Line 11"/>
          <p:cNvSpPr>
            <a:spLocks noChangeShapeType="1"/>
          </p:cNvSpPr>
          <p:nvPr/>
        </p:nvSpPr>
        <p:spPr bwMode="auto">
          <a:xfrm>
            <a:off x="468313" y="4581525"/>
            <a:ext cx="835183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2968" name="Rectangle 12"/>
          <p:cNvSpPr>
            <a:spLocks noChangeArrowheads="1"/>
          </p:cNvSpPr>
          <p:nvPr/>
        </p:nvSpPr>
        <p:spPr bwMode="auto">
          <a:xfrm>
            <a:off x="4376738" y="4724400"/>
            <a:ext cx="388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µ</a:t>
            </a:r>
          </a:p>
        </p:txBody>
      </p:sp>
      <p:sp>
        <p:nvSpPr>
          <p:cNvPr id="3752969" name="Text Box 13"/>
          <p:cNvSpPr txBox="1">
            <a:spLocks noChangeArrowheads="1"/>
          </p:cNvSpPr>
          <p:nvPr/>
        </p:nvSpPr>
        <p:spPr bwMode="auto">
          <a:xfrm>
            <a:off x="3211513" y="4572000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-1</a:t>
            </a:r>
            <a:endParaRPr lang="pt-BR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52970" name="AutoShape 15"/>
          <p:cNvSpPr>
            <a:spLocks/>
          </p:cNvSpPr>
          <p:nvPr/>
        </p:nvSpPr>
        <p:spPr bwMode="auto">
          <a:xfrm rot="-5338244">
            <a:off x="3973513" y="4892675"/>
            <a:ext cx="107950" cy="930275"/>
          </a:xfrm>
          <a:prstGeom prst="leftBrace">
            <a:avLst>
              <a:gd name="adj1" fmla="val 71814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2971" name="Text Box 19"/>
          <p:cNvSpPr txBox="1">
            <a:spLocks noChangeArrowheads="1"/>
          </p:cNvSpPr>
          <p:nvPr/>
        </p:nvSpPr>
        <p:spPr bwMode="auto">
          <a:xfrm>
            <a:off x="4419600" y="1484313"/>
            <a:ext cx="958850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800">
                <a:latin typeface="Times New Roman" pitchFamily="18" charset="0"/>
              </a:rPr>
              <a:t>z </a:t>
            </a:r>
            <a:endParaRPr lang="pt-BR" sz="8800">
              <a:latin typeface="Times New Roman" pitchFamily="18" charset="0"/>
            </a:endParaRPr>
          </a:p>
        </p:txBody>
      </p:sp>
      <p:sp>
        <p:nvSpPr>
          <p:cNvPr id="3752972" name="Text Box 20"/>
          <p:cNvSpPr txBox="1">
            <a:spLocks noChangeArrowheads="1"/>
          </p:cNvSpPr>
          <p:nvPr/>
        </p:nvSpPr>
        <p:spPr bwMode="auto">
          <a:xfrm>
            <a:off x="5029200" y="1712913"/>
            <a:ext cx="8207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800">
                <a:latin typeface="Times New Roman" pitchFamily="18" charset="0"/>
              </a:rPr>
              <a:t>=</a:t>
            </a:r>
            <a:endParaRPr lang="pt-BR" sz="8800">
              <a:latin typeface="Times New Roman" pitchFamily="18" charset="0"/>
            </a:endParaRPr>
          </a:p>
        </p:txBody>
      </p:sp>
      <p:sp>
        <p:nvSpPr>
          <p:cNvPr id="3752973" name="Line 21"/>
          <p:cNvSpPr>
            <a:spLocks noChangeShapeType="1"/>
          </p:cNvSpPr>
          <p:nvPr/>
        </p:nvSpPr>
        <p:spPr bwMode="auto">
          <a:xfrm>
            <a:off x="6858000" y="2170113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2974" name="Line 22"/>
          <p:cNvSpPr>
            <a:spLocks noChangeShapeType="1"/>
          </p:cNvSpPr>
          <p:nvPr/>
        </p:nvSpPr>
        <p:spPr bwMode="auto">
          <a:xfrm>
            <a:off x="5943600" y="2474913"/>
            <a:ext cx="297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2975" name="Text Box 23"/>
          <p:cNvSpPr txBox="1">
            <a:spLocks noChangeArrowheads="1"/>
          </p:cNvSpPr>
          <p:nvPr/>
        </p:nvSpPr>
        <p:spPr bwMode="auto">
          <a:xfrm>
            <a:off x="7375525" y="28178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sz="1600" b="0">
              <a:latin typeface="Times New Roman" pitchFamily="18" charset="0"/>
            </a:endParaRPr>
          </a:p>
        </p:txBody>
      </p:sp>
      <p:sp>
        <p:nvSpPr>
          <p:cNvPr id="3752976" name="Text Box 24"/>
          <p:cNvSpPr txBox="1">
            <a:spLocks noChangeArrowheads="1"/>
          </p:cNvSpPr>
          <p:nvPr/>
        </p:nvSpPr>
        <p:spPr bwMode="auto">
          <a:xfrm>
            <a:off x="6858000" y="2170113"/>
            <a:ext cx="6905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600">
                <a:latin typeface="Times New Roman" pitchFamily="18" charset="0"/>
                <a:sym typeface="Symbol" pitchFamily="18" charset="2"/>
              </a:rPr>
              <a:t></a:t>
            </a:r>
            <a:endParaRPr lang="pt-BR" sz="6600">
              <a:latin typeface="Times New Roman" pitchFamily="18" charset="0"/>
            </a:endParaRPr>
          </a:p>
        </p:txBody>
      </p:sp>
      <p:sp>
        <p:nvSpPr>
          <p:cNvPr id="3752977" name="Rectangle 25"/>
          <p:cNvSpPr>
            <a:spLocks noChangeArrowheads="1"/>
          </p:cNvSpPr>
          <p:nvPr/>
        </p:nvSpPr>
        <p:spPr bwMode="auto">
          <a:xfrm>
            <a:off x="7986713" y="1468438"/>
            <a:ext cx="623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6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µ</a:t>
            </a:r>
          </a:p>
        </p:txBody>
      </p:sp>
      <p:sp>
        <p:nvSpPr>
          <p:cNvPr id="3752978" name="Text Box 26"/>
          <p:cNvSpPr txBox="1">
            <a:spLocks noChangeArrowheads="1"/>
          </p:cNvSpPr>
          <p:nvPr/>
        </p:nvSpPr>
        <p:spPr bwMode="auto">
          <a:xfrm flipV="1">
            <a:off x="6191250" y="1712913"/>
            <a:ext cx="514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>
                <a:latin typeface="Times New Roman" pitchFamily="18" charset="0"/>
              </a:rPr>
              <a:t>X</a:t>
            </a:r>
          </a:p>
        </p:txBody>
      </p:sp>
      <p:sp>
        <p:nvSpPr>
          <p:cNvPr id="3752979" name="Text Box 28"/>
          <p:cNvSpPr txBox="1">
            <a:spLocks noChangeArrowheads="1"/>
          </p:cNvSpPr>
          <p:nvPr/>
        </p:nvSpPr>
        <p:spPr bwMode="auto">
          <a:xfrm>
            <a:off x="5084763" y="458152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1</a:t>
            </a:r>
            <a:endParaRPr lang="pt-BR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52980" name="Text Box 29"/>
          <p:cNvSpPr txBox="1">
            <a:spLocks noChangeArrowheads="1"/>
          </p:cNvSpPr>
          <p:nvPr/>
        </p:nvSpPr>
        <p:spPr bwMode="auto">
          <a:xfrm>
            <a:off x="6156325" y="4581525"/>
            <a:ext cx="8556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2</a:t>
            </a:r>
            <a:endParaRPr lang="pt-BR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52981" name="AutoShape 30"/>
          <p:cNvSpPr>
            <a:spLocks/>
          </p:cNvSpPr>
          <p:nvPr/>
        </p:nvSpPr>
        <p:spPr bwMode="auto">
          <a:xfrm rot="-5338244">
            <a:off x="4983163" y="4889500"/>
            <a:ext cx="107950" cy="930275"/>
          </a:xfrm>
          <a:prstGeom prst="leftBrace">
            <a:avLst>
              <a:gd name="adj1" fmla="val 71814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2982" name="AutoShape 31"/>
          <p:cNvSpPr>
            <a:spLocks/>
          </p:cNvSpPr>
          <p:nvPr/>
        </p:nvSpPr>
        <p:spPr bwMode="auto">
          <a:xfrm rot="-5338244">
            <a:off x="2973388" y="4889500"/>
            <a:ext cx="107950" cy="930275"/>
          </a:xfrm>
          <a:prstGeom prst="leftBrace">
            <a:avLst>
              <a:gd name="adj1" fmla="val 71814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2983" name="AutoShape 32"/>
          <p:cNvSpPr>
            <a:spLocks/>
          </p:cNvSpPr>
          <p:nvPr/>
        </p:nvSpPr>
        <p:spPr bwMode="auto">
          <a:xfrm rot="-5338244">
            <a:off x="5991226" y="4889500"/>
            <a:ext cx="107950" cy="930275"/>
          </a:xfrm>
          <a:prstGeom prst="leftBrace">
            <a:avLst>
              <a:gd name="adj1" fmla="val 71814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2984" name="Text Box 33"/>
          <p:cNvSpPr txBox="1">
            <a:spLocks noChangeArrowheads="1"/>
          </p:cNvSpPr>
          <p:nvPr/>
        </p:nvSpPr>
        <p:spPr bwMode="auto">
          <a:xfrm>
            <a:off x="2195513" y="458152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-2</a:t>
            </a:r>
            <a:endParaRPr lang="pt-BR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52985" name="AutoShape 34"/>
          <p:cNvSpPr>
            <a:spLocks/>
          </p:cNvSpPr>
          <p:nvPr/>
        </p:nvSpPr>
        <p:spPr bwMode="auto">
          <a:xfrm rot="-5338244">
            <a:off x="1958976" y="4889500"/>
            <a:ext cx="107950" cy="930275"/>
          </a:xfrm>
          <a:prstGeom prst="leftBrace">
            <a:avLst>
              <a:gd name="adj1" fmla="val 71814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2986" name="AutoShape 35"/>
          <p:cNvSpPr>
            <a:spLocks/>
          </p:cNvSpPr>
          <p:nvPr/>
        </p:nvSpPr>
        <p:spPr bwMode="auto">
          <a:xfrm rot="-5338244">
            <a:off x="6999288" y="4889500"/>
            <a:ext cx="107950" cy="930275"/>
          </a:xfrm>
          <a:prstGeom prst="leftBrace">
            <a:avLst>
              <a:gd name="adj1" fmla="val 71814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2987" name="Text Box 36"/>
          <p:cNvSpPr txBox="1">
            <a:spLocks noChangeArrowheads="1"/>
          </p:cNvSpPr>
          <p:nvPr/>
        </p:nvSpPr>
        <p:spPr bwMode="auto">
          <a:xfrm>
            <a:off x="1258888" y="458152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-3</a:t>
            </a:r>
            <a:endParaRPr lang="pt-BR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52988" name="Text Box 37"/>
          <p:cNvSpPr txBox="1">
            <a:spLocks noChangeArrowheads="1"/>
          </p:cNvSpPr>
          <p:nvPr/>
        </p:nvSpPr>
        <p:spPr bwMode="auto">
          <a:xfrm>
            <a:off x="7100888" y="4581525"/>
            <a:ext cx="855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3</a:t>
            </a:r>
            <a:endParaRPr lang="pt-BR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52989" name="Text Box 38"/>
          <p:cNvSpPr txBox="1">
            <a:spLocks noChangeArrowheads="1"/>
          </p:cNvSpPr>
          <p:nvPr/>
        </p:nvSpPr>
        <p:spPr bwMode="auto">
          <a:xfrm rot="-5400000">
            <a:off x="4517231" y="3745707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34,13</a:t>
            </a:r>
          </a:p>
        </p:txBody>
      </p:sp>
      <p:sp>
        <p:nvSpPr>
          <p:cNvPr id="3752990" name="Text Box 39"/>
          <p:cNvSpPr txBox="1">
            <a:spLocks noChangeArrowheads="1"/>
          </p:cNvSpPr>
          <p:nvPr/>
        </p:nvSpPr>
        <p:spPr bwMode="auto">
          <a:xfrm rot="-5400000">
            <a:off x="3606006" y="3745707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34,13</a:t>
            </a:r>
          </a:p>
        </p:txBody>
      </p:sp>
      <p:sp>
        <p:nvSpPr>
          <p:cNvPr id="3752991" name="Text Box 40"/>
          <p:cNvSpPr txBox="1">
            <a:spLocks noChangeArrowheads="1"/>
          </p:cNvSpPr>
          <p:nvPr/>
        </p:nvSpPr>
        <p:spPr bwMode="auto">
          <a:xfrm rot="-5400000">
            <a:off x="2670969" y="3733007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47,72</a:t>
            </a:r>
          </a:p>
        </p:txBody>
      </p:sp>
      <p:sp>
        <p:nvSpPr>
          <p:cNvPr id="3752992" name="Text Box 41"/>
          <p:cNvSpPr txBox="1">
            <a:spLocks noChangeArrowheads="1"/>
          </p:cNvSpPr>
          <p:nvPr/>
        </p:nvSpPr>
        <p:spPr bwMode="auto">
          <a:xfrm rot="-5400000">
            <a:off x="1662906" y="3745707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49,87</a:t>
            </a:r>
          </a:p>
        </p:txBody>
      </p:sp>
      <p:sp>
        <p:nvSpPr>
          <p:cNvPr id="3752993" name="Text Box 42"/>
          <p:cNvSpPr txBox="1">
            <a:spLocks noChangeArrowheads="1"/>
          </p:cNvSpPr>
          <p:nvPr/>
        </p:nvSpPr>
        <p:spPr bwMode="auto">
          <a:xfrm rot="-5400000">
            <a:off x="5479256" y="3744119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47,72</a:t>
            </a:r>
          </a:p>
        </p:txBody>
      </p:sp>
      <p:sp>
        <p:nvSpPr>
          <p:cNvPr id="3752994" name="Text Box 43"/>
          <p:cNvSpPr txBox="1">
            <a:spLocks noChangeArrowheads="1"/>
          </p:cNvSpPr>
          <p:nvPr/>
        </p:nvSpPr>
        <p:spPr bwMode="auto">
          <a:xfrm rot="-5400000">
            <a:off x="6606381" y="3745707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49,87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3985" name="Text Box 4"/>
          <p:cNvSpPr txBox="1">
            <a:spLocks noChangeArrowheads="1"/>
          </p:cNvSpPr>
          <p:nvPr/>
        </p:nvSpPr>
        <p:spPr bwMode="auto">
          <a:xfrm>
            <a:off x="5861050" y="2135188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3986" name="Text Box 5"/>
          <p:cNvSpPr txBox="1">
            <a:spLocks noChangeArrowheads="1"/>
          </p:cNvSpPr>
          <p:nvPr/>
        </p:nvSpPr>
        <p:spPr bwMode="auto">
          <a:xfrm>
            <a:off x="3236913" y="46132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3987" name="Text Box 6"/>
          <p:cNvSpPr txBox="1">
            <a:spLocks noChangeArrowheads="1"/>
          </p:cNvSpPr>
          <p:nvPr/>
        </p:nvSpPr>
        <p:spPr bwMode="auto">
          <a:xfrm>
            <a:off x="3033713" y="46132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3988" name="Text Box 16"/>
          <p:cNvSpPr txBox="1">
            <a:spLocks noChangeArrowheads="1"/>
          </p:cNvSpPr>
          <p:nvPr/>
        </p:nvSpPr>
        <p:spPr bwMode="auto">
          <a:xfrm>
            <a:off x="7375525" y="28178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sz="1600" b="0">
              <a:latin typeface="Times New Roman" pitchFamily="18" charset="0"/>
            </a:endParaRPr>
          </a:p>
        </p:txBody>
      </p:sp>
      <p:pic>
        <p:nvPicPr>
          <p:cNvPr id="3753989" name="Picture 51" descr="t21_di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492375"/>
            <a:ext cx="645477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53990" name="Rectangle 52"/>
          <p:cNvSpPr>
            <a:spLocks noChangeArrowheads="1"/>
          </p:cNvSpPr>
          <p:nvPr/>
        </p:nvSpPr>
        <p:spPr bwMode="auto">
          <a:xfrm>
            <a:off x="1187450" y="2133600"/>
            <a:ext cx="7670800" cy="1008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sz="1600" b="0"/>
          </a:p>
        </p:txBody>
      </p:sp>
      <p:sp>
        <p:nvSpPr>
          <p:cNvPr id="3753991" name="Rectangle 53"/>
          <p:cNvSpPr>
            <a:spLocks noChangeArrowheads="1"/>
          </p:cNvSpPr>
          <p:nvPr/>
        </p:nvSpPr>
        <p:spPr bwMode="auto">
          <a:xfrm>
            <a:off x="4500563" y="5445125"/>
            <a:ext cx="623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6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µ</a:t>
            </a:r>
          </a:p>
        </p:txBody>
      </p:sp>
      <p:sp>
        <p:nvSpPr>
          <p:cNvPr id="3753992" name="Text Box 54"/>
          <p:cNvSpPr txBox="1">
            <a:spLocks noChangeArrowheads="1"/>
          </p:cNvSpPr>
          <p:nvPr/>
        </p:nvSpPr>
        <p:spPr bwMode="auto">
          <a:xfrm>
            <a:off x="5148263" y="6021388"/>
            <a:ext cx="855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1</a:t>
            </a:r>
            <a:endParaRPr lang="pt-BR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53993" name="Text Box 68"/>
          <p:cNvSpPr txBox="1">
            <a:spLocks noChangeArrowheads="1"/>
          </p:cNvSpPr>
          <p:nvPr/>
        </p:nvSpPr>
        <p:spPr bwMode="auto">
          <a:xfrm>
            <a:off x="6084888" y="6021388"/>
            <a:ext cx="855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2</a:t>
            </a:r>
            <a:endParaRPr lang="pt-BR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53994" name="Line 69"/>
          <p:cNvSpPr>
            <a:spLocks noChangeShapeType="1"/>
          </p:cNvSpPr>
          <p:nvPr/>
        </p:nvSpPr>
        <p:spPr bwMode="auto">
          <a:xfrm flipV="1">
            <a:off x="6516688" y="5013325"/>
            <a:ext cx="0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3995" name="Line 70"/>
          <p:cNvSpPr>
            <a:spLocks noChangeShapeType="1"/>
          </p:cNvSpPr>
          <p:nvPr/>
        </p:nvSpPr>
        <p:spPr bwMode="auto">
          <a:xfrm flipV="1">
            <a:off x="5724525" y="3213100"/>
            <a:ext cx="1079500" cy="17287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53996" name="AutoShape 71"/>
          <p:cNvSpPr>
            <a:spLocks/>
          </p:cNvSpPr>
          <p:nvPr/>
        </p:nvSpPr>
        <p:spPr bwMode="auto">
          <a:xfrm rot="-5400000">
            <a:off x="5494338" y="5648325"/>
            <a:ext cx="503237" cy="1916113"/>
          </a:xfrm>
          <a:prstGeom prst="leftBrace">
            <a:avLst>
              <a:gd name="adj1" fmla="val 31730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3997" name="Text Box 73"/>
          <p:cNvSpPr txBox="1">
            <a:spLocks noChangeArrowheads="1"/>
          </p:cNvSpPr>
          <p:nvPr/>
        </p:nvSpPr>
        <p:spPr bwMode="auto">
          <a:xfrm>
            <a:off x="6227763" y="2205038"/>
            <a:ext cx="276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000" b="0">
                <a:solidFill>
                  <a:srgbClr val="FF3300"/>
                </a:solidFill>
              </a:rPr>
              <a:t>95,44%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5009" name="Text Box 2"/>
          <p:cNvSpPr txBox="1">
            <a:spLocks noChangeArrowheads="1"/>
          </p:cNvSpPr>
          <p:nvPr/>
        </p:nvSpPr>
        <p:spPr bwMode="auto">
          <a:xfrm>
            <a:off x="5861050" y="2135188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5010" name="Text Box 3"/>
          <p:cNvSpPr txBox="1">
            <a:spLocks noChangeArrowheads="1"/>
          </p:cNvSpPr>
          <p:nvPr/>
        </p:nvSpPr>
        <p:spPr bwMode="auto">
          <a:xfrm>
            <a:off x="3236913" y="46132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5011" name="Text Box 4"/>
          <p:cNvSpPr txBox="1">
            <a:spLocks noChangeArrowheads="1"/>
          </p:cNvSpPr>
          <p:nvPr/>
        </p:nvSpPr>
        <p:spPr bwMode="auto">
          <a:xfrm>
            <a:off x="3033713" y="46132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5012" name="Text Box 5"/>
          <p:cNvSpPr txBox="1">
            <a:spLocks noChangeArrowheads="1"/>
          </p:cNvSpPr>
          <p:nvPr/>
        </p:nvSpPr>
        <p:spPr bwMode="auto">
          <a:xfrm>
            <a:off x="7375525" y="28178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sz="1600" b="0">
              <a:latin typeface="Times New Roman" pitchFamily="18" charset="0"/>
            </a:endParaRPr>
          </a:p>
        </p:txBody>
      </p:sp>
      <p:pic>
        <p:nvPicPr>
          <p:cNvPr id="3755013" name="Picture 6" descr="t21_di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492375"/>
            <a:ext cx="645477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55014" name="Rectangle 7"/>
          <p:cNvSpPr>
            <a:spLocks noChangeArrowheads="1"/>
          </p:cNvSpPr>
          <p:nvPr/>
        </p:nvSpPr>
        <p:spPr bwMode="auto">
          <a:xfrm>
            <a:off x="1187450" y="2133600"/>
            <a:ext cx="6985000" cy="10080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/>
          </a:p>
        </p:txBody>
      </p:sp>
      <p:sp>
        <p:nvSpPr>
          <p:cNvPr id="3755015" name="Rectangle 8"/>
          <p:cNvSpPr>
            <a:spLocks noChangeArrowheads="1"/>
          </p:cNvSpPr>
          <p:nvPr/>
        </p:nvSpPr>
        <p:spPr bwMode="auto">
          <a:xfrm>
            <a:off x="4500563" y="5445125"/>
            <a:ext cx="623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6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µ</a:t>
            </a:r>
          </a:p>
        </p:txBody>
      </p:sp>
      <p:sp>
        <p:nvSpPr>
          <p:cNvPr id="3755016" name="Text Box 9"/>
          <p:cNvSpPr txBox="1">
            <a:spLocks noChangeArrowheads="1"/>
          </p:cNvSpPr>
          <p:nvPr/>
        </p:nvSpPr>
        <p:spPr bwMode="auto">
          <a:xfrm>
            <a:off x="5148263" y="6021388"/>
            <a:ext cx="855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1</a:t>
            </a:r>
            <a:endParaRPr lang="pt-BR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55017" name="Text Box 10"/>
          <p:cNvSpPr txBox="1">
            <a:spLocks noChangeArrowheads="1"/>
          </p:cNvSpPr>
          <p:nvPr/>
        </p:nvSpPr>
        <p:spPr bwMode="auto">
          <a:xfrm>
            <a:off x="6084888" y="6021388"/>
            <a:ext cx="8556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2</a:t>
            </a:r>
            <a:endParaRPr lang="pt-BR" sz="28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55018" name="Line 11"/>
          <p:cNvSpPr>
            <a:spLocks noChangeShapeType="1"/>
          </p:cNvSpPr>
          <p:nvPr/>
        </p:nvSpPr>
        <p:spPr bwMode="auto">
          <a:xfrm flipV="1">
            <a:off x="6516688" y="5013325"/>
            <a:ext cx="0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5019" name="Line 12"/>
          <p:cNvSpPr>
            <a:spLocks noChangeShapeType="1"/>
          </p:cNvSpPr>
          <p:nvPr/>
        </p:nvSpPr>
        <p:spPr bwMode="auto">
          <a:xfrm flipV="1">
            <a:off x="5724525" y="3213100"/>
            <a:ext cx="1079500" cy="17287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55020" name="AutoShape 13"/>
          <p:cNvSpPr>
            <a:spLocks/>
          </p:cNvSpPr>
          <p:nvPr/>
        </p:nvSpPr>
        <p:spPr bwMode="auto">
          <a:xfrm rot="-5400000">
            <a:off x="5494338" y="5648325"/>
            <a:ext cx="503237" cy="1916113"/>
          </a:xfrm>
          <a:prstGeom prst="leftBrace">
            <a:avLst>
              <a:gd name="adj1" fmla="val 31730"/>
              <a:gd name="adj2" fmla="val 50000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5021" name="Text Box 14"/>
          <p:cNvSpPr txBox="1">
            <a:spLocks noChangeArrowheads="1"/>
          </p:cNvSpPr>
          <p:nvPr/>
        </p:nvSpPr>
        <p:spPr bwMode="auto">
          <a:xfrm>
            <a:off x="6227763" y="2205038"/>
            <a:ext cx="276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000" b="0">
                <a:solidFill>
                  <a:srgbClr val="FF3300"/>
                </a:solidFill>
              </a:rPr>
              <a:t>95,</a:t>
            </a:r>
            <a:r>
              <a:rPr lang="pt-BR" sz="6000" b="0">
                <a:solidFill>
                  <a:srgbClr val="3366CC"/>
                </a:solidFill>
              </a:rPr>
              <a:t>00</a:t>
            </a:r>
            <a:r>
              <a:rPr lang="pt-BR" sz="6000" b="0">
                <a:solidFill>
                  <a:srgbClr val="FF3300"/>
                </a:solidFill>
              </a:rPr>
              <a:t>%</a:t>
            </a:r>
          </a:p>
        </p:txBody>
      </p:sp>
      <p:sp>
        <p:nvSpPr>
          <p:cNvPr id="3238927" name="Line 15"/>
          <p:cNvSpPr>
            <a:spLocks noChangeShapeType="1"/>
          </p:cNvSpPr>
          <p:nvPr/>
        </p:nvSpPr>
        <p:spPr bwMode="auto">
          <a:xfrm flipV="1">
            <a:off x="6300788" y="5013325"/>
            <a:ext cx="0" cy="7207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238928" name="Line 16"/>
          <p:cNvSpPr>
            <a:spLocks noChangeShapeType="1"/>
          </p:cNvSpPr>
          <p:nvPr/>
        </p:nvSpPr>
        <p:spPr bwMode="auto">
          <a:xfrm>
            <a:off x="6877050" y="6308725"/>
            <a:ext cx="863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238929" name="Text Box 17"/>
          <p:cNvSpPr txBox="1">
            <a:spLocks noChangeArrowheads="1"/>
          </p:cNvSpPr>
          <p:nvPr/>
        </p:nvSpPr>
        <p:spPr bwMode="auto">
          <a:xfrm>
            <a:off x="7820025" y="6005513"/>
            <a:ext cx="11445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800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1,96</a:t>
            </a:r>
            <a:endParaRPr lang="pt-BR" sz="280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38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389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238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23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2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2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8927" grpId="0" animBg="1"/>
      <p:bldP spid="3238928" grpId="0" animBg="1"/>
      <p:bldP spid="323892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0482" name="Text Box 2"/>
          <p:cNvSpPr txBox="1">
            <a:spLocks noChangeArrowheads="1"/>
          </p:cNvSpPr>
          <p:nvPr/>
        </p:nvSpPr>
        <p:spPr bwMode="auto">
          <a:xfrm>
            <a:off x="994777" y="242888"/>
            <a:ext cx="7712075" cy="82391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4800" dirty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Estatística Inferencial</a:t>
            </a:r>
          </a:p>
        </p:txBody>
      </p:sp>
      <p:sp>
        <p:nvSpPr>
          <p:cNvPr id="3756034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6035" name="Rectangle 4"/>
          <p:cNvSpPr>
            <a:spLocks noChangeArrowheads="1"/>
          </p:cNvSpPr>
          <p:nvPr/>
        </p:nvSpPr>
        <p:spPr bwMode="auto">
          <a:xfrm>
            <a:off x="0" y="1676400"/>
            <a:ext cx="9144000" cy="4495800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3756036" name="Text Box 5"/>
          <p:cNvSpPr txBox="1">
            <a:spLocks noChangeArrowheads="1"/>
          </p:cNvSpPr>
          <p:nvPr/>
        </p:nvSpPr>
        <p:spPr bwMode="auto">
          <a:xfrm>
            <a:off x="293266" y="2400300"/>
            <a:ext cx="22868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rgbClr val="0033CC"/>
                </a:solidFill>
                <a:latin typeface="Clarendon Condensed" pitchFamily="18" charset="0"/>
              </a:rPr>
              <a:t>Grau</a:t>
            </a:r>
            <a:r>
              <a:rPr lang="en-US" sz="4000" b="1" dirty="0">
                <a:solidFill>
                  <a:srgbClr val="0033CC"/>
                </a:solidFill>
                <a:latin typeface="Clarendon Condensed" pitchFamily="18" charset="0"/>
              </a:rPr>
              <a:t> de</a:t>
            </a:r>
          </a:p>
          <a:p>
            <a:pPr algn="ctr"/>
            <a:r>
              <a:rPr lang="en-US" sz="4000" b="1" dirty="0" err="1">
                <a:solidFill>
                  <a:srgbClr val="0033CC"/>
                </a:solidFill>
                <a:latin typeface="Clarendon Condensed" pitchFamily="18" charset="0"/>
              </a:rPr>
              <a:t>Confiança</a:t>
            </a:r>
            <a:endParaRPr lang="pt-BR" sz="4000" b="1" dirty="0">
              <a:solidFill>
                <a:srgbClr val="0033CC"/>
              </a:solidFill>
              <a:latin typeface="Clarendon Condensed" pitchFamily="18" charset="0"/>
            </a:endParaRPr>
          </a:p>
        </p:txBody>
      </p:sp>
      <p:sp>
        <p:nvSpPr>
          <p:cNvPr id="3756037" name="Text Box 6"/>
          <p:cNvSpPr txBox="1">
            <a:spLocks noChangeArrowheads="1"/>
          </p:cNvSpPr>
          <p:nvPr/>
        </p:nvSpPr>
        <p:spPr bwMode="auto">
          <a:xfrm>
            <a:off x="4429125" y="2193925"/>
            <a:ext cx="8255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8000" dirty="0">
                <a:solidFill>
                  <a:srgbClr val="0033CC"/>
                </a:solidFill>
                <a:latin typeface="Clarendon Condensed" pitchFamily="18" charset="0"/>
                <a:sym typeface="Symbol" pitchFamily="18" charset="2"/>
              </a:rPr>
              <a:t></a:t>
            </a:r>
            <a:endParaRPr lang="pt-BR" sz="8000" dirty="0">
              <a:solidFill>
                <a:srgbClr val="0033CC"/>
              </a:solidFill>
              <a:latin typeface="Clarendon Condensed" pitchFamily="18" charset="0"/>
            </a:endParaRPr>
          </a:p>
        </p:txBody>
      </p:sp>
      <p:sp>
        <p:nvSpPr>
          <p:cNvPr id="3756038" name="Text Box 7"/>
          <p:cNvSpPr txBox="1">
            <a:spLocks noChangeArrowheads="1"/>
          </p:cNvSpPr>
          <p:nvPr/>
        </p:nvSpPr>
        <p:spPr bwMode="auto">
          <a:xfrm>
            <a:off x="6300788" y="2420938"/>
            <a:ext cx="25733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0033CC"/>
                </a:solidFill>
                <a:latin typeface="Clarendon Condensed" pitchFamily="18" charset="0"/>
              </a:rPr>
              <a:t>Valor </a:t>
            </a:r>
          </a:p>
          <a:p>
            <a:pPr algn="ctr"/>
            <a:r>
              <a:rPr lang="en-US" sz="3600" b="1" dirty="0" err="1">
                <a:solidFill>
                  <a:srgbClr val="0033CC"/>
                </a:solidFill>
                <a:latin typeface="Clarendon Condensed" pitchFamily="18" charset="0"/>
              </a:rPr>
              <a:t>Crítico</a:t>
            </a:r>
            <a:r>
              <a:rPr lang="en-US" sz="3600" b="1" dirty="0">
                <a:solidFill>
                  <a:srgbClr val="0033CC"/>
                </a:solidFill>
                <a:latin typeface="Clarendon Condensed" pitchFamily="18" charset="0"/>
              </a:rPr>
              <a:t> (z)</a:t>
            </a:r>
            <a:endParaRPr lang="pt-BR" sz="3600" b="1" dirty="0">
              <a:solidFill>
                <a:srgbClr val="0033CC"/>
              </a:solidFill>
              <a:latin typeface="Clarendon Condensed" pitchFamily="18" charset="0"/>
            </a:endParaRPr>
          </a:p>
        </p:txBody>
      </p:sp>
      <p:sp>
        <p:nvSpPr>
          <p:cNvPr id="3756039" name="Text Box 8"/>
          <p:cNvSpPr txBox="1">
            <a:spLocks noChangeArrowheads="1"/>
          </p:cNvSpPr>
          <p:nvPr/>
        </p:nvSpPr>
        <p:spPr bwMode="auto">
          <a:xfrm>
            <a:off x="1150938" y="3886200"/>
            <a:ext cx="115929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larendon Condensed" pitchFamily="18" charset="0"/>
              </a:rPr>
              <a:t>90%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larendon Condensed" pitchFamily="18" charset="0"/>
              </a:rPr>
              <a:t>95%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larendon Condensed" pitchFamily="18" charset="0"/>
              </a:rPr>
              <a:t>99%</a:t>
            </a:r>
            <a:endParaRPr lang="pt-BR" sz="4400" dirty="0">
              <a:solidFill>
                <a:schemeClr val="bg1">
                  <a:lumMod val="50000"/>
                </a:schemeClr>
              </a:solidFill>
              <a:latin typeface="Clarendon Condensed" pitchFamily="18" charset="0"/>
            </a:endParaRPr>
          </a:p>
        </p:txBody>
      </p:sp>
      <p:sp>
        <p:nvSpPr>
          <p:cNvPr id="3756040" name="Text Box 9"/>
          <p:cNvSpPr txBox="1">
            <a:spLocks noChangeArrowheads="1"/>
          </p:cNvSpPr>
          <p:nvPr/>
        </p:nvSpPr>
        <p:spPr bwMode="auto">
          <a:xfrm>
            <a:off x="4552950" y="3886200"/>
            <a:ext cx="118173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larendon Condensed" pitchFamily="18" charset="0"/>
              </a:rPr>
              <a:t>0,10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larendon Condensed" pitchFamily="18" charset="0"/>
              </a:rPr>
              <a:t>0,05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larendon Condensed" pitchFamily="18" charset="0"/>
              </a:rPr>
              <a:t>0,01</a:t>
            </a:r>
            <a:endParaRPr lang="pt-BR" sz="4400" dirty="0">
              <a:solidFill>
                <a:schemeClr val="bg1">
                  <a:lumMod val="50000"/>
                </a:schemeClr>
              </a:solidFill>
              <a:latin typeface="Clarendon Condensed" pitchFamily="18" charset="0"/>
            </a:endParaRPr>
          </a:p>
        </p:txBody>
      </p:sp>
      <p:sp>
        <p:nvSpPr>
          <p:cNvPr id="3756041" name="Text Box 10"/>
          <p:cNvSpPr txBox="1">
            <a:spLocks noChangeArrowheads="1"/>
          </p:cNvSpPr>
          <p:nvPr/>
        </p:nvSpPr>
        <p:spPr bwMode="auto">
          <a:xfrm>
            <a:off x="7261225" y="3886200"/>
            <a:ext cx="118173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larendon Condensed" pitchFamily="18" charset="0"/>
              </a:rPr>
              <a:t>1,64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larendon Condensed" pitchFamily="18" charset="0"/>
              </a:rPr>
              <a:t>1,96</a:t>
            </a:r>
          </a:p>
          <a:p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larendon Condensed" pitchFamily="18" charset="0"/>
              </a:rPr>
              <a:t>2,57</a:t>
            </a:r>
            <a:endParaRPr lang="pt-BR" sz="4400" dirty="0">
              <a:solidFill>
                <a:schemeClr val="bg1">
                  <a:lumMod val="50000"/>
                </a:schemeClr>
              </a:solidFill>
              <a:latin typeface="Clarendon Condensed" pitchFamily="18" charset="0"/>
            </a:endParaRPr>
          </a:p>
        </p:txBody>
      </p:sp>
      <p:sp>
        <p:nvSpPr>
          <p:cNvPr id="3756042" name="Line 11"/>
          <p:cNvSpPr>
            <a:spLocks noChangeShapeType="1"/>
          </p:cNvSpPr>
          <p:nvPr/>
        </p:nvSpPr>
        <p:spPr bwMode="auto">
          <a:xfrm>
            <a:off x="271463" y="3733800"/>
            <a:ext cx="8466137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6043" name="Line 12"/>
          <p:cNvSpPr>
            <a:spLocks noChangeShapeType="1"/>
          </p:cNvSpPr>
          <p:nvPr/>
        </p:nvSpPr>
        <p:spPr bwMode="auto">
          <a:xfrm>
            <a:off x="271463" y="2286000"/>
            <a:ext cx="8466137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6044" name="Line 13"/>
          <p:cNvSpPr>
            <a:spLocks noChangeShapeType="1"/>
          </p:cNvSpPr>
          <p:nvPr/>
        </p:nvSpPr>
        <p:spPr bwMode="auto">
          <a:xfrm>
            <a:off x="271463" y="6096000"/>
            <a:ext cx="8466137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7057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7058" name="Text Box 3"/>
          <p:cNvSpPr txBox="1">
            <a:spLocks noChangeArrowheads="1"/>
          </p:cNvSpPr>
          <p:nvPr/>
        </p:nvSpPr>
        <p:spPr bwMode="auto">
          <a:xfrm>
            <a:off x="1187450" y="188913"/>
            <a:ext cx="6986588" cy="762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4400">
                <a:latin typeface="Times New Roman" pitchFamily="18" charset="0"/>
              </a:rPr>
              <a:t>Grau de Confiança: 90% </a:t>
            </a:r>
            <a:endParaRPr lang="pt-BR" sz="4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7059" name="Line 12"/>
          <p:cNvSpPr>
            <a:spLocks noChangeShapeType="1"/>
          </p:cNvSpPr>
          <p:nvPr/>
        </p:nvSpPr>
        <p:spPr bwMode="auto">
          <a:xfrm>
            <a:off x="2987675" y="4365625"/>
            <a:ext cx="1296988" cy="0"/>
          </a:xfrm>
          <a:prstGeom prst="line">
            <a:avLst/>
          </a:prstGeom>
          <a:noFill/>
          <a:ln w="76200" cap="rnd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7060" name="Text Box 17"/>
          <p:cNvSpPr txBox="1">
            <a:spLocks noChangeArrowheads="1"/>
          </p:cNvSpPr>
          <p:nvPr/>
        </p:nvSpPr>
        <p:spPr bwMode="auto">
          <a:xfrm>
            <a:off x="3113088" y="5084763"/>
            <a:ext cx="1243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Clarendon Condensed" pitchFamily="18" charset="0"/>
              </a:rPr>
              <a:t>z  =-1,64 </a:t>
            </a:r>
            <a:endParaRPr lang="pt-BR">
              <a:solidFill>
                <a:schemeClr val="tx2"/>
              </a:solidFill>
              <a:latin typeface="Clarendon Condensed" pitchFamily="18" charset="0"/>
            </a:endParaRPr>
          </a:p>
        </p:txBody>
      </p:sp>
      <p:pic>
        <p:nvPicPr>
          <p:cNvPr id="3757061" name="Picture 22" descr="genius-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052513"/>
            <a:ext cx="5976938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57062" name="Text Box 16"/>
          <p:cNvSpPr txBox="1">
            <a:spLocks noChangeArrowheads="1"/>
          </p:cNvSpPr>
          <p:nvPr/>
        </p:nvSpPr>
        <p:spPr bwMode="auto">
          <a:xfrm>
            <a:off x="6156325" y="981075"/>
            <a:ext cx="2735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sym typeface="Symbol" pitchFamily="18" charset="2"/>
              </a:rPr>
              <a:t> = 0,10</a:t>
            </a:r>
            <a:endParaRPr lang="pt-BR" sz="32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7063" name="Rectangle 23"/>
          <p:cNvSpPr>
            <a:spLocks noChangeArrowheads="1"/>
          </p:cNvSpPr>
          <p:nvPr/>
        </p:nvSpPr>
        <p:spPr bwMode="auto">
          <a:xfrm>
            <a:off x="2051050" y="4221163"/>
            <a:ext cx="547370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7064" name="Line 5"/>
          <p:cNvSpPr>
            <a:spLocks noChangeShapeType="1"/>
          </p:cNvSpPr>
          <p:nvPr/>
        </p:nvSpPr>
        <p:spPr bwMode="auto">
          <a:xfrm>
            <a:off x="3779838" y="3573463"/>
            <a:ext cx="1728787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57065" name="Text Box 8"/>
          <p:cNvSpPr txBox="1">
            <a:spLocks noChangeArrowheads="1"/>
          </p:cNvSpPr>
          <p:nvPr/>
        </p:nvSpPr>
        <p:spPr bwMode="auto">
          <a:xfrm>
            <a:off x="3995738" y="2492375"/>
            <a:ext cx="13636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solidFill>
                  <a:schemeClr val="tx2"/>
                </a:solidFill>
                <a:latin typeface="Clarendon Condensed" pitchFamily="18" charset="0"/>
              </a:rPr>
              <a:t>90%</a:t>
            </a:r>
            <a:endParaRPr lang="pt-BR" sz="6000">
              <a:solidFill>
                <a:schemeClr val="tx2"/>
              </a:solidFill>
              <a:latin typeface="Clarendon Condensed" pitchFamily="18" charset="0"/>
            </a:endParaRPr>
          </a:p>
        </p:txBody>
      </p:sp>
      <p:sp>
        <p:nvSpPr>
          <p:cNvPr id="3757066" name="Text Box 9"/>
          <p:cNvSpPr txBox="1">
            <a:spLocks noChangeArrowheads="1"/>
          </p:cNvSpPr>
          <p:nvPr/>
        </p:nvSpPr>
        <p:spPr bwMode="auto">
          <a:xfrm>
            <a:off x="4356100" y="4221163"/>
            <a:ext cx="473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6000">
                <a:solidFill>
                  <a:schemeClr val="accent2"/>
                </a:solidFill>
                <a:latin typeface="Clarendon Condensed" pitchFamily="18" charset="0"/>
                <a:sym typeface="Symbol" pitchFamily="18" charset="2"/>
              </a:rPr>
              <a:t></a:t>
            </a:r>
            <a:endParaRPr lang="pt-BR" sz="6000">
              <a:solidFill>
                <a:schemeClr val="accent2"/>
              </a:solidFill>
              <a:latin typeface="Clarendon Condensed" pitchFamily="18" charset="0"/>
            </a:endParaRPr>
          </a:p>
        </p:txBody>
      </p:sp>
      <p:sp>
        <p:nvSpPr>
          <p:cNvPr id="3757067" name="Line 11"/>
          <p:cNvSpPr>
            <a:spLocks noChangeShapeType="1"/>
          </p:cNvSpPr>
          <p:nvPr/>
        </p:nvSpPr>
        <p:spPr bwMode="auto">
          <a:xfrm>
            <a:off x="3708400" y="2420938"/>
            <a:ext cx="0" cy="242728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7068" name="Line 24"/>
          <p:cNvSpPr>
            <a:spLocks noChangeShapeType="1"/>
          </p:cNvSpPr>
          <p:nvPr/>
        </p:nvSpPr>
        <p:spPr bwMode="auto">
          <a:xfrm>
            <a:off x="5580063" y="2420938"/>
            <a:ext cx="0" cy="250031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7069" name="Text Box 6"/>
          <p:cNvSpPr txBox="1">
            <a:spLocks noChangeArrowheads="1"/>
          </p:cNvSpPr>
          <p:nvPr/>
        </p:nvSpPr>
        <p:spPr bwMode="auto">
          <a:xfrm>
            <a:off x="1692275" y="2205038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/2</a:t>
            </a:r>
            <a:endParaRPr lang="pt-BR" sz="440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7070" name="Text Box 25"/>
          <p:cNvSpPr txBox="1">
            <a:spLocks noChangeArrowheads="1"/>
          </p:cNvSpPr>
          <p:nvPr/>
        </p:nvSpPr>
        <p:spPr bwMode="auto">
          <a:xfrm>
            <a:off x="6659563" y="2060575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/2</a:t>
            </a:r>
            <a:endParaRPr lang="pt-BR" sz="440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7071" name="Line 26"/>
          <p:cNvSpPr>
            <a:spLocks noChangeShapeType="1"/>
          </p:cNvSpPr>
          <p:nvPr/>
        </p:nvSpPr>
        <p:spPr bwMode="auto">
          <a:xfrm flipH="1" flipV="1">
            <a:off x="2411413" y="2924175"/>
            <a:ext cx="792162" cy="7937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57072" name="Line 27"/>
          <p:cNvSpPr>
            <a:spLocks noChangeShapeType="1"/>
          </p:cNvSpPr>
          <p:nvPr/>
        </p:nvSpPr>
        <p:spPr bwMode="auto">
          <a:xfrm flipV="1">
            <a:off x="6227763" y="2924175"/>
            <a:ext cx="504825" cy="649288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57073" name="Text Box 14"/>
          <p:cNvSpPr txBox="1">
            <a:spLocks noChangeArrowheads="1"/>
          </p:cNvSpPr>
          <p:nvPr/>
        </p:nvSpPr>
        <p:spPr bwMode="auto">
          <a:xfrm>
            <a:off x="3924300" y="4292600"/>
            <a:ext cx="47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larendon Condensed" pitchFamily="18" charset="0"/>
              </a:rPr>
              <a:t>E</a:t>
            </a:r>
            <a:endParaRPr lang="pt-BR" sz="4400">
              <a:latin typeface="Clarendon Condensed" pitchFamily="18" charset="0"/>
            </a:endParaRPr>
          </a:p>
        </p:txBody>
      </p:sp>
      <p:sp>
        <p:nvSpPr>
          <p:cNvPr id="3757074" name="Text Box 28"/>
          <p:cNvSpPr txBox="1">
            <a:spLocks noChangeArrowheads="1"/>
          </p:cNvSpPr>
          <p:nvPr/>
        </p:nvSpPr>
        <p:spPr bwMode="auto">
          <a:xfrm>
            <a:off x="5003800" y="4292600"/>
            <a:ext cx="47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larendon Condensed" pitchFamily="18" charset="0"/>
              </a:rPr>
              <a:t>E</a:t>
            </a:r>
            <a:endParaRPr lang="pt-BR" sz="4400">
              <a:latin typeface="Clarendon Condensed" pitchFamily="18" charset="0"/>
            </a:endParaRPr>
          </a:p>
        </p:txBody>
      </p:sp>
      <p:sp>
        <p:nvSpPr>
          <p:cNvPr id="3757075" name="Line 29"/>
          <p:cNvSpPr>
            <a:spLocks noChangeShapeType="1"/>
          </p:cNvSpPr>
          <p:nvPr/>
        </p:nvSpPr>
        <p:spPr bwMode="auto">
          <a:xfrm>
            <a:off x="3851275" y="4365625"/>
            <a:ext cx="865188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7076" name="Line 30"/>
          <p:cNvSpPr>
            <a:spLocks noChangeShapeType="1"/>
          </p:cNvSpPr>
          <p:nvPr/>
        </p:nvSpPr>
        <p:spPr bwMode="auto">
          <a:xfrm>
            <a:off x="3851275" y="4365625"/>
            <a:ext cx="1728788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7077" name="Text Box 31"/>
          <p:cNvSpPr txBox="1">
            <a:spLocks noChangeArrowheads="1"/>
          </p:cNvSpPr>
          <p:nvPr/>
        </p:nvSpPr>
        <p:spPr bwMode="auto">
          <a:xfrm>
            <a:off x="4932363" y="5084763"/>
            <a:ext cx="1379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Clarendon Condensed" pitchFamily="18" charset="0"/>
              </a:rPr>
              <a:t>z  =+1,64 </a:t>
            </a:r>
            <a:endParaRPr lang="pt-BR">
              <a:solidFill>
                <a:schemeClr val="tx2"/>
              </a:solidFill>
              <a:latin typeface="Clarendon Condense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714625"/>
            <a:ext cx="9144000" cy="1143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7200" dirty="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081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8082" name="Text Box 3"/>
          <p:cNvSpPr txBox="1">
            <a:spLocks noChangeArrowheads="1"/>
          </p:cNvSpPr>
          <p:nvPr/>
        </p:nvSpPr>
        <p:spPr bwMode="auto">
          <a:xfrm>
            <a:off x="1187450" y="188913"/>
            <a:ext cx="6986588" cy="762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4400">
                <a:latin typeface="Times New Roman" pitchFamily="18" charset="0"/>
              </a:rPr>
              <a:t>Grau de Confiança: 95% </a:t>
            </a:r>
            <a:endParaRPr lang="pt-BR" sz="4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8083" name="Line 4"/>
          <p:cNvSpPr>
            <a:spLocks noChangeShapeType="1"/>
          </p:cNvSpPr>
          <p:nvPr/>
        </p:nvSpPr>
        <p:spPr bwMode="auto">
          <a:xfrm>
            <a:off x="2987675" y="4365625"/>
            <a:ext cx="1296988" cy="0"/>
          </a:xfrm>
          <a:prstGeom prst="line">
            <a:avLst/>
          </a:prstGeom>
          <a:noFill/>
          <a:ln w="76200" cap="rnd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8084" name="Text Box 5"/>
          <p:cNvSpPr txBox="1">
            <a:spLocks noChangeArrowheads="1"/>
          </p:cNvSpPr>
          <p:nvPr/>
        </p:nvSpPr>
        <p:spPr bwMode="auto">
          <a:xfrm>
            <a:off x="1763713" y="5084763"/>
            <a:ext cx="1958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Clarendon Condensed" pitchFamily="18" charset="0"/>
              </a:rPr>
              <a:t>z  =-1,96 </a:t>
            </a:r>
            <a:endParaRPr lang="pt-BR" sz="4000">
              <a:solidFill>
                <a:schemeClr val="tx2"/>
              </a:solidFill>
              <a:latin typeface="Clarendon Condensed" pitchFamily="18" charset="0"/>
            </a:endParaRPr>
          </a:p>
        </p:txBody>
      </p:sp>
      <p:pic>
        <p:nvPicPr>
          <p:cNvPr id="3758085" name="Picture 6" descr="genius-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052513"/>
            <a:ext cx="5976938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58086" name="Text Box 7"/>
          <p:cNvSpPr txBox="1">
            <a:spLocks noChangeArrowheads="1"/>
          </p:cNvSpPr>
          <p:nvPr/>
        </p:nvSpPr>
        <p:spPr bwMode="auto">
          <a:xfrm>
            <a:off x="6156325" y="981075"/>
            <a:ext cx="2735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sym typeface="Symbol" pitchFamily="18" charset="2"/>
              </a:rPr>
              <a:t> = 0,05</a:t>
            </a:r>
            <a:endParaRPr lang="pt-BR" sz="32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8087" name="Rectangle 8"/>
          <p:cNvSpPr>
            <a:spLocks noChangeArrowheads="1"/>
          </p:cNvSpPr>
          <p:nvPr/>
        </p:nvSpPr>
        <p:spPr bwMode="auto">
          <a:xfrm>
            <a:off x="2051050" y="4221163"/>
            <a:ext cx="547370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8088" name="Line 9"/>
          <p:cNvSpPr>
            <a:spLocks noChangeShapeType="1"/>
          </p:cNvSpPr>
          <p:nvPr/>
        </p:nvSpPr>
        <p:spPr bwMode="auto">
          <a:xfrm>
            <a:off x="2916238" y="3573463"/>
            <a:ext cx="338455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58089" name="Text Box 10"/>
          <p:cNvSpPr txBox="1">
            <a:spLocks noChangeArrowheads="1"/>
          </p:cNvSpPr>
          <p:nvPr/>
        </p:nvSpPr>
        <p:spPr bwMode="auto">
          <a:xfrm>
            <a:off x="3995738" y="2492375"/>
            <a:ext cx="13636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solidFill>
                  <a:schemeClr val="tx2"/>
                </a:solidFill>
                <a:latin typeface="Clarendon Condensed" pitchFamily="18" charset="0"/>
              </a:rPr>
              <a:t>95%</a:t>
            </a:r>
            <a:endParaRPr lang="pt-BR" sz="6000">
              <a:solidFill>
                <a:schemeClr val="tx2"/>
              </a:solidFill>
              <a:latin typeface="Clarendon Condensed" pitchFamily="18" charset="0"/>
            </a:endParaRPr>
          </a:p>
        </p:txBody>
      </p:sp>
      <p:sp>
        <p:nvSpPr>
          <p:cNvPr id="3758090" name="Text Box 11"/>
          <p:cNvSpPr txBox="1">
            <a:spLocks noChangeArrowheads="1"/>
          </p:cNvSpPr>
          <p:nvPr/>
        </p:nvSpPr>
        <p:spPr bwMode="auto">
          <a:xfrm>
            <a:off x="4356100" y="4221163"/>
            <a:ext cx="473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6000">
                <a:solidFill>
                  <a:schemeClr val="accent2"/>
                </a:solidFill>
                <a:latin typeface="Clarendon Condensed" pitchFamily="18" charset="0"/>
                <a:sym typeface="Symbol" pitchFamily="18" charset="2"/>
              </a:rPr>
              <a:t></a:t>
            </a:r>
            <a:endParaRPr lang="pt-BR" sz="6000">
              <a:solidFill>
                <a:schemeClr val="accent2"/>
              </a:solidFill>
              <a:latin typeface="Clarendon Condensed" pitchFamily="18" charset="0"/>
            </a:endParaRPr>
          </a:p>
        </p:txBody>
      </p:sp>
      <p:sp>
        <p:nvSpPr>
          <p:cNvPr id="3758091" name="Line 12"/>
          <p:cNvSpPr>
            <a:spLocks noChangeShapeType="1"/>
          </p:cNvSpPr>
          <p:nvPr/>
        </p:nvSpPr>
        <p:spPr bwMode="auto">
          <a:xfrm>
            <a:off x="2916238" y="3573463"/>
            <a:ext cx="0" cy="134778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8092" name="Line 13"/>
          <p:cNvSpPr>
            <a:spLocks noChangeShapeType="1"/>
          </p:cNvSpPr>
          <p:nvPr/>
        </p:nvSpPr>
        <p:spPr bwMode="auto">
          <a:xfrm>
            <a:off x="6443663" y="3573463"/>
            <a:ext cx="0" cy="134778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8093" name="Text Box 14"/>
          <p:cNvSpPr txBox="1">
            <a:spLocks noChangeArrowheads="1"/>
          </p:cNvSpPr>
          <p:nvPr/>
        </p:nvSpPr>
        <p:spPr bwMode="auto">
          <a:xfrm>
            <a:off x="1258888" y="2997200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/2</a:t>
            </a:r>
            <a:endParaRPr lang="pt-BR" sz="440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8094" name="Text Box 15"/>
          <p:cNvSpPr txBox="1">
            <a:spLocks noChangeArrowheads="1"/>
          </p:cNvSpPr>
          <p:nvPr/>
        </p:nvSpPr>
        <p:spPr bwMode="auto">
          <a:xfrm>
            <a:off x="6769100" y="2997200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/2</a:t>
            </a:r>
            <a:endParaRPr lang="pt-BR" sz="440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8095" name="Line 16"/>
          <p:cNvSpPr>
            <a:spLocks noChangeShapeType="1"/>
          </p:cNvSpPr>
          <p:nvPr/>
        </p:nvSpPr>
        <p:spPr bwMode="auto">
          <a:xfrm flipH="1" flipV="1">
            <a:off x="2124075" y="3644900"/>
            <a:ext cx="360363" cy="3603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58096" name="Line 17"/>
          <p:cNvSpPr>
            <a:spLocks noChangeShapeType="1"/>
          </p:cNvSpPr>
          <p:nvPr/>
        </p:nvSpPr>
        <p:spPr bwMode="auto">
          <a:xfrm flipV="1">
            <a:off x="6588125" y="3644900"/>
            <a:ext cx="288925" cy="3603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58097" name="Text Box 18"/>
          <p:cNvSpPr txBox="1">
            <a:spLocks noChangeArrowheads="1"/>
          </p:cNvSpPr>
          <p:nvPr/>
        </p:nvSpPr>
        <p:spPr bwMode="auto">
          <a:xfrm>
            <a:off x="3203575" y="4292600"/>
            <a:ext cx="47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larendon Condensed" pitchFamily="18" charset="0"/>
              </a:rPr>
              <a:t>E</a:t>
            </a:r>
            <a:endParaRPr lang="pt-BR" sz="4400">
              <a:latin typeface="Clarendon Condensed" pitchFamily="18" charset="0"/>
            </a:endParaRPr>
          </a:p>
        </p:txBody>
      </p:sp>
      <p:sp>
        <p:nvSpPr>
          <p:cNvPr id="3758098" name="Text Box 19"/>
          <p:cNvSpPr txBox="1">
            <a:spLocks noChangeArrowheads="1"/>
          </p:cNvSpPr>
          <p:nvPr/>
        </p:nvSpPr>
        <p:spPr bwMode="auto">
          <a:xfrm>
            <a:off x="5538788" y="4292600"/>
            <a:ext cx="47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larendon Condensed" pitchFamily="18" charset="0"/>
              </a:rPr>
              <a:t>E</a:t>
            </a:r>
            <a:endParaRPr lang="pt-BR" sz="4400">
              <a:latin typeface="Clarendon Condensed" pitchFamily="18" charset="0"/>
            </a:endParaRPr>
          </a:p>
        </p:txBody>
      </p:sp>
      <p:sp>
        <p:nvSpPr>
          <p:cNvPr id="3758099" name="Line 20"/>
          <p:cNvSpPr>
            <a:spLocks noChangeShapeType="1"/>
          </p:cNvSpPr>
          <p:nvPr/>
        </p:nvSpPr>
        <p:spPr bwMode="auto">
          <a:xfrm>
            <a:off x="2987675" y="4365625"/>
            <a:ext cx="1728788" cy="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8100" name="Line 21"/>
          <p:cNvSpPr>
            <a:spLocks noChangeShapeType="1"/>
          </p:cNvSpPr>
          <p:nvPr/>
        </p:nvSpPr>
        <p:spPr bwMode="auto">
          <a:xfrm>
            <a:off x="4643438" y="4365625"/>
            <a:ext cx="1728787" cy="0"/>
          </a:xfrm>
          <a:prstGeom prst="line">
            <a:avLst/>
          </a:prstGeom>
          <a:noFill/>
          <a:ln w="57150">
            <a:solidFill>
              <a:schemeClr val="accent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8101" name="Text Box 22"/>
          <p:cNvSpPr txBox="1">
            <a:spLocks noChangeArrowheads="1"/>
          </p:cNvSpPr>
          <p:nvPr/>
        </p:nvSpPr>
        <p:spPr bwMode="auto">
          <a:xfrm>
            <a:off x="5492750" y="5084763"/>
            <a:ext cx="208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Clarendon Condensed" pitchFamily="18" charset="0"/>
              </a:rPr>
              <a:t>z  =</a:t>
            </a:r>
            <a:r>
              <a:rPr lang="en-US" sz="2800">
                <a:solidFill>
                  <a:schemeClr val="tx2"/>
                </a:solidFill>
                <a:latin typeface="Clarendon Condensed" pitchFamily="18" charset="0"/>
              </a:rPr>
              <a:t>+</a:t>
            </a:r>
            <a:r>
              <a:rPr lang="en-US" sz="4000">
                <a:solidFill>
                  <a:schemeClr val="tx2"/>
                </a:solidFill>
                <a:latin typeface="Clarendon Condensed" pitchFamily="18" charset="0"/>
              </a:rPr>
              <a:t>1,96 </a:t>
            </a:r>
            <a:endParaRPr lang="pt-BR" sz="4000">
              <a:solidFill>
                <a:schemeClr val="tx2"/>
              </a:solidFill>
              <a:latin typeface="Clarendon Condense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9105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59106" name="Text Box 3"/>
          <p:cNvSpPr txBox="1">
            <a:spLocks noChangeArrowheads="1"/>
          </p:cNvSpPr>
          <p:nvPr/>
        </p:nvSpPr>
        <p:spPr bwMode="auto">
          <a:xfrm>
            <a:off x="1187450" y="188913"/>
            <a:ext cx="6986588" cy="7620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Blip>
                <a:blip r:embed="rId2"/>
              </a:buBlip>
            </a:pPr>
            <a:r>
              <a:rPr lang="en-US" sz="4400">
                <a:latin typeface="Times New Roman" pitchFamily="18" charset="0"/>
              </a:rPr>
              <a:t>Grau de Confiança: 99% </a:t>
            </a:r>
            <a:endParaRPr lang="pt-BR" sz="4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9107" name="Line 4"/>
          <p:cNvSpPr>
            <a:spLocks noChangeShapeType="1"/>
          </p:cNvSpPr>
          <p:nvPr/>
        </p:nvSpPr>
        <p:spPr bwMode="auto">
          <a:xfrm>
            <a:off x="2987675" y="4365625"/>
            <a:ext cx="1296988" cy="0"/>
          </a:xfrm>
          <a:prstGeom prst="line">
            <a:avLst/>
          </a:prstGeom>
          <a:noFill/>
          <a:ln w="76200" cap="rnd">
            <a:solidFill>
              <a:srgbClr val="FF00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9108" name="Text Box 5"/>
          <p:cNvSpPr txBox="1">
            <a:spLocks noChangeArrowheads="1"/>
          </p:cNvSpPr>
          <p:nvPr/>
        </p:nvSpPr>
        <p:spPr bwMode="auto">
          <a:xfrm>
            <a:off x="1763713" y="5084763"/>
            <a:ext cx="1958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Clarendon Condensed" pitchFamily="18" charset="0"/>
              </a:rPr>
              <a:t>z  =-2,57 </a:t>
            </a:r>
            <a:endParaRPr lang="pt-BR" sz="4000">
              <a:solidFill>
                <a:schemeClr val="tx2"/>
              </a:solidFill>
              <a:latin typeface="Clarendon Condensed" pitchFamily="18" charset="0"/>
            </a:endParaRPr>
          </a:p>
        </p:txBody>
      </p:sp>
      <p:pic>
        <p:nvPicPr>
          <p:cNvPr id="3759109" name="Picture 6" descr="genius-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1052513"/>
            <a:ext cx="5976938" cy="375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59110" name="Text Box 7"/>
          <p:cNvSpPr txBox="1">
            <a:spLocks noChangeArrowheads="1"/>
          </p:cNvSpPr>
          <p:nvPr/>
        </p:nvSpPr>
        <p:spPr bwMode="auto">
          <a:xfrm>
            <a:off x="6156325" y="981075"/>
            <a:ext cx="2735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sym typeface="Symbol" pitchFamily="18" charset="2"/>
              </a:rPr>
              <a:t> = 0,01</a:t>
            </a:r>
            <a:endParaRPr lang="pt-BR" sz="32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9111" name="Rectangle 8"/>
          <p:cNvSpPr>
            <a:spLocks noChangeArrowheads="1"/>
          </p:cNvSpPr>
          <p:nvPr/>
        </p:nvSpPr>
        <p:spPr bwMode="auto">
          <a:xfrm>
            <a:off x="2051050" y="4221163"/>
            <a:ext cx="5473700" cy="5032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59112" name="Line 9"/>
          <p:cNvSpPr>
            <a:spLocks noChangeShapeType="1"/>
          </p:cNvSpPr>
          <p:nvPr/>
        </p:nvSpPr>
        <p:spPr bwMode="auto">
          <a:xfrm>
            <a:off x="2268538" y="4076700"/>
            <a:ext cx="467995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59113" name="Text Box 10"/>
          <p:cNvSpPr txBox="1">
            <a:spLocks noChangeArrowheads="1"/>
          </p:cNvSpPr>
          <p:nvPr/>
        </p:nvSpPr>
        <p:spPr bwMode="auto">
          <a:xfrm>
            <a:off x="3995738" y="2349500"/>
            <a:ext cx="160178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7200">
                <a:solidFill>
                  <a:schemeClr val="tx2"/>
                </a:solidFill>
                <a:latin typeface="Clarendon Condensed" pitchFamily="18" charset="0"/>
              </a:rPr>
              <a:t>99%</a:t>
            </a:r>
            <a:endParaRPr lang="pt-BR" sz="7200">
              <a:solidFill>
                <a:schemeClr val="tx2"/>
              </a:solidFill>
              <a:latin typeface="Clarendon Condensed" pitchFamily="18" charset="0"/>
            </a:endParaRPr>
          </a:p>
        </p:txBody>
      </p:sp>
      <p:sp>
        <p:nvSpPr>
          <p:cNvPr id="3759114" name="Text Box 11"/>
          <p:cNvSpPr txBox="1">
            <a:spLocks noChangeArrowheads="1"/>
          </p:cNvSpPr>
          <p:nvPr/>
        </p:nvSpPr>
        <p:spPr bwMode="auto">
          <a:xfrm>
            <a:off x="4356100" y="4221163"/>
            <a:ext cx="473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6000">
                <a:solidFill>
                  <a:schemeClr val="accent2"/>
                </a:solidFill>
                <a:latin typeface="Clarendon Condensed" pitchFamily="18" charset="0"/>
                <a:sym typeface="Symbol" pitchFamily="18" charset="2"/>
              </a:rPr>
              <a:t></a:t>
            </a:r>
            <a:endParaRPr lang="pt-BR" sz="6000">
              <a:solidFill>
                <a:schemeClr val="accent2"/>
              </a:solidFill>
              <a:latin typeface="Clarendon Condensed" pitchFamily="18" charset="0"/>
            </a:endParaRPr>
          </a:p>
        </p:txBody>
      </p:sp>
      <p:sp>
        <p:nvSpPr>
          <p:cNvPr id="3759115" name="Line 12"/>
          <p:cNvSpPr>
            <a:spLocks noChangeShapeType="1"/>
          </p:cNvSpPr>
          <p:nvPr/>
        </p:nvSpPr>
        <p:spPr bwMode="auto">
          <a:xfrm>
            <a:off x="2268538" y="3933825"/>
            <a:ext cx="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9116" name="Line 13"/>
          <p:cNvSpPr>
            <a:spLocks noChangeShapeType="1"/>
          </p:cNvSpPr>
          <p:nvPr/>
        </p:nvSpPr>
        <p:spPr bwMode="auto">
          <a:xfrm>
            <a:off x="7019925" y="4005263"/>
            <a:ext cx="0" cy="915987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9117" name="Text Box 14"/>
          <p:cNvSpPr txBox="1">
            <a:spLocks noChangeArrowheads="1"/>
          </p:cNvSpPr>
          <p:nvPr/>
        </p:nvSpPr>
        <p:spPr bwMode="auto">
          <a:xfrm>
            <a:off x="1116013" y="2852738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/2</a:t>
            </a:r>
            <a:endParaRPr lang="pt-BR" sz="440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9118" name="Text Box 15"/>
          <p:cNvSpPr txBox="1">
            <a:spLocks noChangeArrowheads="1"/>
          </p:cNvSpPr>
          <p:nvPr/>
        </p:nvSpPr>
        <p:spPr bwMode="auto">
          <a:xfrm>
            <a:off x="7235825" y="2852738"/>
            <a:ext cx="971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/2</a:t>
            </a:r>
            <a:endParaRPr lang="pt-BR" sz="440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3759119" name="Line 16"/>
          <p:cNvSpPr>
            <a:spLocks noChangeShapeType="1"/>
          </p:cNvSpPr>
          <p:nvPr/>
        </p:nvSpPr>
        <p:spPr bwMode="auto">
          <a:xfrm flipH="1" flipV="1">
            <a:off x="1763713" y="3644900"/>
            <a:ext cx="360362" cy="36036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59120" name="Line 17"/>
          <p:cNvSpPr>
            <a:spLocks noChangeShapeType="1"/>
          </p:cNvSpPr>
          <p:nvPr/>
        </p:nvSpPr>
        <p:spPr bwMode="auto">
          <a:xfrm flipV="1">
            <a:off x="7235825" y="3716338"/>
            <a:ext cx="288925" cy="360362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59121" name="Text Box 18"/>
          <p:cNvSpPr txBox="1">
            <a:spLocks noChangeArrowheads="1"/>
          </p:cNvSpPr>
          <p:nvPr/>
        </p:nvSpPr>
        <p:spPr bwMode="auto">
          <a:xfrm>
            <a:off x="3203575" y="4292600"/>
            <a:ext cx="47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larendon Condensed" pitchFamily="18" charset="0"/>
              </a:rPr>
              <a:t>E</a:t>
            </a:r>
            <a:endParaRPr lang="pt-BR" sz="4400">
              <a:latin typeface="Clarendon Condensed" pitchFamily="18" charset="0"/>
            </a:endParaRPr>
          </a:p>
        </p:txBody>
      </p:sp>
      <p:sp>
        <p:nvSpPr>
          <p:cNvPr id="3759122" name="Text Box 19"/>
          <p:cNvSpPr txBox="1">
            <a:spLocks noChangeArrowheads="1"/>
          </p:cNvSpPr>
          <p:nvPr/>
        </p:nvSpPr>
        <p:spPr bwMode="auto">
          <a:xfrm>
            <a:off x="5538788" y="4292600"/>
            <a:ext cx="47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Clarendon Condensed" pitchFamily="18" charset="0"/>
              </a:rPr>
              <a:t>E</a:t>
            </a:r>
            <a:endParaRPr lang="pt-BR" sz="4400">
              <a:latin typeface="Clarendon Condensed" pitchFamily="18" charset="0"/>
            </a:endParaRPr>
          </a:p>
        </p:txBody>
      </p:sp>
      <p:sp>
        <p:nvSpPr>
          <p:cNvPr id="3759123" name="Line 20"/>
          <p:cNvSpPr>
            <a:spLocks noChangeShapeType="1"/>
          </p:cNvSpPr>
          <p:nvPr/>
        </p:nvSpPr>
        <p:spPr bwMode="auto">
          <a:xfrm>
            <a:off x="2339975" y="4365625"/>
            <a:ext cx="2376488" cy="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9124" name="Line 21"/>
          <p:cNvSpPr>
            <a:spLocks noChangeShapeType="1"/>
          </p:cNvSpPr>
          <p:nvPr/>
        </p:nvSpPr>
        <p:spPr bwMode="auto">
          <a:xfrm>
            <a:off x="4643438" y="4365625"/>
            <a:ext cx="2305050" cy="0"/>
          </a:xfrm>
          <a:prstGeom prst="line">
            <a:avLst/>
          </a:prstGeom>
          <a:noFill/>
          <a:ln w="57150">
            <a:solidFill>
              <a:schemeClr val="hlink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59125" name="Text Box 22"/>
          <p:cNvSpPr txBox="1">
            <a:spLocks noChangeArrowheads="1"/>
          </p:cNvSpPr>
          <p:nvPr/>
        </p:nvSpPr>
        <p:spPr bwMode="auto">
          <a:xfrm>
            <a:off x="5492750" y="5084763"/>
            <a:ext cx="208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tx2"/>
                </a:solidFill>
                <a:latin typeface="Clarendon Condensed" pitchFamily="18" charset="0"/>
              </a:rPr>
              <a:t>z  =</a:t>
            </a:r>
            <a:r>
              <a:rPr lang="en-US" sz="2800">
                <a:solidFill>
                  <a:schemeClr val="tx2"/>
                </a:solidFill>
                <a:latin typeface="Clarendon Condensed" pitchFamily="18" charset="0"/>
              </a:rPr>
              <a:t>+</a:t>
            </a:r>
            <a:r>
              <a:rPr lang="en-US" sz="4000">
                <a:solidFill>
                  <a:schemeClr val="tx2"/>
                </a:solidFill>
                <a:latin typeface="Clarendon Condensed" pitchFamily="18" charset="0"/>
              </a:rPr>
              <a:t>2,57 </a:t>
            </a:r>
            <a:endParaRPr lang="pt-BR" sz="4000">
              <a:solidFill>
                <a:schemeClr val="tx2"/>
              </a:solidFill>
              <a:latin typeface="Clarendon Condense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0129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60130" name="Line 6"/>
          <p:cNvSpPr>
            <a:spLocks noChangeShapeType="1"/>
          </p:cNvSpPr>
          <p:nvPr/>
        </p:nvSpPr>
        <p:spPr bwMode="auto">
          <a:xfrm>
            <a:off x="1085850" y="3586163"/>
            <a:ext cx="6908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0131" name="Text Box 7"/>
          <p:cNvSpPr txBox="1">
            <a:spLocks noChangeArrowheads="1"/>
          </p:cNvSpPr>
          <p:nvPr/>
        </p:nvSpPr>
        <p:spPr bwMode="auto">
          <a:xfrm>
            <a:off x="4141788" y="3290888"/>
            <a:ext cx="6238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0066FF"/>
                </a:solidFill>
                <a:latin typeface="Times New Roman" pitchFamily="18" charset="0"/>
                <a:sym typeface="Symbol" pitchFamily="18" charset="2"/>
              </a:rPr>
              <a:t></a:t>
            </a:r>
            <a:endParaRPr lang="pt-BR" sz="6000">
              <a:solidFill>
                <a:srgbClr val="0066FF"/>
              </a:solidFill>
              <a:latin typeface="Times New Roman" pitchFamily="18" charset="0"/>
            </a:endParaRPr>
          </a:p>
        </p:txBody>
      </p:sp>
      <p:sp>
        <p:nvSpPr>
          <p:cNvPr id="3760132" name="AutoShape 8"/>
          <p:cNvSpPr>
            <a:spLocks/>
          </p:cNvSpPr>
          <p:nvPr/>
        </p:nvSpPr>
        <p:spPr bwMode="auto">
          <a:xfrm rot="5460851">
            <a:off x="2461419" y="2442369"/>
            <a:ext cx="468313" cy="2873375"/>
          </a:xfrm>
          <a:prstGeom prst="rightBrace">
            <a:avLst>
              <a:gd name="adj1" fmla="val 51130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pt-BR" b="0">
              <a:solidFill>
                <a:srgbClr val="CCFFCC"/>
              </a:solidFill>
              <a:latin typeface="Times New Roman" pitchFamily="18" charset="0"/>
            </a:endParaRPr>
          </a:p>
        </p:txBody>
      </p:sp>
      <p:sp>
        <p:nvSpPr>
          <p:cNvPr id="3760133" name="Text Box 9"/>
          <p:cNvSpPr txBox="1">
            <a:spLocks noChangeArrowheads="1"/>
          </p:cNvSpPr>
          <p:nvPr/>
        </p:nvSpPr>
        <p:spPr bwMode="auto">
          <a:xfrm>
            <a:off x="2695575" y="5908675"/>
            <a:ext cx="163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60134" name="Text Box 10"/>
          <p:cNvSpPr txBox="1">
            <a:spLocks noChangeArrowheads="1"/>
          </p:cNvSpPr>
          <p:nvPr/>
        </p:nvSpPr>
        <p:spPr bwMode="auto">
          <a:xfrm>
            <a:off x="2628900" y="2643188"/>
            <a:ext cx="4460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accent2"/>
                </a:solidFill>
                <a:latin typeface="Times New Roman" pitchFamily="18" charset="0"/>
              </a:rPr>
              <a:t>interv. de confiança</a:t>
            </a:r>
            <a:endParaRPr lang="pt-BR" sz="400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760135" name="Text Box 11"/>
          <p:cNvSpPr txBox="1">
            <a:spLocks noChangeArrowheads="1"/>
          </p:cNvSpPr>
          <p:nvPr/>
        </p:nvSpPr>
        <p:spPr bwMode="auto">
          <a:xfrm>
            <a:off x="1044575" y="4298950"/>
            <a:ext cx="3176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 – erro amostral</a:t>
            </a:r>
            <a:endParaRPr lang="pt-BR" sz="2000" baseline="-25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60136" name="Text Box 12"/>
          <p:cNvSpPr txBox="1">
            <a:spLocks noChangeArrowheads="1"/>
          </p:cNvSpPr>
          <p:nvPr/>
        </p:nvSpPr>
        <p:spPr bwMode="auto">
          <a:xfrm>
            <a:off x="4933950" y="4295775"/>
            <a:ext cx="3205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x</a:t>
            </a:r>
            <a:r>
              <a:rPr lang="en-US" sz="3200">
                <a:solidFill>
                  <a:schemeClr val="tx2"/>
                </a:solidFill>
                <a:latin typeface="Times New Roman" pitchFamily="18" charset="0"/>
              </a:rPr>
              <a:t> + erro amostral</a:t>
            </a:r>
            <a:endParaRPr lang="pt-BR" sz="2000" baseline="-250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60137" name="AutoShape 13"/>
          <p:cNvSpPr>
            <a:spLocks/>
          </p:cNvSpPr>
          <p:nvPr/>
        </p:nvSpPr>
        <p:spPr bwMode="auto">
          <a:xfrm rot="5460851">
            <a:off x="6146006" y="2385220"/>
            <a:ext cx="473075" cy="3148012"/>
          </a:xfrm>
          <a:prstGeom prst="rightBrace">
            <a:avLst>
              <a:gd name="adj1" fmla="val 5545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pt-BR" b="0">
              <a:solidFill>
                <a:srgbClr val="CCFFCC"/>
              </a:solidFill>
              <a:latin typeface="Times New Roman" pitchFamily="18" charset="0"/>
            </a:endParaRPr>
          </a:p>
        </p:txBody>
      </p:sp>
      <p:sp>
        <p:nvSpPr>
          <p:cNvPr id="3760138" name="Text Box 14"/>
          <p:cNvSpPr txBox="1">
            <a:spLocks noChangeArrowheads="1"/>
          </p:cNvSpPr>
          <p:nvPr/>
        </p:nvSpPr>
        <p:spPr bwMode="auto">
          <a:xfrm>
            <a:off x="755650" y="404813"/>
            <a:ext cx="78422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Times New Roman" pitchFamily="18" charset="0"/>
              <a:buChar char="۞"/>
            </a:pPr>
            <a:r>
              <a:rPr lang="en-US" sz="5400">
                <a:solidFill>
                  <a:schemeClr val="tx2"/>
                </a:solidFill>
                <a:latin typeface="Times New Roman" pitchFamily="18" charset="0"/>
              </a:rPr>
              <a:t> Intervalo de Confiança</a:t>
            </a:r>
            <a:endParaRPr lang="pt-BR" sz="5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760139" name="Rectangle 16"/>
          <p:cNvSpPr>
            <a:spLocks noChangeArrowheads="1"/>
          </p:cNvSpPr>
          <p:nvPr/>
        </p:nvSpPr>
        <p:spPr bwMode="auto">
          <a:xfrm>
            <a:off x="3276600" y="5157788"/>
            <a:ext cx="2911475" cy="1219200"/>
          </a:xfrm>
          <a:prstGeom prst="rect">
            <a:avLst/>
          </a:prstGeom>
          <a:solidFill>
            <a:schemeClr val="tx1"/>
          </a:solidFill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0140" name="Text Box 17"/>
          <p:cNvSpPr txBox="1">
            <a:spLocks noChangeArrowheads="1"/>
          </p:cNvSpPr>
          <p:nvPr/>
        </p:nvSpPr>
        <p:spPr bwMode="auto">
          <a:xfrm>
            <a:off x="3600450" y="5430838"/>
            <a:ext cx="1679575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  <a:latin typeface="Clarendon Condensed" pitchFamily="18" charset="0"/>
              </a:rPr>
              <a:t>Erro = z     </a:t>
            </a:r>
            <a:r>
              <a:rPr lang="en-US">
                <a:solidFill>
                  <a:srgbClr val="FFFF00"/>
                </a:solidFill>
                <a:latin typeface="Clarendon Condensed" pitchFamily="18" charset="0"/>
                <a:sym typeface="Symbol" pitchFamily="18" charset="2"/>
              </a:rPr>
              <a:t></a:t>
            </a:r>
            <a:endParaRPr lang="pt-BR">
              <a:solidFill>
                <a:srgbClr val="FFFF00"/>
              </a:solidFill>
              <a:latin typeface="Clarendon Condensed" pitchFamily="18" charset="0"/>
            </a:endParaRPr>
          </a:p>
        </p:txBody>
      </p:sp>
      <p:sp>
        <p:nvSpPr>
          <p:cNvPr id="3760141" name="Line 18"/>
          <p:cNvSpPr>
            <a:spLocks noChangeShapeType="1"/>
          </p:cNvSpPr>
          <p:nvPr/>
        </p:nvSpPr>
        <p:spPr bwMode="auto">
          <a:xfrm>
            <a:off x="4699000" y="5843588"/>
            <a:ext cx="1082675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0142" name="Line 19"/>
          <p:cNvSpPr>
            <a:spLocks noChangeShapeType="1"/>
          </p:cNvSpPr>
          <p:nvPr/>
        </p:nvSpPr>
        <p:spPr bwMode="auto">
          <a:xfrm>
            <a:off x="4699000" y="5995988"/>
            <a:ext cx="134938" cy="1524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0143" name="Line 20"/>
          <p:cNvSpPr>
            <a:spLocks noChangeShapeType="1"/>
          </p:cNvSpPr>
          <p:nvPr/>
        </p:nvSpPr>
        <p:spPr bwMode="auto">
          <a:xfrm flipV="1">
            <a:off x="4833938" y="5919788"/>
            <a:ext cx="68262" cy="2286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0144" name="Text Box 22"/>
          <p:cNvSpPr txBox="1">
            <a:spLocks noChangeArrowheads="1"/>
          </p:cNvSpPr>
          <p:nvPr/>
        </p:nvSpPr>
        <p:spPr bwMode="auto">
          <a:xfrm>
            <a:off x="5003800" y="5876925"/>
            <a:ext cx="336550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FF00"/>
                </a:solidFill>
                <a:latin typeface="Clarendon Condensed" pitchFamily="18" charset="0"/>
              </a:rPr>
              <a:t>n</a:t>
            </a:r>
            <a:endParaRPr lang="pt-BR" b="0">
              <a:solidFill>
                <a:srgbClr val="FFFF00"/>
              </a:solidFill>
              <a:latin typeface="Clarendon Condensed" pitchFamily="18" charset="0"/>
            </a:endParaRPr>
          </a:p>
        </p:txBody>
      </p:sp>
      <p:sp>
        <p:nvSpPr>
          <p:cNvPr id="3760145" name="Line 21"/>
          <p:cNvSpPr>
            <a:spLocks noChangeShapeType="1"/>
          </p:cNvSpPr>
          <p:nvPr/>
        </p:nvSpPr>
        <p:spPr bwMode="auto">
          <a:xfrm>
            <a:off x="4902200" y="5919788"/>
            <a:ext cx="744538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1153" name="Rectangle 2"/>
          <p:cNvSpPr>
            <a:spLocks noChangeArrowheads="1"/>
          </p:cNvSpPr>
          <p:nvPr/>
        </p:nvSpPr>
        <p:spPr bwMode="auto">
          <a:xfrm>
            <a:off x="0" y="838200"/>
            <a:ext cx="9144000" cy="5334000"/>
          </a:xfrm>
          <a:prstGeom prst="rect">
            <a:avLst/>
          </a:prstGeom>
          <a:solidFill>
            <a:schemeClr val="bg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3761154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61155" name="Text Box 4"/>
          <p:cNvSpPr txBox="1">
            <a:spLocks noChangeArrowheads="1"/>
          </p:cNvSpPr>
          <p:nvPr/>
        </p:nvSpPr>
        <p:spPr bwMode="auto">
          <a:xfrm>
            <a:off x="1204913" y="879475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61156" name="Text Box 5"/>
          <p:cNvSpPr txBox="1">
            <a:spLocks noChangeArrowheads="1"/>
          </p:cNvSpPr>
          <p:nvPr/>
        </p:nvSpPr>
        <p:spPr bwMode="auto">
          <a:xfrm>
            <a:off x="241300" y="236538"/>
            <a:ext cx="8731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 dirty="0"/>
              <a:t>Desvio padrão da distribuição Amostral de Médias</a:t>
            </a:r>
          </a:p>
        </p:txBody>
      </p:sp>
      <p:sp>
        <p:nvSpPr>
          <p:cNvPr id="3761157" name="Text Box 6"/>
          <p:cNvSpPr txBox="1">
            <a:spLocks noChangeArrowheads="1"/>
          </p:cNvSpPr>
          <p:nvPr/>
        </p:nvSpPr>
        <p:spPr bwMode="auto">
          <a:xfrm>
            <a:off x="2573338" y="4800600"/>
            <a:ext cx="163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3761158" name="Picture 7" descr="estatístic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836613"/>
            <a:ext cx="6638925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61159" name="Line 8"/>
          <p:cNvSpPr>
            <a:spLocks noChangeShapeType="1"/>
          </p:cNvSpPr>
          <p:nvPr/>
        </p:nvSpPr>
        <p:spPr bwMode="auto">
          <a:xfrm>
            <a:off x="2506663" y="838200"/>
            <a:ext cx="4605337" cy="10668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61160" name="Text Box 9"/>
          <p:cNvSpPr txBox="1">
            <a:spLocks noChangeArrowheads="1"/>
          </p:cNvSpPr>
          <p:nvPr/>
        </p:nvSpPr>
        <p:spPr bwMode="auto">
          <a:xfrm>
            <a:off x="6659563" y="1981200"/>
            <a:ext cx="1984375" cy="1749425"/>
          </a:xfrm>
          <a:prstGeom prst="rect">
            <a:avLst/>
          </a:prstGeom>
          <a:solidFill>
            <a:schemeClr val="tx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>
                <a:solidFill>
                  <a:srgbClr val="FFFF66"/>
                </a:solidFill>
                <a:latin typeface="Times New Roman" pitchFamily="18" charset="0"/>
              </a:rPr>
              <a:t>erro </a:t>
            </a:r>
          </a:p>
          <a:p>
            <a:pPr algn="ctr"/>
            <a:r>
              <a:rPr lang="en-US" sz="3600">
                <a:solidFill>
                  <a:srgbClr val="FFFF66"/>
                </a:solidFill>
                <a:latin typeface="Times New Roman" pitchFamily="18" charset="0"/>
              </a:rPr>
              <a:t>padrão</a:t>
            </a:r>
          </a:p>
          <a:p>
            <a:pPr algn="ctr"/>
            <a:r>
              <a:rPr lang="en-US" sz="3600">
                <a:solidFill>
                  <a:srgbClr val="FFFF66"/>
                </a:solidFill>
                <a:latin typeface="Times New Roman" pitchFamily="18" charset="0"/>
              </a:rPr>
              <a:t>da média</a:t>
            </a:r>
            <a:endParaRPr lang="pt-BR" sz="3600">
              <a:solidFill>
                <a:srgbClr val="FFFF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217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9850" y="2876550"/>
            <a:ext cx="28829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62178" name="Line 3" descr="Blue tissue paper"/>
          <p:cNvSpPr>
            <a:spLocks noChangeAspect="1" noChangeShapeType="1"/>
          </p:cNvSpPr>
          <p:nvPr/>
        </p:nvSpPr>
        <p:spPr bwMode="auto">
          <a:xfrm>
            <a:off x="2235200" y="4945063"/>
            <a:ext cx="4421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2179" name="Line 4" descr="Blue tissue paper"/>
          <p:cNvSpPr>
            <a:spLocks noChangeAspect="1" noChangeShapeType="1"/>
          </p:cNvSpPr>
          <p:nvPr/>
        </p:nvSpPr>
        <p:spPr bwMode="auto">
          <a:xfrm>
            <a:off x="4064000" y="48577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2180" name="Text Box 5"/>
          <p:cNvSpPr txBox="1">
            <a:spLocks noChangeArrowheads="1"/>
          </p:cNvSpPr>
          <p:nvPr/>
        </p:nvSpPr>
        <p:spPr bwMode="auto">
          <a:xfrm>
            <a:off x="6908800" y="474345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b="0" i="1"/>
              <a:t>z</a:t>
            </a:r>
            <a:endParaRPr lang="en-US" altLang="en-US" b="0"/>
          </a:p>
        </p:txBody>
      </p:sp>
      <p:sp>
        <p:nvSpPr>
          <p:cNvPr id="3762181" name="Text Box 6"/>
          <p:cNvSpPr txBox="1">
            <a:spLocks noChangeArrowheads="1"/>
          </p:cNvSpPr>
          <p:nvPr/>
        </p:nvSpPr>
        <p:spPr bwMode="auto">
          <a:xfrm>
            <a:off x="179388" y="2133600"/>
            <a:ext cx="5924550" cy="57943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/>
              <a:t>Para grau de confiança = 90%</a:t>
            </a:r>
          </a:p>
        </p:txBody>
      </p:sp>
      <p:sp>
        <p:nvSpPr>
          <p:cNvPr id="3762182" name="Text Box 7"/>
          <p:cNvSpPr txBox="1">
            <a:spLocks noChangeArrowheads="1"/>
          </p:cNvSpPr>
          <p:nvPr/>
        </p:nvSpPr>
        <p:spPr bwMode="auto">
          <a:xfrm>
            <a:off x="3629025" y="40005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3762183" name="Text Box 8"/>
          <p:cNvSpPr txBox="1">
            <a:spLocks noChangeArrowheads="1"/>
          </p:cNvSpPr>
          <p:nvPr/>
        </p:nvSpPr>
        <p:spPr bwMode="auto">
          <a:xfrm>
            <a:off x="5334000" y="41973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b="0"/>
              <a:t>5,0%</a:t>
            </a:r>
          </a:p>
        </p:txBody>
      </p:sp>
      <p:sp>
        <p:nvSpPr>
          <p:cNvPr id="3762184" name="Text Box 9"/>
          <p:cNvSpPr txBox="1">
            <a:spLocks noChangeArrowheads="1"/>
          </p:cNvSpPr>
          <p:nvPr/>
        </p:nvSpPr>
        <p:spPr bwMode="auto">
          <a:xfrm>
            <a:off x="1879600" y="4210050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5,0%</a:t>
            </a:r>
          </a:p>
        </p:txBody>
      </p:sp>
      <p:sp>
        <p:nvSpPr>
          <p:cNvPr id="3762185" name="Line 10"/>
          <p:cNvSpPr>
            <a:spLocks noChangeShapeType="1"/>
          </p:cNvSpPr>
          <p:nvPr/>
        </p:nvSpPr>
        <p:spPr bwMode="auto">
          <a:xfrm flipH="1">
            <a:off x="4775200" y="4502150"/>
            <a:ext cx="639763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2186" name="Line 11"/>
          <p:cNvSpPr>
            <a:spLocks noChangeShapeType="1"/>
          </p:cNvSpPr>
          <p:nvPr/>
        </p:nvSpPr>
        <p:spPr bwMode="auto">
          <a:xfrm>
            <a:off x="2743200" y="4502150"/>
            <a:ext cx="512763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2187" name="Text Box 12"/>
          <p:cNvSpPr txBox="1">
            <a:spLocks noChangeArrowheads="1"/>
          </p:cNvSpPr>
          <p:nvPr/>
        </p:nvSpPr>
        <p:spPr bwMode="auto">
          <a:xfrm>
            <a:off x="539750" y="5661025"/>
            <a:ext cx="802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0"/>
              <a:t>90% de todas as médias amostrais terão escores </a:t>
            </a:r>
            <a:r>
              <a:rPr lang="en-US" altLang="en-US" sz="2800" b="0" i="1"/>
              <a:t>z </a:t>
            </a:r>
            <a:r>
              <a:rPr lang="en-US" altLang="en-US" sz="2800" b="0"/>
              <a:t>entre  –1,64 e = 1,64</a:t>
            </a:r>
          </a:p>
        </p:txBody>
      </p:sp>
      <p:sp>
        <p:nvSpPr>
          <p:cNvPr id="3762188" name="Text Box 13"/>
          <p:cNvSpPr txBox="1">
            <a:spLocks noChangeArrowheads="1"/>
          </p:cNvSpPr>
          <p:nvPr/>
        </p:nvSpPr>
        <p:spPr bwMode="auto">
          <a:xfrm>
            <a:off x="179388" y="1052513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/>
              <a:t>Quando o tamanho da amostra é de pelo menos 30, a distribuição amostral para </a:t>
            </a:r>
            <a:r>
              <a:rPr lang="en-US" altLang="en-US" sz="2800">
                <a:solidFill>
                  <a:srgbClr val="333399"/>
                </a:solidFill>
              </a:rPr>
              <a:t>X</a:t>
            </a:r>
            <a:r>
              <a:rPr lang="en-US" altLang="en-US" sz="2800"/>
              <a:t>  é normal.</a:t>
            </a:r>
          </a:p>
        </p:txBody>
      </p:sp>
      <p:sp>
        <p:nvSpPr>
          <p:cNvPr id="3762189" name="Text Box 14"/>
          <p:cNvSpPr txBox="1">
            <a:spLocks noChangeArrowheads="1"/>
          </p:cNvSpPr>
          <p:nvPr/>
        </p:nvSpPr>
        <p:spPr bwMode="auto">
          <a:xfrm>
            <a:off x="2870200" y="5029200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–1,64</a:t>
            </a:r>
          </a:p>
        </p:txBody>
      </p:sp>
      <p:sp>
        <p:nvSpPr>
          <p:cNvPr id="3762190" name="Text Box 15"/>
          <p:cNvSpPr txBox="1">
            <a:spLocks noChangeArrowheads="1"/>
          </p:cNvSpPr>
          <p:nvPr/>
        </p:nvSpPr>
        <p:spPr bwMode="auto">
          <a:xfrm>
            <a:off x="4241800" y="50292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1,64</a:t>
            </a:r>
          </a:p>
        </p:txBody>
      </p:sp>
      <p:sp>
        <p:nvSpPr>
          <p:cNvPr id="3762191" name="Line 16"/>
          <p:cNvSpPr>
            <a:spLocks noChangeShapeType="1"/>
          </p:cNvSpPr>
          <p:nvPr/>
        </p:nvSpPr>
        <p:spPr bwMode="auto">
          <a:xfrm>
            <a:off x="3479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2192" name="Line 17"/>
          <p:cNvSpPr>
            <a:spLocks noChangeShapeType="1"/>
          </p:cNvSpPr>
          <p:nvPr/>
        </p:nvSpPr>
        <p:spPr bwMode="auto">
          <a:xfrm>
            <a:off x="4648200" y="48577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2193" name="Text Box 18"/>
          <p:cNvSpPr txBox="1">
            <a:spLocks noChangeArrowheads="1"/>
          </p:cNvSpPr>
          <p:nvPr/>
        </p:nvSpPr>
        <p:spPr bwMode="auto">
          <a:xfrm>
            <a:off x="1258888" y="333375"/>
            <a:ext cx="6610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/>
              <a:t>distribuição de médias amostrais</a:t>
            </a:r>
          </a:p>
        </p:txBody>
      </p:sp>
      <p:sp>
        <p:nvSpPr>
          <p:cNvPr id="3762194" name="Line 19"/>
          <p:cNvSpPr>
            <a:spLocks noChangeShapeType="1"/>
          </p:cNvSpPr>
          <p:nvPr/>
        </p:nvSpPr>
        <p:spPr bwMode="auto">
          <a:xfrm>
            <a:off x="6084888" y="1557338"/>
            <a:ext cx="4318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2195" name="Text Box 20"/>
          <p:cNvSpPr txBox="1">
            <a:spLocks noChangeArrowheads="1"/>
          </p:cNvSpPr>
          <p:nvPr/>
        </p:nvSpPr>
        <p:spPr bwMode="auto">
          <a:xfrm>
            <a:off x="3930650" y="50133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422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9850" y="2876550"/>
            <a:ext cx="28829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64226" name="Line 3" descr="Blue tissue paper"/>
          <p:cNvSpPr>
            <a:spLocks noChangeAspect="1" noChangeShapeType="1"/>
          </p:cNvSpPr>
          <p:nvPr/>
        </p:nvSpPr>
        <p:spPr bwMode="auto">
          <a:xfrm>
            <a:off x="2235200" y="4945063"/>
            <a:ext cx="4421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4227" name="Line 5" descr="Blue tissue paper"/>
          <p:cNvSpPr>
            <a:spLocks noChangeAspect="1" noChangeShapeType="1"/>
          </p:cNvSpPr>
          <p:nvPr/>
        </p:nvSpPr>
        <p:spPr bwMode="auto">
          <a:xfrm>
            <a:off x="4064000" y="48577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4228" name="Text Box 6"/>
          <p:cNvSpPr txBox="1">
            <a:spLocks noChangeArrowheads="1"/>
          </p:cNvSpPr>
          <p:nvPr/>
        </p:nvSpPr>
        <p:spPr bwMode="auto">
          <a:xfrm>
            <a:off x="6908800" y="474345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b="0" i="1"/>
              <a:t>z</a:t>
            </a:r>
            <a:endParaRPr lang="en-US" altLang="en-US" b="0"/>
          </a:p>
        </p:txBody>
      </p:sp>
      <p:sp>
        <p:nvSpPr>
          <p:cNvPr id="3764229" name="Text Box 8"/>
          <p:cNvSpPr txBox="1">
            <a:spLocks noChangeArrowheads="1"/>
          </p:cNvSpPr>
          <p:nvPr/>
        </p:nvSpPr>
        <p:spPr bwMode="auto">
          <a:xfrm>
            <a:off x="179388" y="2133600"/>
            <a:ext cx="5924550" cy="57943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/>
              <a:t>Para grau de confiança = 95%</a:t>
            </a:r>
          </a:p>
        </p:txBody>
      </p:sp>
      <p:sp>
        <p:nvSpPr>
          <p:cNvPr id="3764230" name="Text Box 9"/>
          <p:cNvSpPr txBox="1">
            <a:spLocks noChangeArrowheads="1"/>
          </p:cNvSpPr>
          <p:nvPr/>
        </p:nvSpPr>
        <p:spPr bwMode="auto">
          <a:xfrm>
            <a:off x="3629025" y="40005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>
                <a:solidFill>
                  <a:schemeClr val="bg1"/>
                </a:solidFill>
              </a:rPr>
              <a:t>95%</a:t>
            </a:r>
          </a:p>
        </p:txBody>
      </p:sp>
      <p:sp>
        <p:nvSpPr>
          <p:cNvPr id="3764231" name="Text Box 10"/>
          <p:cNvSpPr txBox="1">
            <a:spLocks noChangeArrowheads="1"/>
          </p:cNvSpPr>
          <p:nvPr/>
        </p:nvSpPr>
        <p:spPr bwMode="auto">
          <a:xfrm>
            <a:off x="5334000" y="41973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b="0"/>
              <a:t>2,5%</a:t>
            </a:r>
          </a:p>
        </p:txBody>
      </p:sp>
      <p:sp>
        <p:nvSpPr>
          <p:cNvPr id="3764232" name="Text Box 11"/>
          <p:cNvSpPr txBox="1">
            <a:spLocks noChangeArrowheads="1"/>
          </p:cNvSpPr>
          <p:nvPr/>
        </p:nvSpPr>
        <p:spPr bwMode="auto">
          <a:xfrm>
            <a:off x="1879600" y="4210050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2,5%</a:t>
            </a:r>
          </a:p>
        </p:txBody>
      </p:sp>
      <p:sp>
        <p:nvSpPr>
          <p:cNvPr id="3764233" name="Line 12"/>
          <p:cNvSpPr>
            <a:spLocks noChangeShapeType="1"/>
          </p:cNvSpPr>
          <p:nvPr/>
        </p:nvSpPr>
        <p:spPr bwMode="auto">
          <a:xfrm flipH="1">
            <a:off x="4775200" y="4502150"/>
            <a:ext cx="639763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4234" name="Line 13"/>
          <p:cNvSpPr>
            <a:spLocks noChangeShapeType="1"/>
          </p:cNvSpPr>
          <p:nvPr/>
        </p:nvSpPr>
        <p:spPr bwMode="auto">
          <a:xfrm>
            <a:off x="2743200" y="4502150"/>
            <a:ext cx="512763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4235" name="Text Box 14"/>
          <p:cNvSpPr txBox="1">
            <a:spLocks noChangeArrowheads="1"/>
          </p:cNvSpPr>
          <p:nvPr/>
        </p:nvSpPr>
        <p:spPr bwMode="auto">
          <a:xfrm>
            <a:off x="539750" y="5661025"/>
            <a:ext cx="802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0"/>
              <a:t>95% de todas as médias amostrais terão escores </a:t>
            </a:r>
            <a:r>
              <a:rPr lang="en-US" altLang="en-US" sz="2800" b="0" i="1"/>
              <a:t>z </a:t>
            </a:r>
            <a:r>
              <a:rPr lang="en-US" altLang="en-US" sz="2800" b="0"/>
              <a:t>entre  –1,96 e = 1,96</a:t>
            </a:r>
          </a:p>
        </p:txBody>
      </p:sp>
      <p:sp>
        <p:nvSpPr>
          <p:cNvPr id="3764236" name="Text Box 16"/>
          <p:cNvSpPr txBox="1">
            <a:spLocks noChangeArrowheads="1"/>
          </p:cNvSpPr>
          <p:nvPr/>
        </p:nvSpPr>
        <p:spPr bwMode="auto">
          <a:xfrm>
            <a:off x="179388" y="1052513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/>
              <a:t>Quando o tamanho da amostra é de pelo menos 30, a distribuição amostral para </a:t>
            </a:r>
            <a:r>
              <a:rPr lang="en-US" altLang="en-US" sz="2800">
                <a:solidFill>
                  <a:srgbClr val="333399"/>
                </a:solidFill>
              </a:rPr>
              <a:t>X</a:t>
            </a:r>
            <a:r>
              <a:rPr lang="en-US" altLang="en-US" sz="2800"/>
              <a:t>  é normal.</a:t>
            </a:r>
          </a:p>
        </p:txBody>
      </p:sp>
      <p:sp>
        <p:nvSpPr>
          <p:cNvPr id="3764237" name="Text Box 17"/>
          <p:cNvSpPr txBox="1">
            <a:spLocks noChangeArrowheads="1"/>
          </p:cNvSpPr>
          <p:nvPr/>
        </p:nvSpPr>
        <p:spPr bwMode="auto">
          <a:xfrm>
            <a:off x="2870200" y="5029200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–1,96</a:t>
            </a:r>
          </a:p>
        </p:txBody>
      </p:sp>
      <p:sp>
        <p:nvSpPr>
          <p:cNvPr id="3764238" name="Text Box 18"/>
          <p:cNvSpPr txBox="1">
            <a:spLocks noChangeArrowheads="1"/>
          </p:cNvSpPr>
          <p:nvPr/>
        </p:nvSpPr>
        <p:spPr bwMode="auto">
          <a:xfrm>
            <a:off x="4241800" y="50292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1,96</a:t>
            </a:r>
          </a:p>
        </p:txBody>
      </p:sp>
      <p:sp>
        <p:nvSpPr>
          <p:cNvPr id="3764239" name="Line 19"/>
          <p:cNvSpPr>
            <a:spLocks noChangeShapeType="1"/>
          </p:cNvSpPr>
          <p:nvPr/>
        </p:nvSpPr>
        <p:spPr bwMode="auto">
          <a:xfrm>
            <a:off x="3479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4240" name="Line 20"/>
          <p:cNvSpPr>
            <a:spLocks noChangeShapeType="1"/>
          </p:cNvSpPr>
          <p:nvPr/>
        </p:nvSpPr>
        <p:spPr bwMode="auto">
          <a:xfrm>
            <a:off x="4648200" y="48577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4241" name="Text Box 23"/>
          <p:cNvSpPr txBox="1">
            <a:spLocks noChangeArrowheads="1"/>
          </p:cNvSpPr>
          <p:nvPr/>
        </p:nvSpPr>
        <p:spPr bwMode="auto">
          <a:xfrm>
            <a:off x="1258888" y="333375"/>
            <a:ext cx="6610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/>
              <a:t>distribuição de médias amostrais</a:t>
            </a:r>
          </a:p>
        </p:txBody>
      </p:sp>
      <p:sp>
        <p:nvSpPr>
          <p:cNvPr id="3764242" name="Line 24"/>
          <p:cNvSpPr>
            <a:spLocks noChangeShapeType="1"/>
          </p:cNvSpPr>
          <p:nvPr/>
        </p:nvSpPr>
        <p:spPr bwMode="auto">
          <a:xfrm>
            <a:off x="6084888" y="1557338"/>
            <a:ext cx="4318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4243" name="Text Box 25"/>
          <p:cNvSpPr txBox="1">
            <a:spLocks noChangeArrowheads="1"/>
          </p:cNvSpPr>
          <p:nvPr/>
        </p:nvSpPr>
        <p:spPr bwMode="auto">
          <a:xfrm>
            <a:off x="3930650" y="50133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627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9850" y="2876550"/>
            <a:ext cx="28829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66274" name="Line 3" descr="Blue tissue paper"/>
          <p:cNvSpPr>
            <a:spLocks noChangeAspect="1" noChangeShapeType="1"/>
          </p:cNvSpPr>
          <p:nvPr/>
        </p:nvSpPr>
        <p:spPr bwMode="auto">
          <a:xfrm>
            <a:off x="2235200" y="4945063"/>
            <a:ext cx="4421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6275" name="Line 4" descr="Blue tissue paper"/>
          <p:cNvSpPr>
            <a:spLocks noChangeAspect="1" noChangeShapeType="1"/>
          </p:cNvSpPr>
          <p:nvPr/>
        </p:nvSpPr>
        <p:spPr bwMode="auto">
          <a:xfrm>
            <a:off x="4064000" y="48577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6276" name="Text Box 5"/>
          <p:cNvSpPr txBox="1">
            <a:spLocks noChangeArrowheads="1"/>
          </p:cNvSpPr>
          <p:nvPr/>
        </p:nvSpPr>
        <p:spPr bwMode="auto">
          <a:xfrm>
            <a:off x="6908800" y="4743450"/>
            <a:ext cx="41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600" b="0" i="1"/>
              <a:t>z</a:t>
            </a:r>
            <a:endParaRPr lang="en-US" altLang="en-US" b="0"/>
          </a:p>
        </p:txBody>
      </p:sp>
      <p:sp>
        <p:nvSpPr>
          <p:cNvPr id="3766277" name="Text Box 6"/>
          <p:cNvSpPr txBox="1">
            <a:spLocks noChangeArrowheads="1"/>
          </p:cNvSpPr>
          <p:nvPr/>
        </p:nvSpPr>
        <p:spPr bwMode="auto">
          <a:xfrm>
            <a:off x="179388" y="2133600"/>
            <a:ext cx="5924550" cy="57943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/>
              <a:t>Para grau de confiança = 99%</a:t>
            </a:r>
          </a:p>
        </p:txBody>
      </p:sp>
      <p:sp>
        <p:nvSpPr>
          <p:cNvPr id="3766278" name="Text Box 7"/>
          <p:cNvSpPr txBox="1">
            <a:spLocks noChangeArrowheads="1"/>
          </p:cNvSpPr>
          <p:nvPr/>
        </p:nvSpPr>
        <p:spPr bwMode="auto">
          <a:xfrm>
            <a:off x="3629025" y="4000500"/>
            <a:ext cx="79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>
                <a:solidFill>
                  <a:schemeClr val="bg1"/>
                </a:solidFill>
              </a:rPr>
              <a:t>99%</a:t>
            </a:r>
          </a:p>
        </p:txBody>
      </p:sp>
      <p:sp>
        <p:nvSpPr>
          <p:cNvPr id="3766279" name="Text Box 8"/>
          <p:cNvSpPr txBox="1">
            <a:spLocks noChangeArrowheads="1"/>
          </p:cNvSpPr>
          <p:nvPr/>
        </p:nvSpPr>
        <p:spPr bwMode="auto">
          <a:xfrm>
            <a:off x="5334000" y="41973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b="0"/>
              <a:t>0,5%</a:t>
            </a:r>
          </a:p>
        </p:txBody>
      </p:sp>
      <p:sp>
        <p:nvSpPr>
          <p:cNvPr id="3766280" name="Text Box 9"/>
          <p:cNvSpPr txBox="1">
            <a:spLocks noChangeArrowheads="1"/>
          </p:cNvSpPr>
          <p:nvPr/>
        </p:nvSpPr>
        <p:spPr bwMode="auto">
          <a:xfrm>
            <a:off x="1879600" y="4210050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0,5%</a:t>
            </a:r>
          </a:p>
        </p:txBody>
      </p:sp>
      <p:sp>
        <p:nvSpPr>
          <p:cNvPr id="3766281" name="Line 10"/>
          <p:cNvSpPr>
            <a:spLocks noChangeShapeType="1"/>
          </p:cNvSpPr>
          <p:nvPr/>
        </p:nvSpPr>
        <p:spPr bwMode="auto">
          <a:xfrm flipH="1">
            <a:off x="4775200" y="4502150"/>
            <a:ext cx="639763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6282" name="Line 11"/>
          <p:cNvSpPr>
            <a:spLocks noChangeShapeType="1"/>
          </p:cNvSpPr>
          <p:nvPr/>
        </p:nvSpPr>
        <p:spPr bwMode="auto">
          <a:xfrm>
            <a:off x="2743200" y="4502150"/>
            <a:ext cx="512763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6283" name="Text Box 12"/>
          <p:cNvSpPr txBox="1">
            <a:spLocks noChangeArrowheads="1"/>
          </p:cNvSpPr>
          <p:nvPr/>
        </p:nvSpPr>
        <p:spPr bwMode="auto">
          <a:xfrm>
            <a:off x="539750" y="5661025"/>
            <a:ext cx="8026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0"/>
              <a:t>99% de todas as médias amostrais terão escores </a:t>
            </a:r>
            <a:r>
              <a:rPr lang="en-US" altLang="en-US" sz="2800" b="0" i="1"/>
              <a:t>z </a:t>
            </a:r>
            <a:r>
              <a:rPr lang="en-US" altLang="en-US" sz="2800" b="0"/>
              <a:t>entre  –2,57 e = 2,57</a:t>
            </a:r>
          </a:p>
        </p:txBody>
      </p:sp>
      <p:sp>
        <p:nvSpPr>
          <p:cNvPr id="3766284" name="Text Box 13"/>
          <p:cNvSpPr txBox="1">
            <a:spLocks noChangeArrowheads="1"/>
          </p:cNvSpPr>
          <p:nvPr/>
        </p:nvSpPr>
        <p:spPr bwMode="auto">
          <a:xfrm>
            <a:off x="179388" y="1052513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/>
              <a:t>Quando o tamanho da amostra é de pelo menos 30, a distribuição amostral para </a:t>
            </a:r>
            <a:r>
              <a:rPr lang="en-US" altLang="en-US" sz="2800">
                <a:solidFill>
                  <a:srgbClr val="333399"/>
                </a:solidFill>
              </a:rPr>
              <a:t>X</a:t>
            </a:r>
            <a:r>
              <a:rPr lang="en-US" altLang="en-US" sz="2800"/>
              <a:t>  é normal.</a:t>
            </a:r>
          </a:p>
        </p:txBody>
      </p:sp>
      <p:sp>
        <p:nvSpPr>
          <p:cNvPr id="3766285" name="Text Box 14"/>
          <p:cNvSpPr txBox="1">
            <a:spLocks noChangeArrowheads="1"/>
          </p:cNvSpPr>
          <p:nvPr/>
        </p:nvSpPr>
        <p:spPr bwMode="auto">
          <a:xfrm>
            <a:off x="2870200" y="5029200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–2,57</a:t>
            </a:r>
          </a:p>
        </p:txBody>
      </p:sp>
      <p:sp>
        <p:nvSpPr>
          <p:cNvPr id="3766286" name="Text Box 15"/>
          <p:cNvSpPr txBox="1">
            <a:spLocks noChangeArrowheads="1"/>
          </p:cNvSpPr>
          <p:nvPr/>
        </p:nvSpPr>
        <p:spPr bwMode="auto">
          <a:xfrm>
            <a:off x="4241800" y="50292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2,57</a:t>
            </a:r>
          </a:p>
        </p:txBody>
      </p:sp>
      <p:sp>
        <p:nvSpPr>
          <p:cNvPr id="3766287" name="Line 16"/>
          <p:cNvSpPr>
            <a:spLocks noChangeShapeType="1"/>
          </p:cNvSpPr>
          <p:nvPr/>
        </p:nvSpPr>
        <p:spPr bwMode="auto">
          <a:xfrm>
            <a:off x="3479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6288" name="Line 17"/>
          <p:cNvSpPr>
            <a:spLocks noChangeShapeType="1"/>
          </p:cNvSpPr>
          <p:nvPr/>
        </p:nvSpPr>
        <p:spPr bwMode="auto">
          <a:xfrm>
            <a:off x="4648200" y="485775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6289" name="Text Box 18"/>
          <p:cNvSpPr txBox="1">
            <a:spLocks noChangeArrowheads="1"/>
          </p:cNvSpPr>
          <p:nvPr/>
        </p:nvSpPr>
        <p:spPr bwMode="auto">
          <a:xfrm>
            <a:off x="1258888" y="333375"/>
            <a:ext cx="661035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200"/>
              <a:t>distribuição de médias amostrais</a:t>
            </a:r>
          </a:p>
        </p:txBody>
      </p:sp>
      <p:sp>
        <p:nvSpPr>
          <p:cNvPr id="3766290" name="Line 19"/>
          <p:cNvSpPr>
            <a:spLocks noChangeShapeType="1"/>
          </p:cNvSpPr>
          <p:nvPr/>
        </p:nvSpPr>
        <p:spPr bwMode="auto">
          <a:xfrm>
            <a:off x="6084888" y="1557338"/>
            <a:ext cx="4318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6291" name="Text Box 20"/>
          <p:cNvSpPr txBox="1">
            <a:spLocks noChangeArrowheads="1"/>
          </p:cNvSpPr>
          <p:nvPr/>
        </p:nvSpPr>
        <p:spPr bwMode="auto">
          <a:xfrm>
            <a:off x="3930650" y="50133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21" name="Text Box 2"/>
          <p:cNvSpPr txBox="1">
            <a:spLocks noChangeArrowheads="1"/>
          </p:cNvSpPr>
          <p:nvPr/>
        </p:nvSpPr>
        <p:spPr bwMode="auto">
          <a:xfrm>
            <a:off x="2363788" y="2586038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68322" name="Text Box 4"/>
          <p:cNvSpPr txBox="1">
            <a:spLocks noChangeArrowheads="1"/>
          </p:cNvSpPr>
          <p:nvPr/>
        </p:nvSpPr>
        <p:spPr bwMode="auto">
          <a:xfrm>
            <a:off x="179388" y="0"/>
            <a:ext cx="5075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accent2"/>
                </a:solidFill>
              </a:rPr>
              <a:t>efeito do coeficiente de confiança</a:t>
            </a:r>
          </a:p>
        </p:txBody>
      </p:sp>
      <p:sp>
        <p:nvSpPr>
          <p:cNvPr id="3768323" name="Text Box 5"/>
          <p:cNvSpPr txBox="1">
            <a:spLocks noChangeArrowheads="1"/>
          </p:cNvSpPr>
          <p:nvPr/>
        </p:nvSpPr>
        <p:spPr bwMode="auto">
          <a:xfrm>
            <a:off x="1042988" y="719138"/>
            <a:ext cx="7953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/>
              <a:t>68%</a:t>
            </a:r>
          </a:p>
          <a:p>
            <a:pPr algn="ctr"/>
            <a:r>
              <a:rPr lang="pt-BR"/>
              <a:t>95%</a:t>
            </a:r>
          </a:p>
          <a:p>
            <a:pPr algn="ctr"/>
            <a:r>
              <a:rPr lang="pt-BR"/>
              <a:t>99%</a:t>
            </a:r>
          </a:p>
        </p:txBody>
      </p:sp>
      <p:sp>
        <p:nvSpPr>
          <p:cNvPr id="3768324" name="Text Box 6"/>
          <p:cNvSpPr txBox="1">
            <a:spLocks noChangeArrowheads="1"/>
          </p:cNvSpPr>
          <p:nvPr/>
        </p:nvSpPr>
        <p:spPr bwMode="auto">
          <a:xfrm>
            <a:off x="3065463" y="333375"/>
            <a:ext cx="8588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z</a:t>
            </a:r>
          </a:p>
          <a:p>
            <a:pPr algn="ctr"/>
            <a:r>
              <a:rPr lang="pt-BR"/>
              <a:t>1</a:t>
            </a:r>
          </a:p>
          <a:p>
            <a:pPr algn="ctr"/>
            <a:r>
              <a:rPr lang="pt-BR"/>
              <a:t>1,96</a:t>
            </a:r>
          </a:p>
          <a:p>
            <a:pPr algn="ctr"/>
            <a:r>
              <a:rPr lang="pt-BR"/>
              <a:t>2,57</a:t>
            </a:r>
          </a:p>
        </p:txBody>
      </p:sp>
      <p:sp>
        <p:nvSpPr>
          <p:cNvPr id="3768325" name="Line 7"/>
          <p:cNvSpPr>
            <a:spLocks noChangeShapeType="1"/>
          </p:cNvSpPr>
          <p:nvPr/>
        </p:nvSpPr>
        <p:spPr bwMode="auto">
          <a:xfrm>
            <a:off x="5076825" y="935038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8326" name="Line 8"/>
          <p:cNvSpPr>
            <a:spLocks noChangeShapeType="1"/>
          </p:cNvSpPr>
          <p:nvPr/>
        </p:nvSpPr>
        <p:spPr bwMode="auto">
          <a:xfrm>
            <a:off x="4859338" y="1366838"/>
            <a:ext cx="15128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8327" name="Line 9"/>
          <p:cNvSpPr>
            <a:spLocks noChangeShapeType="1"/>
          </p:cNvSpPr>
          <p:nvPr/>
        </p:nvSpPr>
        <p:spPr bwMode="auto">
          <a:xfrm>
            <a:off x="4356100" y="1727200"/>
            <a:ext cx="25923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8328" name="Text Box 14"/>
          <p:cNvSpPr txBox="1">
            <a:spLocks noChangeArrowheads="1"/>
          </p:cNvSpPr>
          <p:nvPr/>
        </p:nvSpPr>
        <p:spPr bwMode="auto">
          <a:xfrm>
            <a:off x="5435600" y="287338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/>
              <a:t>.</a:t>
            </a:r>
          </a:p>
        </p:txBody>
      </p:sp>
      <p:sp>
        <p:nvSpPr>
          <p:cNvPr id="3768329" name="Text Box 15"/>
          <p:cNvSpPr txBox="1">
            <a:spLocks noChangeArrowheads="1"/>
          </p:cNvSpPr>
          <p:nvPr/>
        </p:nvSpPr>
        <p:spPr bwMode="auto">
          <a:xfrm>
            <a:off x="5435600" y="719138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/>
              <a:t>.</a:t>
            </a:r>
          </a:p>
        </p:txBody>
      </p:sp>
      <p:sp>
        <p:nvSpPr>
          <p:cNvPr id="3768330" name="Text Box 16"/>
          <p:cNvSpPr txBox="1">
            <a:spLocks noChangeArrowheads="1"/>
          </p:cNvSpPr>
          <p:nvPr/>
        </p:nvSpPr>
        <p:spPr bwMode="auto">
          <a:xfrm>
            <a:off x="5435600" y="1079500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/>
              <a:t>.</a:t>
            </a:r>
          </a:p>
        </p:txBody>
      </p:sp>
      <p:cxnSp>
        <p:nvCxnSpPr>
          <p:cNvPr id="3768331" name="AutoShape 17"/>
          <p:cNvCxnSpPr>
            <a:cxnSpLocks noChangeShapeType="1"/>
          </p:cNvCxnSpPr>
          <p:nvPr/>
        </p:nvCxnSpPr>
        <p:spPr bwMode="auto">
          <a:xfrm>
            <a:off x="1908175" y="935038"/>
            <a:ext cx="1079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68332" name="AutoShape 18"/>
          <p:cNvCxnSpPr>
            <a:cxnSpLocks noChangeShapeType="1"/>
          </p:cNvCxnSpPr>
          <p:nvPr/>
        </p:nvCxnSpPr>
        <p:spPr bwMode="auto">
          <a:xfrm>
            <a:off x="1908175" y="1366838"/>
            <a:ext cx="1079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68333" name="AutoShape 19"/>
          <p:cNvCxnSpPr>
            <a:cxnSpLocks noChangeShapeType="1"/>
          </p:cNvCxnSpPr>
          <p:nvPr/>
        </p:nvCxnSpPr>
        <p:spPr bwMode="auto">
          <a:xfrm>
            <a:off x="1908175" y="1727200"/>
            <a:ext cx="1079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68334" name="Text Box 20"/>
          <p:cNvSpPr txBox="1">
            <a:spLocks noChangeArrowheads="1"/>
          </p:cNvSpPr>
          <p:nvPr/>
        </p:nvSpPr>
        <p:spPr bwMode="auto">
          <a:xfrm>
            <a:off x="260350" y="2062163"/>
            <a:ext cx="451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accent2"/>
                </a:solidFill>
              </a:rPr>
              <a:t>efeito do tamanho da amostra</a:t>
            </a:r>
          </a:p>
        </p:txBody>
      </p:sp>
      <p:sp>
        <p:nvSpPr>
          <p:cNvPr id="3768335" name="Text Box 21"/>
          <p:cNvSpPr txBox="1">
            <a:spLocks noChangeArrowheads="1"/>
          </p:cNvSpPr>
          <p:nvPr/>
        </p:nvSpPr>
        <p:spPr bwMode="auto">
          <a:xfrm>
            <a:off x="1258888" y="2781300"/>
            <a:ext cx="523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/>
              <a:t>8</a:t>
            </a:r>
          </a:p>
          <a:p>
            <a:pPr algn="ctr"/>
            <a:r>
              <a:rPr lang="pt-BR"/>
              <a:t>16</a:t>
            </a:r>
          </a:p>
          <a:p>
            <a:pPr algn="ctr"/>
            <a:r>
              <a:rPr lang="pt-BR"/>
              <a:t>32</a:t>
            </a:r>
          </a:p>
          <a:p>
            <a:pPr algn="ctr"/>
            <a:r>
              <a:rPr lang="pt-BR"/>
              <a:t>64</a:t>
            </a:r>
          </a:p>
        </p:txBody>
      </p:sp>
      <p:sp>
        <p:nvSpPr>
          <p:cNvPr id="3768336" name="Line 23"/>
          <p:cNvSpPr>
            <a:spLocks noChangeShapeType="1"/>
          </p:cNvSpPr>
          <p:nvPr/>
        </p:nvSpPr>
        <p:spPr bwMode="auto">
          <a:xfrm>
            <a:off x="3932238" y="2997200"/>
            <a:ext cx="35274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8337" name="Line 24"/>
          <p:cNvSpPr>
            <a:spLocks noChangeShapeType="1"/>
          </p:cNvSpPr>
          <p:nvPr/>
        </p:nvSpPr>
        <p:spPr bwMode="auto">
          <a:xfrm>
            <a:off x="4579938" y="3430588"/>
            <a:ext cx="230505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8338" name="Line 25"/>
          <p:cNvSpPr>
            <a:spLocks noChangeShapeType="1"/>
          </p:cNvSpPr>
          <p:nvPr/>
        </p:nvSpPr>
        <p:spPr bwMode="auto">
          <a:xfrm>
            <a:off x="5084763" y="3789363"/>
            <a:ext cx="136683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cxnSp>
        <p:nvCxnSpPr>
          <p:cNvPr id="3768339" name="AutoShape 29"/>
          <p:cNvCxnSpPr>
            <a:cxnSpLocks noChangeShapeType="1"/>
          </p:cNvCxnSpPr>
          <p:nvPr/>
        </p:nvCxnSpPr>
        <p:spPr bwMode="auto">
          <a:xfrm>
            <a:off x="1989138" y="2997200"/>
            <a:ext cx="1079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68340" name="AutoShape 30"/>
          <p:cNvCxnSpPr>
            <a:cxnSpLocks noChangeShapeType="1"/>
          </p:cNvCxnSpPr>
          <p:nvPr/>
        </p:nvCxnSpPr>
        <p:spPr bwMode="auto">
          <a:xfrm>
            <a:off x="1989138" y="3429000"/>
            <a:ext cx="1079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68341" name="AutoShape 31"/>
          <p:cNvCxnSpPr>
            <a:cxnSpLocks noChangeShapeType="1"/>
          </p:cNvCxnSpPr>
          <p:nvPr/>
        </p:nvCxnSpPr>
        <p:spPr bwMode="auto">
          <a:xfrm>
            <a:off x="1989138" y="3789363"/>
            <a:ext cx="1079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68342" name="AutoShape 32"/>
          <p:cNvCxnSpPr>
            <a:cxnSpLocks noChangeShapeType="1"/>
          </p:cNvCxnSpPr>
          <p:nvPr/>
        </p:nvCxnSpPr>
        <p:spPr bwMode="auto">
          <a:xfrm>
            <a:off x="1987550" y="4149725"/>
            <a:ext cx="1079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68343" name="Text Box 33"/>
          <p:cNvSpPr txBox="1">
            <a:spLocks noChangeArrowheads="1"/>
          </p:cNvSpPr>
          <p:nvPr/>
        </p:nvSpPr>
        <p:spPr bwMode="auto">
          <a:xfrm>
            <a:off x="5535613" y="2349500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3768344" name="Line 35"/>
          <p:cNvSpPr>
            <a:spLocks noChangeShapeType="1"/>
          </p:cNvSpPr>
          <p:nvPr/>
        </p:nvSpPr>
        <p:spPr bwMode="auto">
          <a:xfrm>
            <a:off x="5227638" y="4078288"/>
            <a:ext cx="9366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8345" name="Text Box 36"/>
          <p:cNvSpPr txBox="1">
            <a:spLocks noChangeArrowheads="1"/>
          </p:cNvSpPr>
          <p:nvPr/>
        </p:nvSpPr>
        <p:spPr bwMode="auto">
          <a:xfrm>
            <a:off x="5516563" y="2781300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/>
              <a:t>.</a:t>
            </a:r>
          </a:p>
        </p:txBody>
      </p:sp>
      <p:sp>
        <p:nvSpPr>
          <p:cNvPr id="3768346" name="Text Box 37"/>
          <p:cNvSpPr txBox="1">
            <a:spLocks noChangeArrowheads="1"/>
          </p:cNvSpPr>
          <p:nvPr/>
        </p:nvSpPr>
        <p:spPr bwMode="auto">
          <a:xfrm>
            <a:off x="5516563" y="3141663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3768347" name="Text Box 38"/>
          <p:cNvSpPr txBox="1">
            <a:spLocks noChangeArrowheads="1"/>
          </p:cNvSpPr>
          <p:nvPr/>
        </p:nvSpPr>
        <p:spPr bwMode="auto">
          <a:xfrm>
            <a:off x="5516563" y="3459163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3768348" name="Text Box 39"/>
          <p:cNvSpPr txBox="1">
            <a:spLocks noChangeArrowheads="1"/>
          </p:cNvSpPr>
          <p:nvPr/>
        </p:nvSpPr>
        <p:spPr bwMode="auto">
          <a:xfrm>
            <a:off x="5516563" y="2781300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3768349" name="Text Box 40"/>
          <p:cNvSpPr txBox="1">
            <a:spLocks noChangeArrowheads="1"/>
          </p:cNvSpPr>
          <p:nvPr/>
        </p:nvSpPr>
        <p:spPr bwMode="auto">
          <a:xfrm>
            <a:off x="179388" y="4581525"/>
            <a:ext cx="500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accent2"/>
                </a:solidFill>
              </a:rPr>
              <a:t>efeito da dispersão da população</a:t>
            </a:r>
          </a:p>
        </p:txBody>
      </p:sp>
      <p:sp>
        <p:nvSpPr>
          <p:cNvPr id="3768350" name="Text Box 41"/>
          <p:cNvSpPr txBox="1">
            <a:spLocks noChangeArrowheads="1"/>
          </p:cNvSpPr>
          <p:nvPr/>
        </p:nvSpPr>
        <p:spPr bwMode="auto">
          <a:xfrm>
            <a:off x="1831975" y="5084763"/>
            <a:ext cx="3683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>
                <a:cs typeface="Arial" charset="0"/>
              </a:rPr>
              <a:t>δ</a:t>
            </a:r>
            <a:endParaRPr lang="pt-BR"/>
          </a:p>
          <a:p>
            <a:pPr algn="ctr"/>
            <a:r>
              <a:rPr lang="el-GR"/>
              <a:t>δ</a:t>
            </a:r>
            <a:endParaRPr lang="pt-BR"/>
          </a:p>
          <a:p>
            <a:pPr algn="ctr"/>
            <a:r>
              <a:rPr lang="el-GR"/>
              <a:t>δ</a:t>
            </a:r>
            <a:endParaRPr lang="pt-BR"/>
          </a:p>
          <a:p>
            <a:pPr algn="ctr"/>
            <a:r>
              <a:rPr lang="el-GR"/>
              <a:t>δ</a:t>
            </a:r>
            <a:endParaRPr lang="pt-BR"/>
          </a:p>
          <a:p>
            <a:pPr algn="ctr"/>
            <a:endParaRPr lang="pt-BR"/>
          </a:p>
        </p:txBody>
      </p:sp>
      <p:sp>
        <p:nvSpPr>
          <p:cNvPr id="3768351" name="Text Box 42"/>
          <p:cNvSpPr txBox="1">
            <a:spLocks noChangeArrowheads="1"/>
          </p:cNvSpPr>
          <p:nvPr/>
        </p:nvSpPr>
        <p:spPr bwMode="auto">
          <a:xfrm>
            <a:off x="3641725" y="5084763"/>
            <a:ext cx="8588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5</a:t>
            </a:r>
          </a:p>
          <a:p>
            <a:pPr algn="ctr"/>
            <a:r>
              <a:rPr lang="pt-BR"/>
              <a:t>10</a:t>
            </a:r>
          </a:p>
          <a:p>
            <a:pPr algn="ctr"/>
            <a:r>
              <a:rPr lang="pt-BR"/>
              <a:t>15</a:t>
            </a:r>
          </a:p>
          <a:p>
            <a:pPr algn="ctr"/>
            <a:r>
              <a:rPr lang="pt-BR"/>
              <a:t>20</a:t>
            </a:r>
          </a:p>
        </p:txBody>
      </p:sp>
      <p:sp>
        <p:nvSpPr>
          <p:cNvPr id="3768352" name="Line 43"/>
          <p:cNvSpPr>
            <a:spLocks noChangeShapeType="1"/>
          </p:cNvSpPr>
          <p:nvPr/>
        </p:nvSpPr>
        <p:spPr bwMode="auto">
          <a:xfrm>
            <a:off x="5653088" y="5300663"/>
            <a:ext cx="10795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8353" name="Line 44"/>
          <p:cNvSpPr>
            <a:spLocks noChangeShapeType="1"/>
          </p:cNvSpPr>
          <p:nvPr/>
        </p:nvSpPr>
        <p:spPr bwMode="auto">
          <a:xfrm>
            <a:off x="5435600" y="5732463"/>
            <a:ext cx="15128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8354" name="Line 45"/>
          <p:cNvSpPr>
            <a:spLocks noChangeShapeType="1"/>
          </p:cNvSpPr>
          <p:nvPr/>
        </p:nvSpPr>
        <p:spPr bwMode="auto">
          <a:xfrm>
            <a:off x="4932363" y="6092825"/>
            <a:ext cx="2592387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8355" name="Text Box 46"/>
          <p:cNvSpPr txBox="1">
            <a:spLocks noChangeArrowheads="1"/>
          </p:cNvSpPr>
          <p:nvPr/>
        </p:nvSpPr>
        <p:spPr bwMode="auto">
          <a:xfrm>
            <a:off x="6011863" y="5084763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/>
              <a:t>.</a:t>
            </a:r>
          </a:p>
        </p:txBody>
      </p:sp>
      <p:sp>
        <p:nvSpPr>
          <p:cNvPr id="3768356" name="Text Box 47"/>
          <p:cNvSpPr txBox="1">
            <a:spLocks noChangeArrowheads="1"/>
          </p:cNvSpPr>
          <p:nvPr/>
        </p:nvSpPr>
        <p:spPr bwMode="auto">
          <a:xfrm>
            <a:off x="6011863" y="5445125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/>
              <a:t>.</a:t>
            </a:r>
          </a:p>
        </p:txBody>
      </p:sp>
      <p:cxnSp>
        <p:nvCxnSpPr>
          <p:cNvPr id="3768357" name="AutoShape 48"/>
          <p:cNvCxnSpPr>
            <a:cxnSpLocks noChangeShapeType="1"/>
          </p:cNvCxnSpPr>
          <p:nvPr/>
        </p:nvCxnSpPr>
        <p:spPr bwMode="auto">
          <a:xfrm>
            <a:off x="2484438" y="5300663"/>
            <a:ext cx="1079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68358" name="AutoShape 49"/>
          <p:cNvCxnSpPr>
            <a:cxnSpLocks noChangeShapeType="1"/>
          </p:cNvCxnSpPr>
          <p:nvPr/>
        </p:nvCxnSpPr>
        <p:spPr bwMode="auto">
          <a:xfrm>
            <a:off x="2484438" y="5732463"/>
            <a:ext cx="1079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768359" name="AutoShape 50"/>
          <p:cNvCxnSpPr>
            <a:cxnSpLocks noChangeShapeType="1"/>
          </p:cNvCxnSpPr>
          <p:nvPr/>
        </p:nvCxnSpPr>
        <p:spPr bwMode="auto">
          <a:xfrm>
            <a:off x="2484438" y="6092825"/>
            <a:ext cx="1079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768360" name="Line 51"/>
          <p:cNvSpPr>
            <a:spLocks noChangeShapeType="1"/>
          </p:cNvSpPr>
          <p:nvPr/>
        </p:nvSpPr>
        <p:spPr bwMode="auto">
          <a:xfrm>
            <a:off x="4500563" y="6524625"/>
            <a:ext cx="37433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768361" name="Text Box 52"/>
          <p:cNvSpPr txBox="1">
            <a:spLocks noChangeArrowheads="1"/>
          </p:cNvSpPr>
          <p:nvPr/>
        </p:nvSpPr>
        <p:spPr bwMode="auto">
          <a:xfrm>
            <a:off x="6011863" y="5876925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/>
              <a:t>.</a:t>
            </a:r>
          </a:p>
        </p:txBody>
      </p:sp>
      <p:sp>
        <p:nvSpPr>
          <p:cNvPr id="3768362" name="Text Box 53"/>
          <p:cNvSpPr txBox="1">
            <a:spLocks noChangeArrowheads="1"/>
          </p:cNvSpPr>
          <p:nvPr/>
        </p:nvSpPr>
        <p:spPr bwMode="auto">
          <a:xfrm>
            <a:off x="6011863" y="4652963"/>
            <a:ext cx="3397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/>
              <a:t>.</a:t>
            </a:r>
          </a:p>
        </p:txBody>
      </p:sp>
      <p:cxnSp>
        <p:nvCxnSpPr>
          <p:cNvPr id="3768363" name="AutoShape 54"/>
          <p:cNvCxnSpPr>
            <a:cxnSpLocks noChangeShapeType="1"/>
          </p:cNvCxnSpPr>
          <p:nvPr/>
        </p:nvCxnSpPr>
        <p:spPr bwMode="auto">
          <a:xfrm>
            <a:off x="2484438" y="6453188"/>
            <a:ext cx="1079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9345" name="Text Box 2"/>
          <p:cNvSpPr txBox="1">
            <a:spLocks noChangeArrowheads="1"/>
          </p:cNvSpPr>
          <p:nvPr/>
        </p:nvSpPr>
        <p:spPr bwMode="auto">
          <a:xfrm>
            <a:off x="755650" y="333375"/>
            <a:ext cx="7675563" cy="10064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000">
                <a:latin typeface="Times New Roman" pitchFamily="18" charset="0"/>
              </a:rPr>
              <a:t>intervalos de confiança</a:t>
            </a:r>
            <a:endParaRPr lang="pt-BR" sz="6600">
              <a:latin typeface="Times New Roman" pitchFamily="18" charset="0"/>
            </a:endParaRPr>
          </a:p>
        </p:txBody>
      </p:sp>
      <p:sp>
        <p:nvSpPr>
          <p:cNvPr id="3769346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3769347" name="Text Box 5"/>
          <p:cNvSpPr txBox="1">
            <a:spLocks noChangeArrowheads="1"/>
          </p:cNvSpPr>
          <p:nvPr/>
        </p:nvSpPr>
        <p:spPr bwMode="auto">
          <a:xfrm>
            <a:off x="755650" y="1989138"/>
            <a:ext cx="734377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>
                <a:latin typeface="Times New Roman" pitchFamily="18" charset="0"/>
              </a:rPr>
              <a:t>média</a:t>
            </a:r>
          </a:p>
          <a:p>
            <a:endParaRPr lang="en-US" sz="4400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400">
                <a:latin typeface="Times New Roman" pitchFamily="18" charset="0"/>
              </a:rPr>
              <a:t>proporções populacionais</a:t>
            </a:r>
          </a:p>
          <a:p>
            <a:endParaRPr lang="en-US" sz="4400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400">
                <a:latin typeface="Times New Roman" pitchFamily="18" charset="0"/>
              </a:rPr>
              <a:t>variância e desvio-padrão</a:t>
            </a:r>
            <a:endParaRPr lang="pt-BR" sz="4400">
              <a:latin typeface="Times New Roman" pitchFamily="18" charset="0"/>
            </a:endParaRPr>
          </a:p>
        </p:txBody>
      </p:sp>
      <p:sp>
        <p:nvSpPr>
          <p:cNvPr id="3769348" name="AutoShape 6"/>
          <p:cNvSpPr>
            <a:spLocks/>
          </p:cNvSpPr>
          <p:nvPr/>
        </p:nvSpPr>
        <p:spPr bwMode="auto">
          <a:xfrm>
            <a:off x="2843213" y="1700213"/>
            <a:ext cx="433387" cy="1368425"/>
          </a:xfrm>
          <a:prstGeom prst="leftBrace">
            <a:avLst>
              <a:gd name="adj1" fmla="val 26313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69349" name="Text Box 7"/>
          <p:cNvSpPr txBox="1">
            <a:spLocks noChangeArrowheads="1"/>
          </p:cNvSpPr>
          <p:nvPr/>
        </p:nvSpPr>
        <p:spPr bwMode="auto">
          <a:xfrm>
            <a:off x="3203575" y="1773238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3300"/>
                </a:solidFill>
              </a:rPr>
              <a:t>amostras grandes</a:t>
            </a:r>
          </a:p>
          <a:p>
            <a:endParaRPr lang="pt-BR">
              <a:solidFill>
                <a:srgbClr val="FF3300"/>
              </a:solidFill>
            </a:endParaRPr>
          </a:p>
          <a:p>
            <a:r>
              <a:rPr lang="pt-BR">
                <a:solidFill>
                  <a:srgbClr val="FF3300"/>
                </a:solidFill>
              </a:rPr>
              <a:t>amostras pequenas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4449" name="Picture 2" descr="Hospi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0375"/>
            <a:ext cx="9347200" cy="731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4049" name="Text Box 5"/>
          <p:cNvSpPr txBox="1">
            <a:spLocks noChangeArrowheads="1"/>
          </p:cNvSpPr>
          <p:nvPr/>
        </p:nvSpPr>
        <p:spPr bwMode="auto">
          <a:xfrm>
            <a:off x="714375" y="2714625"/>
            <a:ext cx="78724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6600" dirty="0" err="1"/>
              <a:t>Probabilística</a:t>
            </a:r>
            <a:endParaRPr lang="en-US" sz="6600"/>
          </a:p>
          <a:p>
            <a:pPr>
              <a:buFont typeface="Arial" charset="0"/>
              <a:buChar char="•"/>
            </a:pPr>
            <a:r>
              <a:rPr lang="en-US" sz="6600"/>
              <a:t>Não Probabilística</a:t>
            </a:r>
            <a:endParaRPr lang="pt-BR" sz="66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5073" name="Text Box 5"/>
          <p:cNvSpPr txBox="1">
            <a:spLocks noChangeArrowheads="1"/>
          </p:cNvSpPr>
          <p:nvPr/>
        </p:nvSpPr>
        <p:spPr bwMode="auto">
          <a:xfrm>
            <a:off x="1571625" y="2571750"/>
            <a:ext cx="5802313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6600"/>
              <a:t>Aleatória</a:t>
            </a:r>
          </a:p>
          <a:p>
            <a:pPr>
              <a:buFont typeface="Arial" charset="0"/>
              <a:buChar char="•"/>
            </a:pPr>
            <a:r>
              <a:rPr lang="en-US" sz="6600"/>
              <a:t>Não aleatória</a:t>
            </a:r>
            <a:endParaRPr lang="pt-BR" sz="660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6097" name="Text Box 5"/>
          <p:cNvSpPr txBox="1">
            <a:spLocks noChangeArrowheads="1"/>
          </p:cNvSpPr>
          <p:nvPr/>
        </p:nvSpPr>
        <p:spPr bwMode="auto">
          <a:xfrm>
            <a:off x="2714625" y="1857375"/>
            <a:ext cx="40338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 2" pitchFamily="18" charset="2"/>
              <a:buChar char="ï"/>
            </a:pPr>
            <a:r>
              <a:rPr lang="en-US" sz="7200">
                <a:solidFill>
                  <a:srgbClr val="FF3399"/>
                </a:solidFill>
              </a:rPr>
              <a:t>Casual</a:t>
            </a:r>
            <a:endParaRPr lang="pt-BR" sz="7200">
              <a:solidFill>
                <a:srgbClr val="FF3399"/>
              </a:solidFill>
            </a:endParaRPr>
          </a:p>
        </p:txBody>
      </p:sp>
      <p:sp>
        <p:nvSpPr>
          <p:cNvPr id="3716098" name="Text Box 6"/>
          <p:cNvSpPr txBox="1">
            <a:spLocks noChangeArrowheads="1"/>
          </p:cNvSpPr>
          <p:nvPr/>
        </p:nvSpPr>
        <p:spPr bwMode="auto">
          <a:xfrm>
            <a:off x="428625" y="3786188"/>
            <a:ext cx="85280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>
                <a:latin typeface="Times New Roman" pitchFamily="18" charset="0"/>
              </a:rPr>
              <a:t>cada membro da população tem igual </a:t>
            </a:r>
          </a:p>
          <a:p>
            <a:pPr algn="ctr"/>
            <a:r>
              <a:rPr lang="en-US" sz="4000">
                <a:latin typeface="Times New Roman" pitchFamily="18" charset="0"/>
              </a:rPr>
              <a:t>probabilidade de participar</a:t>
            </a:r>
          </a:p>
          <a:p>
            <a:pPr algn="ctr"/>
            <a:r>
              <a:rPr lang="en-US" sz="4000">
                <a:latin typeface="Times New Roman" pitchFamily="18" charset="0"/>
              </a:rPr>
              <a:t>da amostra</a:t>
            </a:r>
            <a:endParaRPr lang="pt-BR" sz="40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21" name="Text Box 5"/>
          <p:cNvSpPr txBox="1">
            <a:spLocks noChangeArrowheads="1"/>
          </p:cNvSpPr>
          <p:nvPr/>
        </p:nvSpPr>
        <p:spPr bwMode="auto">
          <a:xfrm>
            <a:off x="1643063" y="1428750"/>
            <a:ext cx="60340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 2" pitchFamily="18" charset="2"/>
              <a:buChar char="ï"/>
            </a:pPr>
            <a:r>
              <a:rPr lang="en-US" sz="7200" dirty="0" err="1">
                <a:solidFill>
                  <a:srgbClr val="FF3399"/>
                </a:solidFill>
              </a:rPr>
              <a:t>Não</a:t>
            </a:r>
            <a:r>
              <a:rPr lang="en-US" sz="7200" dirty="0">
                <a:solidFill>
                  <a:srgbClr val="FF3399"/>
                </a:solidFill>
              </a:rPr>
              <a:t> Casual</a:t>
            </a:r>
            <a:endParaRPr lang="pt-BR" sz="7200" dirty="0">
              <a:solidFill>
                <a:srgbClr val="FF3399"/>
              </a:solidFill>
            </a:endParaRPr>
          </a:p>
        </p:txBody>
      </p:sp>
      <p:sp>
        <p:nvSpPr>
          <p:cNvPr id="3717122" name="Text Box 6"/>
          <p:cNvSpPr txBox="1">
            <a:spLocks noChangeArrowheads="1"/>
          </p:cNvSpPr>
          <p:nvPr/>
        </p:nvSpPr>
        <p:spPr bwMode="auto">
          <a:xfrm>
            <a:off x="1571625" y="3357563"/>
            <a:ext cx="62674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>
                <a:latin typeface="Times New Roman" pitchFamily="18" charset="0"/>
              </a:rPr>
              <a:t>Também conhecido como</a:t>
            </a:r>
          </a:p>
          <a:p>
            <a:pPr algn="ctr"/>
            <a:r>
              <a:rPr lang="en-US" sz="4400">
                <a:latin typeface="Times New Roman" pitchFamily="18" charset="0"/>
              </a:rPr>
              <a:t> amostragem acidental. </a:t>
            </a:r>
          </a:p>
          <a:p>
            <a:pPr algn="ctr"/>
            <a:r>
              <a:rPr lang="en-US" sz="4400">
                <a:latin typeface="Times New Roman" pitchFamily="18" charset="0"/>
              </a:rPr>
              <a:t>Convém ao pesquisador</a:t>
            </a:r>
            <a:endParaRPr lang="pt-BR" sz="4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000">
                <a:solidFill>
                  <a:srgbClr val="FFFF00"/>
                </a:solidFill>
              </a:rPr>
              <a:t>amostragem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8145" name="Text Box 4"/>
          <p:cNvSpPr txBox="1">
            <a:spLocks noChangeArrowheads="1"/>
          </p:cNvSpPr>
          <p:nvPr/>
        </p:nvSpPr>
        <p:spPr bwMode="auto">
          <a:xfrm>
            <a:off x="755650" y="981075"/>
            <a:ext cx="814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rgbClr val="0000FF"/>
                </a:solidFill>
                <a:latin typeface="Times New Roman" pitchFamily="18" charset="0"/>
              </a:rPr>
              <a:t>Finalidade da Amostragem</a:t>
            </a:r>
            <a:endParaRPr lang="pt-BR" sz="5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718146" name="Rectangle 5"/>
          <p:cNvSpPr>
            <a:spLocks noChangeArrowheads="1"/>
          </p:cNvSpPr>
          <p:nvPr/>
        </p:nvSpPr>
        <p:spPr bwMode="auto">
          <a:xfrm>
            <a:off x="250825" y="2420938"/>
            <a:ext cx="2438400" cy="2971800"/>
          </a:xfrm>
          <a:prstGeom prst="rect">
            <a:avLst/>
          </a:prstGeom>
          <a:solidFill>
            <a:schemeClr val="accent1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latin typeface="Times New Roman" pitchFamily="18" charset="0"/>
            </a:endParaRPr>
          </a:p>
        </p:txBody>
      </p:sp>
      <p:sp>
        <p:nvSpPr>
          <p:cNvPr id="3718147" name="Rectangle 6"/>
          <p:cNvSpPr>
            <a:spLocks noChangeArrowheads="1"/>
          </p:cNvSpPr>
          <p:nvPr/>
        </p:nvSpPr>
        <p:spPr bwMode="auto">
          <a:xfrm>
            <a:off x="4356100" y="2636838"/>
            <a:ext cx="1760538" cy="6858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18148" name="Line 7"/>
          <p:cNvSpPr>
            <a:spLocks noChangeShapeType="1"/>
          </p:cNvSpPr>
          <p:nvPr/>
        </p:nvSpPr>
        <p:spPr bwMode="auto">
          <a:xfrm>
            <a:off x="2771775" y="2924175"/>
            <a:ext cx="14890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18149" name="Text Box 8"/>
          <p:cNvSpPr txBox="1">
            <a:spLocks noChangeArrowheads="1"/>
          </p:cNvSpPr>
          <p:nvPr/>
        </p:nvSpPr>
        <p:spPr bwMode="auto">
          <a:xfrm>
            <a:off x="603250" y="5745163"/>
            <a:ext cx="1766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População</a:t>
            </a:r>
            <a:endParaRPr lang="pt-BR" sz="3200">
              <a:latin typeface="Times New Roman" pitchFamily="18" charset="0"/>
            </a:endParaRPr>
          </a:p>
        </p:txBody>
      </p:sp>
      <p:sp>
        <p:nvSpPr>
          <p:cNvPr id="3718150" name="Text Box 9"/>
          <p:cNvSpPr txBox="1">
            <a:spLocks noChangeArrowheads="1"/>
          </p:cNvSpPr>
          <p:nvPr/>
        </p:nvSpPr>
        <p:spPr bwMode="auto">
          <a:xfrm>
            <a:off x="4572000" y="3357563"/>
            <a:ext cx="1508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Amostra</a:t>
            </a:r>
            <a:endParaRPr lang="pt-BR" sz="2800">
              <a:latin typeface="Times New Roman" pitchFamily="18" charset="0"/>
            </a:endParaRPr>
          </a:p>
        </p:txBody>
      </p:sp>
      <p:sp>
        <p:nvSpPr>
          <p:cNvPr id="3718151" name="Line 10"/>
          <p:cNvSpPr>
            <a:spLocks noChangeShapeType="1"/>
          </p:cNvSpPr>
          <p:nvPr/>
        </p:nvSpPr>
        <p:spPr bwMode="auto">
          <a:xfrm>
            <a:off x="5214938" y="38100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3718152" name="Text Box 11"/>
          <p:cNvSpPr txBox="1">
            <a:spLocks noChangeArrowheads="1"/>
          </p:cNvSpPr>
          <p:nvPr/>
        </p:nvSpPr>
        <p:spPr bwMode="auto">
          <a:xfrm>
            <a:off x="3217863" y="4545013"/>
            <a:ext cx="5549900" cy="13112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obtenção da indicação do valor de um ou mais</a:t>
            </a:r>
          </a:p>
          <a:p>
            <a:pPr algn="ctr"/>
            <a:r>
              <a:rPr lang="en-US" sz="2000">
                <a:latin typeface="Times New Roman" pitchFamily="18" charset="0"/>
              </a:rPr>
              <a:t>parâmetros de um população tais como</a:t>
            </a:r>
          </a:p>
          <a:p>
            <a:pPr algn="ctr"/>
            <a:r>
              <a:rPr lang="en-US" sz="2000">
                <a:latin typeface="Times New Roman" pitchFamily="18" charset="0"/>
              </a:rPr>
              <a:t>média, desvio padrão ou a proporção de itens que</a:t>
            </a:r>
          </a:p>
          <a:p>
            <a:pPr algn="ctr"/>
            <a:r>
              <a:rPr lang="en-US" sz="2000">
                <a:latin typeface="Times New Roman" pitchFamily="18" charset="0"/>
              </a:rPr>
              <a:t>possuem determinada característica</a:t>
            </a:r>
            <a:endParaRPr lang="pt-BR" sz="200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1036</Words>
  <Application>Microsoft Office PowerPoint</Application>
  <PresentationFormat>Apresentação na tela (4:3)</PresentationFormat>
  <Paragraphs>450</Paragraphs>
  <Slides>49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49</vt:i4>
      </vt:variant>
    </vt:vector>
  </HeadingPairs>
  <TitlesOfParts>
    <vt:vector size="59" baseType="lpstr">
      <vt:lpstr>Albertus</vt:lpstr>
      <vt:lpstr>Arial</vt:lpstr>
      <vt:lpstr>Clarendon Condensed</vt:lpstr>
      <vt:lpstr>Symbol</vt:lpstr>
      <vt:lpstr>Times New Roman</vt:lpstr>
      <vt:lpstr>Univers</vt:lpstr>
      <vt:lpstr>Verdana</vt:lpstr>
      <vt:lpstr>Wingdings</vt:lpstr>
      <vt:lpstr>Wingdings 2</vt:lpstr>
      <vt:lpstr>Design padrão</vt:lpstr>
      <vt:lpstr>Estatística aplicada a ensaios clínicos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anestesia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drvicente</dc:creator>
  <cp:lastModifiedBy>Luís Vicente Garcia</cp:lastModifiedBy>
  <cp:revision>388</cp:revision>
  <dcterms:created xsi:type="dcterms:W3CDTF">2006-02-03T11:17:50Z</dcterms:created>
  <dcterms:modified xsi:type="dcterms:W3CDTF">2017-04-03T23:29:56Z</dcterms:modified>
</cp:coreProperties>
</file>