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931" r:id="rId2"/>
    <p:sldId id="1034" r:id="rId3"/>
    <p:sldId id="1154" r:id="rId4"/>
    <p:sldId id="1107" r:id="rId5"/>
    <p:sldId id="1108" r:id="rId6"/>
    <p:sldId id="1109" r:id="rId7"/>
    <p:sldId id="1110" r:id="rId8"/>
    <p:sldId id="1111" r:id="rId9"/>
    <p:sldId id="1112" r:id="rId10"/>
    <p:sldId id="1113" r:id="rId11"/>
    <p:sldId id="1114" r:id="rId12"/>
    <p:sldId id="1115" r:id="rId13"/>
    <p:sldId id="1116" r:id="rId14"/>
    <p:sldId id="1117" r:id="rId15"/>
    <p:sldId id="1118" r:id="rId16"/>
    <p:sldId id="1119" r:id="rId17"/>
    <p:sldId id="1120" r:id="rId18"/>
    <p:sldId id="1121" r:id="rId19"/>
    <p:sldId id="1122" r:id="rId20"/>
    <p:sldId id="1123" r:id="rId21"/>
    <p:sldId id="1124" r:id="rId22"/>
    <p:sldId id="1125" r:id="rId23"/>
    <p:sldId id="1126" r:id="rId24"/>
    <p:sldId id="1127" r:id="rId25"/>
    <p:sldId id="1128" r:id="rId26"/>
    <p:sldId id="1129" r:id="rId27"/>
    <p:sldId id="1130" r:id="rId28"/>
    <p:sldId id="1131" r:id="rId29"/>
    <p:sldId id="1132" r:id="rId30"/>
    <p:sldId id="1133" r:id="rId31"/>
    <p:sldId id="1134" r:id="rId32"/>
    <p:sldId id="1135" r:id="rId33"/>
    <p:sldId id="1136" r:id="rId34"/>
    <p:sldId id="1137" r:id="rId35"/>
    <p:sldId id="1138" r:id="rId36"/>
    <p:sldId id="1139" r:id="rId37"/>
    <p:sldId id="1140" r:id="rId38"/>
    <p:sldId id="1141" r:id="rId39"/>
    <p:sldId id="1142" r:id="rId40"/>
    <p:sldId id="1143" r:id="rId41"/>
    <p:sldId id="1144" r:id="rId42"/>
    <p:sldId id="1145" r:id="rId43"/>
    <p:sldId id="1146" r:id="rId44"/>
    <p:sldId id="1147" r:id="rId45"/>
    <p:sldId id="1148" r:id="rId46"/>
    <p:sldId id="1149" r:id="rId47"/>
    <p:sldId id="1150" r:id="rId48"/>
    <p:sldId id="1151" r:id="rId49"/>
    <p:sldId id="1152" r:id="rId50"/>
    <p:sldId id="1153" r:id="rId5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CC00"/>
    <a:srgbClr val="666699"/>
    <a:srgbClr val="3366CC"/>
    <a:srgbClr val="0066FF"/>
    <a:srgbClr val="0033CC"/>
    <a:srgbClr val="FFFFFF"/>
    <a:srgbClr val="FF3300"/>
    <a:srgbClr val="FF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Escuro 1 - Ênfas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23" autoAdjust="0"/>
    <p:restoredTop sz="94646" autoAdjust="0"/>
  </p:normalViewPr>
  <p:slideViewPr>
    <p:cSldViewPr>
      <p:cViewPr varScale="1">
        <p:scale>
          <a:sx n="68" d="100"/>
          <a:sy n="68" d="100"/>
        </p:scale>
        <p:origin x="1278" y="72"/>
      </p:cViewPr>
      <p:guideLst>
        <p:guide orient="horz" pos="210"/>
        <p:guide pos="1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70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70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D2A9C7-E658-453F-8124-E9A9B5A77F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745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1968286-3717-4A90-8ADC-3C56E72841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10064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C632AC-CC16-4189-9899-F5D56675FEB2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261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325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EAA12-030E-487B-AF73-770590B2E8F8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261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848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51EF6C-6253-44F5-BFDF-D0617E2FF0A5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261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129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8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02A335-0694-4F21-8D49-0EDEADD600B7}" type="slidenum">
              <a:rPr lang="pt-BR" smtClean="0"/>
              <a:pPr/>
              <a:t>47</a:t>
            </a:fld>
            <a:endParaRPr lang="pt-BR"/>
          </a:p>
        </p:txBody>
      </p:sp>
      <p:sp>
        <p:nvSpPr>
          <p:cNvPr id="370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164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20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A5DE4-614D-4660-8490-3A2D03E59799}" type="slidenum">
              <a:rPr lang="pt-BR" smtClean="0"/>
              <a:pPr/>
              <a:t>49</a:t>
            </a:fld>
            <a:endParaRPr lang="pt-BR"/>
          </a:p>
        </p:txBody>
      </p:sp>
      <p:sp>
        <p:nvSpPr>
          <p:cNvPr id="371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12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983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AAC4E-F3BA-491F-84BB-339CA678F6E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D07C0-46E1-4491-B656-FD53A419E9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472B3-D5B0-40FC-9626-9620D1304B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C634C-2EDC-4750-B701-861B8E846D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2B58-241A-4336-B37E-219E4C90E6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9F223-01C5-474F-903F-D837ADFA76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9F9A0-C33D-4577-966D-41C2EDA305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EBAAA-1DAC-4E3D-A4F5-D9ACD970AF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716B6-47E2-48F4-804C-0FB1A5D486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1874-A65D-4D4E-89B4-F11F46D80EA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0C080-1F3C-463B-BE33-D232F65EC1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3B9F3F8-1229-4577-9B41-B1789D2BEE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cover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6600" b="1">
          <a:solidFill>
            <a:srgbClr val="00808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600" b="1">
          <a:solidFill>
            <a:srgbClr val="00808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600" b="1">
          <a:solidFill>
            <a:srgbClr val="00808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600" b="1">
          <a:solidFill>
            <a:srgbClr val="00808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600" b="1">
          <a:solidFill>
            <a:srgbClr val="00808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6600" b="1">
          <a:solidFill>
            <a:srgbClr val="00808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6600" b="1">
          <a:solidFill>
            <a:srgbClr val="00808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6600" b="1">
          <a:solidFill>
            <a:srgbClr val="00808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6600" b="1">
          <a:solidFill>
            <a:srgbClr val="008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rgbClr val="33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99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2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9.png"/><Relationship Id="rId4" Type="http://schemas.openxmlformats.org/officeDocument/2006/relationships/image" Target="../media/image15.png"/><Relationship Id="rId9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813" y="476250"/>
            <a:ext cx="7127875" cy="2233613"/>
          </a:xfrm>
        </p:spPr>
        <p:txBody>
          <a:bodyPr/>
          <a:lstStyle/>
          <a:p>
            <a:pPr eaLnBrk="1" hangingPunct="1"/>
            <a:r>
              <a:rPr lang="pt-BR" sz="5400" dirty="0">
                <a:solidFill>
                  <a:schemeClr val="tx1"/>
                </a:solidFill>
              </a:rPr>
              <a:t>Estatística aplicada</a:t>
            </a:r>
            <a:br>
              <a:rPr lang="pt-BR" sz="5400" dirty="0">
                <a:solidFill>
                  <a:schemeClr val="tx1"/>
                </a:solidFill>
              </a:rPr>
            </a:br>
            <a:r>
              <a:rPr lang="pt-BR" sz="5400" dirty="0">
                <a:solidFill>
                  <a:schemeClr val="tx1"/>
                </a:solidFill>
              </a:rPr>
              <a:t>a ensaios clínicos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66" y="3643314"/>
            <a:ext cx="7200900" cy="5762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3600" b="1" i="1" dirty="0">
                <a:solidFill>
                  <a:schemeClr val="accent2"/>
                </a:solidFill>
              </a:rPr>
              <a:t>Luís</a:t>
            </a:r>
            <a:r>
              <a:rPr lang="pt-BR" sz="4000" b="1" i="1" dirty="0">
                <a:solidFill>
                  <a:schemeClr val="accent2"/>
                </a:solidFill>
              </a:rPr>
              <a:t> Vicente Garcia</a:t>
            </a:r>
          </a:p>
          <a:p>
            <a:pPr eaLnBrk="1" hangingPunct="1">
              <a:lnSpc>
                <a:spcPct val="90000"/>
              </a:lnSpc>
            </a:pPr>
            <a:r>
              <a:rPr lang="pt-BR" b="1" i="1" dirty="0">
                <a:solidFill>
                  <a:schemeClr val="accent2"/>
                </a:solidFill>
              </a:rPr>
              <a:t>lvgarcia@fmrp.usp.br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428728" y="5286388"/>
            <a:ext cx="71962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800" b="1" i="1" dirty="0">
                <a:solidFill>
                  <a:srgbClr val="006600"/>
                </a:solidFill>
              </a:rPr>
              <a:t>Faculdade de Medicina de Ribeirão Preto</a:t>
            </a:r>
          </a:p>
        </p:txBody>
      </p:sp>
      <p:pic>
        <p:nvPicPr>
          <p:cNvPr id="15364" name="Picture 5" descr="efeitos002"/>
          <p:cNvPicPr>
            <a:picLocks noChangeAspect="1" noChangeArrowheads="1" noCrop="1"/>
          </p:cNvPicPr>
          <p:nvPr/>
        </p:nvPicPr>
        <p:blipFill>
          <a:blip r:embed="rId2" cstate="print">
            <a:lum bright="-12000" contrast="12000"/>
          </a:blip>
          <a:srcRect/>
          <a:stretch>
            <a:fillRect/>
          </a:stretch>
        </p:blipFill>
        <p:spPr bwMode="auto">
          <a:xfrm>
            <a:off x="0" y="0"/>
            <a:ext cx="11144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6" descr="efeitos002"/>
          <p:cNvPicPr>
            <a:picLocks noChangeAspect="1" noChangeArrowheads="1" noCrop="1"/>
          </p:cNvPicPr>
          <p:nvPr/>
        </p:nvPicPr>
        <p:blipFill>
          <a:blip r:embed="rId2" cstate="print">
            <a:lum bright="-12000" contrast="12000"/>
          </a:blip>
          <a:srcRect/>
          <a:stretch>
            <a:fillRect/>
          </a:stretch>
        </p:blipFill>
        <p:spPr bwMode="auto">
          <a:xfrm>
            <a:off x="0" y="1152525"/>
            <a:ext cx="11144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7" descr="efeitos002"/>
          <p:cNvPicPr>
            <a:picLocks noChangeAspect="1" noChangeArrowheads="1" noCrop="1"/>
          </p:cNvPicPr>
          <p:nvPr/>
        </p:nvPicPr>
        <p:blipFill>
          <a:blip r:embed="rId2" cstate="print">
            <a:lum bright="-12000" contrast="12000"/>
          </a:blip>
          <a:srcRect/>
          <a:stretch>
            <a:fillRect/>
          </a:stretch>
        </p:blipFill>
        <p:spPr bwMode="auto">
          <a:xfrm>
            <a:off x="0" y="2303463"/>
            <a:ext cx="11144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8" descr="efeitos002"/>
          <p:cNvPicPr>
            <a:picLocks noChangeAspect="1" noChangeArrowheads="1" noCrop="1"/>
          </p:cNvPicPr>
          <p:nvPr/>
        </p:nvPicPr>
        <p:blipFill>
          <a:blip r:embed="rId2" cstate="print">
            <a:lum bright="-12000" contrast="12000"/>
          </a:blip>
          <a:srcRect/>
          <a:stretch>
            <a:fillRect/>
          </a:stretch>
        </p:blipFill>
        <p:spPr bwMode="auto">
          <a:xfrm>
            <a:off x="0" y="3440113"/>
            <a:ext cx="11144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9" descr="efeitos002"/>
          <p:cNvPicPr>
            <a:picLocks noChangeAspect="1" noChangeArrowheads="1" noCrop="1"/>
          </p:cNvPicPr>
          <p:nvPr/>
        </p:nvPicPr>
        <p:blipFill>
          <a:blip r:embed="rId2" cstate="print">
            <a:lum bright="-12000" contrast="12000"/>
          </a:blip>
          <a:srcRect/>
          <a:stretch>
            <a:fillRect/>
          </a:stretch>
        </p:blipFill>
        <p:spPr bwMode="auto">
          <a:xfrm>
            <a:off x="0" y="4592638"/>
            <a:ext cx="11144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0" descr="efeitos002"/>
          <p:cNvPicPr>
            <a:picLocks noChangeAspect="1" noChangeArrowheads="1" noCrop="1"/>
          </p:cNvPicPr>
          <p:nvPr/>
        </p:nvPicPr>
        <p:blipFill>
          <a:blip r:embed="rId2" cstate="print">
            <a:lum bright="-12000" contrast="12000"/>
          </a:blip>
          <a:srcRect/>
          <a:stretch>
            <a:fillRect/>
          </a:stretch>
        </p:blipFill>
        <p:spPr bwMode="auto">
          <a:xfrm>
            <a:off x="0" y="5743575"/>
            <a:ext cx="11144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0" name="Text Box 11"/>
          <p:cNvSpPr txBox="1">
            <a:spLocks noChangeArrowheads="1"/>
          </p:cNvSpPr>
          <p:nvPr/>
        </p:nvSpPr>
        <p:spPr bwMode="auto">
          <a:xfrm>
            <a:off x="3500430" y="2786058"/>
            <a:ext cx="2826736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RAL - 5838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61" name="Rectangle 2"/>
          <p:cNvSpPr>
            <a:spLocks noChangeArrowheads="1"/>
          </p:cNvSpPr>
          <p:nvPr/>
        </p:nvSpPr>
        <p:spPr bwMode="auto">
          <a:xfrm>
            <a:off x="406400" y="1143000"/>
            <a:ext cx="8399463" cy="548640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600962" name="Text Box 3"/>
          <p:cNvSpPr txBox="1">
            <a:spLocks noChangeArrowheads="1"/>
          </p:cNvSpPr>
          <p:nvPr/>
        </p:nvSpPr>
        <p:spPr bwMode="auto">
          <a:xfrm>
            <a:off x="541338" y="1828800"/>
            <a:ext cx="7451725" cy="332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3200">
                <a:latin typeface="Times New Roman" pitchFamily="18" charset="0"/>
              </a:rPr>
              <a:t>Quantos minutos você estuda </a:t>
            </a:r>
          </a:p>
          <a:p>
            <a:pPr marL="457200" indent="-457200"/>
            <a:r>
              <a:rPr lang="en-US" sz="3200">
                <a:latin typeface="Times New Roman" pitchFamily="18" charset="0"/>
              </a:rPr>
              <a:t>por SEMANA ?</a:t>
            </a:r>
          </a:p>
          <a:p>
            <a:pPr marL="457200" indent="-457200"/>
            <a:endParaRPr lang="en-US" sz="3200">
              <a:latin typeface="Times New Roman" pitchFamily="18" charset="0"/>
            </a:endParaRPr>
          </a:p>
          <a:p>
            <a:pPr marL="457200" indent="-457200"/>
            <a:r>
              <a:rPr lang="en-US" sz="2800">
                <a:latin typeface="Times New Roman" pitchFamily="18" charset="0"/>
              </a:rPr>
              <a:t>POPULAÇÃO: </a:t>
            </a:r>
          </a:p>
          <a:p>
            <a:pPr marL="457200" indent="-457200"/>
            <a:r>
              <a:rPr lang="en-US" sz="2800">
                <a:latin typeface="Times New Roman" pitchFamily="18" charset="0"/>
              </a:rPr>
              <a:t>ESTUDANTES DA UNIVERSIDADE SÃO PAULO</a:t>
            </a:r>
          </a:p>
          <a:p>
            <a:pPr marL="457200" indent="-457200"/>
            <a:endParaRPr lang="en-US" sz="2800">
              <a:latin typeface="Times New Roman" pitchFamily="18" charset="0"/>
            </a:endParaRPr>
          </a:p>
          <a:p>
            <a:pPr marL="457200" indent="-457200"/>
            <a:r>
              <a:rPr lang="en-US" sz="3200">
                <a:latin typeface="Times New Roman" pitchFamily="18" charset="0"/>
              </a:rPr>
              <a:t>AMOSTRA 98: 500 ESTUDANTES</a:t>
            </a:r>
            <a:endParaRPr lang="pt-BR" sz="3200">
              <a:latin typeface="Times New Roman" pitchFamily="18" charset="0"/>
            </a:endParaRPr>
          </a:p>
        </p:txBody>
      </p:sp>
      <p:pic>
        <p:nvPicPr>
          <p:cNvPr id="2600963" name="Picture 4" descr="professor0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1763" y="0"/>
            <a:ext cx="266223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00964" name="Oval 5"/>
          <p:cNvSpPr>
            <a:spLocks noChangeArrowheads="1"/>
          </p:cNvSpPr>
          <p:nvPr/>
        </p:nvSpPr>
        <p:spPr bwMode="auto">
          <a:xfrm>
            <a:off x="812800" y="5105400"/>
            <a:ext cx="1557338" cy="11430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FF00"/>
                </a:solidFill>
                <a:latin typeface="Times New Roman" pitchFamily="18" charset="0"/>
              </a:rPr>
              <a:t>98</a:t>
            </a:r>
            <a:endParaRPr lang="pt-BR" sz="6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600965" name="Line 6"/>
          <p:cNvSpPr>
            <a:spLocks noChangeShapeType="1"/>
          </p:cNvSpPr>
          <p:nvPr/>
        </p:nvSpPr>
        <p:spPr bwMode="auto">
          <a:xfrm>
            <a:off x="2844800" y="5791200"/>
            <a:ext cx="1963738" cy="0"/>
          </a:xfrm>
          <a:prstGeom prst="line">
            <a:avLst/>
          </a:prstGeom>
          <a:noFill/>
          <a:ln w="762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00966" name="Text Box 7"/>
          <p:cNvSpPr txBox="1">
            <a:spLocks noChangeArrowheads="1"/>
          </p:cNvSpPr>
          <p:nvPr/>
        </p:nvSpPr>
        <p:spPr bwMode="auto">
          <a:xfrm>
            <a:off x="4945063" y="5334000"/>
            <a:ext cx="330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FF"/>
                </a:solidFill>
                <a:latin typeface="Times New Roman" pitchFamily="18" charset="0"/>
              </a:rPr>
              <a:t>X = 112 min</a:t>
            </a:r>
          </a:p>
          <a:p>
            <a:r>
              <a:rPr lang="en-US" i="1">
                <a:solidFill>
                  <a:srgbClr val="0000FF"/>
                </a:solidFill>
                <a:latin typeface="Times New Roman" pitchFamily="18" charset="0"/>
              </a:rPr>
              <a:t>AMPLITUDE: 6 a 230 min.</a:t>
            </a:r>
            <a:endParaRPr lang="pt-BR" i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985" name="Rectangle 2"/>
          <p:cNvSpPr>
            <a:spLocks noChangeArrowheads="1"/>
          </p:cNvSpPr>
          <p:nvPr/>
        </p:nvSpPr>
        <p:spPr bwMode="auto">
          <a:xfrm>
            <a:off x="406400" y="1143000"/>
            <a:ext cx="8399463" cy="548640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601986" name="Text Box 3"/>
          <p:cNvSpPr txBox="1">
            <a:spLocks noChangeArrowheads="1"/>
          </p:cNvSpPr>
          <p:nvPr/>
        </p:nvSpPr>
        <p:spPr bwMode="auto">
          <a:xfrm>
            <a:off x="541338" y="1828800"/>
            <a:ext cx="7451725" cy="240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3200">
                <a:latin typeface="Times New Roman" pitchFamily="18" charset="0"/>
              </a:rPr>
              <a:t>Quantos minutos você estuda </a:t>
            </a:r>
          </a:p>
          <a:p>
            <a:pPr marL="457200" indent="-457200"/>
            <a:r>
              <a:rPr lang="en-US" sz="3200">
                <a:latin typeface="Times New Roman" pitchFamily="18" charset="0"/>
              </a:rPr>
              <a:t>por SEMANA ?</a:t>
            </a:r>
          </a:p>
          <a:p>
            <a:pPr marL="457200" indent="-457200"/>
            <a:endParaRPr lang="en-US" sz="3200">
              <a:latin typeface="Times New Roman" pitchFamily="18" charset="0"/>
            </a:endParaRPr>
          </a:p>
          <a:p>
            <a:pPr marL="457200" indent="-457200"/>
            <a:r>
              <a:rPr lang="en-US" sz="2800">
                <a:latin typeface="Times New Roman" pitchFamily="18" charset="0"/>
              </a:rPr>
              <a:t>POPULAÇÃO: 98 amostras  x  500 participantes</a:t>
            </a:r>
          </a:p>
          <a:p>
            <a:pPr marL="457200" indent="-457200"/>
            <a:r>
              <a:rPr lang="en-US" sz="2800">
                <a:latin typeface="Times New Roman" pitchFamily="18" charset="0"/>
              </a:rPr>
              <a:t>49.000 participantes</a:t>
            </a:r>
            <a:endParaRPr lang="pt-BR" sz="3200">
              <a:latin typeface="Times New Roman" pitchFamily="18" charset="0"/>
            </a:endParaRPr>
          </a:p>
        </p:txBody>
      </p:sp>
      <p:pic>
        <p:nvPicPr>
          <p:cNvPr id="2601987" name="Picture 4" descr="professor0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1763" y="0"/>
            <a:ext cx="266223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01988" name="Oval 5"/>
          <p:cNvSpPr>
            <a:spLocks noChangeArrowheads="1"/>
          </p:cNvSpPr>
          <p:nvPr/>
        </p:nvSpPr>
        <p:spPr bwMode="auto">
          <a:xfrm>
            <a:off x="947738" y="4876800"/>
            <a:ext cx="1558925" cy="11430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>
                <a:solidFill>
                  <a:srgbClr val="FFFF00"/>
                </a:solidFill>
                <a:latin typeface="Times New Roman" pitchFamily="18" charset="0"/>
              </a:rPr>
              <a:t>M</a:t>
            </a:r>
            <a:endParaRPr lang="pt-BR" sz="5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601989" name="Line 6"/>
          <p:cNvSpPr>
            <a:spLocks noChangeShapeType="1"/>
          </p:cNvSpPr>
          <p:nvPr/>
        </p:nvSpPr>
        <p:spPr bwMode="auto">
          <a:xfrm>
            <a:off x="2844800" y="5791200"/>
            <a:ext cx="1963738" cy="0"/>
          </a:xfrm>
          <a:prstGeom prst="line">
            <a:avLst/>
          </a:prstGeom>
          <a:noFill/>
          <a:ln w="762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01990" name="Text Box 7"/>
          <p:cNvSpPr txBox="1">
            <a:spLocks noChangeArrowheads="1"/>
          </p:cNvSpPr>
          <p:nvPr/>
        </p:nvSpPr>
        <p:spPr bwMode="auto">
          <a:xfrm>
            <a:off x="4945063" y="5334000"/>
            <a:ext cx="330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FF"/>
                </a:solidFill>
                <a:latin typeface="Times New Roman" pitchFamily="18" charset="0"/>
              </a:rPr>
              <a:t>M = 99,75 min</a:t>
            </a:r>
          </a:p>
          <a:p>
            <a:r>
              <a:rPr lang="en-US" i="1">
                <a:solidFill>
                  <a:srgbClr val="0000FF"/>
                </a:solidFill>
                <a:latin typeface="Times New Roman" pitchFamily="18" charset="0"/>
              </a:rPr>
              <a:t>AMPLITUDE: 0 a 240 min.</a:t>
            </a:r>
            <a:endParaRPr lang="pt-BR" i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3009" name="Text Box 4"/>
          <p:cNvSpPr txBox="1">
            <a:spLocks noChangeArrowheads="1"/>
          </p:cNvSpPr>
          <p:nvPr/>
        </p:nvSpPr>
        <p:spPr bwMode="auto">
          <a:xfrm>
            <a:off x="474663" y="1600200"/>
            <a:ext cx="569912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111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110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109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108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107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106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105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104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103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102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101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100</a:t>
            </a:r>
            <a:endParaRPr lang="pt-BR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03010" name="Text Box 5"/>
          <p:cNvSpPr txBox="1">
            <a:spLocks noChangeArrowheads="1"/>
          </p:cNvSpPr>
          <p:nvPr/>
        </p:nvSpPr>
        <p:spPr bwMode="auto">
          <a:xfrm>
            <a:off x="2100263" y="1600200"/>
            <a:ext cx="744537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2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2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3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4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5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6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8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9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9</a:t>
            </a:r>
          </a:p>
          <a:p>
            <a:endParaRPr lang="pt-BR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03011" name="Text Box 6"/>
          <p:cNvSpPr txBox="1">
            <a:spLocks noChangeArrowheads="1"/>
          </p:cNvSpPr>
          <p:nvPr/>
        </p:nvSpPr>
        <p:spPr bwMode="auto">
          <a:xfrm>
            <a:off x="5187950" y="1600200"/>
            <a:ext cx="433388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99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98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97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96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95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94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93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92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91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90</a:t>
            </a:r>
          </a:p>
          <a:p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89</a:t>
            </a:r>
            <a:endParaRPr lang="pt-BR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03012" name="Text Box 7"/>
          <p:cNvSpPr txBox="1">
            <a:spLocks noChangeArrowheads="1"/>
          </p:cNvSpPr>
          <p:nvPr/>
        </p:nvSpPr>
        <p:spPr bwMode="auto">
          <a:xfrm>
            <a:off x="6705600" y="1600200"/>
            <a:ext cx="6381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9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8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7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6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5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4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3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2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  <a:p>
            <a:pPr algn="ctr"/>
            <a:endParaRPr lang="pt-BR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03013" name="Text Box 8"/>
          <p:cNvSpPr txBox="1">
            <a:spLocks noChangeArrowheads="1"/>
          </p:cNvSpPr>
          <p:nvPr/>
        </p:nvSpPr>
        <p:spPr bwMode="auto">
          <a:xfrm>
            <a:off x="541338" y="933450"/>
            <a:ext cx="425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CC"/>
                </a:solidFill>
                <a:latin typeface="Times New Roman" pitchFamily="18" charset="0"/>
              </a:rPr>
              <a:t>X</a:t>
            </a:r>
            <a:endParaRPr lang="pt-BR" sz="3200">
              <a:solidFill>
                <a:srgbClr val="FF33CC"/>
              </a:solidFill>
              <a:latin typeface="Times New Roman" pitchFamily="18" charset="0"/>
            </a:endParaRPr>
          </a:p>
        </p:txBody>
      </p:sp>
      <p:sp>
        <p:nvSpPr>
          <p:cNvPr id="2603014" name="Text Box 9"/>
          <p:cNvSpPr txBox="1">
            <a:spLocks noChangeArrowheads="1"/>
          </p:cNvSpPr>
          <p:nvPr/>
        </p:nvSpPr>
        <p:spPr bwMode="auto">
          <a:xfrm>
            <a:off x="5264150" y="914400"/>
            <a:ext cx="425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CC"/>
                </a:solidFill>
                <a:latin typeface="Times New Roman" pitchFamily="18" charset="0"/>
              </a:rPr>
              <a:t>X</a:t>
            </a:r>
            <a:endParaRPr lang="pt-BR" sz="3200">
              <a:solidFill>
                <a:srgbClr val="FF33CC"/>
              </a:solidFill>
              <a:latin typeface="Times New Roman" pitchFamily="18" charset="0"/>
            </a:endParaRPr>
          </a:p>
        </p:txBody>
      </p:sp>
      <p:sp>
        <p:nvSpPr>
          <p:cNvPr id="2603015" name="Text Box 10"/>
          <p:cNvSpPr txBox="1">
            <a:spLocks noChangeArrowheads="1"/>
          </p:cNvSpPr>
          <p:nvPr/>
        </p:nvSpPr>
        <p:spPr bwMode="auto">
          <a:xfrm>
            <a:off x="2100263" y="914400"/>
            <a:ext cx="419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i="1">
                <a:solidFill>
                  <a:srgbClr val="FF33CC"/>
                </a:solidFill>
                <a:latin typeface="Times New Roman" pitchFamily="18" charset="0"/>
              </a:rPr>
              <a:t>f</a:t>
            </a:r>
            <a:endParaRPr lang="pt-BR" sz="3200" i="1">
              <a:solidFill>
                <a:srgbClr val="FF33CC"/>
              </a:solidFill>
              <a:latin typeface="Times New Roman" pitchFamily="18" charset="0"/>
            </a:endParaRPr>
          </a:p>
        </p:txBody>
      </p:sp>
      <p:sp>
        <p:nvSpPr>
          <p:cNvPr id="2603016" name="Text Box 11"/>
          <p:cNvSpPr txBox="1">
            <a:spLocks noChangeArrowheads="1"/>
          </p:cNvSpPr>
          <p:nvPr/>
        </p:nvSpPr>
        <p:spPr bwMode="auto">
          <a:xfrm>
            <a:off x="6964363" y="914400"/>
            <a:ext cx="419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i="1">
                <a:solidFill>
                  <a:srgbClr val="FF33CC"/>
                </a:solidFill>
                <a:latin typeface="Times New Roman" pitchFamily="18" charset="0"/>
              </a:rPr>
              <a:t>f</a:t>
            </a:r>
            <a:endParaRPr lang="pt-BR" sz="3200" i="1">
              <a:solidFill>
                <a:srgbClr val="FF33CC"/>
              </a:solidFill>
              <a:latin typeface="Times New Roman" pitchFamily="18" charset="0"/>
            </a:endParaRPr>
          </a:p>
        </p:txBody>
      </p:sp>
      <p:sp>
        <p:nvSpPr>
          <p:cNvPr id="2603017" name="Text Box 2"/>
          <p:cNvSpPr txBox="1">
            <a:spLocks noChangeArrowheads="1"/>
          </p:cNvSpPr>
          <p:nvPr/>
        </p:nvSpPr>
        <p:spPr bwMode="auto">
          <a:xfrm>
            <a:off x="357188" y="0"/>
            <a:ext cx="81740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tx2"/>
                </a:solidFill>
                <a:latin typeface="Times New Roman" pitchFamily="18" charset="0"/>
              </a:rPr>
              <a:t>distribuição das médias de cada amostra</a:t>
            </a:r>
            <a:endParaRPr lang="pt-BR" sz="360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4033" name="Rectangle 2"/>
          <p:cNvSpPr>
            <a:spLocks noChangeArrowheads="1"/>
          </p:cNvSpPr>
          <p:nvPr/>
        </p:nvSpPr>
        <p:spPr bwMode="auto">
          <a:xfrm>
            <a:off x="271463" y="304800"/>
            <a:ext cx="8397875" cy="632460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604034" name="Text Box 3"/>
          <p:cNvSpPr txBox="1">
            <a:spLocks noChangeArrowheads="1"/>
          </p:cNvSpPr>
          <p:nvPr/>
        </p:nvSpPr>
        <p:spPr bwMode="auto">
          <a:xfrm>
            <a:off x="500063" y="333375"/>
            <a:ext cx="810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800">
                <a:solidFill>
                  <a:srgbClr val="0033CC"/>
                </a:solidFill>
                <a:latin typeface="Times New Roman" pitchFamily="18" charset="0"/>
              </a:rPr>
              <a:t>DISTRIBUIÇÃO DAS MÉDIAS AMOSTRAIS</a:t>
            </a:r>
            <a:endParaRPr lang="pt-BR" sz="2800">
              <a:solidFill>
                <a:srgbClr val="0033CC"/>
              </a:solidFill>
              <a:latin typeface="Times New Roman" pitchFamily="18" charset="0"/>
            </a:endParaRPr>
          </a:p>
        </p:txBody>
      </p:sp>
      <p:pic>
        <p:nvPicPr>
          <p:cNvPr id="2604035" name="Picture 4" descr="Image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063" y="1203325"/>
            <a:ext cx="7518400" cy="489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5057" name="Text Box 2"/>
          <p:cNvSpPr txBox="1">
            <a:spLocks noChangeArrowheads="1"/>
          </p:cNvSpPr>
          <p:nvPr/>
        </p:nvSpPr>
        <p:spPr bwMode="auto">
          <a:xfrm>
            <a:off x="437184" y="428604"/>
            <a:ext cx="8349658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dirty="0" err="1">
                <a:solidFill>
                  <a:schemeClr val="tx2"/>
                </a:solidFill>
                <a:latin typeface="Times New Roman" pitchFamily="18" charset="0"/>
              </a:rPr>
              <a:t>Distribuição</a:t>
            </a:r>
            <a:r>
              <a:rPr lang="en-US" sz="4400" b="1" dirty="0">
                <a:solidFill>
                  <a:schemeClr val="tx2"/>
                </a:solidFill>
                <a:latin typeface="Times New Roman" pitchFamily="18" charset="0"/>
              </a:rPr>
              <a:t> de </a:t>
            </a:r>
            <a:r>
              <a:rPr lang="en-US" sz="4400" b="1" dirty="0" err="1">
                <a:solidFill>
                  <a:schemeClr val="tx2"/>
                </a:solidFill>
                <a:latin typeface="Times New Roman" pitchFamily="18" charset="0"/>
              </a:rPr>
              <a:t>Médias</a:t>
            </a:r>
            <a:r>
              <a:rPr lang="en-US" sz="44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2"/>
                </a:solidFill>
                <a:latin typeface="Times New Roman" pitchFamily="18" charset="0"/>
              </a:rPr>
              <a:t>Amostrais</a:t>
            </a:r>
            <a:endParaRPr lang="pt-BR" sz="4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605058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05059" name="Text Box 5"/>
          <p:cNvSpPr txBox="1">
            <a:spLocks noChangeArrowheads="1"/>
          </p:cNvSpPr>
          <p:nvPr/>
        </p:nvSpPr>
        <p:spPr bwMode="auto">
          <a:xfrm>
            <a:off x="855663" y="1905000"/>
            <a:ext cx="7031037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rgbClr val="0033CC"/>
                </a:solidFill>
                <a:latin typeface="Times New Roman" pitchFamily="18" charset="0"/>
              </a:rPr>
              <a:t>A </a:t>
            </a:r>
            <a:r>
              <a:rPr lang="en-US" sz="6000" b="1" dirty="0" err="1">
                <a:solidFill>
                  <a:srgbClr val="0033CC"/>
                </a:solidFill>
                <a:latin typeface="Times New Roman" pitchFamily="18" charset="0"/>
              </a:rPr>
              <a:t>distribuição</a:t>
            </a:r>
            <a:r>
              <a:rPr lang="en-US" sz="6000" b="1" dirty="0">
                <a:solidFill>
                  <a:srgbClr val="0033CC"/>
                </a:solidFill>
                <a:latin typeface="Times New Roman" pitchFamily="18" charset="0"/>
              </a:rPr>
              <a:t> de </a:t>
            </a:r>
          </a:p>
          <a:p>
            <a:pPr algn="ctr"/>
            <a:r>
              <a:rPr lang="en-US" sz="6000" b="1" dirty="0" err="1">
                <a:solidFill>
                  <a:srgbClr val="0033CC"/>
                </a:solidFill>
                <a:latin typeface="Times New Roman" pitchFamily="18" charset="0"/>
              </a:rPr>
              <a:t>médias</a:t>
            </a:r>
            <a:r>
              <a:rPr lang="en-US" sz="6000" b="1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0033CC"/>
                </a:solidFill>
                <a:latin typeface="Times New Roman" pitchFamily="18" charset="0"/>
              </a:rPr>
              <a:t>amostrais</a:t>
            </a:r>
            <a:endParaRPr lang="en-US" sz="6000" b="1" dirty="0">
              <a:solidFill>
                <a:srgbClr val="0033CC"/>
              </a:solidFill>
              <a:latin typeface="Times New Roman" pitchFamily="18" charset="0"/>
            </a:endParaRPr>
          </a:p>
          <a:p>
            <a:pPr algn="ctr"/>
            <a:r>
              <a:rPr lang="en-US" sz="6000" b="1" dirty="0" err="1">
                <a:solidFill>
                  <a:srgbClr val="0033CC"/>
                </a:solidFill>
                <a:latin typeface="Times New Roman" pitchFamily="18" charset="0"/>
              </a:rPr>
              <a:t>aproxima</a:t>
            </a:r>
            <a:r>
              <a:rPr lang="en-US" sz="6000" b="1" dirty="0">
                <a:solidFill>
                  <a:srgbClr val="0033CC"/>
                </a:solidFill>
                <a:latin typeface="Times New Roman" pitchFamily="18" charset="0"/>
              </a:rPr>
              <a:t>-se de </a:t>
            </a:r>
            <a:r>
              <a:rPr lang="en-US" sz="6000" b="1" dirty="0" err="1">
                <a:solidFill>
                  <a:srgbClr val="0033CC"/>
                </a:solidFill>
                <a:latin typeface="Times New Roman" pitchFamily="18" charset="0"/>
              </a:rPr>
              <a:t>uma</a:t>
            </a:r>
            <a:r>
              <a:rPr lang="en-US" sz="6000" b="1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en-US" sz="6000" b="1" dirty="0" err="1">
                <a:solidFill>
                  <a:srgbClr val="0033CC"/>
                </a:solidFill>
                <a:latin typeface="Times New Roman" pitchFamily="18" charset="0"/>
              </a:rPr>
              <a:t>distribuição</a:t>
            </a:r>
            <a:r>
              <a:rPr lang="en-US" sz="6000" b="1" dirty="0">
                <a:solidFill>
                  <a:srgbClr val="0033CC"/>
                </a:solidFill>
                <a:latin typeface="Times New Roman" pitchFamily="18" charset="0"/>
              </a:rPr>
              <a:t> normal.</a:t>
            </a:r>
            <a:endParaRPr lang="pt-BR" sz="60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6081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06082" name="Text Box 5"/>
          <p:cNvSpPr txBox="1">
            <a:spLocks noChangeArrowheads="1"/>
          </p:cNvSpPr>
          <p:nvPr/>
        </p:nvSpPr>
        <p:spPr bwMode="auto">
          <a:xfrm>
            <a:off x="474663" y="2438400"/>
            <a:ext cx="83613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rgbClr val="0033CC"/>
                </a:solidFill>
                <a:latin typeface="Times New Roman" pitchFamily="18" charset="0"/>
              </a:rPr>
              <a:t>A </a:t>
            </a:r>
            <a:r>
              <a:rPr lang="en-US" sz="4800" b="1" dirty="0" err="1">
                <a:solidFill>
                  <a:srgbClr val="0033CC"/>
                </a:solidFill>
                <a:latin typeface="Times New Roman" pitchFamily="18" charset="0"/>
              </a:rPr>
              <a:t>média</a:t>
            </a:r>
            <a:r>
              <a:rPr lang="en-US" sz="4800" b="1" dirty="0">
                <a:solidFill>
                  <a:srgbClr val="0033CC"/>
                </a:solidFill>
                <a:latin typeface="Times New Roman" pitchFamily="18" charset="0"/>
              </a:rPr>
              <a:t> de </a:t>
            </a:r>
            <a:r>
              <a:rPr lang="en-US" sz="4800" b="1" dirty="0" err="1">
                <a:solidFill>
                  <a:srgbClr val="0033CC"/>
                </a:solidFill>
                <a:latin typeface="Times New Roman" pitchFamily="18" charset="0"/>
              </a:rPr>
              <a:t>uma</a:t>
            </a:r>
            <a:r>
              <a:rPr lang="en-US" sz="4800" b="1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33CC"/>
                </a:solidFill>
                <a:latin typeface="Times New Roman" pitchFamily="18" charset="0"/>
              </a:rPr>
              <a:t>distribuição</a:t>
            </a:r>
            <a:endParaRPr lang="en-US" sz="4800" b="1" dirty="0">
              <a:solidFill>
                <a:srgbClr val="0033CC"/>
              </a:solidFill>
              <a:latin typeface="Times New Roman" pitchFamily="18" charset="0"/>
            </a:endParaRPr>
          </a:p>
          <a:p>
            <a:pPr algn="ctr"/>
            <a:r>
              <a:rPr lang="en-US" sz="4800" b="1" dirty="0">
                <a:solidFill>
                  <a:srgbClr val="0033CC"/>
                </a:solidFill>
                <a:latin typeface="Times New Roman" pitchFamily="18" charset="0"/>
              </a:rPr>
              <a:t>de </a:t>
            </a:r>
            <a:r>
              <a:rPr lang="en-US" sz="4800" b="1" dirty="0" err="1">
                <a:solidFill>
                  <a:srgbClr val="0033CC"/>
                </a:solidFill>
                <a:latin typeface="Times New Roman" pitchFamily="18" charset="0"/>
              </a:rPr>
              <a:t>médias</a:t>
            </a:r>
            <a:r>
              <a:rPr lang="en-US" sz="4800" b="1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33CC"/>
                </a:solidFill>
                <a:latin typeface="Times New Roman" pitchFamily="18" charset="0"/>
              </a:rPr>
              <a:t>amostrais</a:t>
            </a:r>
            <a:r>
              <a:rPr lang="en-US" sz="4800" b="1" dirty="0">
                <a:solidFill>
                  <a:srgbClr val="0033CC"/>
                </a:solidFill>
                <a:latin typeface="Times New Roman" pitchFamily="18" charset="0"/>
              </a:rPr>
              <a:t> é </a:t>
            </a:r>
            <a:r>
              <a:rPr lang="en-US" sz="4800" b="1" dirty="0" err="1">
                <a:solidFill>
                  <a:srgbClr val="0033CC"/>
                </a:solidFill>
                <a:latin typeface="Times New Roman" pitchFamily="18" charset="0"/>
              </a:rPr>
              <a:t>igual</a:t>
            </a:r>
            <a:r>
              <a:rPr lang="en-US" sz="4800" b="1" dirty="0">
                <a:solidFill>
                  <a:srgbClr val="0033CC"/>
                </a:solidFill>
                <a:latin typeface="Times New Roman" pitchFamily="18" charset="0"/>
              </a:rPr>
              <a:t> à</a:t>
            </a:r>
          </a:p>
          <a:p>
            <a:pPr algn="ctr"/>
            <a:r>
              <a:rPr lang="en-US" sz="4800" b="1" dirty="0" err="1">
                <a:solidFill>
                  <a:srgbClr val="0033CC"/>
                </a:solidFill>
                <a:latin typeface="Times New Roman" pitchFamily="18" charset="0"/>
              </a:rPr>
              <a:t>verdadeira</a:t>
            </a:r>
            <a:r>
              <a:rPr lang="en-US" sz="4800" b="1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33CC"/>
                </a:solidFill>
                <a:latin typeface="Times New Roman" pitchFamily="18" charset="0"/>
              </a:rPr>
              <a:t>média</a:t>
            </a:r>
            <a:r>
              <a:rPr lang="en-US" sz="4800" b="1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33CC"/>
                </a:solidFill>
                <a:latin typeface="Times New Roman" pitchFamily="18" charset="0"/>
              </a:rPr>
              <a:t>populacional</a:t>
            </a:r>
            <a:endParaRPr lang="pt-BR" sz="48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606083" name="Text Box 6"/>
          <p:cNvSpPr txBox="1">
            <a:spLocks noChangeArrowheads="1"/>
          </p:cNvSpPr>
          <p:nvPr/>
        </p:nvSpPr>
        <p:spPr bwMode="auto">
          <a:xfrm>
            <a:off x="887531" y="404813"/>
            <a:ext cx="7613559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</a:rPr>
              <a:t>Distribuição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</a:rPr>
              <a:t> de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</a:rPr>
              <a:t>Médias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</a:rPr>
              <a:t>Amostrais</a:t>
            </a:r>
            <a:endParaRPr lang="pt-BR" sz="40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7105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07106" name="Text Box 5"/>
          <p:cNvSpPr txBox="1">
            <a:spLocks noChangeArrowheads="1"/>
          </p:cNvSpPr>
          <p:nvPr/>
        </p:nvSpPr>
        <p:spPr bwMode="auto">
          <a:xfrm>
            <a:off x="1357313" y="2071688"/>
            <a:ext cx="6735762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>
                <a:solidFill>
                  <a:srgbClr val="0033CC"/>
                </a:solidFill>
                <a:latin typeface="Times New Roman" pitchFamily="18" charset="0"/>
              </a:rPr>
              <a:t>O desvio padrão de uma </a:t>
            </a:r>
          </a:p>
          <a:p>
            <a:pPr algn="ctr"/>
            <a:r>
              <a:rPr lang="en-US" sz="4800">
                <a:solidFill>
                  <a:srgbClr val="0033CC"/>
                </a:solidFill>
                <a:latin typeface="Times New Roman" pitchFamily="18" charset="0"/>
              </a:rPr>
              <a:t>distribuição de médias</a:t>
            </a:r>
          </a:p>
          <a:p>
            <a:pPr algn="ctr"/>
            <a:r>
              <a:rPr lang="en-US" sz="4800">
                <a:solidFill>
                  <a:srgbClr val="0033CC"/>
                </a:solidFill>
                <a:latin typeface="Times New Roman" pitchFamily="18" charset="0"/>
              </a:rPr>
              <a:t>amostrais é menor do</a:t>
            </a:r>
          </a:p>
          <a:p>
            <a:pPr algn="ctr"/>
            <a:r>
              <a:rPr lang="en-US" sz="4800">
                <a:solidFill>
                  <a:srgbClr val="0033CC"/>
                </a:solidFill>
                <a:latin typeface="Times New Roman" pitchFamily="18" charset="0"/>
              </a:rPr>
              <a:t> que o desvio padrão da </a:t>
            </a:r>
          </a:p>
          <a:p>
            <a:pPr algn="ctr"/>
            <a:r>
              <a:rPr lang="en-US" sz="4800">
                <a:solidFill>
                  <a:srgbClr val="0033CC"/>
                </a:solidFill>
                <a:latin typeface="Times New Roman" pitchFamily="18" charset="0"/>
              </a:rPr>
              <a:t>população.</a:t>
            </a:r>
            <a:endParaRPr lang="pt-BR" sz="48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607107" name="Text Box 6"/>
          <p:cNvSpPr txBox="1">
            <a:spLocks noChangeArrowheads="1"/>
          </p:cNvSpPr>
          <p:nvPr/>
        </p:nvSpPr>
        <p:spPr bwMode="auto">
          <a:xfrm>
            <a:off x="437184" y="404813"/>
            <a:ext cx="8349658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dirty="0" err="1">
                <a:solidFill>
                  <a:schemeClr val="tx2"/>
                </a:solidFill>
                <a:latin typeface="Times New Roman" pitchFamily="18" charset="0"/>
              </a:rPr>
              <a:t>Distribuição</a:t>
            </a:r>
            <a:r>
              <a:rPr lang="en-US" sz="4400" b="1" dirty="0">
                <a:solidFill>
                  <a:schemeClr val="tx2"/>
                </a:solidFill>
                <a:latin typeface="Times New Roman" pitchFamily="18" charset="0"/>
              </a:rPr>
              <a:t> de </a:t>
            </a:r>
            <a:r>
              <a:rPr lang="en-US" sz="4400" b="1" dirty="0" err="1">
                <a:solidFill>
                  <a:schemeClr val="tx2"/>
                </a:solidFill>
                <a:latin typeface="Times New Roman" pitchFamily="18" charset="0"/>
              </a:rPr>
              <a:t>Médias</a:t>
            </a:r>
            <a:r>
              <a:rPr lang="en-US" sz="44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2"/>
                </a:solidFill>
                <a:latin typeface="Times New Roman" pitchFamily="18" charset="0"/>
              </a:rPr>
              <a:t>Amostrais</a:t>
            </a:r>
            <a:endParaRPr lang="pt-BR" sz="4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8129" name="Text Box 2"/>
          <p:cNvSpPr txBox="1">
            <a:spLocks noChangeArrowheads="1"/>
          </p:cNvSpPr>
          <p:nvPr/>
        </p:nvSpPr>
        <p:spPr bwMode="auto">
          <a:xfrm>
            <a:off x="1214438" y="333375"/>
            <a:ext cx="74882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 dirty="0" err="1">
                <a:solidFill>
                  <a:schemeClr val="tx2"/>
                </a:solidFill>
                <a:latin typeface="Times New Roman" pitchFamily="18" charset="0"/>
              </a:rPr>
              <a:t>Amostras</a:t>
            </a:r>
            <a:r>
              <a:rPr lang="en-US" sz="5400" b="1" dirty="0">
                <a:solidFill>
                  <a:schemeClr val="tx2"/>
                </a:solidFill>
                <a:latin typeface="Times New Roman" pitchFamily="18" charset="0"/>
              </a:rPr>
              <a:t> e </a:t>
            </a:r>
            <a:r>
              <a:rPr lang="en-US" sz="5400" b="1" dirty="0" err="1">
                <a:solidFill>
                  <a:schemeClr val="tx2"/>
                </a:solidFill>
                <a:latin typeface="Times New Roman" pitchFamily="18" charset="0"/>
              </a:rPr>
              <a:t>Populações</a:t>
            </a:r>
            <a:endParaRPr lang="pt-BR" sz="5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608130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08131" name="Text Box 4"/>
          <p:cNvSpPr txBox="1">
            <a:spLocks noChangeArrowheads="1"/>
          </p:cNvSpPr>
          <p:nvPr/>
        </p:nvSpPr>
        <p:spPr bwMode="auto">
          <a:xfrm>
            <a:off x="1362075" y="1676400"/>
            <a:ext cx="23304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solidFill>
                  <a:srgbClr val="0033CC"/>
                </a:solidFill>
                <a:latin typeface="Times New Roman" pitchFamily="18" charset="0"/>
              </a:rPr>
              <a:t>Amostra A</a:t>
            </a:r>
          </a:p>
          <a:p>
            <a:pPr algn="ctr"/>
            <a:r>
              <a:rPr lang="en-US" sz="3600">
                <a:solidFill>
                  <a:srgbClr val="0033CC"/>
                </a:solidFill>
                <a:latin typeface="Times New Roman" pitchFamily="18" charset="0"/>
              </a:rPr>
              <a:t>96</a:t>
            </a:r>
          </a:p>
          <a:p>
            <a:pPr algn="ctr"/>
            <a:r>
              <a:rPr lang="en-US" sz="3600">
                <a:solidFill>
                  <a:srgbClr val="0033CC"/>
                </a:solidFill>
                <a:latin typeface="Times New Roman" pitchFamily="18" charset="0"/>
              </a:rPr>
              <a:t>99</a:t>
            </a:r>
          </a:p>
          <a:p>
            <a:pPr algn="ctr"/>
            <a:r>
              <a:rPr lang="en-US" sz="3600">
                <a:solidFill>
                  <a:srgbClr val="0033CC"/>
                </a:solidFill>
                <a:latin typeface="Times New Roman" pitchFamily="18" charset="0"/>
              </a:rPr>
              <a:t>56</a:t>
            </a:r>
          </a:p>
          <a:p>
            <a:pPr algn="ctr"/>
            <a:r>
              <a:rPr lang="en-US" sz="3600">
                <a:solidFill>
                  <a:srgbClr val="0033CC"/>
                </a:solidFill>
                <a:latin typeface="Times New Roman" pitchFamily="18" charset="0"/>
              </a:rPr>
              <a:t>52</a:t>
            </a:r>
          </a:p>
          <a:p>
            <a:pPr algn="ctr"/>
            <a:r>
              <a:rPr lang="en-US" sz="3600">
                <a:solidFill>
                  <a:srgbClr val="0033CC"/>
                </a:solidFill>
                <a:latin typeface="Times New Roman" pitchFamily="18" charset="0"/>
              </a:rPr>
              <a:t>x = 75,75</a:t>
            </a:r>
          </a:p>
          <a:p>
            <a:pPr algn="ctr"/>
            <a:endParaRPr lang="pt-BR" sz="36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608132" name="Text Box 5"/>
          <p:cNvSpPr txBox="1">
            <a:spLocks noChangeArrowheads="1"/>
          </p:cNvSpPr>
          <p:nvPr/>
        </p:nvSpPr>
        <p:spPr bwMode="auto">
          <a:xfrm>
            <a:off x="4011613" y="1700213"/>
            <a:ext cx="23050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solidFill>
                  <a:srgbClr val="008000"/>
                </a:solidFill>
                <a:latin typeface="Times New Roman" pitchFamily="18" charset="0"/>
              </a:rPr>
              <a:t>Amostra B</a:t>
            </a:r>
          </a:p>
          <a:p>
            <a:pPr algn="ctr"/>
            <a:r>
              <a:rPr lang="en-US" sz="3600">
                <a:solidFill>
                  <a:srgbClr val="008000"/>
                </a:solidFill>
                <a:latin typeface="Times New Roman" pitchFamily="18" charset="0"/>
              </a:rPr>
              <a:t>40</a:t>
            </a:r>
          </a:p>
          <a:p>
            <a:pPr algn="ctr"/>
            <a:r>
              <a:rPr lang="en-US" sz="3600">
                <a:solidFill>
                  <a:srgbClr val="008000"/>
                </a:solidFill>
                <a:latin typeface="Times New Roman" pitchFamily="18" charset="0"/>
              </a:rPr>
              <a:t>86</a:t>
            </a:r>
          </a:p>
          <a:p>
            <a:pPr algn="ctr"/>
            <a:r>
              <a:rPr lang="en-US" sz="3600">
                <a:solidFill>
                  <a:srgbClr val="008000"/>
                </a:solidFill>
                <a:latin typeface="Times New Roman" pitchFamily="18" charset="0"/>
              </a:rPr>
              <a:t>56</a:t>
            </a:r>
          </a:p>
          <a:p>
            <a:pPr algn="ctr"/>
            <a:r>
              <a:rPr lang="en-US" sz="3600">
                <a:solidFill>
                  <a:srgbClr val="008000"/>
                </a:solidFill>
                <a:latin typeface="Times New Roman" pitchFamily="18" charset="0"/>
              </a:rPr>
              <a:t>67</a:t>
            </a:r>
          </a:p>
          <a:p>
            <a:pPr algn="ctr"/>
            <a:r>
              <a:rPr lang="en-US" sz="3600">
                <a:solidFill>
                  <a:srgbClr val="008000"/>
                </a:solidFill>
                <a:latin typeface="Times New Roman" pitchFamily="18" charset="0"/>
              </a:rPr>
              <a:t>x = 62,25</a:t>
            </a:r>
            <a:endParaRPr lang="pt-BR" sz="36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2608133" name="Text Box 6"/>
          <p:cNvSpPr txBox="1">
            <a:spLocks noChangeArrowheads="1"/>
          </p:cNvSpPr>
          <p:nvPr/>
        </p:nvSpPr>
        <p:spPr bwMode="auto">
          <a:xfrm>
            <a:off x="6605588" y="1676400"/>
            <a:ext cx="23304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  <a:latin typeface="Times New Roman" pitchFamily="18" charset="0"/>
              </a:rPr>
              <a:t>Amostra C</a:t>
            </a:r>
          </a:p>
          <a:p>
            <a:pPr algn="ctr"/>
            <a:r>
              <a:rPr lang="en-US" sz="3600">
                <a:solidFill>
                  <a:schemeClr val="tx2"/>
                </a:solidFill>
                <a:latin typeface="Times New Roman" pitchFamily="18" charset="0"/>
              </a:rPr>
              <a:t>72</a:t>
            </a:r>
          </a:p>
          <a:p>
            <a:pPr algn="ctr"/>
            <a:r>
              <a:rPr lang="en-US" sz="3600">
                <a:solidFill>
                  <a:schemeClr val="tx2"/>
                </a:solidFill>
                <a:latin typeface="Times New Roman" pitchFamily="18" charset="0"/>
              </a:rPr>
              <a:t>96</a:t>
            </a:r>
          </a:p>
          <a:p>
            <a:pPr algn="ctr"/>
            <a:r>
              <a:rPr lang="en-US" sz="3600">
                <a:solidFill>
                  <a:schemeClr val="tx2"/>
                </a:solidFill>
                <a:latin typeface="Times New Roman" pitchFamily="18" charset="0"/>
              </a:rPr>
              <a:t>49</a:t>
            </a:r>
          </a:p>
          <a:p>
            <a:pPr algn="ctr"/>
            <a:r>
              <a:rPr lang="en-US" sz="3600">
                <a:solidFill>
                  <a:schemeClr val="tx2"/>
                </a:solidFill>
                <a:latin typeface="Times New Roman" pitchFamily="18" charset="0"/>
              </a:rPr>
              <a:t>56</a:t>
            </a:r>
          </a:p>
          <a:p>
            <a:pPr algn="ctr"/>
            <a:r>
              <a:rPr lang="en-US" sz="3600">
                <a:solidFill>
                  <a:schemeClr val="tx2"/>
                </a:solidFill>
                <a:latin typeface="Times New Roman" pitchFamily="18" charset="0"/>
              </a:rPr>
              <a:t>x = 68,25</a:t>
            </a:r>
          </a:p>
          <a:p>
            <a:pPr algn="ctr"/>
            <a:endParaRPr lang="pt-BR" sz="36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123783" name="Text Box 7"/>
          <p:cNvSpPr txBox="1">
            <a:spLocks noChangeArrowheads="1"/>
          </p:cNvSpPr>
          <p:nvPr/>
        </p:nvSpPr>
        <p:spPr bwMode="auto">
          <a:xfrm>
            <a:off x="3492500" y="5589588"/>
            <a:ext cx="25669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accent2"/>
                </a:solidFill>
                <a:latin typeface="Times New Roman" pitchFamily="18" charset="0"/>
              </a:rPr>
              <a:t>M = 71,55</a:t>
            </a:r>
            <a:endParaRPr lang="pt-BR" sz="440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23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23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23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23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378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9153" name="Text Box 2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pic>
        <p:nvPicPr>
          <p:cNvPr id="2609154" name="Picture 3" descr="campana_gaus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981075"/>
            <a:ext cx="77501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09155" name="Text Box 7"/>
          <p:cNvSpPr txBox="1">
            <a:spLocks noChangeArrowheads="1"/>
          </p:cNvSpPr>
          <p:nvPr/>
        </p:nvSpPr>
        <p:spPr bwMode="auto">
          <a:xfrm>
            <a:off x="5403850" y="55276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09156" name="Line 12"/>
          <p:cNvSpPr>
            <a:spLocks noChangeShapeType="1"/>
          </p:cNvSpPr>
          <p:nvPr/>
        </p:nvSpPr>
        <p:spPr bwMode="auto">
          <a:xfrm>
            <a:off x="4643438" y="5084763"/>
            <a:ext cx="0" cy="9366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09157" name="Text Box 13"/>
          <p:cNvSpPr txBox="1">
            <a:spLocks noChangeArrowheads="1"/>
          </p:cNvSpPr>
          <p:nvPr/>
        </p:nvSpPr>
        <p:spPr bwMode="auto">
          <a:xfrm>
            <a:off x="4211638" y="6092825"/>
            <a:ext cx="947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71,55</a:t>
            </a:r>
          </a:p>
        </p:txBody>
      </p:sp>
      <p:sp>
        <p:nvSpPr>
          <p:cNvPr id="2609158" name="Text Box 14"/>
          <p:cNvSpPr txBox="1">
            <a:spLocks noChangeArrowheads="1"/>
          </p:cNvSpPr>
          <p:nvPr/>
        </p:nvSpPr>
        <p:spPr bwMode="auto">
          <a:xfrm>
            <a:off x="5580063" y="5589588"/>
            <a:ext cx="947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75,75</a:t>
            </a:r>
          </a:p>
        </p:txBody>
      </p:sp>
      <p:sp>
        <p:nvSpPr>
          <p:cNvPr id="2609159" name="Text Box 15"/>
          <p:cNvSpPr txBox="1">
            <a:spLocks noChangeArrowheads="1"/>
          </p:cNvSpPr>
          <p:nvPr/>
        </p:nvSpPr>
        <p:spPr bwMode="auto">
          <a:xfrm>
            <a:off x="2195513" y="5516563"/>
            <a:ext cx="947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62,25</a:t>
            </a:r>
          </a:p>
        </p:txBody>
      </p:sp>
      <p:sp>
        <p:nvSpPr>
          <p:cNvPr id="2609160" name="Text Box 16"/>
          <p:cNvSpPr txBox="1">
            <a:spLocks noChangeArrowheads="1"/>
          </p:cNvSpPr>
          <p:nvPr/>
        </p:nvSpPr>
        <p:spPr bwMode="auto">
          <a:xfrm>
            <a:off x="3203575" y="5516563"/>
            <a:ext cx="947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68,25</a:t>
            </a:r>
          </a:p>
        </p:txBody>
      </p:sp>
      <p:sp>
        <p:nvSpPr>
          <p:cNvPr id="2609161" name="Line 17"/>
          <p:cNvSpPr>
            <a:spLocks noChangeShapeType="1"/>
          </p:cNvSpPr>
          <p:nvPr/>
        </p:nvSpPr>
        <p:spPr bwMode="auto">
          <a:xfrm flipV="1">
            <a:off x="2555875" y="4581525"/>
            <a:ext cx="0" cy="8636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09162" name="Line 18"/>
          <p:cNvSpPr>
            <a:spLocks noChangeShapeType="1"/>
          </p:cNvSpPr>
          <p:nvPr/>
        </p:nvSpPr>
        <p:spPr bwMode="auto">
          <a:xfrm flipV="1">
            <a:off x="3635375" y="4581525"/>
            <a:ext cx="0" cy="8636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09163" name="Line 19"/>
          <p:cNvSpPr>
            <a:spLocks noChangeShapeType="1"/>
          </p:cNvSpPr>
          <p:nvPr/>
        </p:nvSpPr>
        <p:spPr bwMode="auto">
          <a:xfrm flipV="1">
            <a:off x="6156325" y="4581525"/>
            <a:ext cx="0" cy="8636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0177" name="Text Box 2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10178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533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latin typeface="Times New Roman" pitchFamily="18" charset="0"/>
            </a:endParaRPr>
          </a:p>
        </p:txBody>
      </p:sp>
      <p:sp>
        <p:nvSpPr>
          <p:cNvPr id="2610179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pic>
        <p:nvPicPr>
          <p:cNvPr id="2610180" name="Picture 5" descr="gráfico1cóp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" y="798513"/>
            <a:ext cx="684053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5"/>
          <p:cNvSpPr txBox="1">
            <a:spLocks noChangeArrowheads="1"/>
          </p:cNvSpPr>
          <p:nvPr/>
        </p:nvSpPr>
        <p:spPr bwMode="auto">
          <a:xfrm>
            <a:off x="2714625" y="3500438"/>
            <a:ext cx="3672800" cy="15696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9600" b="1">
                <a:solidFill>
                  <a:srgbClr val="FF0000"/>
                </a:solidFill>
              </a:rPr>
              <a:t>aula 8</a:t>
            </a:r>
            <a:endParaRPr lang="pt-BR" sz="9600" b="1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642918"/>
            <a:ext cx="7127875" cy="223361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4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Estatística aplicada</a:t>
            </a:r>
            <a:br>
              <a:rPr kumimoji="0" lang="pt-BR" sz="54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54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ensaios clínicos</a:t>
            </a:r>
            <a:endParaRPr kumimoji="0" lang="pt-BR" sz="5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01" name="Text Box 2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11202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533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latin typeface="Times New Roman" pitchFamily="18" charset="0"/>
            </a:endParaRPr>
          </a:p>
        </p:txBody>
      </p:sp>
      <p:sp>
        <p:nvSpPr>
          <p:cNvPr id="2611203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pic>
        <p:nvPicPr>
          <p:cNvPr id="2611204" name="Picture 5" descr="gráfico1cóp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3251200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11205" name="Text Box 6"/>
          <p:cNvSpPr txBox="1">
            <a:spLocks noChangeArrowheads="1"/>
          </p:cNvSpPr>
          <p:nvPr/>
        </p:nvSpPr>
        <p:spPr bwMode="auto">
          <a:xfrm>
            <a:off x="1641475" y="3429000"/>
            <a:ext cx="6091238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4000" b="1" dirty="0">
                <a:solidFill>
                  <a:srgbClr val="0000FF"/>
                </a:solidFill>
                <a:latin typeface="Tahoma" pitchFamily="34" charset="0"/>
              </a:rPr>
              <a:t>Desvio padrão diminui</a:t>
            </a:r>
          </a:p>
          <a:p>
            <a:pPr algn="ctr"/>
            <a:r>
              <a:rPr lang="pt-BR" sz="4000" b="1" dirty="0">
                <a:solidFill>
                  <a:srgbClr val="0000FF"/>
                </a:solidFill>
                <a:latin typeface="Tahoma" pitchFamily="34" charset="0"/>
              </a:rPr>
              <a:t> conforme</a:t>
            </a:r>
          </a:p>
          <a:p>
            <a:pPr algn="ctr"/>
            <a:r>
              <a:rPr lang="pt-BR" sz="4000" b="1" dirty="0">
                <a:solidFill>
                  <a:srgbClr val="0000FF"/>
                </a:solidFill>
                <a:latin typeface="Tahoma" pitchFamily="34" charset="0"/>
              </a:rPr>
              <a:t> o tamanho da amostra</a:t>
            </a:r>
          </a:p>
          <a:p>
            <a:pPr algn="ctr"/>
            <a:r>
              <a:rPr lang="pt-BR" sz="4000" b="1" dirty="0">
                <a:solidFill>
                  <a:srgbClr val="0000FF"/>
                </a:solidFill>
                <a:latin typeface="Tahoma" pitchFamily="34" charset="0"/>
              </a:rPr>
              <a:t>aumenta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2225" name="Oval 2"/>
          <p:cNvSpPr>
            <a:spLocks noChangeArrowheads="1"/>
          </p:cNvSpPr>
          <p:nvPr/>
        </p:nvSpPr>
        <p:spPr bwMode="auto">
          <a:xfrm>
            <a:off x="1949450" y="3375025"/>
            <a:ext cx="1690688" cy="950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b="0"/>
              <a:t>Amostra</a:t>
            </a:r>
          </a:p>
          <a:p>
            <a:pPr algn="ctr" eaLnBrk="0" hangingPunct="0"/>
            <a:endParaRPr lang="en-US" altLang="en-US" b="0"/>
          </a:p>
        </p:txBody>
      </p:sp>
      <p:sp>
        <p:nvSpPr>
          <p:cNvPr id="2612226" name="Rectangle 3"/>
          <p:cNvSpPr>
            <a:spLocks noGrp="1" noChangeArrowheads="1"/>
          </p:cNvSpPr>
          <p:nvPr>
            <p:ph type="title"/>
          </p:nvPr>
        </p:nvSpPr>
        <p:spPr>
          <a:xfrm>
            <a:off x="933450" y="254000"/>
            <a:ext cx="7772400" cy="742950"/>
          </a:xfrm>
        </p:spPr>
        <p:txBody>
          <a:bodyPr/>
          <a:lstStyle/>
          <a:p>
            <a:pPr eaLnBrk="1" hangingPunct="1"/>
            <a:r>
              <a:rPr lang="en-US" altLang="en-US" sz="4800"/>
              <a:t>Distribuições amostrais </a:t>
            </a:r>
          </a:p>
        </p:txBody>
      </p:sp>
      <p:sp>
        <p:nvSpPr>
          <p:cNvPr id="2612227" name="Text Box 4"/>
          <p:cNvSpPr txBox="1">
            <a:spLocks noChangeArrowheads="1"/>
          </p:cNvSpPr>
          <p:nvPr/>
        </p:nvSpPr>
        <p:spPr bwMode="auto">
          <a:xfrm>
            <a:off x="450850" y="1293813"/>
            <a:ext cx="84010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200"/>
              <a:t>Uma distribuição amostral é a distribuição de probabilidade de uma estatística da amostra formada quando amostras de tamanho </a:t>
            </a:r>
            <a:r>
              <a:rPr lang="en-US" altLang="en-US" sz="2200" i="1"/>
              <a:t>n</a:t>
            </a:r>
            <a:r>
              <a:rPr lang="en-US" altLang="en-US" sz="2200"/>
              <a:t> são colhidas várias vezes de uma população. Se a estatística da amostra for a sua média simples, a distribuição será uma </a:t>
            </a:r>
            <a:r>
              <a:rPr lang="en-US" altLang="en-US" sz="2200" i="1"/>
              <a:t>distribuição amostral de médias das amostras</a:t>
            </a:r>
            <a:r>
              <a:rPr lang="en-US" altLang="en-US" sz="2200"/>
              <a:t>.</a:t>
            </a:r>
          </a:p>
        </p:txBody>
      </p:sp>
      <p:sp>
        <p:nvSpPr>
          <p:cNvPr id="2612228" name="Oval 5"/>
          <p:cNvSpPr>
            <a:spLocks noChangeArrowheads="1"/>
          </p:cNvSpPr>
          <p:nvPr/>
        </p:nvSpPr>
        <p:spPr bwMode="auto">
          <a:xfrm>
            <a:off x="5111750" y="4187825"/>
            <a:ext cx="1690688" cy="950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b="0"/>
              <a:t>Amostra</a:t>
            </a:r>
          </a:p>
          <a:p>
            <a:pPr algn="ctr" eaLnBrk="0" hangingPunct="0"/>
            <a:endParaRPr lang="en-US" altLang="en-US" b="0"/>
          </a:p>
        </p:txBody>
      </p:sp>
      <p:sp>
        <p:nvSpPr>
          <p:cNvPr id="2612229" name="Text Box 6"/>
          <p:cNvSpPr txBox="1">
            <a:spLocks noChangeArrowheads="1"/>
          </p:cNvSpPr>
          <p:nvPr/>
        </p:nvSpPr>
        <p:spPr bwMode="auto">
          <a:xfrm>
            <a:off x="304800" y="52847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200"/>
              <a:t>A distribuição amostral consiste nos valores das médias da amostra,</a:t>
            </a:r>
            <a:r>
              <a:rPr lang="en-US" altLang="en-US" b="0"/>
              <a:t>                                                      </a:t>
            </a:r>
          </a:p>
        </p:txBody>
      </p:sp>
      <p:pic>
        <p:nvPicPr>
          <p:cNvPr id="261223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6200" y="3822700"/>
            <a:ext cx="3556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2231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53100" y="4686300"/>
            <a:ext cx="3810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12232" name="Oval 9"/>
          <p:cNvSpPr>
            <a:spLocks noChangeArrowheads="1"/>
          </p:cNvSpPr>
          <p:nvPr/>
        </p:nvSpPr>
        <p:spPr bwMode="auto">
          <a:xfrm>
            <a:off x="3079750" y="3946525"/>
            <a:ext cx="1690688" cy="950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b="0"/>
              <a:t>Amostra</a:t>
            </a:r>
          </a:p>
          <a:p>
            <a:pPr algn="ctr" eaLnBrk="0" hangingPunct="0"/>
            <a:endParaRPr lang="en-US" altLang="en-US" b="0"/>
          </a:p>
        </p:txBody>
      </p:sp>
      <p:sp>
        <p:nvSpPr>
          <p:cNvPr id="2612233" name="Oval 10"/>
          <p:cNvSpPr>
            <a:spLocks noChangeArrowheads="1"/>
          </p:cNvSpPr>
          <p:nvPr/>
        </p:nvSpPr>
        <p:spPr bwMode="auto">
          <a:xfrm>
            <a:off x="615950" y="4289425"/>
            <a:ext cx="1690688" cy="950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b="0"/>
              <a:t>Amostra</a:t>
            </a:r>
          </a:p>
          <a:p>
            <a:pPr algn="ctr" eaLnBrk="0" hangingPunct="0"/>
            <a:endParaRPr lang="en-US" altLang="en-US" b="0"/>
          </a:p>
        </p:txBody>
      </p:sp>
      <p:sp>
        <p:nvSpPr>
          <p:cNvPr id="2612234" name="Oval 11"/>
          <p:cNvSpPr>
            <a:spLocks noChangeArrowheads="1"/>
          </p:cNvSpPr>
          <p:nvPr/>
        </p:nvSpPr>
        <p:spPr bwMode="auto">
          <a:xfrm>
            <a:off x="6635750" y="3921125"/>
            <a:ext cx="1690688" cy="950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b="0"/>
              <a:t>Amostra</a:t>
            </a:r>
          </a:p>
          <a:p>
            <a:pPr algn="ctr" eaLnBrk="0" hangingPunct="0"/>
            <a:endParaRPr lang="en-US" altLang="en-US" b="0"/>
          </a:p>
        </p:txBody>
      </p:sp>
      <p:sp>
        <p:nvSpPr>
          <p:cNvPr id="2612235" name="Oval 12"/>
          <p:cNvSpPr>
            <a:spLocks noChangeArrowheads="1"/>
          </p:cNvSpPr>
          <p:nvPr/>
        </p:nvSpPr>
        <p:spPr bwMode="auto">
          <a:xfrm>
            <a:off x="5226050" y="2997200"/>
            <a:ext cx="1690688" cy="950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b="0"/>
              <a:t>Amostra</a:t>
            </a:r>
          </a:p>
          <a:p>
            <a:pPr algn="ctr" eaLnBrk="0" hangingPunct="0"/>
            <a:endParaRPr lang="en-US" altLang="en-US" b="0"/>
          </a:p>
        </p:txBody>
      </p:sp>
      <p:pic>
        <p:nvPicPr>
          <p:cNvPr id="2612236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92800" y="3473450"/>
            <a:ext cx="3556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2237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7300" y="4787900"/>
            <a:ext cx="3810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2238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46500" y="4406900"/>
            <a:ext cx="3810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2239" name="Picture 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02500" y="4394200"/>
            <a:ext cx="3810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2240" name="Picture 1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98625" y="5699125"/>
            <a:ext cx="33655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427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6700" y="46037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7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57450" y="4686300"/>
            <a:ext cx="36957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75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0700" y="2381250"/>
            <a:ext cx="6096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14276" name="Rectangle 5"/>
          <p:cNvSpPr>
            <a:spLocks noChangeArrowheads="1"/>
          </p:cNvSpPr>
          <p:nvPr/>
        </p:nvSpPr>
        <p:spPr bwMode="auto">
          <a:xfrm>
            <a:off x="4295775" y="3554413"/>
            <a:ext cx="1920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endParaRPr lang="en-US" altLang="en-US" b="0"/>
          </a:p>
        </p:txBody>
      </p:sp>
      <p:sp>
        <p:nvSpPr>
          <p:cNvPr id="2614277" name="Line 6"/>
          <p:cNvSpPr>
            <a:spLocks noChangeShapeType="1"/>
          </p:cNvSpPr>
          <p:nvPr/>
        </p:nvSpPr>
        <p:spPr bwMode="auto">
          <a:xfrm>
            <a:off x="965200" y="3516313"/>
            <a:ext cx="7197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14278" name="Line 7"/>
          <p:cNvSpPr>
            <a:spLocks noChangeShapeType="1"/>
          </p:cNvSpPr>
          <p:nvPr/>
        </p:nvSpPr>
        <p:spPr bwMode="auto">
          <a:xfrm>
            <a:off x="4403725" y="34512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14279" name="Text Box 8"/>
          <p:cNvSpPr txBox="1">
            <a:spLocks noChangeArrowheads="1"/>
          </p:cNvSpPr>
          <p:nvPr/>
        </p:nvSpPr>
        <p:spPr bwMode="auto">
          <a:xfrm>
            <a:off x="8342313" y="33924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0" i="1"/>
              <a:t>x</a:t>
            </a:r>
            <a:endParaRPr lang="en-US" altLang="en-US" b="0"/>
          </a:p>
        </p:txBody>
      </p:sp>
      <p:sp>
        <p:nvSpPr>
          <p:cNvPr id="2614280" name="Text Box 9"/>
          <p:cNvSpPr txBox="1">
            <a:spLocks noChangeArrowheads="1"/>
          </p:cNvSpPr>
          <p:nvPr/>
        </p:nvSpPr>
        <p:spPr bwMode="auto">
          <a:xfrm>
            <a:off x="1619250" y="4149725"/>
            <a:ext cx="62674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2000" b="1" dirty="0">
                <a:solidFill>
                  <a:srgbClr val="FF0000"/>
                </a:solidFill>
                <a:sym typeface="Arial" charset="0"/>
              </a:rPr>
              <a:t>as </a:t>
            </a:r>
            <a:r>
              <a:rPr lang="en-US" altLang="en-US" sz="2000" b="1" i="1" dirty="0" err="1">
                <a:solidFill>
                  <a:srgbClr val="FF0000"/>
                </a:solidFill>
                <a:sym typeface="Arial" charset="0"/>
              </a:rPr>
              <a:t>médias</a:t>
            </a:r>
            <a:r>
              <a:rPr lang="en-US" altLang="en-US" sz="2000" b="1" i="1" dirty="0">
                <a:solidFill>
                  <a:srgbClr val="FF0000"/>
                </a:solidFill>
                <a:sym typeface="Arial" charset="0"/>
              </a:rPr>
              <a:t> da </a:t>
            </a:r>
            <a:r>
              <a:rPr lang="en-US" altLang="en-US" sz="2000" b="1" i="1" dirty="0" err="1">
                <a:solidFill>
                  <a:srgbClr val="FF0000"/>
                </a:solidFill>
                <a:sym typeface="Arial" charset="0"/>
              </a:rPr>
              <a:t>amostras</a:t>
            </a:r>
            <a:r>
              <a:rPr lang="en-US" altLang="en-US" sz="2000" b="1" i="1" dirty="0">
                <a:solidFill>
                  <a:srgbClr val="FF0000"/>
                </a:solidFill>
                <a:sym typeface="Arial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sym typeface="Arial" charset="0"/>
              </a:rPr>
              <a:t>terão</a:t>
            </a:r>
            <a:r>
              <a:rPr lang="en-US" altLang="en-US" sz="2000" b="1" dirty="0">
                <a:solidFill>
                  <a:srgbClr val="FF0000"/>
                </a:solidFill>
                <a:sym typeface="Arial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sym typeface="Arial" charset="0"/>
              </a:rPr>
              <a:t>distribuição</a:t>
            </a:r>
            <a:r>
              <a:rPr lang="en-US" altLang="en-US" sz="2000" b="1" dirty="0">
                <a:solidFill>
                  <a:srgbClr val="FF0000"/>
                </a:solidFill>
                <a:sym typeface="Arial" charset="0"/>
              </a:rPr>
              <a:t> normal.</a:t>
            </a:r>
          </a:p>
        </p:txBody>
      </p:sp>
      <p:sp>
        <p:nvSpPr>
          <p:cNvPr id="2614281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33375"/>
            <a:ext cx="8964612" cy="742950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en-US" altLang="en-US" sz="4400">
                <a:latin typeface="Verdana" pitchFamily="34" charset="0"/>
              </a:rPr>
              <a:t>Teorema do Limite Central</a:t>
            </a:r>
          </a:p>
        </p:txBody>
      </p:sp>
      <p:sp>
        <p:nvSpPr>
          <p:cNvPr id="2614282" name="Rectangle 11"/>
          <p:cNvSpPr>
            <a:spLocks noChangeArrowheads="1"/>
          </p:cNvSpPr>
          <p:nvPr/>
        </p:nvSpPr>
        <p:spPr bwMode="auto">
          <a:xfrm>
            <a:off x="4044950" y="6435725"/>
            <a:ext cx="165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endParaRPr lang="en-US" altLang="en-US" b="0"/>
          </a:p>
        </p:txBody>
      </p:sp>
      <p:sp>
        <p:nvSpPr>
          <p:cNvPr id="2614283" name="Line 12"/>
          <p:cNvSpPr>
            <a:spLocks noChangeShapeType="1"/>
          </p:cNvSpPr>
          <p:nvPr/>
        </p:nvSpPr>
        <p:spPr bwMode="auto">
          <a:xfrm>
            <a:off x="1239838" y="6397625"/>
            <a:ext cx="619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14284" name="Line 13"/>
          <p:cNvSpPr>
            <a:spLocks noChangeShapeType="1"/>
          </p:cNvSpPr>
          <p:nvPr/>
        </p:nvSpPr>
        <p:spPr bwMode="auto">
          <a:xfrm>
            <a:off x="4137025" y="633253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14285" name="Text Box 14"/>
          <p:cNvSpPr txBox="1">
            <a:spLocks noChangeArrowheads="1"/>
          </p:cNvSpPr>
          <p:nvPr/>
        </p:nvSpPr>
        <p:spPr bwMode="auto">
          <a:xfrm>
            <a:off x="5589588" y="4902200"/>
            <a:ext cx="20653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b="0">
                <a:sym typeface="Arial" charset="0"/>
              </a:rPr>
              <a:t>Desvio padrão:</a:t>
            </a:r>
            <a:endParaRPr lang="en-US" altLang="en-US" sz="2200" b="0"/>
          </a:p>
        </p:txBody>
      </p:sp>
      <p:sp>
        <p:nvSpPr>
          <p:cNvPr id="2614286" name="Text Box 15"/>
          <p:cNvSpPr txBox="1">
            <a:spLocks noChangeArrowheads="1"/>
          </p:cNvSpPr>
          <p:nvPr/>
        </p:nvSpPr>
        <p:spPr bwMode="auto">
          <a:xfrm>
            <a:off x="785813" y="1000125"/>
            <a:ext cx="74295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200"/>
              <a:t>Se uma amostra </a:t>
            </a:r>
            <a:r>
              <a:rPr lang="en-US" altLang="en-US" sz="2200" i="1"/>
              <a:t>n</a:t>
            </a:r>
            <a:r>
              <a:rPr lang="en-US" altLang="en-US" sz="2200"/>
              <a:t> </a:t>
            </a:r>
            <a:r>
              <a:rPr lang="en-US" altLang="en-US" sz="2200">
                <a:cs typeface="Arial" charset="0"/>
              </a:rPr>
              <a:t>≥</a:t>
            </a:r>
            <a:r>
              <a:rPr lang="en-US" altLang="en-US" sz="2200">
                <a:sym typeface="Arial" charset="0"/>
              </a:rPr>
              <a:t> 30 for tirada de uma população com </a:t>
            </a:r>
            <a:r>
              <a:rPr lang="en-US" altLang="en-US" sz="2200" i="1">
                <a:sym typeface="Arial" charset="0"/>
              </a:rPr>
              <a:t>qualquer tipo de distribuição</a:t>
            </a:r>
            <a:r>
              <a:rPr lang="en-US" altLang="en-US" sz="2200">
                <a:sym typeface="Arial" charset="0"/>
              </a:rPr>
              <a:t>, média =</a:t>
            </a:r>
          </a:p>
          <a:p>
            <a:pPr eaLnBrk="0" hangingPunct="0"/>
            <a:r>
              <a:rPr lang="en-US" altLang="en-US" sz="2200">
                <a:sym typeface="Arial" charset="0"/>
              </a:rPr>
              <a:t>e desvio padrão = </a:t>
            </a:r>
          </a:p>
        </p:txBody>
      </p:sp>
      <p:pic>
        <p:nvPicPr>
          <p:cNvPr id="2614287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9550" y="5518150"/>
            <a:ext cx="115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88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1600" y="48577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89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3700" y="48577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90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1600" y="51117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91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3700" y="51117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92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53657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93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53657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94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53657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95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6800" y="56197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96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56197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97" name="Picture 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3100" y="56197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98" name="Picture 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58610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299" name="Picture 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58610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300" name="Picture 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58610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301" name="Picture 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4900" y="6102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302" name="Picture 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6102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303" name="Picture 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7700" y="6102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304" name="Picture 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54400" y="58610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305" name="Picture 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9300" y="6102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306" name="Picture 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58610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307" name="Picture 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102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308" name="Picture 3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2132" y="1357298"/>
            <a:ext cx="34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309" name="Picture 3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49592" y="1785926"/>
            <a:ext cx="279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310" name="Picture 3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81450" y="6502400"/>
            <a:ext cx="3429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311" name="Picture 4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35450" y="3619500"/>
            <a:ext cx="3429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4312" name="Picture 4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35650" y="5314950"/>
            <a:ext cx="16129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14313" name="Text Box 42"/>
          <p:cNvSpPr txBox="1">
            <a:spLocks noChangeArrowheads="1"/>
          </p:cNvSpPr>
          <p:nvPr/>
        </p:nvSpPr>
        <p:spPr bwMode="auto">
          <a:xfrm>
            <a:off x="1495425" y="4972050"/>
            <a:ext cx="119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b="0"/>
              <a:t>Média: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321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AE4A19-2D6A-4953-9307-3F45250253F2}" type="slidenum">
              <a:rPr lang="pt-BR" smtClean="0"/>
              <a:pPr/>
              <a:t>23</a:t>
            </a:fld>
            <a:endParaRPr lang="pt-BR"/>
          </a:p>
        </p:txBody>
      </p:sp>
      <p:pic>
        <p:nvPicPr>
          <p:cNvPr id="26163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150" y="2114550"/>
            <a:ext cx="76073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16323" name="Text Box 3"/>
          <p:cNvSpPr txBox="1">
            <a:spLocks noChangeArrowheads="1"/>
          </p:cNvSpPr>
          <p:nvPr/>
        </p:nvSpPr>
        <p:spPr bwMode="auto">
          <a:xfrm>
            <a:off x="352425" y="3549650"/>
            <a:ext cx="8791575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200" b="0">
                <a:sym typeface="Arial" charset="0"/>
              </a:rPr>
              <a:t>a distribuição das médias da amostra de tamanho </a:t>
            </a:r>
            <a:r>
              <a:rPr lang="en-US" altLang="en-US" sz="2200" b="0" i="1">
                <a:sym typeface="Arial" charset="0"/>
              </a:rPr>
              <a:t>n</a:t>
            </a:r>
            <a:r>
              <a:rPr lang="en-US" altLang="en-US" sz="2200" b="0">
                <a:sym typeface="Arial" charset="0"/>
              </a:rPr>
              <a:t> será </a:t>
            </a:r>
            <a:r>
              <a:rPr lang="en-US" altLang="en-US" sz="2200">
                <a:sym typeface="Arial" charset="0"/>
              </a:rPr>
              <a:t>normal</a:t>
            </a:r>
            <a:r>
              <a:rPr lang="en-US" altLang="en-US" sz="2200" b="0">
                <a:sym typeface="Arial" charset="0"/>
              </a:rPr>
              <a:t>, </a:t>
            </a:r>
          </a:p>
          <a:p>
            <a:pPr eaLnBrk="0" hangingPunct="0"/>
            <a:r>
              <a:rPr lang="en-US" altLang="en-US" sz="2200" b="0">
                <a:sym typeface="Arial" charset="0"/>
              </a:rPr>
              <a:t>com média</a:t>
            </a:r>
          </a:p>
          <a:p>
            <a:pPr eaLnBrk="0" hangingPunct="0"/>
            <a:endParaRPr lang="en-US" altLang="en-US" sz="2200" b="0">
              <a:sym typeface="Arial" charset="0"/>
            </a:endParaRPr>
          </a:p>
          <a:p>
            <a:pPr eaLnBrk="0" hangingPunct="0"/>
            <a:r>
              <a:rPr lang="en-US" altLang="en-US" sz="2200" b="0">
                <a:sym typeface="Arial" charset="0"/>
              </a:rPr>
              <a:t>e desvio padrão</a:t>
            </a:r>
            <a:endParaRPr lang="en-US" altLang="en-US" b="0">
              <a:sym typeface="Arial" charset="0"/>
            </a:endParaRPr>
          </a:p>
          <a:p>
            <a:pPr eaLnBrk="0" hangingPunct="0"/>
            <a:endParaRPr lang="en-US" altLang="en-US" b="0"/>
          </a:p>
        </p:txBody>
      </p:sp>
      <p:sp>
        <p:nvSpPr>
          <p:cNvPr id="2616324" name="Line 5"/>
          <p:cNvSpPr>
            <a:spLocks noChangeShapeType="1"/>
          </p:cNvSpPr>
          <p:nvPr/>
        </p:nvSpPr>
        <p:spPr bwMode="auto">
          <a:xfrm flipH="1">
            <a:off x="4435475" y="2970213"/>
            <a:ext cx="0" cy="277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16325" name="Text Box 6"/>
          <p:cNvSpPr txBox="1">
            <a:spLocks noChangeArrowheads="1"/>
          </p:cNvSpPr>
          <p:nvPr/>
        </p:nvSpPr>
        <p:spPr bwMode="auto">
          <a:xfrm>
            <a:off x="8310563" y="3087688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200" b="0" i="1"/>
              <a:t>x</a:t>
            </a:r>
            <a:endParaRPr lang="en-US" altLang="en-US" b="0"/>
          </a:p>
        </p:txBody>
      </p:sp>
      <p:sp>
        <p:nvSpPr>
          <p:cNvPr id="2616326" name="Text Box 7"/>
          <p:cNvSpPr txBox="1">
            <a:spLocks noChangeArrowheads="1"/>
          </p:cNvSpPr>
          <p:nvPr/>
        </p:nvSpPr>
        <p:spPr bwMode="auto">
          <a:xfrm>
            <a:off x="657225" y="1131888"/>
            <a:ext cx="76073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200" b="0"/>
              <a:t>Se uma amostra de qualquer tamanho for tirada de uma população com </a:t>
            </a:r>
            <a:r>
              <a:rPr lang="en-US" altLang="en-US" sz="2200" i="1">
                <a:sym typeface="Arial" charset="0"/>
              </a:rPr>
              <a:t>distribuição normal</a:t>
            </a:r>
            <a:r>
              <a:rPr lang="en-US" altLang="en-US" sz="2200" b="0">
                <a:sym typeface="Arial" charset="0"/>
              </a:rPr>
              <a:t>,  média =      e desvio padrão =</a:t>
            </a:r>
            <a:r>
              <a:rPr lang="en-US" altLang="en-US" sz="2800" b="0">
                <a:sym typeface="Arial" charset="0"/>
              </a:rPr>
              <a:t>  </a:t>
            </a:r>
          </a:p>
        </p:txBody>
      </p:sp>
      <p:pic>
        <p:nvPicPr>
          <p:cNvPr id="2616327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95925" y="4578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28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0825" y="4832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29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22925" y="4832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30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0825" y="5086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31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22925" y="5086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32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53025" y="5340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33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7825" y="5340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34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2625" y="5340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35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6025" y="5594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36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7825" y="5594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37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02325" y="55943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38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53025" y="58356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39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7825" y="58356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40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2625" y="58356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41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4125" y="60769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42" name="Picture 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7825" y="60769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43" name="Picture 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6925" y="60769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44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3625" y="58356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45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08525" y="60769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46" name="Picture 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67425" y="58356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47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9825" y="6076950"/>
            <a:ext cx="228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48" name="Picture 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7813" y="6477000"/>
            <a:ext cx="449262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49" name="Picture 3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09775" y="4019550"/>
            <a:ext cx="10334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50" name="Picture 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5578" y="1560472"/>
            <a:ext cx="3429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51" name="Picture 3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20875" y="1984375"/>
            <a:ext cx="279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52" name="Picture 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70375" y="3263900"/>
            <a:ext cx="3429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6353" name="Picture 3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3750" y="5099050"/>
            <a:ext cx="16129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16354" name="Line 35"/>
          <p:cNvSpPr>
            <a:spLocks noChangeShapeType="1"/>
          </p:cNvSpPr>
          <p:nvPr/>
        </p:nvSpPr>
        <p:spPr bwMode="auto">
          <a:xfrm>
            <a:off x="485775" y="3063875"/>
            <a:ext cx="8115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pic>
        <p:nvPicPr>
          <p:cNvPr id="2616355" name="Picture 3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02050" y="4489450"/>
            <a:ext cx="36957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16356" name="Line 37"/>
          <p:cNvSpPr>
            <a:spLocks noChangeShapeType="1"/>
          </p:cNvSpPr>
          <p:nvPr/>
        </p:nvSpPr>
        <p:spPr bwMode="auto">
          <a:xfrm>
            <a:off x="2339975" y="6381750"/>
            <a:ext cx="58324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16357" name="Rectangle 38"/>
          <p:cNvSpPr>
            <a:spLocks noChangeArrowheads="1"/>
          </p:cNvSpPr>
          <p:nvPr/>
        </p:nvSpPr>
        <p:spPr bwMode="auto">
          <a:xfrm>
            <a:off x="3851275" y="6381750"/>
            <a:ext cx="1441450" cy="71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16358" name="Rectangle 39"/>
          <p:cNvSpPr>
            <a:spLocks noChangeArrowheads="1"/>
          </p:cNvSpPr>
          <p:nvPr/>
        </p:nvSpPr>
        <p:spPr bwMode="auto">
          <a:xfrm>
            <a:off x="8316913" y="6092825"/>
            <a:ext cx="360362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16359" name="Rectangle 40"/>
          <p:cNvSpPr>
            <a:spLocks noChangeArrowheads="1"/>
          </p:cNvSpPr>
          <p:nvPr/>
        </p:nvSpPr>
        <p:spPr bwMode="auto">
          <a:xfrm>
            <a:off x="179388" y="333375"/>
            <a:ext cx="8964612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altLang="en-US" sz="4400" b="1" dirty="0" err="1">
                <a:solidFill>
                  <a:srgbClr val="008080"/>
                </a:solidFill>
                <a:latin typeface="Verdana" pitchFamily="34" charset="0"/>
              </a:rPr>
              <a:t>Teorema</a:t>
            </a:r>
            <a:r>
              <a:rPr lang="en-US" altLang="en-US" sz="4400" b="1" dirty="0">
                <a:solidFill>
                  <a:srgbClr val="008080"/>
                </a:solidFill>
                <a:latin typeface="Verdana" pitchFamily="34" charset="0"/>
              </a:rPr>
              <a:t> do </a:t>
            </a:r>
            <a:r>
              <a:rPr lang="en-US" altLang="en-US" sz="4400" b="1" dirty="0" err="1">
                <a:solidFill>
                  <a:srgbClr val="008080"/>
                </a:solidFill>
                <a:latin typeface="Verdana" pitchFamily="34" charset="0"/>
              </a:rPr>
              <a:t>Limite</a:t>
            </a:r>
            <a:r>
              <a:rPr lang="en-US" altLang="en-US" sz="4400" b="1" dirty="0">
                <a:solidFill>
                  <a:srgbClr val="008080"/>
                </a:solidFill>
                <a:latin typeface="Verdana" pitchFamily="34" charset="0"/>
              </a:rPr>
              <a:t> Central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8369" name="Rectangle 3"/>
          <p:cNvSpPr>
            <a:spLocks noChangeArrowheads="1"/>
          </p:cNvSpPr>
          <p:nvPr/>
        </p:nvSpPr>
        <p:spPr bwMode="auto">
          <a:xfrm>
            <a:off x="1714500" y="2714625"/>
            <a:ext cx="5080000" cy="2895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18370" name="Text Box 4"/>
          <p:cNvSpPr txBox="1">
            <a:spLocks noChangeArrowheads="1"/>
          </p:cNvSpPr>
          <p:nvPr/>
        </p:nvSpPr>
        <p:spPr bwMode="auto">
          <a:xfrm>
            <a:off x="2922588" y="2903538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18371" name="Text Box 5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18372" name="Text Box 7"/>
          <p:cNvSpPr txBox="1">
            <a:spLocks noChangeArrowheads="1"/>
          </p:cNvSpPr>
          <p:nvPr/>
        </p:nvSpPr>
        <p:spPr bwMode="auto">
          <a:xfrm>
            <a:off x="4699000" y="2938463"/>
            <a:ext cx="1625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None/>
            </a:pP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</a:t>
            </a:r>
            <a:r>
              <a:rPr lang="pt-BR" sz="4000" b="0" baseline="-2500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M</a:t>
            </a: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  <p:sp>
        <p:nvSpPr>
          <p:cNvPr id="2618373" name="Text Box 8"/>
          <p:cNvSpPr txBox="1">
            <a:spLocks noChangeArrowheads="1"/>
          </p:cNvSpPr>
          <p:nvPr/>
        </p:nvSpPr>
        <p:spPr bwMode="auto">
          <a:xfrm>
            <a:off x="3140075" y="4614863"/>
            <a:ext cx="16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18374" name="Text Box 10"/>
          <p:cNvSpPr txBox="1">
            <a:spLocks noChangeArrowheads="1"/>
          </p:cNvSpPr>
          <p:nvPr/>
        </p:nvSpPr>
        <p:spPr bwMode="auto">
          <a:xfrm>
            <a:off x="4954588" y="3686175"/>
            <a:ext cx="5715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7200" b="0">
                <a:solidFill>
                  <a:srgbClr val="FF33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2618375" name="Line 11"/>
          <p:cNvSpPr>
            <a:spLocks noChangeShapeType="1"/>
          </p:cNvSpPr>
          <p:nvPr/>
        </p:nvSpPr>
        <p:spPr bwMode="auto">
          <a:xfrm>
            <a:off x="3952875" y="3929063"/>
            <a:ext cx="2574925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618376" name="Text Box 12"/>
          <p:cNvSpPr txBox="1">
            <a:spLocks noChangeArrowheads="1"/>
          </p:cNvSpPr>
          <p:nvPr/>
        </p:nvSpPr>
        <p:spPr bwMode="auto">
          <a:xfrm>
            <a:off x="1854200" y="3395663"/>
            <a:ext cx="1219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None/>
            </a:pP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</a:t>
            </a:r>
            <a:r>
              <a:rPr lang="pt-BR" sz="4000" b="0" baseline="-2500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x</a:t>
            </a: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  <p:sp>
        <p:nvSpPr>
          <p:cNvPr id="2618377" name="Text Box 13"/>
          <p:cNvSpPr txBox="1">
            <a:spLocks noChangeArrowheads="1"/>
          </p:cNvSpPr>
          <p:nvPr/>
        </p:nvSpPr>
        <p:spPr bwMode="auto">
          <a:xfrm>
            <a:off x="3208338" y="3227388"/>
            <a:ext cx="6794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8000">
                <a:solidFill>
                  <a:srgbClr val="FF3300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2618378" name="CaixaDeTexto 13"/>
          <p:cNvSpPr txBox="1">
            <a:spLocks noChangeArrowheads="1"/>
          </p:cNvSpPr>
          <p:nvPr/>
        </p:nvSpPr>
        <p:spPr bwMode="auto">
          <a:xfrm>
            <a:off x="1714500" y="642938"/>
            <a:ext cx="49196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/>
              <a:t>Desvio-padrão </a:t>
            </a:r>
          </a:p>
          <a:p>
            <a:pPr algn="ctr"/>
            <a:r>
              <a:rPr lang="pt-BR" sz="3200"/>
              <a:t>da distribuição amostral</a:t>
            </a:r>
          </a:p>
          <a:p>
            <a:pPr algn="ctr"/>
            <a:r>
              <a:rPr lang="pt-BR" sz="3200"/>
              <a:t>de médias</a:t>
            </a:r>
          </a:p>
        </p:txBody>
      </p:sp>
      <p:sp>
        <p:nvSpPr>
          <p:cNvPr id="2618379" name="CaixaDeTexto 14"/>
          <p:cNvSpPr txBox="1">
            <a:spLocks noChangeArrowheads="1"/>
          </p:cNvSpPr>
          <p:nvPr/>
        </p:nvSpPr>
        <p:spPr bwMode="auto">
          <a:xfrm>
            <a:off x="4357688" y="3962400"/>
            <a:ext cx="9286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8000">
                <a:solidFill>
                  <a:srgbClr val="FF0000"/>
                </a:solidFill>
              </a:rPr>
              <a:t>√</a:t>
            </a:r>
          </a:p>
        </p:txBody>
      </p:sp>
      <p:cxnSp>
        <p:nvCxnSpPr>
          <p:cNvPr id="2618380" name="Conector reto 16"/>
          <p:cNvCxnSpPr>
            <a:cxnSpLocks noChangeShapeType="1"/>
          </p:cNvCxnSpPr>
          <p:nvPr/>
        </p:nvCxnSpPr>
        <p:spPr bwMode="auto">
          <a:xfrm>
            <a:off x="4929188" y="4071938"/>
            <a:ext cx="1143000" cy="1587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9393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533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619394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19395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046981" name="Text Box 5"/>
          <p:cNvSpPr txBox="1">
            <a:spLocks noChangeArrowheads="1"/>
          </p:cNvSpPr>
          <p:nvPr/>
        </p:nvSpPr>
        <p:spPr bwMode="auto">
          <a:xfrm>
            <a:off x="1177555" y="914400"/>
            <a:ext cx="73949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rgbClr val="0000FF"/>
                </a:solidFill>
                <a:latin typeface="Tahoma" pitchFamily="34" charset="0"/>
              </a:rPr>
              <a:t>TEOREMA DO LIMITE CENTRAL</a:t>
            </a:r>
          </a:p>
        </p:txBody>
      </p:sp>
      <p:sp>
        <p:nvSpPr>
          <p:cNvPr id="2619397" name="Text Box 6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19398" name="Text Box 7"/>
          <p:cNvSpPr txBox="1">
            <a:spLocks noChangeArrowheads="1"/>
          </p:cNvSpPr>
          <p:nvPr/>
        </p:nvSpPr>
        <p:spPr bwMode="auto">
          <a:xfrm>
            <a:off x="349037" y="2667000"/>
            <a:ext cx="871103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ctr"/>
            <a:r>
              <a:rPr lang="pt-BR" sz="3200" b="1" dirty="0">
                <a:solidFill>
                  <a:schemeClr val="tx2"/>
                </a:solidFill>
                <a:latin typeface="Times New Roman" pitchFamily="18" charset="0"/>
              </a:rPr>
              <a:t>Se a população sob amostragem </a:t>
            </a:r>
          </a:p>
          <a:p>
            <a:pPr marL="457200" indent="-457200" algn="ctr"/>
            <a:r>
              <a:rPr lang="pt-BR" sz="3200" b="1" dirty="0">
                <a:solidFill>
                  <a:schemeClr val="tx2"/>
                </a:solidFill>
                <a:latin typeface="Times New Roman" pitchFamily="18" charset="0"/>
              </a:rPr>
              <a:t>tem distribuição normal, </a:t>
            </a:r>
          </a:p>
          <a:p>
            <a:pPr marL="457200" indent="-457200" algn="ctr"/>
            <a:r>
              <a:rPr lang="pt-BR" sz="3200" b="1" dirty="0">
                <a:solidFill>
                  <a:schemeClr val="tx2"/>
                </a:solidFill>
                <a:latin typeface="Times New Roman" pitchFamily="18" charset="0"/>
              </a:rPr>
              <a:t>a distribuição das médias amostrais </a:t>
            </a:r>
          </a:p>
          <a:p>
            <a:pPr marL="457200" indent="-457200" algn="ctr"/>
            <a:r>
              <a:rPr lang="pt-BR" sz="3200" b="1" dirty="0">
                <a:solidFill>
                  <a:schemeClr val="tx2"/>
                </a:solidFill>
                <a:latin typeface="Times New Roman" pitchFamily="18" charset="0"/>
              </a:rPr>
              <a:t>será normal para todos os tamanhos da amostra.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0417" name="Rectangle 2"/>
          <p:cNvSpPr>
            <a:spLocks noChangeArrowheads="1"/>
          </p:cNvSpPr>
          <p:nvPr/>
        </p:nvSpPr>
        <p:spPr bwMode="auto">
          <a:xfrm>
            <a:off x="0" y="857250"/>
            <a:ext cx="9144000" cy="533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620418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0419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048005" name="Text Box 5"/>
          <p:cNvSpPr txBox="1">
            <a:spLocks noChangeArrowheads="1"/>
          </p:cNvSpPr>
          <p:nvPr/>
        </p:nvSpPr>
        <p:spPr bwMode="auto">
          <a:xfrm>
            <a:off x="1204913" y="925294"/>
            <a:ext cx="73949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rgbClr val="0000FF"/>
                </a:solidFill>
                <a:latin typeface="Tahoma" pitchFamily="34" charset="0"/>
              </a:rPr>
              <a:t>TEOREMA DO LIMITE CENTRAL</a:t>
            </a:r>
          </a:p>
        </p:txBody>
      </p:sp>
      <p:sp>
        <p:nvSpPr>
          <p:cNvPr id="2620421" name="Text Box 6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048007" name="Text Box 7"/>
          <p:cNvSpPr txBox="1">
            <a:spLocks noChangeArrowheads="1"/>
          </p:cNvSpPr>
          <p:nvPr/>
        </p:nvSpPr>
        <p:spPr bwMode="auto">
          <a:xfrm>
            <a:off x="112713" y="2286000"/>
            <a:ext cx="90265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 marL="457200" indent="-457200" algn="ctr">
              <a:defRPr/>
            </a:pPr>
            <a:r>
              <a:rPr lang="pt-BR" sz="4400" b="1" dirty="0">
                <a:solidFill>
                  <a:srgbClr val="FF3300"/>
                </a:solidFill>
                <a:latin typeface="Times New Roman" pitchFamily="18" charset="0"/>
              </a:rPr>
              <a:t>Se a população básica é </a:t>
            </a:r>
            <a:r>
              <a:rPr lang="pt-BR" sz="4400" b="1" dirty="0">
                <a:solidFill>
                  <a:srgbClr val="0000FF"/>
                </a:solidFill>
                <a:latin typeface="Times New Roman" pitchFamily="18" charset="0"/>
              </a:rPr>
              <a:t>não normal,</a:t>
            </a:r>
            <a:r>
              <a:rPr lang="pt-BR" sz="4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</a:p>
          <a:p>
            <a:pPr marL="457200" indent="-457200" algn="ctr">
              <a:defRPr/>
            </a:pPr>
            <a:r>
              <a:rPr lang="pt-BR" sz="4400" b="1" dirty="0">
                <a:solidFill>
                  <a:srgbClr val="FF3300"/>
                </a:solidFill>
                <a:latin typeface="Times New Roman" pitchFamily="18" charset="0"/>
              </a:rPr>
              <a:t>a distribuição das médias amostrais </a:t>
            </a:r>
          </a:p>
          <a:p>
            <a:pPr marL="457200" indent="-457200" algn="ctr">
              <a:defRPr/>
            </a:pPr>
            <a:r>
              <a:rPr lang="pt-BR" sz="4400" b="1" dirty="0">
                <a:solidFill>
                  <a:srgbClr val="FF3300"/>
                </a:solidFill>
                <a:latin typeface="Times New Roman" pitchFamily="18" charset="0"/>
              </a:rPr>
              <a:t>será aproximadamente normal para</a:t>
            </a:r>
          </a:p>
          <a:p>
            <a:pPr marL="457200" indent="-457200" algn="ctr">
              <a:defRPr/>
            </a:pPr>
            <a:r>
              <a:rPr lang="pt-BR" sz="4400" b="1" dirty="0">
                <a:solidFill>
                  <a:srgbClr val="FF3300"/>
                </a:solidFill>
                <a:latin typeface="Times New Roman" pitchFamily="18" charset="0"/>
              </a:rPr>
              <a:t>grandes amostras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41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1442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049029" name="Text Box 5"/>
          <p:cNvSpPr txBox="1">
            <a:spLocks noChangeArrowheads="1"/>
          </p:cNvSpPr>
          <p:nvPr/>
        </p:nvSpPr>
        <p:spPr bwMode="auto">
          <a:xfrm>
            <a:off x="1428750" y="928688"/>
            <a:ext cx="65103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600" dirty="0">
                <a:solidFill>
                  <a:srgbClr val="0000FF"/>
                </a:solidFill>
                <a:latin typeface="Tahoma" pitchFamily="34" charset="0"/>
              </a:rPr>
              <a:t>TEOREMA DO LIMITE CENTRAL</a:t>
            </a:r>
          </a:p>
        </p:txBody>
      </p:sp>
      <p:sp>
        <p:nvSpPr>
          <p:cNvPr id="2621444" name="Text Box 6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pic>
        <p:nvPicPr>
          <p:cNvPr id="2621445" name="Picture 7" descr="gráfic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785938"/>
            <a:ext cx="7450137" cy="438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2465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533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622466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2467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050053" name="Text Box 5"/>
          <p:cNvSpPr txBox="1">
            <a:spLocks noChangeArrowheads="1"/>
          </p:cNvSpPr>
          <p:nvPr/>
        </p:nvSpPr>
        <p:spPr bwMode="auto">
          <a:xfrm>
            <a:off x="1490663" y="914400"/>
            <a:ext cx="6510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600">
                <a:solidFill>
                  <a:srgbClr val="0000FF"/>
                </a:solidFill>
                <a:latin typeface="Tahoma" pitchFamily="34" charset="0"/>
              </a:rPr>
              <a:t>TEOREMA DO LIMITE CENTRAL</a:t>
            </a:r>
          </a:p>
        </p:txBody>
      </p:sp>
      <p:sp>
        <p:nvSpPr>
          <p:cNvPr id="2622469" name="Text Box 6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pic>
        <p:nvPicPr>
          <p:cNvPr id="2622470" name="Picture 7" descr="Sem título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828800"/>
            <a:ext cx="8059738" cy="282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3489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3490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051077" name="Text Box 5"/>
          <p:cNvSpPr txBox="1">
            <a:spLocks noChangeArrowheads="1"/>
          </p:cNvSpPr>
          <p:nvPr/>
        </p:nvSpPr>
        <p:spPr bwMode="auto">
          <a:xfrm>
            <a:off x="1490663" y="228600"/>
            <a:ext cx="6510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600">
                <a:solidFill>
                  <a:srgbClr val="0000FF"/>
                </a:solidFill>
                <a:latin typeface="Tahoma" pitchFamily="34" charset="0"/>
              </a:rPr>
              <a:t>TEOREMA DO LIMITE CENTRAL</a:t>
            </a:r>
          </a:p>
        </p:txBody>
      </p:sp>
      <p:sp>
        <p:nvSpPr>
          <p:cNvPr id="2623492" name="Text Box 6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pic>
        <p:nvPicPr>
          <p:cNvPr id="2623493" name="Picture 7" descr="Sem título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975" y="968375"/>
            <a:ext cx="6232525" cy="529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23494" name="Text Box 8"/>
          <p:cNvSpPr txBox="1">
            <a:spLocks noChangeArrowheads="1"/>
          </p:cNvSpPr>
          <p:nvPr/>
        </p:nvSpPr>
        <p:spPr bwMode="auto">
          <a:xfrm>
            <a:off x="7236296" y="3546475"/>
            <a:ext cx="180209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&gt; 30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5"/>
          <p:cNvSpPr txBox="1">
            <a:spLocks noChangeArrowheads="1"/>
          </p:cNvSpPr>
          <p:nvPr/>
        </p:nvSpPr>
        <p:spPr bwMode="auto">
          <a:xfrm>
            <a:off x="3968021" y="5013176"/>
            <a:ext cx="3384260" cy="110799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6600" b="1" dirty="0">
                <a:solidFill>
                  <a:srgbClr val="FF0000"/>
                </a:solidFill>
              </a:rPr>
              <a:t>Coringa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5536" y="1772816"/>
            <a:ext cx="8568951" cy="223361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 tiver que ir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6600" b="1" kern="0" dirty="0">
                <a:latin typeface="+mj-lt"/>
                <a:ea typeface="+mj-ea"/>
                <a:cs typeface="+mj-cs"/>
              </a:rPr>
              <a:t>Vá com um sorriso</a:t>
            </a:r>
            <a:endParaRPr kumimoji="0" lang="pt-BR" sz="6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34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4513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533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624514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4515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052101" name="Text Box 5"/>
          <p:cNvSpPr txBox="1">
            <a:spLocks noChangeArrowheads="1"/>
          </p:cNvSpPr>
          <p:nvPr/>
        </p:nvSpPr>
        <p:spPr bwMode="auto">
          <a:xfrm>
            <a:off x="3386138" y="914400"/>
            <a:ext cx="23936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rgbClr val="0000FF"/>
                </a:solidFill>
                <a:latin typeface="Tahoma" pitchFamily="34" charset="0"/>
              </a:rPr>
              <a:t>Aplicação</a:t>
            </a:r>
          </a:p>
        </p:txBody>
      </p:sp>
      <p:sp>
        <p:nvSpPr>
          <p:cNvPr id="2624517" name="Text Box 6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4518" name="Text Box 7"/>
          <p:cNvSpPr txBox="1">
            <a:spLocks noChangeArrowheads="1"/>
          </p:cNvSpPr>
          <p:nvPr/>
        </p:nvSpPr>
        <p:spPr bwMode="auto">
          <a:xfrm>
            <a:off x="468313" y="2565400"/>
            <a:ext cx="8431212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pt-BR" sz="2000" b="1" dirty="0">
                <a:solidFill>
                  <a:srgbClr val="009900"/>
                </a:solidFill>
                <a:latin typeface="Times New Roman" pitchFamily="18" charset="0"/>
              </a:rPr>
              <a:t>Uma população pediátrica muito grande tem  média 20 e desvio-padrão 1,4. </a:t>
            </a:r>
          </a:p>
          <a:p>
            <a:pPr marL="457200" indent="-457200"/>
            <a:r>
              <a:rPr lang="pt-BR" sz="2000" b="1" dirty="0">
                <a:solidFill>
                  <a:srgbClr val="009900"/>
                </a:solidFill>
                <a:latin typeface="Times New Roman" pitchFamily="18" charset="0"/>
              </a:rPr>
              <a:t>Extraindo-se uma amostra de 49 crianças, responda:</a:t>
            </a:r>
          </a:p>
          <a:p>
            <a:pPr marL="457200" indent="-457200"/>
            <a:endParaRPr lang="pt-BR" sz="2000" b="1" dirty="0">
              <a:solidFill>
                <a:srgbClr val="009900"/>
              </a:solidFill>
              <a:latin typeface="Times New Roman" pitchFamily="18" charset="0"/>
            </a:endParaRPr>
          </a:p>
          <a:p>
            <a:pPr marL="457200" indent="-457200">
              <a:buFontTx/>
              <a:buAutoNum type="alphaLcParenR"/>
            </a:pPr>
            <a:r>
              <a:rPr lang="pt-BR" sz="2000" b="1" dirty="0">
                <a:solidFill>
                  <a:srgbClr val="009900"/>
                </a:solidFill>
                <a:latin typeface="Times New Roman" pitchFamily="18" charset="0"/>
              </a:rPr>
              <a:t>Qual a média da distribuição amostral ?</a:t>
            </a:r>
          </a:p>
          <a:p>
            <a:pPr marL="457200" indent="-457200">
              <a:buFontTx/>
              <a:buAutoNum type="alphaLcParenR"/>
            </a:pPr>
            <a:r>
              <a:rPr lang="pt-BR" sz="2000" b="1" dirty="0">
                <a:solidFill>
                  <a:srgbClr val="009900"/>
                </a:solidFill>
                <a:latin typeface="Times New Roman" pitchFamily="18" charset="0"/>
              </a:rPr>
              <a:t>Qual o desvio padrão da distribuição amostral ?</a:t>
            </a:r>
          </a:p>
          <a:p>
            <a:pPr marL="457200" indent="-457200">
              <a:buFontTx/>
              <a:buAutoNum type="alphaLcParenR"/>
            </a:pPr>
            <a:r>
              <a:rPr lang="pt-BR" sz="2000" b="1" dirty="0">
                <a:solidFill>
                  <a:srgbClr val="009900"/>
                </a:solidFill>
                <a:latin typeface="Times New Roman" pitchFamily="18" charset="0"/>
              </a:rPr>
              <a:t>Qual a porcentagem de possíveis médias amostrais que diferirão</a:t>
            </a:r>
          </a:p>
          <a:p>
            <a:pPr marL="457200" indent="-457200"/>
            <a:r>
              <a:rPr lang="pt-BR" sz="2000" b="1" dirty="0">
                <a:solidFill>
                  <a:srgbClr val="009900"/>
                </a:solidFill>
                <a:latin typeface="Times New Roman" pitchFamily="18" charset="0"/>
              </a:rPr>
              <a:t>      por mais de 0,2 da média da população 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5537" name="Rectangle 2"/>
          <p:cNvSpPr>
            <a:spLocks noChangeArrowheads="1"/>
          </p:cNvSpPr>
          <p:nvPr/>
        </p:nvSpPr>
        <p:spPr bwMode="auto">
          <a:xfrm>
            <a:off x="0" y="785813"/>
            <a:ext cx="9144000" cy="533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625538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5539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053125" name="Text Box 5"/>
          <p:cNvSpPr txBox="1">
            <a:spLocks noChangeArrowheads="1"/>
          </p:cNvSpPr>
          <p:nvPr/>
        </p:nvSpPr>
        <p:spPr bwMode="auto">
          <a:xfrm>
            <a:off x="3386138" y="914400"/>
            <a:ext cx="23936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rgbClr val="0000FF"/>
                </a:solidFill>
                <a:latin typeface="Tahoma" pitchFamily="34" charset="0"/>
              </a:rPr>
              <a:t>Aplicação</a:t>
            </a:r>
          </a:p>
        </p:txBody>
      </p:sp>
      <p:sp>
        <p:nvSpPr>
          <p:cNvPr id="2625541" name="Text Box 6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5542" name="Text Box 7"/>
          <p:cNvSpPr txBox="1">
            <a:spLocks noChangeArrowheads="1"/>
          </p:cNvSpPr>
          <p:nvPr/>
        </p:nvSpPr>
        <p:spPr bwMode="auto">
          <a:xfrm>
            <a:off x="203200" y="1924050"/>
            <a:ext cx="898683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pt-BR">
                <a:latin typeface="Times New Roman" pitchFamily="18" charset="0"/>
              </a:rPr>
              <a:t>Uma população pediátrica muito grande tem  média 20 </a:t>
            </a:r>
          </a:p>
          <a:p>
            <a:pPr marL="457200" indent="-457200"/>
            <a:r>
              <a:rPr lang="pt-BR">
                <a:latin typeface="Times New Roman" pitchFamily="18" charset="0"/>
              </a:rPr>
              <a:t>e desvio-padrão 1,4. </a:t>
            </a:r>
          </a:p>
          <a:p>
            <a:pPr marL="457200" indent="-457200"/>
            <a:r>
              <a:rPr lang="pt-BR">
                <a:latin typeface="Times New Roman" pitchFamily="18" charset="0"/>
              </a:rPr>
              <a:t>Extraindo-se uma amostra de 49 crianças, responda:</a:t>
            </a:r>
          </a:p>
          <a:p>
            <a:pPr marL="457200" indent="-457200"/>
            <a:endParaRPr lang="pt-BR">
              <a:latin typeface="Times New Roman" pitchFamily="18" charset="0"/>
            </a:endParaRPr>
          </a:p>
          <a:p>
            <a:pPr marL="457200" indent="-457200">
              <a:buFontTx/>
              <a:buAutoNum type="alphaLcParenR"/>
            </a:pPr>
            <a:r>
              <a:rPr lang="pt-BR">
                <a:solidFill>
                  <a:srgbClr val="0066FF"/>
                </a:solidFill>
                <a:latin typeface="Times New Roman" pitchFamily="18" charset="0"/>
              </a:rPr>
              <a:t>Qual a média da distribuição amostral ?</a:t>
            </a:r>
          </a:p>
          <a:p>
            <a:pPr marL="457200" indent="-457200">
              <a:buFontTx/>
              <a:buAutoNum type="alphaLcParenR"/>
            </a:pPr>
            <a:r>
              <a:rPr lang="pt-BR">
                <a:latin typeface="Times New Roman" pitchFamily="18" charset="0"/>
              </a:rPr>
              <a:t>Qual o desvio padrão da distribuição amostral ?</a:t>
            </a:r>
          </a:p>
          <a:p>
            <a:pPr marL="457200" indent="-457200">
              <a:buFontTx/>
              <a:buAutoNum type="alphaLcParenR"/>
            </a:pPr>
            <a:r>
              <a:rPr lang="pt-BR">
                <a:latin typeface="Times New Roman" pitchFamily="18" charset="0"/>
              </a:rPr>
              <a:t>Qual a porcentagem de possíveis médias amostrais que diferirão</a:t>
            </a:r>
          </a:p>
          <a:p>
            <a:pPr marL="457200" indent="-457200"/>
            <a:r>
              <a:rPr lang="pt-BR">
                <a:latin typeface="Times New Roman" pitchFamily="18" charset="0"/>
              </a:rPr>
              <a:t>      por mais de 0,2 da média da população ?</a:t>
            </a:r>
          </a:p>
        </p:txBody>
      </p:sp>
      <p:sp>
        <p:nvSpPr>
          <p:cNvPr id="2053128" name="Text Box 8"/>
          <p:cNvSpPr txBox="1">
            <a:spLocks noChangeArrowheads="1"/>
          </p:cNvSpPr>
          <p:nvPr/>
        </p:nvSpPr>
        <p:spPr bwMode="auto">
          <a:xfrm>
            <a:off x="5754482" y="3342493"/>
            <a:ext cx="1536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FF0000"/>
                </a:solidFill>
                <a:latin typeface="Times New Roman" pitchFamily="18" charset="0"/>
              </a:rPr>
              <a:t>X = </a:t>
            </a:r>
            <a:r>
              <a:rPr lang="pt-BR" dirty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 = 20</a:t>
            </a:r>
            <a:endParaRPr lang="pt-BR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3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3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3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3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3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3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05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128" grpId="0" autoUpdateAnimBg="0"/>
      <p:bldP spid="2053128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6561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533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626562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6563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054149" name="Text Box 5"/>
          <p:cNvSpPr txBox="1">
            <a:spLocks noChangeArrowheads="1"/>
          </p:cNvSpPr>
          <p:nvPr/>
        </p:nvSpPr>
        <p:spPr bwMode="auto">
          <a:xfrm>
            <a:off x="3386138" y="914400"/>
            <a:ext cx="210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600">
                <a:solidFill>
                  <a:srgbClr val="0000FF"/>
                </a:solidFill>
                <a:latin typeface="Tahoma" pitchFamily="34" charset="0"/>
              </a:rPr>
              <a:t>Aplicação</a:t>
            </a:r>
          </a:p>
        </p:txBody>
      </p:sp>
      <p:sp>
        <p:nvSpPr>
          <p:cNvPr id="2626565" name="Text Box 6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6566" name="Text Box 7"/>
          <p:cNvSpPr txBox="1">
            <a:spLocks noChangeArrowheads="1"/>
          </p:cNvSpPr>
          <p:nvPr/>
        </p:nvSpPr>
        <p:spPr bwMode="auto">
          <a:xfrm>
            <a:off x="203200" y="1924050"/>
            <a:ext cx="898683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pt-BR">
                <a:latin typeface="Times New Roman" pitchFamily="18" charset="0"/>
              </a:rPr>
              <a:t>Uma população pediátrica muito grande tem  média 20</a:t>
            </a:r>
          </a:p>
          <a:p>
            <a:pPr marL="457200" indent="-457200"/>
            <a:r>
              <a:rPr lang="pt-BR">
                <a:latin typeface="Times New Roman" pitchFamily="18" charset="0"/>
              </a:rPr>
              <a:t> e desvio-padrão 1,4. </a:t>
            </a:r>
          </a:p>
          <a:p>
            <a:pPr marL="457200" indent="-457200"/>
            <a:r>
              <a:rPr lang="pt-BR">
                <a:latin typeface="Times New Roman" pitchFamily="18" charset="0"/>
              </a:rPr>
              <a:t>Extraindo-se uma amostra de 49 crianças, responda:</a:t>
            </a:r>
          </a:p>
          <a:p>
            <a:pPr marL="457200" indent="-457200"/>
            <a:endParaRPr lang="pt-BR">
              <a:latin typeface="Times New Roman" pitchFamily="18" charset="0"/>
            </a:endParaRPr>
          </a:p>
          <a:p>
            <a:pPr marL="457200" indent="-457200">
              <a:buFontTx/>
              <a:buAutoNum type="alphaLcParenR"/>
            </a:pPr>
            <a:r>
              <a:rPr lang="pt-BR">
                <a:latin typeface="Times New Roman" pitchFamily="18" charset="0"/>
              </a:rPr>
              <a:t>Qual a média da distribuição amostral ?</a:t>
            </a:r>
          </a:p>
          <a:p>
            <a:pPr marL="457200" indent="-457200">
              <a:buFontTx/>
              <a:buAutoNum type="alphaLcParenR"/>
            </a:pPr>
            <a:r>
              <a:rPr lang="pt-BR">
                <a:solidFill>
                  <a:srgbClr val="0066FF"/>
                </a:solidFill>
                <a:latin typeface="Times New Roman" pitchFamily="18" charset="0"/>
              </a:rPr>
              <a:t>Qual o desvio padrão da distribuição amostral ?</a:t>
            </a:r>
          </a:p>
          <a:p>
            <a:pPr marL="457200" indent="-457200">
              <a:buFontTx/>
              <a:buAutoNum type="alphaLcParenR"/>
            </a:pPr>
            <a:r>
              <a:rPr lang="pt-BR">
                <a:latin typeface="Times New Roman" pitchFamily="18" charset="0"/>
              </a:rPr>
              <a:t>Qual a porcentagem de possíveis médias amostrais que diferirão</a:t>
            </a:r>
          </a:p>
          <a:p>
            <a:pPr marL="457200" indent="-457200"/>
            <a:r>
              <a:rPr lang="pt-BR">
                <a:latin typeface="Times New Roman" pitchFamily="18" charset="0"/>
              </a:rPr>
              <a:t>      por mais de 0,2 da média da população 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7585" name="Text Box 4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7586" name="Text Box 5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7587" name="Text Box 6"/>
          <p:cNvSpPr txBox="1">
            <a:spLocks noChangeArrowheads="1"/>
          </p:cNvSpPr>
          <p:nvPr/>
        </p:nvSpPr>
        <p:spPr bwMode="auto">
          <a:xfrm>
            <a:off x="1643063" y="642938"/>
            <a:ext cx="62118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>
                <a:solidFill>
                  <a:srgbClr val="0000FF"/>
                </a:solidFill>
                <a:latin typeface="Tahoma" pitchFamily="34" charset="0"/>
              </a:rPr>
              <a:t>Desvio padrão da distribuição</a:t>
            </a:r>
          </a:p>
          <a:p>
            <a:pPr algn="ctr"/>
            <a:r>
              <a:rPr lang="pt-BR" sz="3600">
                <a:solidFill>
                  <a:srgbClr val="0000FF"/>
                </a:solidFill>
                <a:latin typeface="Tahoma" pitchFamily="34" charset="0"/>
              </a:rPr>
              <a:t>Amostral de Médias</a:t>
            </a:r>
          </a:p>
        </p:txBody>
      </p:sp>
      <p:sp>
        <p:nvSpPr>
          <p:cNvPr id="2627588" name="Text Box 8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7589" name="Rectangle 3"/>
          <p:cNvSpPr>
            <a:spLocks noChangeArrowheads="1"/>
          </p:cNvSpPr>
          <p:nvPr/>
        </p:nvSpPr>
        <p:spPr bwMode="auto">
          <a:xfrm>
            <a:off x="1714500" y="2714625"/>
            <a:ext cx="5080000" cy="2895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27590" name="Text Box 4"/>
          <p:cNvSpPr txBox="1">
            <a:spLocks noChangeArrowheads="1"/>
          </p:cNvSpPr>
          <p:nvPr/>
        </p:nvSpPr>
        <p:spPr bwMode="auto">
          <a:xfrm>
            <a:off x="2922588" y="2903538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7591" name="Text Box 7"/>
          <p:cNvSpPr txBox="1">
            <a:spLocks noChangeArrowheads="1"/>
          </p:cNvSpPr>
          <p:nvPr/>
        </p:nvSpPr>
        <p:spPr bwMode="auto">
          <a:xfrm>
            <a:off x="4699000" y="2938463"/>
            <a:ext cx="1625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None/>
            </a:pP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</a:t>
            </a:r>
            <a:r>
              <a:rPr lang="pt-BR" sz="4000" b="0" baseline="-2500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M</a:t>
            </a: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  <p:sp>
        <p:nvSpPr>
          <p:cNvPr id="2627592" name="Text Box 8"/>
          <p:cNvSpPr txBox="1">
            <a:spLocks noChangeArrowheads="1"/>
          </p:cNvSpPr>
          <p:nvPr/>
        </p:nvSpPr>
        <p:spPr bwMode="auto">
          <a:xfrm>
            <a:off x="3140075" y="4614863"/>
            <a:ext cx="16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7593" name="Text Box 10"/>
          <p:cNvSpPr txBox="1">
            <a:spLocks noChangeArrowheads="1"/>
          </p:cNvSpPr>
          <p:nvPr/>
        </p:nvSpPr>
        <p:spPr bwMode="auto">
          <a:xfrm>
            <a:off x="4954588" y="3686175"/>
            <a:ext cx="5715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7200" b="0">
                <a:solidFill>
                  <a:srgbClr val="FF33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2627594" name="Line 11"/>
          <p:cNvSpPr>
            <a:spLocks noChangeShapeType="1"/>
          </p:cNvSpPr>
          <p:nvPr/>
        </p:nvSpPr>
        <p:spPr bwMode="auto">
          <a:xfrm>
            <a:off x="3952875" y="3929063"/>
            <a:ext cx="2574925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627595" name="Text Box 12"/>
          <p:cNvSpPr txBox="1">
            <a:spLocks noChangeArrowheads="1"/>
          </p:cNvSpPr>
          <p:nvPr/>
        </p:nvSpPr>
        <p:spPr bwMode="auto">
          <a:xfrm>
            <a:off x="1854200" y="3395663"/>
            <a:ext cx="1219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None/>
            </a:pP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</a:t>
            </a:r>
            <a:r>
              <a:rPr lang="pt-BR" sz="4000" b="0" baseline="-2500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x</a:t>
            </a: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  <p:sp>
        <p:nvSpPr>
          <p:cNvPr id="2627596" name="Text Box 13"/>
          <p:cNvSpPr txBox="1">
            <a:spLocks noChangeArrowheads="1"/>
          </p:cNvSpPr>
          <p:nvPr/>
        </p:nvSpPr>
        <p:spPr bwMode="auto">
          <a:xfrm>
            <a:off x="3208338" y="3227388"/>
            <a:ext cx="6794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8000">
                <a:solidFill>
                  <a:srgbClr val="FF3300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2627597" name="CaixaDeTexto 24"/>
          <p:cNvSpPr txBox="1">
            <a:spLocks noChangeArrowheads="1"/>
          </p:cNvSpPr>
          <p:nvPr/>
        </p:nvSpPr>
        <p:spPr bwMode="auto">
          <a:xfrm>
            <a:off x="4357688" y="3962400"/>
            <a:ext cx="9286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8000">
                <a:solidFill>
                  <a:srgbClr val="FF0000"/>
                </a:solidFill>
              </a:rPr>
              <a:t>√</a:t>
            </a:r>
          </a:p>
        </p:txBody>
      </p:sp>
      <p:cxnSp>
        <p:nvCxnSpPr>
          <p:cNvPr id="2627598" name="Conector reto 25"/>
          <p:cNvCxnSpPr>
            <a:cxnSpLocks noChangeShapeType="1"/>
          </p:cNvCxnSpPr>
          <p:nvPr/>
        </p:nvCxnSpPr>
        <p:spPr bwMode="auto">
          <a:xfrm>
            <a:off x="4929188" y="4071938"/>
            <a:ext cx="1143000" cy="1587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8609" name="Text Box 4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8610" name="Text Box 5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8611" name="Text Box 6"/>
          <p:cNvSpPr txBox="1">
            <a:spLocks noChangeArrowheads="1"/>
          </p:cNvSpPr>
          <p:nvPr/>
        </p:nvSpPr>
        <p:spPr bwMode="auto">
          <a:xfrm>
            <a:off x="1643063" y="642938"/>
            <a:ext cx="62118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>
                <a:solidFill>
                  <a:srgbClr val="0000FF"/>
                </a:solidFill>
                <a:latin typeface="Tahoma" pitchFamily="34" charset="0"/>
              </a:rPr>
              <a:t>Desvio padrão da distribuição</a:t>
            </a:r>
          </a:p>
          <a:p>
            <a:pPr algn="ctr"/>
            <a:r>
              <a:rPr lang="pt-BR" sz="3600">
                <a:solidFill>
                  <a:srgbClr val="0000FF"/>
                </a:solidFill>
                <a:latin typeface="Tahoma" pitchFamily="34" charset="0"/>
              </a:rPr>
              <a:t>Amostral de Médias</a:t>
            </a:r>
          </a:p>
        </p:txBody>
      </p:sp>
      <p:sp>
        <p:nvSpPr>
          <p:cNvPr id="2628612" name="Text Box 8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8613" name="Rectangle 3"/>
          <p:cNvSpPr>
            <a:spLocks noChangeArrowheads="1"/>
          </p:cNvSpPr>
          <p:nvPr/>
        </p:nvSpPr>
        <p:spPr bwMode="auto">
          <a:xfrm>
            <a:off x="1714500" y="2714625"/>
            <a:ext cx="5080000" cy="2895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28614" name="Text Box 4"/>
          <p:cNvSpPr txBox="1">
            <a:spLocks noChangeArrowheads="1"/>
          </p:cNvSpPr>
          <p:nvPr/>
        </p:nvSpPr>
        <p:spPr bwMode="auto">
          <a:xfrm>
            <a:off x="2922588" y="2903538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8615" name="Text Box 7"/>
          <p:cNvSpPr txBox="1">
            <a:spLocks noChangeArrowheads="1"/>
          </p:cNvSpPr>
          <p:nvPr/>
        </p:nvSpPr>
        <p:spPr bwMode="auto">
          <a:xfrm>
            <a:off x="4699000" y="2938463"/>
            <a:ext cx="1625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None/>
            </a:pP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</a:t>
            </a:r>
            <a:r>
              <a:rPr lang="pt-BR" sz="4000" b="0" baseline="-2500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M</a:t>
            </a: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  <p:sp>
        <p:nvSpPr>
          <p:cNvPr id="2628616" name="Text Box 8"/>
          <p:cNvSpPr txBox="1">
            <a:spLocks noChangeArrowheads="1"/>
          </p:cNvSpPr>
          <p:nvPr/>
        </p:nvSpPr>
        <p:spPr bwMode="auto">
          <a:xfrm>
            <a:off x="3140075" y="4614863"/>
            <a:ext cx="16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8617" name="Text Box 10"/>
          <p:cNvSpPr txBox="1">
            <a:spLocks noChangeArrowheads="1"/>
          </p:cNvSpPr>
          <p:nvPr/>
        </p:nvSpPr>
        <p:spPr bwMode="auto">
          <a:xfrm>
            <a:off x="4954588" y="3686175"/>
            <a:ext cx="5715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7200" b="0">
                <a:solidFill>
                  <a:srgbClr val="FF33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2628618" name="Line 11"/>
          <p:cNvSpPr>
            <a:spLocks noChangeShapeType="1"/>
          </p:cNvSpPr>
          <p:nvPr/>
        </p:nvSpPr>
        <p:spPr bwMode="auto">
          <a:xfrm>
            <a:off x="3952875" y="3929063"/>
            <a:ext cx="2574925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628619" name="Text Box 12"/>
          <p:cNvSpPr txBox="1">
            <a:spLocks noChangeArrowheads="1"/>
          </p:cNvSpPr>
          <p:nvPr/>
        </p:nvSpPr>
        <p:spPr bwMode="auto">
          <a:xfrm>
            <a:off x="1854200" y="3395663"/>
            <a:ext cx="1219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None/>
            </a:pP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</a:t>
            </a:r>
            <a:r>
              <a:rPr lang="pt-BR" sz="4000" b="0" baseline="-2500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x</a:t>
            </a: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  <p:sp>
        <p:nvSpPr>
          <p:cNvPr id="2628620" name="Text Box 13"/>
          <p:cNvSpPr txBox="1">
            <a:spLocks noChangeArrowheads="1"/>
          </p:cNvSpPr>
          <p:nvPr/>
        </p:nvSpPr>
        <p:spPr bwMode="auto">
          <a:xfrm>
            <a:off x="3208338" y="3227388"/>
            <a:ext cx="6794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8000">
                <a:solidFill>
                  <a:srgbClr val="FF3300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2628621" name="CaixaDeTexto 24"/>
          <p:cNvSpPr txBox="1">
            <a:spLocks noChangeArrowheads="1"/>
          </p:cNvSpPr>
          <p:nvPr/>
        </p:nvSpPr>
        <p:spPr bwMode="auto">
          <a:xfrm>
            <a:off x="4357688" y="3962400"/>
            <a:ext cx="9286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8000">
                <a:solidFill>
                  <a:srgbClr val="FF0000"/>
                </a:solidFill>
              </a:rPr>
              <a:t>√</a:t>
            </a:r>
          </a:p>
        </p:txBody>
      </p:sp>
      <p:cxnSp>
        <p:nvCxnSpPr>
          <p:cNvPr id="2628622" name="Conector reto 25"/>
          <p:cNvCxnSpPr>
            <a:cxnSpLocks noChangeShapeType="1"/>
          </p:cNvCxnSpPr>
          <p:nvPr/>
        </p:nvCxnSpPr>
        <p:spPr bwMode="auto">
          <a:xfrm>
            <a:off x="4929188" y="4071938"/>
            <a:ext cx="1143000" cy="1587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28623" name="CaixaDeTexto 15"/>
          <p:cNvSpPr txBox="1">
            <a:spLocks noChangeArrowheads="1"/>
          </p:cNvSpPr>
          <p:nvPr/>
        </p:nvSpPr>
        <p:spPr bwMode="auto">
          <a:xfrm>
            <a:off x="4714875" y="2928938"/>
            <a:ext cx="612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1,4</a:t>
            </a:r>
          </a:p>
        </p:txBody>
      </p:sp>
      <p:sp>
        <p:nvSpPr>
          <p:cNvPr id="2628624" name="CaixaDeTexto 26"/>
          <p:cNvSpPr txBox="1">
            <a:spLocks noChangeArrowheads="1"/>
          </p:cNvSpPr>
          <p:nvPr/>
        </p:nvSpPr>
        <p:spPr bwMode="auto">
          <a:xfrm>
            <a:off x="4929188" y="4714875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49</a:t>
            </a:r>
          </a:p>
        </p:txBody>
      </p:sp>
      <p:sp>
        <p:nvSpPr>
          <p:cNvPr id="28" name="CaixaDeTexto 27"/>
          <p:cNvSpPr txBox="1">
            <a:spLocks noChangeArrowheads="1"/>
          </p:cNvSpPr>
          <p:nvPr/>
        </p:nvSpPr>
        <p:spPr bwMode="auto">
          <a:xfrm>
            <a:off x="1928813" y="3143250"/>
            <a:ext cx="612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0,2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9633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533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629634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9635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056197" name="Text Box 5"/>
          <p:cNvSpPr txBox="1">
            <a:spLocks noChangeArrowheads="1"/>
          </p:cNvSpPr>
          <p:nvPr/>
        </p:nvSpPr>
        <p:spPr bwMode="auto">
          <a:xfrm>
            <a:off x="3386138" y="914400"/>
            <a:ext cx="210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600">
                <a:solidFill>
                  <a:srgbClr val="0000FF"/>
                </a:solidFill>
                <a:latin typeface="Tahoma" pitchFamily="34" charset="0"/>
              </a:rPr>
              <a:t>Aplicação</a:t>
            </a:r>
          </a:p>
        </p:txBody>
      </p:sp>
      <p:sp>
        <p:nvSpPr>
          <p:cNvPr id="2629637" name="Text Box 6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29638" name="Text Box 7"/>
          <p:cNvSpPr txBox="1">
            <a:spLocks noChangeArrowheads="1"/>
          </p:cNvSpPr>
          <p:nvPr/>
        </p:nvSpPr>
        <p:spPr bwMode="auto">
          <a:xfrm>
            <a:off x="203200" y="1924050"/>
            <a:ext cx="898683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pt-BR">
                <a:latin typeface="Times New Roman" pitchFamily="18" charset="0"/>
              </a:rPr>
              <a:t>Uma população pediátrica muito grande tem  média 20 e</a:t>
            </a:r>
          </a:p>
          <a:p>
            <a:pPr marL="457200" indent="-457200"/>
            <a:r>
              <a:rPr lang="pt-BR">
                <a:latin typeface="Times New Roman" pitchFamily="18" charset="0"/>
              </a:rPr>
              <a:t> desvio-padrão 1,4. </a:t>
            </a:r>
          </a:p>
          <a:p>
            <a:pPr marL="457200" indent="-457200"/>
            <a:r>
              <a:rPr lang="pt-BR">
                <a:latin typeface="Times New Roman" pitchFamily="18" charset="0"/>
              </a:rPr>
              <a:t>Extraindo-se uma amostra de 49 crianças, responda:</a:t>
            </a:r>
          </a:p>
          <a:p>
            <a:pPr marL="457200" indent="-457200"/>
            <a:endParaRPr lang="pt-BR">
              <a:latin typeface="Times New Roman" pitchFamily="18" charset="0"/>
            </a:endParaRPr>
          </a:p>
          <a:p>
            <a:pPr marL="457200" indent="-457200">
              <a:buFontTx/>
              <a:buAutoNum type="alphaLcParenR"/>
            </a:pPr>
            <a:r>
              <a:rPr lang="pt-BR">
                <a:latin typeface="Times New Roman" pitchFamily="18" charset="0"/>
              </a:rPr>
              <a:t>Qual a média da distribuição amostral ?</a:t>
            </a:r>
          </a:p>
          <a:p>
            <a:pPr marL="457200" indent="-457200">
              <a:buFontTx/>
              <a:buAutoNum type="alphaLcParenR"/>
            </a:pPr>
            <a:r>
              <a:rPr lang="pt-BR">
                <a:latin typeface="Times New Roman" pitchFamily="18" charset="0"/>
              </a:rPr>
              <a:t>Qual o desvio padrão da distribuição amostral ?</a:t>
            </a:r>
          </a:p>
          <a:p>
            <a:pPr marL="457200" indent="-457200">
              <a:buFontTx/>
              <a:buAutoNum type="alphaLcParenR"/>
            </a:pPr>
            <a:r>
              <a:rPr lang="pt-BR">
                <a:solidFill>
                  <a:srgbClr val="0066FF"/>
                </a:solidFill>
                <a:latin typeface="Times New Roman" pitchFamily="18" charset="0"/>
              </a:rPr>
              <a:t>Qual a porcentagem de possíveis médias amostrais que diferirão</a:t>
            </a:r>
          </a:p>
          <a:p>
            <a:pPr marL="457200" indent="-457200"/>
            <a:r>
              <a:rPr lang="pt-BR">
                <a:solidFill>
                  <a:srgbClr val="0066FF"/>
                </a:solidFill>
                <a:latin typeface="Times New Roman" pitchFamily="18" charset="0"/>
              </a:rPr>
              <a:t>      por mais de 0,2 da média da população 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0657" name="Text Box 2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pic>
        <p:nvPicPr>
          <p:cNvPr id="2630658" name="Picture 3" descr="campana_gaus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85800"/>
            <a:ext cx="6021388" cy="321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30659" name="Text Box 4"/>
          <p:cNvSpPr txBox="1">
            <a:spLocks noChangeArrowheads="1"/>
          </p:cNvSpPr>
          <p:nvPr/>
        </p:nvSpPr>
        <p:spPr bwMode="auto">
          <a:xfrm>
            <a:off x="5403850" y="55276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0660" name="Line 5"/>
          <p:cNvSpPr>
            <a:spLocks noChangeShapeType="1"/>
          </p:cNvSpPr>
          <p:nvPr/>
        </p:nvSpPr>
        <p:spPr bwMode="auto">
          <a:xfrm>
            <a:off x="4267200" y="3886200"/>
            <a:ext cx="0" cy="1219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30661" name="Line 6"/>
          <p:cNvSpPr>
            <a:spLocks noChangeShapeType="1"/>
          </p:cNvSpPr>
          <p:nvPr/>
        </p:nvSpPr>
        <p:spPr bwMode="auto">
          <a:xfrm>
            <a:off x="3522663" y="3886200"/>
            <a:ext cx="0" cy="1219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30662" name="Line 7"/>
          <p:cNvSpPr>
            <a:spLocks noChangeShapeType="1"/>
          </p:cNvSpPr>
          <p:nvPr/>
        </p:nvSpPr>
        <p:spPr bwMode="auto">
          <a:xfrm>
            <a:off x="4945063" y="3886200"/>
            <a:ext cx="0" cy="1219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30663" name="Text Box 8"/>
          <p:cNvSpPr txBox="1">
            <a:spLocks noChangeArrowheads="1"/>
          </p:cNvSpPr>
          <p:nvPr/>
        </p:nvSpPr>
        <p:spPr bwMode="auto">
          <a:xfrm>
            <a:off x="3995738" y="5178425"/>
            <a:ext cx="615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solidFill>
                  <a:srgbClr val="FF33CC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2630664" name="Text Box 9"/>
          <p:cNvSpPr txBox="1">
            <a:spLocks noChangeArrowheads="1"/>
          </p:cNvSpPr>
          <p:nvPr/>
        </p:nvSpPr>
        <p:spPr bwMode="auto">
          <a:xfrm>
            <a:off x="4673600" y="5165725"/>
            <a:ext cx="954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solidFill>
                  <a:srgbClr val="0066FF"/>
                </a:solidFill>
                <a:latin typeface="Times New Roman" pitchFamily="18" charset="0"/>
              </a:rPr>
              <a:t>20,2</a:t>
            </a:r>
          </a:p>
        </p:txBody>
      </p:sp>
      <p:sp>
        <p:nvSpPr>
          <p:cNvPr id="2630665" name="Text Box 10"/>
          <p:cNvSpPr txBox="1">
            <a:spLocks noChangeArrowheads="1"/>
          </p:cNvSpPr>
          <p:nvPr/>
        </p:nvSpPr>
        <p:spPr bwMode="auto">
          <a:xfrm>
            <a:off x="2974975" y="5181600"/>
            <a:ext cx="954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solidFill>
                  <a:srgbClr val="0066FF"/>
                </a:solidFill>
                <a:latin typeface="Times New Roman" pitchFamily="18" charset="0"/>
              </a:rPr>
              <a:t>19,8</a:t>
            </a:r>
          </a:p>
        </p:txBody>
      </p:sp>
      <p:sp>
        <p:nvSpPr>
          <p:cNvPr id="2630666" name="Text Box 11"/>
          <p:cNvSpPr txBox="1">
            <a:spLocks noChangeArrowheads="1"/>
          </p:cNvSpPr>
          <p:nvPr/>
        </p:nvSpPr>
        <p:spPr bwMode="auto">
          <a:xfrm>
            <a:off x="3522663" y="2438400"/>
            <a:ext cx="773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FF0000"/>
                </a:solidFill>
                <a:latin typeface="Times New Roman" pitchFamily="18" charset="0"/>
              </a:rPr>
              <a:t>34,13</a:t>
            </a:r>
          </a:p>
        </p:txBody>
      </p:sp>
      <p:sp>
        <p:nvSpPr>
          <p:cNvPr id="2630667" name="Text Box 12"/>
          <p:cNvSpPr txBox="1">
            <a:spLocks noChangeArrowheads="1"/>
          </p:cNvSpPr>
          <p:nvPr/>
        </p:nvSpPr>
        <p:spPr bwMode="auto">
          <a:xfrm>
            <a:off x="4198938" y="2438400"/>
            <a:ext cx="773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FF0000"/>
                </a:solidFill>
                <a:latin typeface="Times New Roman" pitchFamily="18" charset="0"/>
              </a:rPr>
              <a:t>34,13</a:t>
            </a:r>
          </a:p>
        </p:txBody>
      </p:sp>
      <p:sp>
        <p:nvSpPr>
          <p:cNvPr id="2630668" name="Line 13"/>
          <p:cNvSpPr>
            <a:spLocks noChangeShapeType="1"/>
          </p:cNvSpPr>
          <p:nvPr/>
        </p:nvSpPr>
        <p:spPr bwMode="auto">
          <a:xfrm flipV="1">
            <a:off x="5351463" y="1828800"/>
            <a:ext cx="1354137" cy="12192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30669" name="Line 14"/>
          <p:cNvSpPr>
            <a:spLocks noChangeShapeType="1"/>
          </p:cNvSpPr>
          <p:nvPr/>
        </p:nvSpPr>
        <p:spPr bwMode="auto">
          <a:xfrm flipH="1" flipV="1">
            <a:off x="1422400" y="2438400"/>
            <a:ext cx="1760538" cy="838200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30670" name="Text Box 15"/>
          <p:cNvSpPr txBox="1">
            <a:spLocks noChangeArrowheads="1"/>
          </p:cNvSpPr>
          <p:nvPr/>
        </p:nvSpPr>
        <p:spPr bwMode="auto">
          <a:xfrm>
            <a:off x="6434138" y="1003300"/>
            <a:ext cx="15351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5400">
                <a:solidFill>
                  <a:srgbClr val="FF0000"/>
                </a:solidFill>
                <a:latin typeface="Times New Roman" pitchFamily="18" charset="0"/>
              </a:rPr>
              <a:t>15,87</a:t>
            </a:r>
          </a:p>
        </p:txBody>
      </p:sp>
      <p:sp>
        <p:nvSpPr>
          <p:cNvPr id="2630671" name="Text Box 16"/>
          <p:cNvSpPr txBox="1">
            <a:spLocks noChangeArrowheads="1"/>
          </p:cNvSpPr>
          <p:nvPr/>
        </p:nvSpPr>
        <p:spPr bwMode="auto">
          <a:xfrm>
            <a:off x="541338" y="1447800"/>
            <a:ext cx="15351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5400">
                <a:solidFill>
                  <a:srgbClr val="FF0000"/>
                </a:solidFill>
                <a:latin typeface="Times New Roman" pitchFamily="18" charset="0"/>
              </a:rPr>
              <a:t>15,87</a:t>
            </a:r>
          </a:p>
        </p:txBody>
      </p:sp>
      <p:sp>
        <p:nvSpPr>
          <p:cNvPr id="2057233" name="Text Box 17"/>
          <p:cNvSpPr txBox="1">
            <a:spLocks noChangeArrowheads="1"/>
          </p:cNvSpPr>
          <p:nvPr/>
        </p:nvSpPr>
        <p:spPr bwMode="auto">
          <a:xfrm>
            <a:off x="6637338" y="5105400"/>
            <a:ext cx="183991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6600">
                <a:latin typeface="Times New Roman" pitchFamily="18" charset="0"/>
              </a:rPr>
              <a:t>31,74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7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7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233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681" name="Text Box 2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1682" name="Rectangle 3"/>
          <p:cNvSpPr>
            <a:spLocks noChangeArrowheads="1"/>
          </p:cNvSpPr>
          <p:nvPr/>
        </p:nvSpPr>
        <p:spPr bwMode="auto">
          <a:xfrm>
            <a:off x="0" y="1828800"/>
            <a:ext cx="9144000" cy="4495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latin typeface="Times New Roman" pitchFamily="18" charset="0"/>
            </a:endParaRPr>
          </a:p>
        </p:txBody>
      </p:sp>
      <p:sp>
        <p:nvSpPr>
          <p:cNvPr id="2631683" name="Text Box 4"/>
          <p:cNvSpPr txBox="1">
            <a:spLocks noChangeArrowheads="1"/>
          </p:cNvSpPr>
          <p:nvPr/>
        </p:nvSpPr>
        <p:spPr bwMode="auto">
          <a:xfrm>
            <a:off x="196043" y="2609850"/>
            <a:ext cx="880112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</a:rPr>
              <a:t>A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</a:rPr>
              <a:t>média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</a:rPr>
              <a:t> (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</a:rPr>
              <a:t>proporção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</a:rPr>
              <a:t>média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</a:rPr>
              <a:t>) de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</a:rPr>
              <a:t>uma</a:t>
            </a:r>
            <a:endParaRPr lang="en-US" sz="4000" b="1" dirty="0">
              <a:solidFill>
                <a:srgbClr val="FFFF00"/>
              </a:solidFill>
              <a:latin typeface="Times New Roman" pitchFamily="18" charset="0"/>
            </a:endParaRP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</a:rPr>
              <a:t>distribuição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</a:rPr>
              <a:t>amostral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</a:rPr>
              <a:t> é 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</a:rPr>
              <a:t>sempre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</a:rPr>
              <a:t>igual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</a:rPr>
              <a:t> à</a:t>
            </a:r>
          </a:p>
          <a:p>
            <a:pPr algn="ctr"/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</a:rPr>
              <a:t>proporção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</a:rPr>
              <a:t>populacional</a:t>
            </a:r>
            <a:endParaRPr lang="pt-BR" sz="4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631684" name="Text Box 5"/>
          <p:cNvSpPr txBox="1">
            <a:spLocks noChangeArrowheads="1"/>
          </p:cNvSpPr>
          <p:nvPr/>
        </p:nvSpPr>
        <p:spPr bwMode="auto">
          <a:xfrm>
            <a:off x="395288" y="476250"/>
            <a:ext cx="8442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dirty="0" err="1">
                <a:latin typeface="Times New Roman" pitchFamily="18" charset="0"/>
              </a:rPr>
              <a:t>Distribuição</a:t>
            </a:r>
            <a:r>
              <a:rPr lang="en-US" sz="4000" b="1" dirty="0">
                <a:latin typeface="Times New Roman" pitchFamily="18" charset="0"/>
              </a:rPr>
              <a:t> de </a:t>
            </a:r>
            <a:r>
              <a:rPr lang="en-US" sz="4000" b="1" dirty="0" err="1">
                <a:latin typeface="Times New Roman" pitchFamily="18" charset="0"/>
              </a:rPr>
              <a:t>Proporções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Amostrais</a:t>
            </a:r>
            <a:endParaRPr lang="pt-BR" sz="4000" b="1" dirty="0">
              <a:latin typeface="Times New Roman" pitchFamily="18" charset="0"/>
            </a:endParaRPr>
          </a:p>
        </p:txBody>
      </p:sp>
      <p:sp>
        <p:nvSpPr>
          <p:cNvPr id="2631685" name="Text Box 6"/>
          <p:cNvSpPr txBox="1">
            <a:spLocks noChangeArrowheads="1"/>
          </p:cNvSpPr>
          <p:nvPr/>
        </p:nvSpPr>
        <p:spPr bwMode="auto">
          <a:xfrm>
            <a:off x="2370138" y="4724400"/>
            <a:ext cx="40481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6000">
                <a:solidFill>
                  <a:srgbClr val="FFFF00"/>
                </a:solidFill>
                <a:latin typeface="Times New Roman" pitchFamily="18" charset="0"/>
              </a:rPr>
              <a:t>p</a:t>
            </a:r>
            <a:r>
              <a:rPr lang="pt-BR" sz="4000" baseline="-25000">
                <a:solidFill>
                  <a:srgbClr val="FFFF00"/>
                </a:solidFill>
                <a:latin typeface="Times New Roman" pitchFamily="18" charset="0"/>
              </a:rPr>
              <a:t>amostra</a:t>
            </a:r>
            <a:r>
              <a:rPr lang="pt-BR" sz="6000">
                <a:solidFill>
                  <a:srgbClr val="FFFF00"/>
                </a:solidFill>
                <a:latin typeface="Times New Roman" pitchFamily="18" charset="0"/>
              </a:rPr>
              <a:t> = p</a:t>
            </a:r>
            <a:r>
              <a:rPr lang="pt-BR" sz="4000" baseline="-25000">
                <a:solidFill>
                  <a:srgbClr val="FFFF00"/>
                </a:solidFill>
                <a:latin typeface="Times New Roman" pitchFamily="18" charset="0"/>
              </a:rPr>
              <a:t>população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2705" name="Rectangle 3"/>
          <p:cNvSpPr>
            <a:spLocks noChangeArrowheads="1"/>
          </p:cNvSpPr>
          <p:nvPr/>
        </p:nvSpPr>
        <p:spPr bwMode="auto">
          <a:xfrm>
            <a:off x="1143000" y="3000375"/>
            <a:ext cx="6710363" cy="2895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latin typeface="Times New Roman" pitchFamily="18" charset="0"/>
            </a:endParaRPr>
          </a:p>
        </p:txBody>
      </p:sp>
      <p:sp>
        <p:nvSpPr>
          <p:cNvPr id="2632706" name="Text Box 4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2707" name="Text Box 5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2708" name="Text Box 6"/>
          <p:cNvSpPr txBox="1">
            <a:spLocks noChangeArrowheads="1"/>
          </p:cNvSpPr>
          <p:nvPr/>
        </p:nvSpPr>
        <p:spPr bwMode="auto">
          <a:xfrm>
            <a:off x="1285852" y="928670"/>
            <a:ext cx="70551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 b="1" dirty="0">
                <a:solidFill>
                  <a:srgbClr val="0000FF"/>
                </a:solidFill>
                <a:latin typeface="Tahoma" pitchFamily="34" charset="0"/>
              </a:rPr>
              <a:t>Desvio padrão da distribuição</a:t>
            </a:r>
          </a:p>
          <a:p>
            <a:pPr algn="ctr"/>
            <a:r>
              <a:rPr lang="pt-BR" sz="3600" b="1" dirty="0">
                <a:solidFill>
                  <a:srgbClr val="0000FF"/>
                </a:solidFill>
                <a:latin typeface="Tahoma" pitchFamily="34" charset="0"/>
              </a:rPr>
              <a:t>Amostral de Proporções</a:t>
            </a:r>
          </a:p>
        </p:txBody>
      </p:sp>
      <p:sp>
        <p:nvSpPr>
          <p:cNvPr id="2632709" name="Text Box 7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2710" name="Text Box 9"/>
          <p:cNvSpPr txBox="1">
            <a:spLocks noChangeArrowheads="1"/>
          </p:cNvSpPr>
          <p:nvPr/>
        </p:nvSpPr>
        <p:spPr bwMode="auto">
          <a:xfrm>
            <a:off x="5429250" y="3857625"/>
            <a:ext cx="5699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7200" b="0">
                <a:solidFill>
                  <a:srgbClr val="FF33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2632711" name="Text Box 10"/>
          <p:cNvSpPr txBox="1">
            <a:spLocks noChangeArrowheads="1"/>
          </p:cNvSpPr>
          <p:nvPr/>
        </p:nvSpPr>
        <p:spPr bwMode="auto">
          <a:xfrm>
            <a:off x="1287463" y="3581400"/>
            <a:ext cx="1219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None/>
            </a:pP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</a:t>
            </a:r>
            <a:r>
              <a:rPr lang="pt-BR" sz="4000" b="0" baseline="-2500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p</a:t>
            </a: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  <p:sp>
        <p:nvSpPr>
          <p:cNvPr id="2632712" name="Text Box 11"/>
          <p:cNvSpPr txBox="1">
            <a:spLocks noChangeArrowheads="1"/>
          </p:cNvSpPr>
          <p:nvPr/>
        </p:nvSpPr>
        <p:spPr bwMode="auto">
          <a:xfrm>
            <a:off x="2357438" y="3429000"/>
            <a:ext cx="6794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8000">
                <a:solidFill>
                  <a:srgbClr val="FF3300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2632713" name="Line 12"/>
          <p:cNvSpPr>
            <a:spLocks noChangeShapeType="1"/>
          </p:cNvSpPr>
          <p:nvPr/>
        </p:nvSpPr>
        <p:spPr bwMode="auto">
          <a:xfrm>
            <a:off x="4198938" y="4267200"/>
            <a:ext cx="3302000" cy="460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632714" name="Text Box 13"/>
          <p:cNvSpPr txBox="1">
            <a:spLocks noChangeArrowheads="1"/>
          </p:cNvSpPr>
          <p:nvPr/>
        </p:nvSpPr>
        <p:spPr bwMode="auto">
          <a:xfrm>
            <a:off x="4524375" y="3109913"/>
            <a:ext cx="27368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7200" b="0">
                <a:solidFill>
                  <a:srgbClr val="FF0000"/>
                </a:solidFill>
                <a:latin typeface="Times New Roman" pitchFamily="18" charset="0"/>
              </a:rPr>
              <a:t>p(1 – p)</a:t>
            </a:r>
          </a:p>
        </p:txBody>
      </p:sp>
      <p:sp>
        <p:nvSpPr>
          <p:cNvPr id="2632715" name="CaixaDeTexto 13"/>
          <p:cNvSpPr txBox="1">
            <a:spLocks noChangeArrowheads="1"/>
          </p:cNvSpPr>
          <p:nvPr/>
        </p:nvSpPr>
        <p:spPr bwMode="auto">
          <a:xfrm>
            <a:off x="2928938" y="3071813"/>
            <a:ext cx="928687" cy="264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600">
                <a:solidFill>
                  <a:srgbClr val="FF0000"/>
                </a:solidFill>
              </a:rPr>
              <a:t>√</a:t>
            </a:r>
          </a:p>
        </p:txBody>
      </p:sp>
      <p:cxnSp>
        <p:nvCxnSpPr>
          <p:cNvPr id="2632716" name="Conector reto 15"/>
          <p:cNvCxnSpPr>
            <a:cxnSpLocks noChangeShapeType="1"/>
          </p:cNvCxnSpPr>
          <p:nvPr/>
        </p:nvCxnSpPr>
        <p:spPr bwMode="auto">
          <a:xfrm>
            <a:off x="4071938" y="3286125"/>
            <a:ext cx="3214687" cy="1588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3729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3730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3731" name="Text Box 5"/>
          <p:cNvSpPr txBox="1">
            <a:spLocks noChangeArrowheads="1"/>
          </p:cNvSpPr>
          <p:nvPr/>
        </p:nvSpPr>
        <p:spPr bwMode="auto">
          <a:xfrm>
            <a:off x="2357422" y="714356"/>
            <a:ext cx="4232249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6600" b="1" dirty="0">
                <a:solidFill>
                  <a:srgbClr val="0000FF"/>
                </a:solidFill>
                <a:latin typeface="Tahoma" pitchFamily="34" charset="0"/>
              </a:rPr>
              <a:t>Aplicação</a:t>
            </a:r>
          </a:p>
        </p:txBody>
      </p:sp>
      <p:sp>
        <p:nvSpPr>
          <p:cNvPr id="2633732" name="Text Box 6"/>
          <p:cNvSpPr txBox="1">
            <a:spLocks noChangeArrowheads="1"/>
          </p:cNvSpPr>
          <p:nvPr/>
        </p:nvSpPr>
        <p:spPr bwMode="auto">
          <a:xfrm>
            <a:off x="2500313" y="4786313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3733" name="Text Box 7"/>
          <p:cNvSpPr txBox="1">
            <a:spLocks noChangeArrowheads="1"/>
          </p:cNvSpPr>
          <p:nvPr/>
        </p:nvSpPr>
        <p:spPr bwMode="auto">
          <a:xfrm>
            <a:off x="714375" y="2357438"/>
            <a:ext cx="7434263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ctr"/>
            <a:r>
              <a:rPr lang="pt-BR" sz="2800" b="1" dirty="0">
                <a:latin typeface="Albertus" pitchFamily="34" charset="0"/>
              </a:rPr>
              <a:t>Uma população de adultos apresenta </a:t>
            </a:r>
          </a:p>
          <a:p>
            <a:pPr marL="457200" indent="-457200" algn="ctr"/>
            <a:r>
              <a:rPr lang="pt-BR" sz="2800" b="1" dirty="0">
                <a:latin typeface="Albertus" pitchFamily="34" charset="0"/>
              </a:rPr>
              <a:t>10% de fumantes. Qual a</a:t>
            </a:r>
          </a:p>
          <a:p>
            <a:pPr marL="457200" indent="-457200" algn="ctr"/>
            <a:r>
              <a:rPr lang="pt-BR" sz="2800" b="1" dirty="0">
                <a:latin typeface="Albertus" pitchFamily="34" charset="0"/>
              </a:rPr>
              <a:t>probabilidade de extrairmos uma amostra </a:t>
            </a:r>
          </a:p>
          <a:p>
            <a:pPr marL="457200" indent="-457200" algn="ctr"/>
            <a:r>
              <a:rPr lang="pt-BR" sz="2800" b="1" dirty="0">
                <a:latin typeface="Albertus" pitchFamily="34" charset="0"/>
              </a:rPr>
              <a:t>de 100 pessoas com 17% ou</a:t>
            </a:r>
          </a:p>
          <a:p>
            <a:pPr marL="457200" indent="-457200" algn="ctr"/>
            <a:r>
              <a:rPr lang="pt-BR" sz="2800" b="1" dirty="0">
                <a:latin typeface="Albertus" pitchFamily="34" charset="0"/>
              </a:rPr>
              <a:t>mais de fumantes 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4817" name="Text Box 3"/>
          <p:cNvSpPr txBox="1">
            <a:spLocks noChangeArrowheads="1"/>
          </p:cNvSpPr>
          <p:nvPr/>
        </p:nvSpPr>
        <p:spPr bwMode="auto">
          <a:xfrm>
            <a:off x="971550" y="2060575"/>
            <a:ext cx="677386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8000" b="1" dirty="0" err="1">
                <a:solidFill>
                  <a:srgbClr val="0033CC"/>
                </a:solidFill>
                <a:latin typeface="Arial Unicode MS" pitchFamily="34" charset="-128"/>
              </a:rPr>
              <a:t>Teorema</a:t>
            </a:r>
            <a:r>
              <a:rPr lang="en-US" altLang="en-US" sz="8000" b="1" dirty="0">
                <a:solidFill>
                  <a:srgbClr val="0033CC"/>
                </a:solidFill>
                <a:latin typeface="Arial Unicode MS" pitchFamily="34" charset="-128"/>
              </a:rPr>
              <a:t> do</a:t>
            </a:r>
            <a:br>
              <a:rPr lang="en-US" altLang="en-US" sz="8000" b="1" dirty="0">
                <a:solidFill>
                  <a:srgbClr val="0033CC"/>
                </a:solidFill>
                <a:latin typeface="Arial Unicode MS" pitchFamily="34" charset="-128"/>
              </a:rPr>
            </a:br>
            <a:r>
              <a:rPr lang="en-US" altLang="en-US" sz="8000" b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8000" b="1" dirty="0" err="1">
                <a:solidFill>
                  <a:srgbClr val="0033CC"/>
                </a:solidFill>
                <a:latin typeface="Arial Unicode MS" pitchFamily="34" charset="-128"/>
              </a:rPr>
              <a:t>Limite</a:t>
            </a:r>
            <a:r>
              <a:rPr lang="en-US" altLang="en-US" sz="8000" b="1" dirty="0">
                <a:solidFill>
                  <a:srgbClr val="0033CC"/>
                </a:solidFill>
                <a:latin typeface="Arial Unicode MS" pitchFamily="34" charset="-128"/>
              </a:rPr>
              <a:t> Central</a:t>
            </a:r>
            <a:endParaRPr lang="en-US" altLang="en-US" sz="8900" b="1" dirty="0">
              <a:solidFill>
                <a:srgbClr val="0033CC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4753" name="Rectangle 3"/>
          <p:cNvSpPr>
            <a:spLocks noChangeArrowheads="1"/>
          </p:cNvSpPr>
          <p:nvPr/>
        </p:nvSpPr>
        <p:spPr bwMode="auto">
          <a:xfrm>
            <a:off x="1143000" y="3000375"/>
            <a:ext cx="6710363" cy="2895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latin typeface="Times New Roman" pitchFamily="18" charset="0"/>
            </a:endParaRPr>
          </a:p>
        </p:txBody>
      </p:sp>
      <p:sp>
        <p:nvSpPr>
          <p:cNvPr id="2634754" name="Text Box 4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4755" name="Text Box 5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4756" name="Text Box 6"/>
          <p:cNvSpPr txBox="1">
            <a:spLocks noChangeArrowheads="1"/>
          </p:cNvSpPr>
          <p:nvPr/>
        </p:nvSpPr>
        <p:spPr bwMode="auto">
          <a:xfrm>
            <a:off x="1812925" y="977900"/>
            <a:ext cx="62118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>
                <a:solidFill>
                  <a:srgbClr val="0000FF"/>
                </a:solidFill>
                <a:latin typeface="Tahoma" pitchFamily="34" charset="0"/>
              </a:rPr>
              <a:t>Desvio padrão da distribuição</a:t>
            </a:r>
          </a:p>
          <a:p>
            <a:pPr algn="ctr"/>
            <a:r>
              <a:rPr lang="pt-BR" sz="3600">
                <a:solidFill>
                  <a:srgbClr val="0000FF"/>
                </a:solidFill>
                <a:latin typeface="Tahoma" pitchFamily="34" charset="0"/>
              </a:rPr>
              <a:t>Amostral de Proporções</a:t>
            </a:r>
          </a:p>
        </p:txBody>
      </p:sp>
      <p:sp>
        <p:nvSpPr>
          <p:cNvPr id="2634757" name="Text Box 7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4758" name="Text Box 9"/>
          <p:cNvSpPr txBox="1">
            <a:spLocks noChangeArrowheads="1"/>
          </p:cNvSpPr>
          <p:nvPr/>
        </p:nvSpPr>
        <p:spPr bwMode="auto">
          <a:xfrm>
            <a:off x="5429250" y="3857625"/>
            <a:ext cx="5699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7200" b="0">
                <a:solidFill>
                  <a:srgbClr val="FF33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2634759" name="Text Box 10"/>
          <p:cNvSpPr txBox="1">
            <a:spLocks noChangeArrowheads="1"/>
          </p:cNvSpPr>
          <p:nvPr/>
        </p:nvSpPr>
        <p:spPr bwMode="auto">
          <a:xfrm>
            <a:off x="1287463" y="3581400"/>
            <a:ext cx="1219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None/>
            </a:pP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</a:t>
            </a:r>
            <a:r>
              <a:rPr lang="pt-BR" sz="4000" b="0" baseline="-2500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p</a:t>
            </a:r>
            <a:r>
              <a:rPr lang="pt-BR" sz="6000" b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  <p:sp>
        <p:nvSpPr>
          <p:cNvPr id="2634760" name="Text Box 11"/>
          <p:cNvSpPr txBox="1">
            <a:spLocks noChangeArrowheads="1"/>
          </p:cNvSpPr>
          <p:nvPr/>
        </p:nvSpPr>
        <p:spPr bwMode="auto">
          <a:xfrm>
            <a:off x="2357438" y="3429000"/>
            <a:ext cx="6794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8000">
                <a:solidFill>
                  <a:srgbClr val="FF3300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2634761" name="Line 12"/>
          <p:cNvSpPr>
            <a:spLocks noChangeShapeType="1"/>
          </p:cNvSpPr>
          <p:nvPr/>
        </p:nvSpPr>
        <p:spPr bwMode="auto">
          <a:xfrm>
            <a:off x="4198938" y="4267200"/>
            <a:ext cx="3302000" cy="460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634762" name="Text Box 13"/>
          <p:cNvSpPr txBox="1">
            <a:spLocks noChangeArrowheads="1"/>
          </p:cNvSpPr>
          <p:nvPr/>
        </p:nvSpPr>
        <p:spPr bwMode="auto">
          <a:xfrm>
            <a:off x="4524375" y="3109913"/>
            <a:ext cx="27368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7200" b="0">
                <a:solidFill>
                  <a:srgbClr val="FF0000"/>
                </a:solidFill>
                <a:latin typeface="Times New Roman" pitchFamily="18" charset="0"/>
              </a:rPr>
              <a:t>p(1 – p)</a:t>
            </a:r>
          </a:p>
        </p:txBody>
      </p:sp>
      <p:sp>
        <p:nvSpPr>
          <p:cNvPr id="2634763" name="CaixaDeTexto 13"/>
          <p:cNvSpPr txBox="1">
            <a:spLocks noChangeArrowheads="1"/>
          </p:cNvSpPr>
          <p:nvPr/>
        </p:nvSpPr>
        <p:spPr bwMode="auto">
          <a:xfrm>
            <a:off x="2928938" y="3071813"/>
            <a:ext cx="928687" cy="264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600">
                <a:solidFill>
                  <a:srgbClr val="FF0000"/>
                </a:solidFill>
              </a:rPr>
              <a:t>√</a:t>
            </a:r>
          </a:p>
        </p:txBody>
      </p:sp>
      <p:cxnSp>
        <p:nvCxnSpPr>
          <p:cNvPr id="2634764" name="Conector reto 15"/>
          <p:cNvCxnSpPr>
            <a:cxnSpLocks noChangeShapeType="1"/>
          </p:cNvCxnSpPr>
          <p:nvPr/>
        </p:nvCxnSpPr>
        <p:spPr bwMode="auto">
          <a:xfrm>
            <a:off x="4071938" y="3286125"/>
            <a:ext cx="3214687" cy="1588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34765" name="CaixaDeTexto 14"/>
          <p:cNvSpPr txBox="1">
            <a:spLocks noChangeArrowheads="1"/>
          </p:cNvSpPr>
          <p:nvPr/>
        </p:nvSpPr>
        <p:spPr bwMode="auto">
          <a:xfrm>
            <a:off x="6072188" y="4357688"/>
            <a:ext cx="698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100</a:t>
            </a:r>
          </a:p>
        </p:txBody>
      </p:sp>
      <p:sp>
        <p:nvSpPr>
          <p:cNvPr id="2634766" name="CaixaDeTexto 16"/>
          <p:cNvSpPr txBox="1">
            <a:spLocks noChangeArrowheads="1"/>
          </p:cNvSpPr>
          <p:nvPr/>
        </p:nvSpPr>
        <p:spPr bwMode="auto">
          <a:xfrm>
            <a:off x="4500563" y="3143250"/>
            <a:ext cx="612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0,1</a:t>
            </a:r>
          </a:p>
        </p:txBody>
      </p:sp>
      <p:sp>
        <p:nvSpPr>
          <p:cNvPr id="2634767" name="CaixaDeTexto 17"/>
          <p:cNvSpPr txBox="1">
            <a:spLocks noChangeArrowheads="1"/>
          </p:cNvSpPr>
          <p:nvPr/>
        </p:nvSpPr>
        <p:spPr bwMode="auto">
          <a:xfrm>
            <a:off x="6000750" y="3143250"/>
            <a:ext cx="801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1-10</a:t>
            </a:r>
          </a:p>
        </p:txBody>
      </p:sp>
      <p:sp>
        <p:nvSpPr>
          <p:cNvPr id="19" name="CaixaDeTexto 18"/>
          <p:cNvSpPr txBox="1">
            <a:spLocks noChangeArrowheads="1"/>
          </p:cNvSpPr>
          <p:nvPr/>
        </p:nvSpPr>
        <p:spPr bwMode="auto">
          <a:xfrm>
            <a:off x="1357313" y="3286125"/>
            <a:ext cx="1579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0,03 = 3%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5777" name="Text Box 2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pic>
        <p:nvPicPr>
          <p:cNvPr id="2635778" name="Picture 3" descr="campana_gaus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85800"/>
            <a:ext cx="6021388" cy="321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35779" name="Text Box 4"/>
          <p:cNvSpPr txBox="1">
            <a:spLocks noChangeArrowheads="1"/>
          </p:cNvSpPr>
          <p:nvPr/>
        </p:nvSpPr>
        <p:spPr bwMode="auto">
          <a:xfrm>
            <a:off x="5403850" y="55276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5780" name="Line 5"/>
          <p:cNvSpPr>
            <a:spLocks noChangeShapeType="1"/>
          </p:cNvSpPr>
          <p:nvPr/>
        </p:nvSpPr>
        <p:spPr bwMode="auto">
          <a:xfrm>
            <a:off x="4267200" y="3886200"/>
            <a:ext cx="0" cy="1219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35781" name="Line 6"/>
          <p:cNvSpPr>
            <a:spLocks noChangeShapeType="1"/>
          </p:cNvSpPr>
          <p:nvPr/>
        </p:nvSpPr>
        <p:spPr bwMode="auto">
          <a:xfrm>
            <a:off x="3522663" y="3886200"/>
            <a:ext cx="0" cy="1219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35782" name="Line 7"/>
          <p:cNvSpPr>
            <a:spLocks noChangeShapeType="1"/>
          </p:cNvSpPr>
          <p:nvPr/>
        </p:nvSpPr>
        <p:spPr bwMode="auto">
          <a:xfrm>
            <a:off x="4945063" y="3886200"/>
            <a:ext cx="0" cy="1219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35783" name="Text Box 8"/>
          <p:cNvSpPr txBox="1">
            <a:spLocks noChangeArrowheads="1"/>
          </p:cNvSpPr>
          <p:nvPr/>
        </p:nvSpPr>
        <p:spPr bwMode="auto">
          <a:xfrm>
            <a:off x="3995738" y="5178425"/>
            <a:ext cx="615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solidFill>
                  <a:srgbClr val="FF33CC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635784" name="Text Box 9"/>
          <p:cNvSpPr txBox="1">
            <a:spLocks noChangeArrowheads="1"/>
          </p:cNvSpPr>
          <p:nvPr/>
        </p:nvSpPr>
        <p:spPr bwMode="auto">
          <a:xfrm>
            <a:off x="4673600" y="5165725"/>
            <a:ext cx="615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solidFill>
                  <a:srgbClr val="0066FF"/>
                </a:solidFill>
                <a:latin typeface="Times New Roman" pitchFamily="18" charset="0"/>
              </a:rPr>
              <a:t>13</a:t>
            </a:r>
          </a:p>
        </p:txBody>
      </p:sp>
      <p:sp>
        <p:nvSpPr>
          <p:cNvPr id="2635785" name="Text Box 10"/>
          <p:cNvSpPr txBox="1">
            <a:spLocks noChangeArrowheads="1"/>
          </p:cNvSpPr>
          <p:nvPr/>
        </p:nvSpPr>
        <p:spPr bwMode="auto">
          <a:xfrm>
            <a:off x="3335338" y="5181600"/>
            <a:ext cx="390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solidFill>
                  <a:srgbClr val="0066FF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635786" name="Text Box 11"/>
          <p:cNvSpPr txBox="1">
            <a:spLocks noChangeArrowheads="1"/>
          </p:cNvSpPr>
          <p:nvPr/>
        </p:nvSpPr>
        <p:spPr bwMode="auto">
          <a:xfrm>
            <a:off x="3522663" y="2438400"/>
            <a:ext cx="773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FF0000"/>
                </a:solidFill>
                <a:latin typeface="Times New Roman" pitchFamily="18" charset="0"/>
              </a:rPr>
              <a:t>34,13</a:t>
            </a:r>
          </a:p>
        </p:txBody>
      </p:sp>
      <p:sp>
        <p:nvSpPr>
          <p:cNvPr id="2635787" name="Text Box 12"/>
          <p:cNvSpPr txBox="1">
            <a:spLocks noChangeArrowheads="1"/>
          </p:cNvSpPr>
          <p:nvPr/>
        </p:nvSpPr>
        <p:spPr bwMode="auto">
          <a:xfrm>
            <a:off x="4198938" y="2438400"/>
            <a:ext cx="773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FF0000"/>
                </a:solidFill>
                <a:latin typeface="Times New Roman" pitchFamily="18" charset="0"/>
              </a:rPr>
              <a:t>34,13</a:t>
            </a:r>
          </a:p>
        </p:txBody>
      </p:sp>
      <p:sp>
        <p:nvSpPr>
          <p:cNvPr id="2068493" name="Text Box 13"/>
          <p:cNvSpPr txBox="1">
            <a:spLocks noChangeArrowheads="1"/>
          </p:cNvSpPr>
          <p:nvPr/>
        </p:nvSpPr>
        <p:spPr bwMode="auto">
          <a:xfrm>
            <a:off x="5357813" y="5357813"/>
            <a:ext cx="35798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6000">
                <a:latin typeface="Times New Roman" pitchFamily="18" charset="0"/>
              </a:rPr>
              <a:t>Área&lt; 1%</a:t>
            </a:r>
          </a:p>
        </p:txBody>
      </p:sp>
      <p:sp>
        <p:nvSpPr>
          <p:cNvPr id="2635789" name="Text Box 14"/>
          <p:cNvSpPr txBox="1">
            <a:spLocks noChangeArrowheads="1"/>
          </p:cNvSpPr>
          <p:nvPr/>
        </p:nvSpPr>
        <p:spPr bwMode="auto">
          <a:xfrm>
            <a:off x="5689600" y="3581400"/>
            <a:ext cx="615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solidFill>
                  <a:srgbClr val="0066FF"/>
                </a:solidFill>
                <a:latin typeface="Times New Roman" pitchFamily="18" charset="0"/>
              </a:rPr>
              <a:t>17</a:t>
            </a:r>
          </a:p>
        </p:txBody>
      </p:sp>
      <p:sp>
        <p:nvSpPr>
          <p:cNvPr id="2635790" name="Line 15"/>
          <p:cNvSpPr>
            <a:spLocks noChangeShapeType="1"/>
          </p:cNvSpPr>
          <p:nvPr/>
        </p:nvSpPr>
        <p:spPr bwMode="auto">
          <a:xfrm flipV="1">
            <a:off x="5824538" y="2819400"/>
            <a:ext cx="0" cy="685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635791" name="Line 16"/>
          <p:cNvSpPr>
            <a:spLocks noChangeShapeType="1"/>
          </p:cNvSpPr>
          <p:nvPr/>
        </p:nvSpPr>
        <p:spPr bwMode="auto">
          <a:xfrm flipV="1">
            <a:off x="6367463" y="2667000"/>
            <a:ext cx="338137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635792" name="Text Box 17"/>
          <p:cNvSpPr txBox="1">
            <a:spLocks noChangeArrowheads="1"/>
          </p:cNvSpPr>
          <p:nvPr/>
        </p:nvSpPr>
        <p:spPr bwMode="auto">
          <a:xfrm>
            <a:off x="6691313" y="2130425"/>
            <a:ext cx="173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solidFill>
                  <a:srgbClr val="FF33CC"/>
                </a:solidFill>
                <a:latin typeface="Times New Roman" pitchFamily="18" charset="0"/>
              </a:rPr>
              <a:t>Z = 2,33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68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68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493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6801" name="Text Box 2"/>
          <p:cNvSpPr txBox="1">
            <a:spLocks noChangeArrowheads="1"/>
          </p:cNvSpPr>
          <p:nvPr/>
        </p:nvSpPr>
        <p:spPr bwMode="auto">
          <a:xfrm>
            <a:off x="1403350" y="0"/>
            <a:ext cx="69373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>
                <a:latin typeface="Times New Roman" pitchFamily="18" charset="0"/>
              </a:rPr>
              <a:t>Distribuição de Amostral</a:t>
            </a:r>
          </a:p>
          <a:p>
            <a:r>
              <a:rPr lang="en-US" sz="4800">
                <a:latin typeface="Times New Roman" pitchFamily="18" charset="0"/>
              </a:rPr>
              <a:t>do número de ocorrências</a:t>
            </a:r>
            <a:endParaRPr lang="pt-BR" sz="4800">
              <a:latin typeface="Times New Roman" pitchFamily="18" charset="0"/>
            </a:endParaRPr>
          </a:p>
        </p:txBody>
      </p:sp>
      <p:sp>
        <p:nvSpPr>
          <p:cNvPr id="2636802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6803" name="Text Box 5"/>
          <p:cNvSpPr txBox="1">
            <a:spLocks noChangeArrowheads="1"/>
          </p:cNvSpPr>
          <p:nvPr/>
        </p:nvSpPr>
        <p:spPr bwMode="auto">
          <a:xfrm>
            <a:off x="714375" y="2428875"/>
            <a:ext cx="7945438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</a:rPr>
              <a:t>A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</a:rPr>
              <a:t>distribuição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</a:rPr>
              <a:t>amostral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</a:rPr>
              <a:t> do </a:t>
            </a:r>
          </a:p>
          <a:p>
            <a:pPr algn="ctr"/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</a:rPr>
              <a:t>número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</a:rPr>
              <a:t> de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</a:rPr>
              <a:t>ocorrências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</a:rPr>
              <a:t>aproxima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</a:rPr>
              <a:t>-se de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</a:rPr>
              <a:t>uma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</a:rPr>
              <a:t>distribuição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</a:rPr>
              <a:t> normal (p/ n&gt;20)</a:t>
            </a:r>
            <a:endParaRPr lang="pt-BR" sz="4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7825" name="Text Box 2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7826" name="Text Box 4"/>
          <p:cNvSpPr txBox="1">
            <a:spLocks noChangeArrowheads="1"/>
          </p:cNvSpPr>
          <p:nvPr/>
        </p:nvSpPr>
        <p:spPr bwMode="auto">
          <a:xfrm>
            <a:off x="1285875" y="333375"/>
            <a:ext cx="69373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 err="1">
                <a:latin typeface="Times New Roman" pitchFamily="18" charset="0"/>
              </a:rPr>
              <a:t>Distribuição</a:t>
            </a:r>
            <a:r>
              <a:rPr lang="en-US" sz="4800" b="1" dirty="0">
                <a:latin typeface="Times New Roman" pitchFamily="18" charset="0"/>
              </a:rPr>
              <a:t> de </a:t>
            </a:r>
            <a:r>
              <a:rPr lang="en-US" sz="4800" b="1" dirty="0" err="1">
                <a:latin typeface="Times New Roman" pitchFamily="18" charset="0"/>
              </a:rPr>
              <a:t>Amostral</a:t>
            </a:r>
            <a:endParaRPr lang="en-US" sz="4800" b="1" dirty="0">
              <a:latin typeface="Times New Roman" pitchFamily="18" charset="0"/>
            </a:endParaRPr>
          </a:p>
          <a:p>
            <a:r>
              <a:rPr lang="en-US" sz="4800" b="1" dirty="0">
                <a:latin typeface="Times New Roman" pitchFamily="18" charset="0"/>
              </a:rPr>
              <a:t>do </a:t>
            </a:r>
            <a:r>
              <a:rPr lang="en-US" sz="4800" b="1" dirty="0" err="1">
                <a:latin typeface="Times New Roman" pitchFamily="18" charset="0"/>
              </a:rPr>
              <a:t>número</a:t>
            </a:r>
            <a:r>
              <a:rPr lang="en-US" sz="4800" b="1" dirty="0">
                <a:latin typeface="Times New Roman" pitchFamily="18" charset="0"/>
              </a:rPr>
              <a:t> de </a:t>
            </a:r>
            <a:r>
              <a:rPr lang="en-US" sz="4800" b="1" dirty="0" err="1">
                <a:latin typeface="Times New Roman" pitchFamily="18" charset="0"/>
              </a:rPr>
              <a:t>ocorrências</a:t>
            </a:r>
            <a:endParaRPr lang="pt-BR" sz="4800" b="1" dirty="0">
              <a:latin typeface="Times New Roman" pitchFamily="18" charset="0"/>
            </a:endParaRPr>
          </a:p>
        </p:txBody>
      </p:sp>
      <p:sp>
        <p:nvSpPr>
          <p:cNvPr id="2637827" name="Text Box 5"/>
          <p:cNvSpPr txBox="1">
            <a:spLocks noChangeArrowheads="1"/>
          </p:cNvSpPr>
          <p:nvPr/>
        </p:nvSpPr>
        <p:spPr bwMode="auto">
          <a:xfrm>
            <a:off x="609600" y="2438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009900"/>
                </a:solidFill>
                <a:latin typeface="Times New Roman" pitchFamily="18" charset="0"/>
              </a:rPr>
              <a:t>Distribuição Amostral           Média             Desvio Padrão         </a:t>
            </a:r>
          </a:p>
        </p:txBody>
      </p:sp>
      <p:sp>
        <p:nvSpPr>
          <p:cNvPr id="2637828" name="Line 6"/>
          <p:cNvSpPr>
            <a:spLocks noChangeShapeType="1"/>
          </p:cNvSpPr>
          <p:nvPr/>
        </p:nvSpPr>
        <p:spPr bwMode="auto">
          <a:xfrm>
            <a:off x="541338" y="3124200"/>
            <a:ext cx="85344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637829" name="Line 7"/>
          <p:cNvSpPr>
            <a:spLocks noChangeShapeType="1"/>
          </p:cNvSpPr>
          <p:nvPr/>
        </p:nvSpPr>
        <p:spPr bwMode="auto">
          <a:xfrm>
            <a:off x="541338" y="2362200"/>
            <a:ext cx="85344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637830" name="Text Box 8"/>
          <p:cNvSpPr txBox="1">
            <a:spLocks noChangeArrowheads="1"/>
          </p:cNvSpPr>
          <p:nvPr/>
        </p:nvSpPr>
        <p:spPr bwMode="auto">
          <a:xfrm>
            <a:off x="609600" y="3367088"/>
            <a:ext cx="853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solidFill>
                  <a:srgbClr val="0033CC"/>
                </a:solidFill>
                <a:latin typeface="Times New Roman" pitchFamily="18" charset="0"/>
              </a:rPr>
              <a:t>Proporções                            p                    p(1-p)/n         </a:t>
            </a:r>
          </a:p>
        </p:txBody>
      </p:sp>
      <p:sp>
        <p:nvSpPr>
          <p:cNvPr id="2637831" name="Text Box 10"/>
          <p:cNvSpPr txBox="1">
            <a:spLocks noChangeArrowheads="1"/>
          </p:cNvSpPr>
          <p:nvPr/>
        </p:nvSpPr>
        <p:spPr bwMode="auto">
          <a:xfrm>
            <a:off x="609600" y="4433888"/>
            <a:ext cx="853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solidFill>
                  <a:srgbClr val="0033CC"/>
                </a:solidFill>
                <a:latin typeface="Times New Roman" pitchFamily="18" charset="0"/>
              </a:rPr>
              <a:t>Numero ocorrências             np                  np(1-p)         </a:t>
            </a:r>
          </a:p>
        </p:txBody>
      </p:sp>
      <p:sp>
        <p:nvSpPr>
          <p:cNvPr id="2637832" name="Line 12"/>
          <p:cNvSpPr>
            <a:spLocks noChangeShapeType="1"/>
          </p:cNvSpPr>
          <p:nvPr/>
        </p:nvSpPr>
        <p:spPr bwMode="auto">
          <a:xfrm>
            <a:off x="609600" y="5286375"/>
            <a:ext cx="85344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637833" name="CaixaDeTexto 12"/>
          <p:cNvSpPr txBox="1">
            <a:spLocks noChangeArrowheads="1"/>
          </p:cNvSpPr>
          <p:nvPr/>
        </p:nvSpPr>
        <p:spPr bwMode="auto">
          <a:xfrm>
            <a:off x="6286500" y="3270250"/>
            <a:ext cx="9286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6000">
                <a:solidFill>
                  <a:srgbClr val="0033CC"/>
                </a:solidFill>
              </a:rPr>
              <a:t>√</a:t>
            </a:r>
          </a:p>
        </p:txBody>
      </p:sp>
      <p:sp>
        <p:nvSpPr>
          <p:cNvPr id="2637834" name="CaixaDeTexto 13"/>
          <p:cNvSpPr txBox="1">
            <a:spLocks noChangeArrowheads="1"/>
          </p:cNvSpPr>
          <p:nvPr/>
        </p:nvSpPr>
        <p:spPr bwMode="auto">
          <a:xfrm>
            <a:off x="6286500" y="4198938"/>
            <a:ext cx="9286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6000">
                <a:solidFill>
                  <a:srgbClr val="0033CC"/>
                </a:solidFill>
              </a:rPr>
              <a:t>√</a:t>
            </a:r>
          </a:p>
        </p:txBody>
      </p:sp>
      <p:cxnSp>
        <p:nvCxnSpPr>
          <p:cNvPr id="2637835" name="Conector reto 15"/>
          <p:cNvCxnSpPr>
            <a:cxnSpLocks noChangeShapeType="1"/>
          </p:cNvCxnSpPr>
          <p:nvPr/>
        </p:nvCxnSpPr>
        <p:spPr bwMode="auto">
          <a:xfrm rot="16200000" flipH="1">
            <a:off x="7368381" y="2740820"/>
            <a:ext cx="15875" cy="1249362"/>
          </a:xfrm>
          <a:prstGeom prst="line">
            <a:avLst/>
          </a:prstGeom>
          <a:noFill/>
          <a:ln w="28575" algn="ctr">
            <a:solidFill>
              <a:srgbClr val="0033CC"/>
            </a:solidFill>
            <a:round/>
            <a:headEnd/>
            <a:tailEnd/>
          </a:ln>
        </p:spPr>
      </p:cxnSp>
      <p:cxnSp>
        <p:nvCxnSpPr>
          <p:cNvPr id="2637836" name="Conector reto 16"/>
          <p:cNvCxnSpPr>
            <a:cxnSpLocks noChangeShapeType="1"/>
          </p:cNvCxnSpPr>
          <p:nvPr/>
        </p:nvCxnSpPr>
        <p:spPr bwMode="auto">
          <a:xfrm rot="16200000" flipH="1">
            <a:off x="7404100" y="3668713"/>
            <a:ext cx="15875" cy="1250950"/>
          </a:xfrm>
          <a:prstGeom prst="line">
            <a:avLst/>
          </a:prstGeom>
          <a:noFill/>
          <a:ln w="28575" algn="ctr">
            <a:solidFill>
              <a:srgbClr val="0033CC"/>
            </a:solidFill>
            <a:round/>
            <a:headEnd/>
            <a:tailEnd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8849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8850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8851" name="Text Box 5"/>
          <p:cNvSpPr txBox="1">
            <a:spLocks noChangeArrowheads="1"/>
          </p:cNvSpPr>
          <p:nvPr/>
        </p:nvSpPr>
        <p:spPr bwMode="auto">
          <a:xfrm>
            <a:off x="3386138" y="914400"/>
            <a:ext cx="210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>
                <a:solidFill>
                  <a:srgbClr val="0000FF"/>
                </a:solidFill>
                <a:latin typeface="Tahoma" pitchFamily="34" charset="0"/>
              </a:rPr>
              <a:t>Aplicação</a:t>
            </a:r>
          </a:p>
        </p:txBody>
      </p:sp>
      <p:sp>
        <p:nvSpPr>
          <p:cNvPr id="2638852" name="Text Box 6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8853" name="Text Box 7"/>
          <p:cNvSpPr txBox="1">
            <a:spLocks noChangeArrowheads="1"/>
          </p:cNvSpPr>
          <p:nvPr/>
        </p:nvSpPr>
        <p:spPr bwMode="auto">
          <a:xfrm>
            <a:off x="428625" y="2071688"/>
            <a:ext cx="83724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ctr"/>
            <a:r>
              <a:rPr lang="pt-BR" sz="4000" b="1" dirty="0">
                <a:latin typeface="Times New Roman" pitchFamily="18" charset="0"/>
              </a:rPr>
              <a:t>Uma população de adultos apresenta </a:t>
            </a:r>
          </a:p>
          <a:p>
            <a:pPr marL="457200" indent="-457200" algn="ctr"/>
            <a:r>
              <a:rPr lang="pt-BR" sz="4000" b="1" dirty="0">
                <a:latin typeface="Times New Roman" pitchFamily="18" charset="0"/>
              </a:rPr>
              <a:t>60% de fumantes. Qual a média</a:t>
            </a:r>
          </a:p>
          <a:p>
            <a:pPr marL="457200" indent="-457200" algn="ctr"/>
            <a:r>
              <a:rPr lang="pt-BR" sz="4000" b="1" dirty="0">
                <a:latin typeface="Times New Roman" pitchFamily="18" charset="0"/>
              </a:rPr>
              <a:t>e o desvio padrão de uma amostra</a:t>
            </a:r>
          </a:p>
          <a:p>
            <a:pPr marL="457200" indent="-457200" algn="ctr"/>
            <a:r>
              <a:rPr lang="pt-BR" sz="4000" b="1" dirty="0">
                <a:latin typeface="Times New Roman" pitchFamily="18" charset="0"/>
              </a:rPr>
              <a:t>de 600 pessoas 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9873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9874" name="Text Box 4"/>
          <p:cNvSpPr txBox="1">
            <a:spLocks noChangeArrowheads="1"/>
          </p:cNvSpPr>
          <p:nvPr/>
        </p:nvSpPr>
        <p:spPr bwMode="auto">
          <a:xfrm>
            <a:off x="1204913" y="879475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9875" name="Text Box 5"/>
          <p:cNvSpPr txBox="1">
            <a:spLocks noChangeArrowheads="1"/>
          </p:cNvSpPr>
          <p:nvPr/>
        </p:nvSpPr>
        <p:spPr bwMode="auto">
          <a:xfrm>
            <a:off x="3214688" y="785813"/>
            <a:ext cx="210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600">
                <a:solidFill>
                  <a:srgbClr val="0000FF"/>
                </a:solidFill>
                <a:latin typeface="Tahoma" pitchFamily="34" charset="0"/>
              </a:rPr>
              <a:t>Aplicação</a:t>
            </a:r>
          </a:p>
        </p:txBody>
      </p:sp>
      <p:sp>
        <p:nvSpPr>
          <p:cNvPr id="2639876" name="Text Box 6"/>
          <p:cNvSpPr txBox="1">
            <a:spLocks noChangeArrowheads="1"/>
          </p:cNvSpPr>
          <p:nvPr/>
        </p:nvSpPr>
        <p:spPr bwMode="auto">
          <a:xfrm>
            <a:off x="2573338" y="4800600"/>
            <a:ext cx="16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639877" name="Text Box 7"/>
          <p:cNvSpPr txBox="1">
            <a:spLocks noChangeArrowheads="1"/>
          </p:cNvSpPr>
          <p:nvPr/>
        </p:nvSpPr>
        <p:spPr bwMode="auto">
          <a:xfrm>
            <a:off x="785813" y="1428750"/>
            <a:ext cx="449421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ctr"/>
            <a:r>
              <a:rPr lang="pt-BR">
                <a:latin typeface="Times New Roman" pitchFamily="18" charset="0"/>
              </a:rPr>
              <a:t>Uma população de adultos apresenta </a:t>
            </a:r>
          </a:p>
          <a:p>
            <a:pPr marL="457200" indent="-457200" algn="ctr"/>
            <a:r>
              <a:rPr lang="pt-BR">
                <a:latin typeface="Times New Roman" pitchFamily="18" charset="0"/>
              </a:rPr>
              <a:t>60% de fumantes. Qual a média</a:t>
            </a:r>
          </a:p>
          <a:p>
            <a:pPr marL="457200" indent="-457200" algn="ctr"/>
            <a:r>
              <a:rPr lang="pt-BR">
                <a:latin typeface="Times New Roman" pitchFamily="18" charset="0"/>
              </a:rPr>
              <a:t>e o desvio padrão de uma amostra</a:t>
            </a:r>
          </a:p>
          <a:p>
            <a:pPr marL="457200" indent="-457200" algn="ctr"/>
            <a:r>
              <a:rPr lang="pt-BR">
                <a:latin typeface="Times New Roman" pitchFamily="18" charset="0"/>
              </a:rPr>
              <a:t>de 600 pessoas ?</a:t>
            </a:r>
          </a:p>
        </p:txBody>
      </p:sp>
      <p:sp>
        <p:nvSpPr>
          <p:cNvPr id="2639878" name="Text Box 8"/>
          <p:cNvSpPr txBox="1">
            <a:spLocks noChangeArrowheads="1"/>
          </p:cNvSpPr>
          <p:nvPr/>
        </p:nvSpPr>
        <p:spPr bwMode="auto">
          <a:xfrm>
            <a:off x="1000125" y="3000375"/>
            <a:ext cx="4752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600">
                <a:solidFill>
                  <a:srgbClr val="0066FF"/>
                </a:solidFill>
                <a:latin typeface="Times New Roman" pitchFamily="18" charset="0"/>
              </a:rPr>
              <a:t>Média = np = 600.60= 360 </a:t>
            </a:r>
          </a:p>
        </p:txBody>
      </p:sp>
      <p:sp>
        <p:nvSpPr>
          <p:cNvPr id="2072586" name="Text Box 10"/>
          <p:cNvSpPr txBox="1">
            <a:spLocks noChangeArrowheads="1"/>
          </p:cNvSpPr>
          <p:nvPr/>
        </p:nvSpPr>
        <p:spPr bwMode="auto">
          <a:xfrm>
            <a:off x="134938" y="4156075"/>
            <a:ext cx="218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Desvio padrão  = </a:t>
            </a:r>
          </a:p>
        </p:txBody>
      </p:sp>
      <p:sp>
        <p:nvSpPr>
          <p:cNvPr id="2639880" name="Rectangle 11"/>
          <p:cNvSpPr>
            <a:spLocks noChangeArrowheads="1"/>
          </p:cNvSpPr>
          <p:nvPr/>
        </p:nvSpPr>
        <p:spPr bwMode="auto">
          <a:xfrm>
            <a:off x="2857500" y="4071938"/>
            <a:ext cx="1325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>
                <a:latin typeface="Times New Roman" pitchFamily="18" charset="0"/>
              </a:rPr>
              <a:t>np(1-p)</a:t>
            </a:r>
          </a:p>
        </p:txBody>
      </p:sp>
      <p:sp>
        <p:nvSpPr>
          <p:cNvPr id="2639881" name="CaixaDeTexto 14"/>
          <p:cNvSpPr txBox="1">
            <a:spLocks noChangeArrowheads="1"/>
          </p:cNvSpPr>
          <p:nvPr/>
        </p:nvSpPr>
        <p:spPr bwMode="auto">
          <a:xfrm>
            <a:off x="2357438" y="3857625"/>
            <a:ext cx="9286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6000">
                <a:solidFill>
                  <a:srgbClr val="0033CC"/>
                </a:solidFill>
              </a:rPr>
              <a:t>√</a:t>
            </a:r>
          </a:p>
        </p:txBody>
      </p:sp>
      <p:cxnSp>
        <p:nvCxnSpPr>
          <p:cNvPr id="2639882" name="Conector reto 15"/>
          <p:cNvCxnSpPr>
            <a:cxnSpLocks noChangeShapeType="1"/>
          </p:cNvCxnSpPr>
          <p:nvPr/>
        </p:nvCxnSpPr>
        <p:spPr bwMode="auto">
          <a:xfrm rot="16200000" flipH="1">
            <a:off x="3474244" y="3328194"/>
            <a:ext cx="15875" cy="1249363"/>
          </a:xfrm>
          <a:prstGeom prst="line">
            <a:avLst/>
          </a:prstGeom>
          <a:noFill/>
          <a:ln w="28575" algn="ctr">
            <a:solidFill>
              <a:srgbClr val="0033CC"/>
            </a:solidFill>
            <a:round/>
            <a:headEnd/>
            <a:tailEnd/>
          </a:ln>
        </p:spPr>
      </p:cxnSp>
      <p:sp>
        <p:nvSpPr>
          <p:cNvPr id="2639883" name="CaixaDeTexto 16"/>
          <p:cNvSpPr txBox="1">
            <a:spLocks noChangeArrowheads="1"/>
          </p:cNvSpPr>
          <p:nvPr/>
        </p:nvSpPr>
        <p:spPr bwMode="auto">
          <a:xfrm>
            <a:off x="4392613" y="3857625"/>
            <a:ext cx="9302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6000">
                <a:solidFill>
                  <a:srgbClr val="0033CC"/>
                </a:solidFill>
              </a:rPr>
              <a:t>√</a:t>
            </a:r>
          </a:p>
        </p:txBody>
      </p:sp>
      <p:cxnSp>
        <p:nvCxnSpPr>
          <p:cNvPr id="2639884" name="Conector reto 17"/>
          <p:cNvCxnSpPr>
            <a:cxnSpLocks noChangeShapeType="1"/>
          </p:cNvCxnSpPr>
          <p:nvPr/>
        </p:nvCxnSpPr>
        <p:spPr bwMode="auto">
          <a:xfrm>
            <a:off x="4894263" y="3944938"/>
            <a:ext cx="1606550" cy="55562"/>
          </a:xfrm>
          <a:prstGeom prst="line">
            <a:avLst/>
          </a:prstGeom>
          <a:noFill/>
          <a:ln w="28575" algn="ctr">
            <a:solidFill>
              <a:srgbClr val="0033CC"/>
            </a:solidFill>
            <a:round/>
            <a:headEnd/>
            <a:tailEnd/>
          </a:ln>
        </p:spPr>
      </p:cxnSp>
      <p:sp>
        <p:nvSpPr>
          <p:cNvPr id="2639885" name="CaixaDeTexto 18"/>
          <p:cNvSpPr txBox="1">
            <a:spLocks noChangeArrowheads="1"/>
          </p:cNvSpPr>
          <p:nvPr/>
        </p:nvSpPr>
        <p:spPr bwMode="auto">
          <a:xfrm>
            <a:off x="6608763" y="3857625"/>
            <a:ext cx="9286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6000">
                <a:solidFill>
                  <a:srgbClr val="0033CC"/>
                </a:solidFill>
              </a:rPr>
              <a:t>√</a:t>
            </a:r>
          </a:p>
        </p:txBody>
      </p:sp>
      <p:cxnSp>
        <p:nvCxnSpPr>
          <p:cNvPr id="2639886" name="Conector reto 19"/>
          <p:cNvCxnSpPr>
            <a:cxnSpLocks noChangeShapeType="1"/>
          </p:cNvCxnSpPr>
          <p:nvPr/>
        </p:nvCxnSpPr>
        <p:spPr bwMode="auto">
          <a:xfrm rot="16200000" flipH="1">
            <a:off x="7725569" y="3328194"/>
            <a:ext cx="15875" cy="1249363"/>
          </a:xfrm>
          <a:prstGeom prst="line">
            <a:avLst/>
          </a:prstGeom>
          <a:noFill/>
          <a:ln w="28575" algn="ctr">
            <a:solidFill>
              <a:srgbClr val="0033CC"/>
            </a:solidFill>
            <a:round/>
            <a:headEnd/>
            <a:tailEnd/>
          </a:ln>
        </p:spPr>
      </p:cxnSp>
      <p:sp>
        <p:nvSpPr>
          <p:cNvPr id="2639887" name="Rectangle 11"/>
          <p:cNvSpPr>
            <a:spLocks noChangeArrowheads="1"/>
          </p:cNvSpPr>
          <p:nvPr/>
        </p:nvSpPr>
        <p:spPr bwMode="auto">
          <a:xfrm>
            <a:off x="4857750" y="4071938"/>
            <a:ext cx="1774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latin typeface="Times New Roman" pitchFamily="18" charset="0"/>
              </a:rPr>
              <a:t>600.60(0,40)</a:t>
            </a:r>
          </a:p>
        </p:txBody>
      </p:sp>
      <p:sp>
        <p:nvSpPr>
          <p:cNvPr id="2639888" name="Rectangle 11"/>
          <p:cNvSpPr>
            <a:spLocks noChangeArrowheads="1"/>
          </p:cNvSpPr>
          <p:nvPr/>
        </p:nvSpPr>
        <p:spPr bwMode="auto">
          <a:xfrm>
            <a:off x="7215188" y="4143375"/>
            <a:ext cx="6461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latin typeface="Times New Roman" pitchFamily="18" charset="0"/>
              </a:rPr>
              <a:t>144</a:t>
            </a:r>
          </a:p>
        </p:txBody>
      </p:sp>
      <p:sp>
        <p:nvSpPr>
          <p:cNvPr id="2639889" name="CaixaDeTexto 23"/>
          <p:cNvSpPr txBox="1">
            <a:spLocks noChangeArrowheads="1"/>
          </p:cNvSpPr>
          <p:nvPr/>
        </p:nvSpPr>
        <p:spPr bwMode="auto">
          <a:xfrm flipH="1" flipV="1">
            <a:off x="4214813" y="4071938"/>
            <a:ext cx="279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=</a:t>
            </a:r>
          </a:p>
        </p:txBody>
      </p:sp>
      <p:sp>
        <p:nvSpPr>
          <p:cNvPr id="2639890" name="CaixaDeTexto 24"/>
          <p:cNvSpPr txBox="1">
            <a:spLocks noChangeArrowheads="1"/>
          </p:cNvSpPr>
          <p:nvPr/>
        </p:nvSpPr>
        <p:spPr bwMode="auto">
          <a:xfrm flipH="1" flipV="1">
            <a:off x="6500813" y="4071938"/>
            <a:ext cx="279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=</a:t>
            </a:r>
          </a:p>
        </p:txBody>
      </p:sp>
      <p:sp>
        <p:nvSpPr>
          <p:cNvPr id="2639891" name="CaixaDeTexto 25"/>
          <p:cNvSpPr txBox="1">
            <a:spLocks noChangeArrowheads="1"/>
          </p:cNvSpPr>
          <p:nvPr/>
        </p:nvSpPr>
        <p:spPr bwMode="auto">
          <a:xfrm>
            <a:off x="3857625" y="5429250"/>
            <a:ext cx="1041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6000">
                <a:solidFill>
                  <a:srgbClr val="FF0000"/>
                </a:solidFill>
              </a:rPr>
              <a:t>12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881" name="Text Box 3"/>
          <p:cNvSpPr txBox="1">
            <a:spLocks noChangeArrowheads="1"/>
          </p:cNvSpPr>
          <p:nvPr/>
        </p:nvSpPr>
        <p:spPr bwMode="auto">
          <a:xfrm>
            <a:off x="1475656" y="1772816"/>
            <a:ext cx="655272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5400" b="1" dirty="0" err="1">
                <a:solidFill>
                  <a:srgbClr val="0033CC"/>
                </a:solidFill>
                <a:latin typeface="Verdana" pitchFamily="34" charset="0"/>
              </a:rPr>
              <a:t>Aproximações</a:t>
            </a:r>
            <a:r>
              <a:rPr lang="en-US" altLang="en-US" sz="5400" b="1" dirty="0">
                <a:solidFill>
                  <a:srgbClr val="0033CC"/>
                </a:solidFill>
                <a:latin typeface="Verdana" pitchFamily="34" charset="0"/>
              </a:rPr>
              <a:t> </a:t>
            </a:r>
            <a:r>
              <a:rPr lang="en-US" altLang="en-US" sz="5400" b="1" dirty="0" err="1">
                <a:solidFill>
                  <a:srgbClr val="0033CC"/>
                </a:solidFill>
                <a:latin typeface="Verdana" pitchFamily="34" charset="0"/>
              </a:rPr>
              <a:t>normais</a:t>
            </a:r>
            <a:r>
              <a:rPr lang="en-US" altLang="en-US" sz="5400" b="1" dirty="0">
                <a:solidFill>
                  <a:srgbClr val="0033CC"/>
                </a:solidFill>
                <a:latin typeface="Verdana" pitchFamily="34" charset="0"/>
              </a:rPr>
              <a:t> para as </a:t>
            </a:r>
            <a:r>
              <a:rPr lang="en-US" altLang="en-US" sz="5400" b="1" dirty="0" err="1">
                <a:solidFill>
                  <a:srgbClr val="0033CC"/>
                </a:solidFill>
                <a:latin typeface="Verdana" pitchFamily="34" charset="0"/>
              </a:rPr>
              <a:t>distribuições</a:t>
            </a:r>
            <a:r>
              <a:rPr lang="en-US" altLang="en-US" sz="5400" b="1" dirty="0">
                <a:solidFill>
                  <a:srgbClr val="0033CC"/>
                </a:solidFill>
                <a:latin typeface="Verdana" pitchFamily="34" charset="0"/>
              </a:rPr>
              <a:t> </a:t>
            </a:r>
            <a:r>
              <a:rPr lang="en-US" altLang="en-US" sz="5400" b="1" dirty="0" err="1">
                <a:solidFill>
                  <a:srgbClr val="0033CC"/>
                </a:solidFill>
                <a:latin typeface="Verdana" pitchFamily="34" charset="0"/>
              </a:rPr>
              <a:t>binomiais</a:t>
            </a:r>
            <a:endParaRPr lang="en-US" altLang="en-US" sz="6100" b="1" dirty="0">
              <a:solidFill>
                <a:srgbClr val="0033CC"/>
              </a:solidFill>
              <a:latin typeface="Verdan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7905" name="Text Box 3"/>
          <p:cNvSpPr txBox="1">
            <a:spLocks noChangeArrowheads="1"/>
          </p:cNvSpPr>
          <p:nvPr/>
        </p:nvSpPr>
        <p:spPr bwMode="auto">
          <a:xfrm>
            <a:off x="323528" y="764704"/>
            <a:ext cx="8353425" cy="10064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000" dirty="0"/>
              <a:t>34% dos </a:t>
            </a:r>
            <a:r>
              <a:rPr lang="en-US" altLang="en-US" sz="2000" dirty="0" err="1"/>
              <a:t>brasileiros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têm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sangue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tipo</a:t>
            </a:r>
            <a:r>
              <a:rPr lang="en-US" altLang="en-US" sz="2000" dirty="0"/>
              <a:t> A</a:t>
            </a:r>
            <a:r>
              <a:rPr lang="en-US" altLang="en-US" sz="2000" baseline="30000" dirty="0"/>
              <a:t>+</a:t>
            </a:r>
            <a:r>
              <a:rPr lang="en-US" altLang="en-US" sz="2000" dirty="0"/>
              <a:t>. Se 500 </a:t>
            </a:r>
            <a:r>
              <a:rPr lang="en-US" altLang="en-US" sz="2000" dirty="0" err="1"/>
              <a:t>brasileiros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forem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selecionados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aleatoriamente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qual</a:t>
            </a:r>
            <a:r>
              <a:rPr lang="en-US" altLang="en-US" sz="2000" dirty="0"/>
              <a:t> é a </a:t>
            </a:r>
            <a:r>
              <a:rPr lang="en-US" altLang="en-US" sz="2000" dirty="0" err="1"/>
              <a:t>probabilidade</a:t>
            </a:r>
            <a:r>
              <a:rPr lang="en-US" altLang="en-US" sz="2000" dirty="0"/>
              <a:t> de </a:t>
            </a:r>
            <a:r>
              <a:rPr lang="en-US" altLang="en-US" sz="2000" dirty="0" err="1"/>
              <a:t>ao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menos</a:t>
            </a:r>
            <a:r>
              <a:rPr lang="en-US" altLang="en-US" sz="2000" dirty="0"/>
              <a:t> 300 </a:t>
            </a:r>
            <a:r>
              <a:rPr lang="en-US" altLang="en-US" sz="2000" dirty="0" err="1"/>
              <a:t>terem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sangue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tipo</a:t>
            </a:r>
            <a:r>
              <a:rPr lang="en-US" altLang="en-US" sz="2000" dirty="0"/>
              <a:t> A</a:t>
            </a:r>
            <a:r>
              <a:rPr lang="en-US" altLang="en-US" sz="2000" baseline="30000" dirty="0"/>
              <a:t>+</a:t>
            </a:r>
            <a:r>
              <a:rPr lang="en-US" altLang="en-US" sz="2000" dirty="0"/>
              <a:t>?</a:t>
            </a:r>
          </a:p>
        </p:txBody>
      </p:sp>
      <p:sp>
        <p:nvSpPr>
          <p:cNvPr id="3707906" name="Text Box 4"/>
          <p:cNvSpPr txBox="1">
            <a:spLocks noChangeArrowheads="1"/>
          </p:cNvSpPr>
          <p:nvPr/>
        </p:nvSpPr>
        <p:spPr bwMode="auto">
          <a:xfrm>
            <a:off x="467544" y="2276872"/>
            <a:ext cx="809625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200" dirty="0" err="1"/>
              <a:t>você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poderia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calcular</a:t>
            </a:r>
            <a:r>
              <a:rPr lang="en-US" altLang="en-US" sz="2200" dirty="0"/>
              <a:t> a </a:t>
            </a:r>
            <a:r>
              <a:rPr lang="en-US" altLang="en-US" sz="2200" dirty="0" err="1"/>
              <a:t>probabilidade</a:t>
            </a:r>
            <a:r>
              <a:rPr lang="en-US" altLang="en-US" sz="2200" dirty="0"/>
              <a:t> de </a:t>
            </a:r>
            <a:r>
              <a:rPr lang="en-US" altLang="en-US" sz="2200" dirty="0" err="1"/>
              <a:t>exatamente</a:t>
            </a:r>
            <a:r>
              <a:rPr lang="en-US" altLang="en-US" sz="2200" dirty="0"/>
              <a:t> 300, </a:t>
            </a:r>
            <a:r>
              <a:rPr lang="en-US" altLang="en-US" sz="2200" dirty="0" err="1"/>
              <a:t>exatamente</a:t>
            </a:r>
            <a:r>
              <a:rPr lang="en-US" altLang="en-US" sz="2200" dirty="0"/>
              <a:t> 301… </a:t>
            </a:r>
            <a:r>
              <a:rPr lang="en-US" altLang="en-US" sz="2200" dirty="0" err="1"/>
              <a:t>exatamente</a:t>
            </a:r>
            <a:r>
              <a:rPr lang="en-US" altLang="en-US" sz="2200" dirty="0"/>
              <a:t> 500 </a:t>
            </a:r>
            <a:r>
              <a:rPr lang="en-US" altLang="en-US" sz="2200" dirty="0" err="1"/>
              <a:t>brasileiros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terem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sangue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tipo</a:t>
            </a:r>
            <a:r>
              <a:rPr lang="en-US" altLang="en-US" sz="2200" dirty="0"/>
              <a:t> A</a:t>
            </a:r>
            <a:r>
              <a:rPr lang="en-US" altLang="en-US" sz="2200" baseline="30000" dirty="0"/>
              <a:t>+ </a:t>
            </a:r>
            <a:r>
              <a:rPr lang="en-US" altLang="en-US" sz="2200" dirty="0"/>
              <a:t>e </a:t>
            </a:r>
            <a:r>
              <a:rPr lang="en-US" altLang="en-US" sz="2200" dirty="0" err="1"/>
              <a:t>depois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somar</a:t>
            </a:r>
            <a:r>
              <a:rPr lang="en-US" altLang="en-US" sz="2200" dirty="0"/>
              <a:t> as </a:t>
            </a:r>
            <a:r>
              <a:rPr lang="en-US" altLang="en-US" sz="2200" dirty="0" err="1"/>
              <a:t>probabilidades</a:t>
            </a:r>
            <a:r>
              <a:rPr lang="en-US" altLang="en-US" sz="2200" dirty="0"/>
              <a:t>.</a:t>
            </a:r>
          </a:p>
        </p:txBody>
      </p:sp>
      <p:sp>
        <p:nvSpPr>
          <p:cNvPr id="3707907" name="Text Box 5"/>
          <p:cNvSpPr txBox="1">
            <a:spLocks noChangeArrowheads="1"/>
          </p:cNvSpPr>
          <p:nvPr/>
        </p:nvSpPr>
        <p:spPr bwMode="auto">
          <a:xfrm>
            <a:off x="683568" y="3573016"/>
            <a:ext cx="7816850" cy="762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200" dirty="0" err="1"/>
              <a:t>Ou</a:t>
            </a:r>
            <a:r>
              <a:rPr lang="en-US" altLang="en-US" sz="2200" dirty="0"/>
              <a:t>…  </a:t>
            </a:r>
            <a:r>
              <a:rPr lang="en-US" altLang="en-US" sz="2200" dirty="0" err="1"/>
              <a:t>usar</a:t>
            </a:r>
            <a:r>
              <a:rPr lang="en-US" altLang="en-US" sz="2200" dirty="0"/>
              <a:t> as </a:t>
            </a:r>
            <a:r>
              <a:rPr lang="en-US" altLang="en-US" sz="2200" dirty="0" err="1"/>
              <a:t>probabilidades</a:t>
            </a:r>
            <a:r>
              <a:rPr lang="en-US" altLang="en-US" sz="2200" dirty="0"/>
              <a:t> de </a:t>
            </a:r>
            <a:r>
              <a:rPr lang="en-US" altLang="en-US" sz="2200" dirty="0" err="1"/>
              <a:t>curva</a:t>
            </a:r>
            <a:r>
              <a:rPr lang="en-US" altLang="en-US" sz="2200" dirty="0"/>
              <a:t> normal </a:t>
            </a:r>
            <a:r>
              <a:rPr lang="en-US" altLang="en-US" sz="2200" dirty="0" err="1"/>
              <a:t>para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aproximar</a:t>
            </a:r>
            <a:r>
              <a:rPr lang="en-US" altLang="en-US" sz="2200" dirty="0"/>
              <a:t> as </a:t>
            </a:r>
            <a:r>
              <a:rPr lang="en-US" altLang="en-US" sz="2200" dirty="0" err="1"/>
              <a:t>probabilidades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binomiais</a:t>
            </a:r>
            <a:r>
              <a:rPr lang="en-US" altLang="en-US" sz="2200" dirty="0"/>
              <a:t>.</a:t>
            </a:r>
          </a:p>
        </p:txBody>
      </p:sp>
      <p:sp>
        <p:nvSpPr>
          <p:cNvPr id="3707908" name="Text Box 6"/>
          <p:cNvSpPr txBox="1">
            <a:spLocks noChangeArrowheads="1"/>
          </p:cNvSpPr>
          <p:nvPr/>
        </p:nvSpPr>
        <p:spPr bwMode="auto">
          <a:xfrm>
            <a:off x="468313" y="4797425"/>
            <a:ext cx="8096250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110000"/>
              </a:lnSpc>
            </a:pPr>
            <a:r>
              <a:rPr lang="en-US" altLang="en-US" sz="2200" b="1" dirty="0"/>
              <a:t>Se </a:t>
            </a:r>
            <a:r>
              <a:rPr lang="en-US" altLang="en-US" sz="2200" b="1" i="1" dirty="0"/>
              <a:t>np</a:t>
            </a:r>
            <a:r>
              <a:rPr lang="en-US" altLang="en-US" sz="2200" b="1" dirty="0"/>
              <a:t> </a:t>
            </a:r>
            <a:r>
              <a:rPr lang="en-US" altLang="en-US" sz="2200" b="1" dirty="0">
                <a:cs typeface="Arial" charset="0"/>
              </a:rPr>
              <a:t>≥</a:t>
            </a:r>
            <a:r>
              <a:rPr lang="en-US" altLang="en-US" sz="2200" b="1" dirty="0">
                <a:sym typeface="Arial" charset="0"/>
              </a:rPr>
              <a:t> 5 e </a:t>
            </a:r>
            <a:r>
              <a:rPr lang="en-US" altLang="en-US" sz="2200" b="1" i="1" dirty="0">
                <a:sym typeface="Arial" charset="0"/>
              </a:rPr>
              <a:t>nq </a:t>
            </a:r>
            <a:r>
              <a:rPr lang="en-US" altLang="en-US" b="1" dirty="0"/>
              <a:t>≥</a:t>
            </a:r>
            <a:r>
              <a:rPr lang="en-US" altLang="en-US" sz="2200" b="1" dirty="0">
                <a:sym typeface="Arial" charset="0"/>
              </a:rPr>
              <a:t> 5, a </a:t>
            </a:r>
            <a:r>
              <a:rPr lang="en-US" altLang="en-US" sz="2200" b="1" dirty="0" err="1">
                <a:sym typeface="Arial" charset="0"/>
              </a:rPr>
              <a:t>variável</a:t>
            </a:r>
            <a:r>
              <a:rPr lang="en-US" altLang="en-US" sz="2200" b="1" dirty="0">
                <a:sym typeface="Arial" charset="0"/>
              </a:rPr>
              <a:t> </a:t>
            </a:r>
            <a:r>
              <a:rPr lang="en-US" altLang="en-US" sz="2200" b="1" dirty="0" err="1">
                <a:sym typeface="Arial" charset="0"/>
              </a:rPr>
              <a:t>aleatória</a:t>
            </a:r>
            <a:r>
              <a:rPr lang="en-US" altLang="en-US" sz="2200" b="1" dirty="0">
                <a:sym typeface="Arial" charset="0"/>
              </a:rPr>
              <a:t> binomial </a:t>
            </a:r>
            <a:r>
              <a:rPr lang="en-US" altLang="en-US" sz="2200" b="1" i="1" dirty="0">
                <a:sym typeface="Arial" charset="0"/>
              </a:rPr>
              <a:t>x</a:t>
            </a:r>
            <a:r>
              <a:rPr lang="en-US" altLang="en-US" sz="2200" b="1" dirty="0">
                <a:sym typeface="Arial" charset="0"/>
              </a:rPr>
              <a:t> </a:t>
            </a:r>
            <a:r>
              <a:rPr lang="en-US" altLang="en-US" sz="2200" b="1" dirty="0" err="1">
                <a:sym typeface="Arial" charset="0"/>
              </a:rPr>
              <a:t>tem</a:t>
            </a:r>
            <a:r>
              <a:rPr lang="en-US" altLang="en-US" sz="2200" b="1" dirty="0">
                <a:sym typeface="Arial" charset="0"/>
              </a:rPr>
              <a:t> </a:t>
            </a:r>
            <a:r>
              <a:rPr lang="en-US" altLang="en-US" sz="2200" b="1" dirty="0" err="1">
                <a:sym typeface="Arial" charset="0"/>
              </a:rPr>
              <a:t>distribuição</a:t>
            </a:r>
            <a:r>
              <a:rPr lang="en-US" altLang="en-US" sz="2200" b="1" dirty="0">
                <a:sym typeface="Arial" charset="0"/>
              </a:rPr>
              <a:t> </a:t>
            </a:r>
            <a:r>
              <a:rPr lang="en-US" altLang="en-US" sz="2200" b="1" dirty="0" err="1">
                <a:sym typeface="Arial" charset="0"/>
              </a:rPr>
              <a:t>aproximadamente</a:t>
            </a:r>
            <a:r>
              <a:rPr lang="en-US" altLang="en-US" sz="2200" b="1" dirty="0">
                <a:sym typeface="Arial" charset="0"/>
              </a:rPr>
              <a:t> normal com:</a:t>
            </a:r>
          </a:p>
        </p:txBody>
      </p:sp>
      <p:pic>
        <p:nvPicPr>
          <p:cNvPr id="370790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1150" y="5778500"/>
            <a:ext cx="35687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07910" name="Rectangle 8"/>
          <p:cNvSpPr>
            <a:spLocks noChangeArrowheads="1"/>
          </p:cNvSpPr>
          <p:nvPr/>
        </p:nvSpPr>
        <p:spPr bwMode="auto">
          <a:xfrm>
            <a:off x="4102100" y="5773738"/>
            <a:ext cx="611188" cy="519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t-BR" sz="2800"/>
              <a:t>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9953" name="Text Box 2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pic>
        <p:nvPicPr>
          <p:cNvPr id="3709954" name="Picture 3" descr="Image2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33400"/>
            <a:ext cx="8331200" cy="516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09955" name="Text Box 4"/>
          <p:cNvSpPr txBox="1">
            <a:spLocks noChangeArrowheads="1"/>
          </p:cNvSpPr>
          <p:nvPr/>
        </p:nvSpPr>
        <p:spPr bwMode="auto">
          <a:xfrm>
            <a:off x="609600" y="5943600"/>
            <a:ext cx="8240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pt-BR" sz="2800">
                <a:solidFill>
                  <a:schemeClr val="tx2"/>
                </a:solidFill>
                <a:latin typeface="Times New Roman" pitchFamily="18" charset="0"/>
              </a:rPr>
              <a:t>Distribuição normal como aproximação da binomial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097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749800"/>
            <a:ext cx="28702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1097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400" y="2520950"/>
            <a:ext cx="3251200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1097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3250" y="1143000"/>
            <a:ext cx="288290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10980" name="Rectangle 6"/>
          <p:cNvSpPr>
            <a:spLocks noChangeArrowheads="1"/>
          </p:cNvSpPr>
          <p:nvPr/>
        </p:nvSpPr>
        <p:spPr bwMode="auto">
          <a:xfrm>
            <a:off x="817563" y="2366963"/>
            <a:ext cx="49212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700" b="0">
                <a:solidFill>
                  <a:srgbClr val="000000"/>
                </a:solidFill>
              </a:rPr>
              <a:t>0</a:t>
            </a:r>
            <a:endParaRPr lang="en-US" altLang="en-US" b="0"/>
          </a:p>
        </p:txBody>
      </p:sp>
      <p:sp>
        <p:nvSpPr>
          <p:cNvPr id="3710981" name="Rectangle 7"/>
          <p:cNvSpPr>
            <a:spLocks noChangeArrowheads="1"/>
          </p:cNvSpPr>
          <p:nvPr/>
        </p:nvSpPr>
        <p:spPr bwMode="auto">
          <a:xfrm>
            <a:off x="1319213" y="2366963"/>
            <a:ext cx="49212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700" b="0">
                <a:solidFill>
                  <a:srgbClr val="000000"/>
                </a:solidFill>
              </a:rPr>
              <a:t>1</a:t>
            </a:r>
            <a:endParaRPr lang="en-US" altLang="en-US" b="0"/>
          </a:p>
        </p:txBody>
      </p:sp>
      <p:sp>
        <p:nvSpPr>
          <p:cNvPr id="3710982" name="Rectangle 8"/>
          <p:cNvSpPr>
            <a:spLocks noChangeArrowheads="1"/>
          </p:cNvSpPr>
          <p:nvPr/>
        </p:nvSpPr>
        <p:spPr bwMode="auto">
          <a:xfrm>
            <a:off x="1820863" y="2366963"/>
            <a:ext cx="49212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700" b="0">
                <a:solidFill>
                  <a:srgbClr val="000000"/>
                </a:solidFill>
              </a:rPr>
              <a:t>2</a:t>
            </a:r>
            <a:endParaRPr lang="en-US" altLang="en-US" b="0"/>
          </a:p>
        </p:txBody>
      </p:sp>
      <p:sp>
        <p:nvSpPr>
          <p:cNvPr id="3710983" name="Rectangle 9"/>
          <p:cNvSpPr>
            <a:spLocks noChangeArrowheads="1"/>
          </p:cNvSpPr>
          <p:nvPr/>
        </p:nvSpPr>
        <p:spPr bwMode="auto">
          <a:xfrm>
            <a:off x="2311400" y="2366963"/>
            <a:ext cx="49213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700" b="0">
                <a:solidFill>
                  <a:srgbClr val="000000"/>
                </a:solidFill>
              </a:rPr>
              <a:t>3</a:t>
            </a:r>
            <a:endParaRPr lang="en-US" altLang="en-US" b="0"/>
          </a:p>
        </p:txBody>
      </p:sp>
      <p:sp>
        <p:nvSpPr>
          <p:cNvPr id="3710984" name="Rectangle 10"/>
          <p:cNvSpPr>
            <a:spLocks noChangeArrowheads="1"/>
          </p:cNvSpPr>
          <p:nvPr/>
        </p:nvSpPr>
        <p:spPr bwMode="auto">
          <a:xfrm>
            <a:off x="2813050" y="2366963"/>
            <a:ext cx="49213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700" b="0">
                <a:solidFill>
                  <a:srgbClr val="000000"/>
                </a:solidFill>
              </a:rPr>
              <a:t>4</a:t>
            </a:r>
            <a:endParaRPr lang="en-US" altLang="en-US" b="0"/>
          </a:p>
        </p:txBody>
      </p:sp>
      <p:sp>
        <p:nvSpPr>
          <p:cNvPr id="3710985" name="Rectangle 11"/>
          <p:cNvSpPr>
            <a:spLocks noChangeArrowheads="1"/>
          </p:cNvSpPr>
          <p:nvPr/>
        </p:nvSpPr>
        <p:spPr bwMode="auto">
          <a:xfrm>
            <a:off x="3314700" y="2366963"/>
            <a:ext cx="49213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700" b="0">
                <a:solidFill>
                  <a:srgbClr val="000000"/>
                </a:solidFill>
              </a:rPr>
              <a:t>5</a:t>
            </a:r>
            <a:endParaRPr lang="en-US" altLang="en-US" b="0"/>
          </a:p>
        </p:txBody>
      </p:sp>
      <p:sp>
        <p:nvSpPr>
          <p:cNvPr id="3710986" name="Line 12"/>
          <p:cNvSpPr>
            <a:spLocks noChangeShapeType="1"/>
          </p:cNvSpPr>
          <p:nvPr/>
        </p:nvSpPr>
        <p:spPr bwMode="auto">
          <a:xfrm>
            <a:off x="852488" y="2314575"/>
            <a:ext cx="3175" cy="396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0987" name="Line 13"/>
          <p:cNvSpPr>
            <a:spLocks noChangeShapeType="1"/>
          </p:cNvSpPr>
          <p:nvPr/>
        </p:nvSpPr>
        <p:spPr bwMode="auto">
          <a:xfrm>
            <a:off x="1357313" y="2314575"/>
            <a:ext cx="1587" cy="396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0988" name="Line 14"/>
          <p:cNvSpPr>
            <a:spLocks noChangeShapeType="1"/>
          </p:cNvSpPr>
          <p:nvPr/>
        </p:nvSpPr>
        <p:spPr bwMode="auto">
          <a:xfrm>
            <a:off x="1858963" y="2314575"/>
            <a:ext cx="1587" cy="396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0989" name="Line 15"/>
          <p:cNvSpPr>
            <a:spLocks noChangeShapeType="1"/>
          </p:cNvSpPr>
          <p:nvPr/>
        </p:nvSpPr>
        <p:spPr bwMode="auto">
          <a:xfrm>
            <a:off x="2346325" y="2314575"/>
            <a:ext cx="3175" cy="396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0990" name="Line 16"/>
          <p:cNvSpPr>
            <a:spLocks noChangeShapeType="1"/>
          </p:cNvSpPr>
          <p:nvPr/>
        </p:nvSpPr>
        <p:spPr bwMode="auto">
          <a:xfrm>
            <a:off x="2847975" y="2314575"/>
            <a:ext cx="3175" cy="396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0991" name="Line 17"/>
          <p:cNvSpPr>
            <a:spLocks noChangeShapeType="1"/>
          </p:cNvSpPr>
          <p:nvPr/>
        </p:nvSpPr>
        <p:spPr bwMode="auto">
          <a:xfrm>
            <a:off x="3349625" y="2314575"/>
            <a:ext cx="3175" cy="396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0992" name="Line 18"/>
          <p:cNvSpPr>
            <a:spLocks noChangeShapeType="1"/>
          </p:cNvSpPr>
          <p:nvPr/>
        </p:nvSpPr>
        <p:spPr bwMode="auto">
          <a:xfrm>
            <a:off x="609600" y="2314575"/>
            <a:ext cx="29860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0993" name="Text Box 19"/>
          <p:cNvSpPr txBox="1">
            <a:spLocks noChangeArrowheads="1"/>
          </p:cNvSpPr>
          <p:nvPr/>
        </p:nvSpPr>
        <p:spPr bwMode="auto">
          <a:xfrm>
            <a:off x="4418013" y="1260475"/>
            <a:ext cx="29956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0" i="1"/>
              <a:t>  n</a:t>
            </a:r>
            <a:r>
              <a:rPr lang="en-US" altLang="en-US" b="0"/>
              <a:t> = 5</a:t>
            </a:r>
          </a:p>
          <a:p>
            <a:pPr eaLnBrk="0" hangingPunct="0"/>
            <a:r>
              <a:rPr lang="en-US" altLang="en-US" b="0" i="1"/>
              <a:t>  p</a:t>
            </a:r>
            <a:r>
              <a:rPr lang="en-US" altLang="en-US" b="0"/>
              <a:t> = 0,25, </a:t>
            </a:r>
            <a:r>
              <a:rPr lang="en-US" altLang="en-US" b="0" i="1"/>
              <a:t>q</a:t>
            </a:r>
            <a:r>
              <a:rPr lang="en-US" altLang="en-US" b="0"/>
              <a:t> = 0,75</a:t>
            </a:r>
          </a:p>
          <a:p>
            <a:pPr eaLnBrk="0" hangingPunct="0"/>
            <a:r>
              <a:rPr lang="en-US" altLang="en-US" b="0" i="1"/>
              <a:t>np</a:t>
            </a:r>
            <a:r>
              <a:rPr lang="en-US" altLang="en-US" b="0"/>
              <a:t> = 1,25   </a:t>
            </a:r>
            <a:r>
              <a:rPr lang="en-US" altLang="en-US" b="0" i="1"/>
              <a:t>nq</a:t>
            </a:r>
            <a:r>
              <a:rPr lang="en-US" altLang="en-US" b="0"/>
              <a:t> = 3,75</a:t>
            </a:r>
          </a:p>
        </p:txBody>
      </p:sp>
      <p:sp>
        <p:nvSpPr>
          <p:cNvPr id="3710994" name="Rectangle 20"/>
          <p:cNvSpPr>
            <a:spLocks noChangeArrowheads="1"/>
          </p:cNvSpPr>
          <p:nvPr/>
        </p:nvSpPr>
        <p:spPr bwMode="auto">
          <a:xfrm>
            <a:off x="341313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0</a:t>
            </a:r>
            <a:endParaRPr lang="en-US" altLang="en-US" b="0"/>
          </a:p>
        </p:txBody>
      </p:sp>
      <p:sp>
        <p:nvSpPr>
          <p:cNvPr id="3710995" name="Rectangle 21"/>
          <p:cNvSpPr>
            <a:spLocks noChangeArrowheads="1"/>
          </p:cNvSpPr>
          <p:nvPr/>
        </p:nvSpPr>
        <p:spPr bwMode="auto">
          <a:xfrm>
            <a:off x="604838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1</a:t>
            </a:r>
            <a:endParaRPr lang="en-US" altLang="en-US" b="0"/>
          </a:p>
        </p:txBody>
      </p:sp>
      <p:sp>
        <p:nvSpPr>
          <p:cNvPr id="3710996" name="Rectangle 22"/>
          <p:cNvSpPr>
            <a:spLocks noChangeArrowheads="1"/>
          </p:cNvSpPr>
          <p:nvPr/>
        </p:nvSpPr>
        <p:spPr bwMode="auto">
          <a:xfrm>
            <a:off x="846138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2</a:t>
            </a:r>
            <a:endParaRPr lang="en-US" altLang="en-US" b="0"/>
          </a:p>
        </p:txBody>
      </p:sp>
      <p:sp>
        <p:nvSpPr>
          <p:cNvPr id="3710997" name="Rectangle 23"/>
          <p:cNvSpPr>
            <a:spLocks noChangeArrowheads="1"/>
          </p:cNvSpPr>
          <p:nvPr/>
        </p:nvSpPr>
        <p:spPr bwMode="auto">
          <a:xfrm>
            <a:off x="1108075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3</a:t>
            </a:r>
            <a:endParaRPr lang="en-US" altLang="en-US" b="0"/>
          </a:p>
        </p:txBody>
      </p:sp>
      <p:sp>
        <p:nvSpPr>
          <p:cNvPr id="3710998" name="Rectangle 24"/>
          <p:cNvSpPr>
            <a:spLocks noChangeArrowheads="1"/>
          </p:cNvSpPr>
          <p:nvPr/>
        </p:nvSpPr>
        <p:spPr bwMode="auto">
          <a:xfrm>
            <a:off x="1371600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4</a:t>
            </a:r>
            <a:endParaRPr lang="en-US" altLang="en-US" b="0"/>
          </a:p>
        </p:txBody>
      </p:sp>
      <p:sp>
        <p:nvSpPr>
          <p:cNvPr id="3710999" name="Rectangle 25"/>
          <p:cNvSpPr>
            <a:spLocks noChangeArrowheads="1"/>
          </p:cNvSpPr>
          <p:nvPr/>
        </p:nvSpPr>
        <p:spPr bwMode="auto">
          <a:xfrm>
            <a:off x="1635125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5</a:t>
            </a:r>
            <a:endParaRPr lang="en-US" altLang="en-US" b="0"/>
          </a:p>
        </p:txBody>
      </p:sp>
      <p:sp>
        <p:nvSpPr>
          <p:cNvPr id="3711000" name="Rectangle 26"/>
          <p:cNvSpPr>
            <a:spLocks noChangeArrowheads="1"/>
          </p:cNvSpPr>
          <p:nvPr/>
        </p:nvSpPr>
        <p:spPr bwMode="auto">
          <a:xfrm>
            <a:off x="1898650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6</a:t>
            </a:r>
            <a:endParaRPr lang="en-US" altLang="en-US" b="0"/>
          </a:p>
        </p:txBody>
      </p:sp>
      <p:sp>
        <p:nvSpPr>
          <p:cNvPr id="3711001" name="Rectangle 27"/>
          <p:cNvSpPr>
            <a:spLocks noChangeArrowheads="1"/>
          </p:cNvSpPr>
          <p:nvPr/>
        </p:nvSpPr>
        <p:spPr bwMode="auto">
          <a:xfrm>
            <a:off x="2162175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7</a:t>
            </a:r>
            <a:endParaRPr lang="en-US" altLang="en-US" b="0"/>
          </a:p>
        </p:txBody>
      </p:sp>
      <p:sp>
        <p:nvSpPr>
          <p:cNvPr id="3711002" name="Rectangle 28"/>
          <p:cNvSpPr>
            <a:spLocks noChangeArrowheads="1"/>
          </p:cNvSpPr>
          <p:nvPr/>
        </p:nvSpPr>
        <p:spPr bwMode="auto">
          <a:xfrm>
            <a:off x="2424113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8</a:t>
            </a:r>
            <a:endParaRPr lang="en-US" altLang="en-US" b="0"/>
          </a:p>
        </p:txBody>
      </p:sp>
      <p:sp>
        <p:nvSpPr>
          <p:cNvPr id="3711003" name="Rectangle 29"/>
          <p:cNvSpPr>
            <a:spLocks noChangeArrowheads="1"/>
          </p:cNvSpPr>
          <p:nvPr/>
        </p:nvSpPr>
        <p:spPr bwMode="auto">
          <a:xfrm>
            <a:off x="2687638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9</a:t>
            </a:r>
            <a:endParaRPr lang="en-US" altLang="en-US" b="0"/>
          </a:p>
        </p:txBody>
      </p:sp>
      <p:sp>
        <p:nvSpPr>
          <p:cNvPr id="3711004" name="Rectangle 30"/>
          <p:cNvSpPr>
            <a:spLocks noChangeArrowheads="1"/>
          </p:cNvSpPr>
          <p:nvPr/>
        </p:nvSpPr>
        <p:spPr bwMode="auto">
          <a:xfrm>
            <a:off x="2886075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1</a:t>
            </a:r>
            <a:endParaRPr lang="en-US" altLang="en-US" b="0"/>
          </a:p>
        </p:txBody>
      </p:sp>
      <p:sp>
        <p:nvSpPr>
          <p:cNvPr id="3711005" name="Rectangle 31"/>
          <p:cNvSpPr>
            <a:spLocks noChangeArrowheads="1"/>
          </p:cNvSpPr>
          <p:nvPr/>
        </p:nvSpPr>
        <p:spPr bwMode="auto">
          <a:xfrm>
            <a:off x="2995613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0</a:t>
            </a:r>
            <a:endParaRPr lang="en-US" altLang="en-US" b="0"/>
          </a:p>
        </p:txBody>
      </p:sp>
      <p:sp>
        <p:nvSpPr>
          <p:cNvPr id="3711006" name="Rectangle 32"/>
          <p:cNvSpPr>
            <a:spLocks noChangeArrowheads="1"/>
          </p:cNvSpPr>
          <p:nvPr/>
        </p:nvSpPr>
        <p:spPr bwMode="auto">
          <a:xfrm>
            <a:off x="3148013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1</a:t>
            </a:r>
            <a:endParaRPr lang="en-US" altLang="en-US" b="0"/>
          </a:p>
        </p:txBody>
      </p:sp>
      <p:sp>
        <p:nvSpPr>
          <p:cNvPr id="3711007" name="Rectangle 33"/>
          <p:cNvSpPr>
            <a:spLocks noChangeArrowheads="1"/>
          </p:cNvSpPr>
          <p:nvPr/>
        </p:nvSpPr>
        <p:spPr bwMode="auto">
          <a:xfrm>
            <a:off x="3259138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1</a:t>
            </a:r>
            <a:endParaRPr lang="en-US" altLang="en-US" b="0"/>
          </a:p>
        </p:txBody>
      </p:sp>
      <p:sp>
        <p:nvSpPr>
          <p:cNvPr id="3711008" name="Rectangle 34"/>
          <p:cNvSpPr>
            <a:spLocks noChangeArrowheads="1"/>
          </p:cNvSpPr>
          <p:nvPr/>
        </p:nvSpPr>
        <p:spPr bwMode="auto">
          <a:xfrm>
            <a:off x="3411538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1</a:t>
            </a:r>
            <a:endParaRPr lang="en-US" altLang="en-US" b="0"/>
          </a:p>
        </p:txBody>
      </p:sp>
      <p:sp>
        <p:nvSpPr>
          <p:cNvPr id="3711009" name="Rectangle 35"/>
          <p:cNvSpPr>
            <a:spLocks noChangeArrowheads="1"/>
          </p:cNvSpPr>
          <p:nvPr/>
        </p:nvSpPr>
        <p:spPr bwMode="auto">
          <a:xfrm>
            <a:off x="3521075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2</a:t>
            </a:r>
            <a:endParaRPr lang="en-US" altLang="en-US" b="0"/>
          </a:p>
        </p:txBody>
      </p:sp>
      <p:sp>
        <p:nvSpPr>
          <p:cNvPr id="3711010" name="Rectangle 36"/>
          <p:cNvSpPr>
            <a:spLocks noChangeArrowheads="1"/>
          </p:cNvSpPr>
          <p:nvPr/>
        </p:nvSpPr>
        <p:spPr bwMode="auto">
          <a:xfrm>
            <a:off x="3675063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1</a:t>
            </a:r>
            <a:endParaRPr lang="en-US" altLang="en-US" b="0"/>
          </a:p>
        </p:txBody>
      </p:sp>
      <p:sp>
        <p:nvSpPr>
          <p:cNvPr id="3711011" name="Rectangle 37"/>
          <p:cNvSpPr>
            <a:spLocks noChangeArrowheads="1"/>
          </p:cNvSpPr>
          <p:nvPr/>
        </p:nvSpPr>
        <p:spPr bwMode="auto">
          <a:xfrm>
            <a:off x="3784600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3</a:t>
            </a:r>
            <a:endParaRPr lang="en-US" altLang="en-US" b="0"/>
          </a:p>
        </p:txBody>
      </p:sp>
      <p:sp>
        <p:nvSpPr>
          <p:cNvPr id="3711012" name="Rectangle 38"/>
          <p:cNvSpPr>
            <a:spLocks noChangeArrowheads="1"/>
          </p:cNvSpPr>
          <p:nvPr/>
        </p:nvSpPr>
        <p:spPr bwMode="auto">
          <a:xfrm>
            <a:off x="3938588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1</a:t>
            </a:r>
            <a:endParaRPr lang="en-US" altLang="en-US" b="0"/>
          </a:p>
        </p:txBody>
      </p:sp>
      <p:sp>
        <p:nvSpPr>
          <p:cNvPr id="3711013" name="Rectangle 39"/>
          <p:cNvSpPr>
            <a:spLocks noChangeArrowheads="1"/>
          </p:cNvSpPr>
          <p:nvPr/>
        </p:nvSpPr>
        <p:spPr bwMode="auto">
          <a:xfrm>
            <a:off x="4048125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4</a:t>
            </a:r>
            <a:endParaRPr lang="en-US" altLang="en-US" b="0"/>
          </a:p>
        </p:txBody>
      </p:sp>
      <p:sp>
        <p:nvSpPr>
          <p:cNvPr id="3711014" name="Rectangle 40"/>
          <p:cNvSpPr>
            <a:spLocks noChangeArrowheads="1"/>
          </p:cNvSpPr>
          <p:nvPr/>
        </p:nvSpPr>
        <p:spPr bwMode="auto">
          <a:xfrm>
            <a:off x="4202113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1</a:t>
            </a:r>
            <a:endParaRPr lang="en-US" altLang="en-US" b="0"/>
          </a:p>
        </p:txBody>
      </p:sp>
      <p:sp>
        <p:nvSpPr>
          <p:cNvPr id="3711015" name="Rectangle 41"/>
          <p:cNvSpPr>
            <a:spLocks noChangeArrowheads="1"/>
          </p:cNvSpPr>
          <p:nvPr/>
        </p:nvSpPr>
        <p:spPr bwMode="auto">
          <a:xfrm>
            <a:off x="4311650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5</a:t>
            </a:r>
            <a:endParaRPr lang="en-US" altLang="en-US" b="0"/>
          </a:p>
        </p:txBody>
      </p:sp>
      <p:sp>
        <p:nvSpPr>
          <p:cNvPr id="3711016" name="Rectangle 42"/>
          <p:cNvSpPr>
            <a:spLocks noChangeArrowheads="1"/>
          </p:cNvSpPr>
          <p:nvPr/>
        </p:nvSpPr>
        <p:spPr bwMode="auto">
          <a:xfrm>
            <a:off x="4465638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1</a:t>
            </a:r>
            <a:endParaRPr lang="en-US" altLang="en-US" b="0"/>
          </a:p>
        </p:txBody>
      </p:sp>
      <p:sp>
        <p:nvSpPr>
          <p:cNvPr id="3711017" name="Rectangle 43"/>
          <p:cNvSpPr>
            <a:spLocks noChangeArrowheads="1"/>
          </p:cNvSpPr>
          <p:nvPr/>
        </p:nvSpPr>
        <p:spPr bwMode="auto">
          <a:xfrm>
            <a:off x="4575175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6</a:t>
            </a:r>
            <a:endParaRPr lang="en-US" altLang="en-US" b="0"/>
          </a:p>
        </p:txBody>
      </p:sp>
      <p:sp>
        <p:nvSpPr>
          <p:cNvPr id="3711018" name="Rectangle 44"/>
          <p:cNvSpPr>
            <a:spLocks noChangeArrowheads="1"/>
          </p:cNvSpPr>
          <p:nvPr/>
        </p:nvSpPr>
        <p:spPr bwMode="auto">
          <a:xfrm>
            <a:off x="4727575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1</a:t>
            </a:r>
            <a:endParaRPr lang="en-US" altLang="en-US" b="0"/>
          </a:p>
        </p:txBody>
      </p:sp>
      <p:sp>
        <p:nvSpPr>
          <p:cNvPr id="3711019" name="Rectangle 45"/>
          <p:cNvSpPr>
            <a:spLocks noChangeArrowheads="1"/>
          </p:cNvSpPr>
          <p:nvPr/>
        </p:nvSpPr>
        <p:spPr bwMode="auto">
          <a:xfrm>
            <a:off x="4837113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7</a:t>
            </a:r>
            <a:endParaRPr lang="en-US" altLang="en-US" b="0"/>
          </a:p>
        </p:txBody>
      </p:sp>
      <p:sp>
        <p:nvSpPr>
          <p:cNvPr id="3711020" name="Rectangle 46"/>
          <p:cNvSpPr>
            <a:spLocks noChangeArrowheads="1"/>
          </p:cNvSpPr>
          <p:nvPr/>
        </p:nvSpPr>
        <p:spPr bwMode="auto">
          <a:xfrm>
            <a:off x="4991100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1</a:t>
            </a:r>
            <a:endParaRPr lang="en-US" altLang="en-US" b="0"/>
          </a:p>
        </p:txBody>
      </p:sp>
      <p:sp>
        <p:nvSpPr>
          <p:cNvPr id="3711021" name="Rectangle 47"/>
          <p:cNvSpPr>
            <a:spLocks noChangeArrowheads="1"/>
          </p:cNvSpPr>
          <p:nvPr/>
        </p:nvSpPr>
        <p:spPr bwMode="auto">
          <a:xfrm>
            <a:off x="5100638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8</a:t>
            </a:r>
            <a:endParaRPr lang="en-US" altLang="en-US" b="0"/>
          </a:p>
        </p:txBody>
      </p:sp>
      <p:sp>
        <p:nvSpPr>
          <p:cNvPr id="3711022" name="Rectangle 48"/>
          <p:cNvSpPr>
            <a:spLocks noChangeArrowheads="1"/>
          </p:cNvSpPr>
          <p:nvPr/>
        </p:nvSpPr>
        <p:spPr bwMode="auto">
          <a:xfrm>
            <a:off x="5254625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1</a:t>
            </a:r>
            <a:endParaRPr lang="en-US" altLang="en-US" b="0"/>
          </a:p>
        </p:txBody>
      </p:sp>
      <p:sp>
        <p:nvSpPr>
          <p:cNvPr id="3711023" name="Rectangle 49"/>
          <p:cNvSpPr>
            <a:spLocks noChangeArrowheads="1"/>
          </p:cNvSpPr>
          <p:nvPr/>
        </p:nvSpPr>
        <p:spPr bwMode="auto">
          <a:xfrm>
            <a:off x="5364163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9</a:t>
            </a:r>
            <a:endParaRPr lang="en-US" altLang="en-US" b="0"/>
          </a:p>
        </p:txBody>
      </p:sp>
      <p:sp>
        <p:nvSpPr>
          <p:cNvPr id="3711024" name="Rectangle 50"/>
          <p:cNvSpPr>
            <a:spLocks noChangeArrowheads="1"/>
          </p:cNvSpPr>
          <p:nvPr/>
        </p:nvSpPr>
        <p:spPr bwMode="auto">
          <a:xfrm>
            <a:off x="5518150" y="435133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2</a:t>
            </a:r>
            <a:endParaRPr lang="en-US" altLang="en-US" b="0"/>
          </a:p>
        </p:txBody>
      </p:sp>
      <p:sp>
        <p:nvSpPr>
          <p:cNvPr id="3711025" name="Rectangle 51"/>
          <p:cNvSpPr>
            <a:spLocks noChangeArrowheads="1"/>
          </p:cNvSpPr>
          <p:nvPr/>
        </p:nvSpPr>
        <p:spPr bwMode="auto">
          <a:xfrm>
            <a:off x="5627688" y="4351338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 b="0">
                <a:solidFill>
                  <a:srgbClr val="000000"/>
                </a:solidFill>
              </a:rPr>
              <a:t>0</a:t>
            </a:r>
            <a:endParaRPr lang="en-US" altLang="en-US" b="0"/>
          </a:p>
        </p:txBody>
      </p:sp>
      <p:sp>
        <p:nvSpPr>
          <p:cNvPr id="3711026" name="Line 52"/>
          <p:cNvSpPr>
            <a:spLocks noChangeShapeType="1"/>
          </p:cNvSpPr>
          <p:nvPr/>
        </p:nvSpPr>
        <p:spPr bwMode="auto">
          <a:xfrm flipV="1">
            <a:off x="396875" y="4230688"/>
            <a:ext cx="1588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27" name="Line 53"/>
          <p:cNvSpPr>
            <a:spLocks noChangeShapeType="1"/>
          </p:cNvSpPr>
          <p:nvPr/>
        </p:nvSpPr>
        <p:spPr bwMode="auto">
          <a:xfrm flipV="1">
            <a:off x="660400" y="4230688"/>
            <a:ext cx="1588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28" name="Line 54"/>
          <p:cNvSpPr>
            <a:spLocks noChangeShapeType="1"/>
          </p:cNvSpPr>
          <p:nvPr/>
        </p:nvSpPr>
        <p:spPr bwMode="auto">
          <a:xfrm flipV="1">
            <a:off x="901700" y="4230688"/>
            <a:ext cx="1588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29" name="Line 55"/>
          <p:cNvSpPr>
            <a:spLocks noChangeShapeType="1"/>
          </p:cNvSpPr>
          <p:nvPr/>
        </p:nvSpPr>
        <p:spPr bwMode="auto">
          <a:xfrm flipV="1">
            <a:off x="1163638" y="4230688"/>
            <a:ext cx="1587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30" name="Line 56"/>
          <p:cNvSpPr>
            <a:spLocks noChangeShapeType="1"/>
          </p:cNvSpPr>
          <p:nvPr/>
        </p:nvSpPr>
        <p:spPr bwMode="auto">
          <a:xfrm flipV="1">
            <a:off x="1427163" y="4230688"/>
            <a:ext cx="1587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31" name="Line 57"/>
          <p:cNvSpPr>
            <a:spLocks noChangeShapeType="1"/>
          </p:cNvSpPr>
          <p:nvPr/>
        </p:nvSpPr>
        <p:spPr bwMode="auto">
          <a:xfrm flipV="1">
            <a:off x="1690688" y="4230688"/>
            <a:ext cx="1587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32" name="Line 58"/>
          <p:cNvSpPr>
            <a:spLocks noChangeShapeType="1"/>
          </p:cNvSpPr>
          <p:nvPr/>
        </p:nvSpPr>
        <p:spPr bwMode="auto">
          <a:xfrm flipV="1">
            <a:off x="1954213" y="4230688"/>
            <a:ext cx="1587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33" name="Line 59"/>
          <p:cNvSpPr>
            <a:spLocks noChangeShapeType="1"/>
          </p:cNvSpPr>
          <p:nvPr/>
        </p:nvSpPr>
        <p:spPr bwMode="auto">
          <a:xfrm flipV="1">
            <a:off x="2217738" y="4230688"/>
            <a:ext cx="1587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34" name="Line 60"/>
          <p:cNvSpPr>
            <a:spLocks noChangeShapeType="1"/>
          </p:cNvSpPr>
          <p:nvPr/>
        </p:nvSpPr>
        <p:spPr bwMode="auto">
          <a:xfrm flipV="1">
            <a:off x="2479675" y="4230688"/>
            <a:ext cx="1588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35" name="Line 61"/>
          <p:cNvSpPr>
            <a:spLocks noChangeShapeType="1"/>
          </p:cNvSpPr>
          <p:nvPr/>
        </p:nvSpPr>
        <p:spPr bwMode="auto">
          <a:xfrm flipV="1">
            <a:off x="2743200" y="4230688"/>
            <a:ext cx="1588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36" name="Line 62"/>
          <p:cNvSpPr>
            <a:spLocks noChangeShapeType="1"/>
          </p:cNvSpPr>
          <p:nvPr/>
        </p:nvSpPr>
        <p:spPr bwMode="auto">
          <a:xfrm flipV="1">
            <a:off x="3006725" y="4230688"/>
            <a:ext cx="1588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37" name="Line 63"/>
          <p:cNvSpPr>
            <a:spLocks noChangeShapeType="1"/>
          </p:cNvSpPr>
          <p:nvPr/>
        </p:nvSpPr>
        <p:spPr bwMode="auto">
          <a:xfrm flipV="1">
            <a:off x="3270250" y="4230688"/>
            <a:ext cx="1588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38" name="Line 64"/>
          <p:cNvSpPr>
            <a:spLocks noChangeShapeType="1"/>
          </p:cNvSpPr>
          <p:nvPr/>
        </p:nvSpPr>
        <p:spPr bwMode="auto">
          <a:xfrm flipV="1">
            <a:off x="3533775" y="4230688"/>
            <a:ext cx="1588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39" name="Line 65"/>
          <p:cNvSpPr>
            <a:spLocks noChangeShapeType="1"/>
          </p:cNvSpPr>
          <p:nvPr/>
        </p:nvSpPr>
        <p:spPr bwMode="auto">
          <a:xfrm flipV="1">
            <a:off x="3797300" y="4230688"/>
            <a:ext cx="1588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40" name="Line 66"/>
          <p:cNvSpPr>
            <a:spLocks noChangeShapeType="1"/>
          </p:cNvSpPr>
          <p:nvPr/>
        </p:nvSpPr>
        <p:spPr bwMode="auto">
          <a:xfrm flipV="1">
            <a:off x="4059238" y="4230688"/>
            <a:ext cx="1587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41" name="Line 67"/>
          <p:cNvSpPr>
            <a:spLocks noChangeShapeType="1"/>
          </p:cNvSpPr>
          <p:nvPr/>
        </p:nvSpPr>
        <p:spPr bwMode="auto">
          <a:xfrm flipV="1">
            <a:off x="4322763" y="4230688"/>
            <a:ext cx="1587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42" name="Line 68"/>
          <p:cNvSpPr>
            <a:spLocks noChangeShapeType="1"/>
          </p:cNvSpPr>
          <p:nvPr/>
        </p:nvSpPr>
        <p:spPr bwMode="auto">
          <a:xfrm flipV="1">
            <a:off x="4586288" y="4230688"/>
            <a:ext cx="1587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43" name="Line 69"/>
          <p:cNvSpPr>
            <a:spLocks noChangeShapeType="1"/>
          </p:cNvSpPr>
          <p:nvPr/>
        </p:nvSpPr>
        <p:spPr bwMode="auto">
          <a:xfrm flipV="1">
            <a:off x="4849813" y="4230688"/>
            <a:ext cx="1587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44" name="Line 70"/>
          <p:cNvSpPr>
            <a:spLocks noChangeShapeType="1"/>
          </p:cNvSpPr>
          <p:nvPr/>
        </p:nvSpPr>
        <p:spPr bwMode="auto">
          <a:xfrm flipV="1">
            <a:off x="5091113" y="4230688"/>
            <a:ext cx="1587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45" name="Line 71"/>
          <p:cNvSpPr>
            <a:spLocks noChangeShapeType="1"/>
          </p:cNvSpPr>
          <p:nvPr/>
        </p:nvSpPr>
        <p:spPr bwMode="auto">
          <a:xfrm flipV="1">
            <a:off x="5354638" y="4230688"/>
            <a:ext cx="1587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46" name="Line 72"/>
          <p:cNvSpPr>
            <a:spLocks noChangeShapeType="1"/>
          </p:cNvSpPr>
          <p:nvPr/>
        </p:nvSpPr>
        <p:spPr bwMode="auto">
          <a:xfrm flipV="1">
            <a:off x="5618163" y="4230688"/>
            <a:ext cx="1587" cy="635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47" name="Line 73"/>
          <p:cNvSpPr>
            <a:spLocks noChangeShapeType="1"/>
          </p:cNvSpPr>
          <p:nvPr/>
        </p:nvSpPr>
        <p:spPr bwMode="auto">
          <a:xfrm flipH="1">
            <a:off x="265113" y="4206875"/>
            <a:ext cx="5353050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48" name="Text Box 74"/>
          <p:cNvSpPr txBox="1">
            <a:spLocks noChangeArrowheads="1"/>
          </p:cNvSpPr>
          <p:nvPr/>
        </p:nvSpPr>
        <p:spPr bwMode="auto">
          <a:xfrm>
            <a:off x="6072188" y="2927350"/>
            <a:ext cx="22336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0" i="1"/>
              <a:t>  n</a:t>
            </a:r>
            <a:r>
              <a:rPr lang="en-US" altLang="en-US" b="0"/>
              <a:t> = 20</a:t>
            </a:r>
          </a:p>
          <a:p>
            <a:pPr eaLnBrk="0" hangingPunct="0"/>
            <a:r>
              <a:rPr lang="en-US" altLang="en-US" b="0" i="1"/>
              <a:t>  p</a:t>
            </a:r>
            <a:r>
              <a:rPr lang="en-US" altLang="en-US" b="0"/>
              <a:t> = 0,25</a:t>
            </a:r>
          </a:p>
          <a:p>
            <a:pPr eaLnBrk="0" hangingPunct="0"/>
            <a:r>
              <a:rPr lang="en-US" altLang="en-US" b="0" i="1"/>
              <a:t>np</a:t>
            </a:r>
            <a:r>
              <a:rPr lang="en-US" altLang="en-US" b="0"/>
              <a:t> = 5  </a:t>
            </a:r>
            <a:r>
              <a:rPr lang="en-US" altLang="en-US" b="0" i="1"/>
              <a:t>nq</a:t>
            </a:r>
            <a:r>
              <a:rPr lang="en-US" altLang="en-US" b="0"/>
              <a:t> = 15</a:t>
            </a:r>
          </a:p>
        </p:txBody>
      </p:sp>
      <p:sp>
        <p:nvSpPr>
          <p:cNvPr id="3711049" name="Text Box 75"/>
          <p:cNvSpPr txBox="1">
            <a:spLocks noChangeArrowheads="1"/>
          </p:cNvSpPr>
          <p:nvPr/>
        </p:nvSpPr>
        <p:spPr bwMode="auto">
          <a:xfrm>
            <a:off x="6572250" y="4679950"/>
            <a:ext cx="1631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0" i="1"/>
              <a:t>  n</a:t>
            </a:r>
            <a:r>
              <a:rPr lang="en-US" altLang="en-US" b="0"/>
              <a:t> = 50</a:t>
            </a:r>
          </a:p>
          <a:p>
            <a:pPr eaLnBrk="0" hangingPunct="0"/>
            <a:r>
              <a:rPr lang="en-US" altLang="en-US" b="0" i="1"/>
              <a:t>  p</a:t>
            </a:r>
            <a:r>
              <a:rPr lang="en-US" altLang="en-US" b="0"/>
              <a:t> = 0,25</a:t>
            </a:r>
          </a:p>
          <a:p>
            <a:pPr eaLnBrk="0" hangingPunct="0"/>
            <a:r>
              <a:rPr lang="en-US" altLang="en-US" b="0" i="1"/>
              <a:t>np</a:t>
            </a:r>
            <a:r>
              <a:rPr lang="en-US" altLang="en-US" b="0"/>
              <a:t> = 12,5  </a:t>
            </a:r>
          </a:p>
          <a:p>
            <a:pPr eaLnBrk="0" hangingPunct="0"/>
            <a:r>
              <a:rPr lang="en-US" altLang="en-US" b="0" i="1"/>
              <a:t>nq</a:t>
            </a:r>
            <a:r>
              <a:rPr lang="en-US" altLang="en-US" b="0"/>
              <a:t> = 37,5</a:t>
            </a:r>
          </a:p>
        </p:txBody>
      </p:sp>
      <p:sp>
        <p:nvSpPr>
          <p:cNvPr id="3711050" name="Rectangle 76"/>
          <p:cNvSpPr>
            <a:spLocks noChangeArrowheads="1"/>
          </p:cNvSpPr>
          <p:nvPr/>
        </p:nvSpPr>
        <p:spPr bwMode="auto">
          <a:xfrm>
            <a:off x="757238" y="6457950"/>
            <a:ext cx="777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100" b="0">
                <a:solidFill>
                  <a:srgbClr val="000000"/>
                </a:solidFill>
              </a:rPr>
              <a:t>0</a:t>
            </a:r>
            <a:endParaRPr lang="en-US" altLang="en-US" b="0"/>
          </a:p>
        </p:txBody>
      </p:sp>
      <p:sp>
        <p:nvSpPr>
          <p:cNvPr id="3711051" name="Rectangle 77"/>
          <p:cNvSpPr>
            <a:spLocks noChangeArrowheads="1"/>
          </p:cNvSpPr>
          <p:nvPr/>
        </p:nvSpPr>
        <p:spPr bwMode="auto">
          <a:xfrm>
            <a:off x="1927225" y="6457950"/>
            <a:ext cx="155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100" b="0">
                <a:solidFill>
                  <a:srgbClr val="000000"/>
                </a:solidFill>
              </a:rPr>
              <a:t>10</a:t>
            </a:r>
            <a:endParaRPr lang="en-US" altLang="en-US" b="0"/>
          </a:p>
        </p:txBody>
      </p:sp>
      <p:sp>
        <p:nvSpPr>
          <p:cNvPr id="3711052" name="Rectangle 78"/>
          <p:cNvSpPr>
            <a:spLocks noChangeArrowheads="1"/>
          </p:cNvSpPr>
          <p:nvPr/>
        </p:nvSpPr>
        <p:spPr bwMode="auto">
          <a:xfrm>
            <a:off x="3151188" y="6457950"/>
            <a:ext cx="155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100" b="0">
                <a:solidFill>
                  <a:srgbClr val="000000"/>
                </a:solidFill>
              </a:rPr>
              <a:t>20</a:t>
            </a:r>
            <a:endParaRPr lang="en-US" altLang="en-US" b="0"/>
          </a:p>
        </p:txBody>
      </p:sp>
      <p:sp>
        <p:nvSpPr>
          <p:cNvPr id="3711053" name="Rectangle 79"/>
          <p:cNvSpPr>
            <a:spLocks noChangeArrowheads="1"/>
          </p:cNvSpPr>
          <p:nvPr/>
        </p:nvSpPr>
        <p:spPr bwMode="auto">
          <a:xfrm>
            <a:off x="4375150" y="6457950"/>
            <a:ext cx="155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100" b="0">
                <a:solidFill>
                  <a:srgbClr val="000000"/>
                </a:solidFill>
              </a:rPr>
              <a:t>30</a:t>
            </a:r>
            <a:endParaRPr lang="en-US" altLang="en-US" b="0"/>
          </a:p>
        </p:txBody>
      </p:sp>
      <p:sp>
        <p:nvSpPr>
          <p:cNvPr id="3711054" name="Rectangle 80"/>
          <p:cNvSpPr>
            <a:spLocks noChangeArrowheads="1"/>
          </p:cNvSpPr>
          <p:nvPr/>
        </p:nvSpPr>
        <p:spPr bwMode="auto">
          <a:xfrm>
            <a:off x="5594350" y="6457950"/>
            <a:ext cx="155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100" b="0">
                <a:solidFill>
                  <a:srgbClr val="000000"/>
                </a:solidFill>
              </a:rPr>
              <a:t>40</a:t>
            </a:r>
            <a:endParaRPr lang="en-US" altLang="en-US" b="0"/>
          </a:p>
        </p:txBody>
      </p:sp>
      <p:sp>
        <p:nvSpPr>
          <p:cNvPr id="3711055" name="Rectangle 81"/>
          <p:cNvSpPr>
            <a:spLocks noChangeArrowheads="1"/>
          </p:cNvSpPr>
          <p:nvPr/>
        </p:nvSpPr>
        <p:spPr bwMode="auto">
          <a:xfrm>
            <a:off x="6859588" y="6457950"/>
            <a:ext cx="155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100" b="0">
                <a:solidFill>
                  <a:srgbClr val="000000"/>
                </a:solidFill>
              </a:rPr>
              <a:t>50</a:t>
            </a:r>
            <a:endParaRPr lang="en-US" altLang="en-US" b="0"/>
          </a:p>
        </p:txBody>
      </p:sp>
      <p:sp>
        <p:nvSpPr>
          <p:cNvPr id="3711056" name="Line 82"/>
          <p:cNvSpPr>
            <a:spLocks noChangeShapeType="1"/>
          </p:cNvSpPr>
          <p:nvPr/>
        </p:nvSpPr>
        <p:spPr bwMode="auto">
          <a:xfrm>
            <a:off x="4538663" y="6364288"/>
            <a:ext cx="1587" cy="619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57" name="Line 83"/>
          <p:cNvSpPr>
            <a:spLocks noChangeShapeType="1"/>
          </p:cNvSpPr>
          <p:nvPr/>
        </p:nvSpPr>
        <p:spPr bwMode="auto">
          <a:xfrm>
            <a:off x="5759450" y="6364288"/>
            <a:ext cx="3175" cy="619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58" name="Line 84"/>
          <p:cNvSpPr>
            <a:spLocks noChangeShapeType="1"/>
          </p:cNvSpPr>
          <p:nvPr/>
        </p:nvSpPr>
        <p:spPr bwMode="auto">
          <a:xfrm>
            <a:off x="6983413" y="6364288"/>
            <a:ext cx="3175" cy="619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59" name="Line 85"/>
          <p:cNvSpPr>
            <a:spLocks noChangeShapeType="1"/>
          </p:cNvSpPr>
          <p:nvPr/>
        </p:nvSpPr>
        <p:spPr bwMode="auto">
          <a:xfrm>
            <a:off x="622300" y="6362700"/>
            <a:ext cx="650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711060" name="Line 86"/>
          <p:cNvSpPr>
            <a:spLocks noChangeShapeType="1"/>
          </p:cNvSpPr>
          <p:nvPr/>
        </p:nvSpPr>
        <p:spPr bwMode="auto">
          <a:xfrm>
            <a:off x="3232150" y="6364288"/>
            <a:ext cx="1588" cy="619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61" name="Line 87"/>
          <p:cNvSpPr>
            <a:spLocks noChangeShapeType="1"/>
          </p:cNvSpPr>
          <p:nvPr/>
        </p:nvSpPr>
        <p:spPr bwMode="auto">
          <a:xfrm>
            <a:off x="2017713" y="6364288"/>
            <a:ext cx="1587" cy="619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11062" name="Line 88"/>
          <p:cNvSpPr>
            <a:spLocks noChangeShapeType="1"/>
          </p:cNvSpPr>
          <p:nvPr/>
        </p:nvSpPr>
        <p:spPr bwMode="auto">
          <a:xfrm>
            <a:off x="781050" y="6364288"/>
            <a:ext cx="1588" cy="619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841" name="Text Box 2"/>
          <p:cNvSpPr txBox="1">
            <a:spLocks noChangeArrowheads="1"/>
          </p:cNvSpPr>
          <p:nvPr/>
        </p:nvSpPr>
        <p:spPr bwMode="auto">
          <a:xfrm>
            <a:off x="500063" y="333375"/>
            <a:ext cx="8083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chemeClr val="tx2"/>
                </a:solidFill>
                <a:latin typeface="Times New Roman" pitchFamily="18" charset="0"/>
              </a:rPr>
              <a:t>Distribuição Amostral de Médias</a:t>
            </a:r>
            <a:endParaRPr lang="pt-BR" sz="4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595842" name="Text Box 3"/>
          <p:cNvSpPr txBox="1">
            <a:spLocks noChangeArrowheads="1"/>
          </p:cNvSpPr>
          <p:nvPr/>
        </p:nvSpPr>
        <p:spPr bwMode="auto">
          <a:xfrm>
            <a:off x="2355850" y="3089275"/>
            <a:ext cx="16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b="0">
              <a:latin typeface="Times New Roman" pitchFamily="18" charset="0"/>
            </a:endParaRPr>
          </a:p>
        </p:txBody>
      </p:sp>
      <p:sp>
        <p:nvSpPr>
          <p:cNvPr id="2595843" name="Rectangle 4"/>
          <p:cNvSpPr>
            <a:spLocks noChangeArrowheads="1"/>
          </p:cNvSpPr>
          <p:nvPr/>
        </p:nvSpPr>
        <p:spPr bwMode="auto">
          <a:xfrm>
            <a:off x="0" y="1143000"/>
            <a:ext cx="9144000" cy="5181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latin typeface="Times New Roman" pitchFamily="18" charset="0"/>
            </a:endParaRPr>
          </a:p>
        </p:txBody>
      </p:sp>
      <p:sp>
        <p:nvSpPr>
          <p:cNvPr id="2595844" name="Rectangle 5"/>
          <p:cNvSpPr>
            <a:spLocks noChangeArrowheads="1"/>
          </p:cNvSpPr>
          <p:nvPr/>
        </p:nvSpPr>
        <p:spPr bwMode="auto">
          <a:xfrm>
            <a:off x="812800" y="2209800"/>
            <a:ext cx="2506663" cy="3276600"/>
          </a:xfrm>
          <a:prstGeom prst="rect">
            <a:avLst/>
          </a:prstGeom>
          <a:solidFill>
            <a:srgbClr val="FF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>
                <a:latin typeface="Times New Roman" pitchFamily="18" charset="0"/>
              </a:rPr>
              <a:t>População</a:t>
            </a:r>
            <a:endParaRPr lang="pt-BR" sz="4800">
              <a:latin typeface="Times New Roman" pitchFamily="18" charset="0"/>
            </a:endParaRPr>
          </a:p>
        </p:txBody>
      </p:sp>
      <p:sp>
        <p:nvSpPr>
          <p:cNvPr id="2595845" name="AutoShape 6"/>
          <p:cNvSpPr>
            <a:spLocks noChangeArrowheads="1"/>
          </p:cNvSpPr>
          <p:nvPr/>
        </p:nvSpPr>
        <p:spPr bwMode="auto">
          <a:xfrm>
            <a:off x="1557338" y="1752600"/>
            <a:ext cx="6502400" cy="1524000"/>
          </a:xfrm>
          <a:prstGeom prst="curvedDownArrow">
            <a:avLst>
              <a:gd name="adj1" fmla="val 85333"/>
              <a:gd name="adj2" fmla="val 170667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95846" name="Rectangle 7"/>
          <p:cNvSpPr>
            <a:spLocks noChangeArrowheads="1"/>
          </p:cNvSpPr>
          <p:nvPr/>
        </p:nvSpPr>
        <p:spPr bwMode="auto">
          <a:xfrm>
            <a:off x="3657600" y="28956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47" name="Rectangle 8"/>
          <p:cNvSpPr>
            <a:spLocks noChangeArrowheads="1"/>
          </p:cNvSpPr>
          <p:nvPr/>
        </p:nvSpPr>
        <p:spPr bwMode="auto">
          <a:xfrm>
            <a:off x="3792538" y="30480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48" name="Rectangle 9"/>
          <p:cNvSpPr>
            <a:spLocks noChangeArrowheads="1"/>
          </p:cNvSpPr>
          <p:nvPr/>
        </p:nvSpPr>
        <p:spPr bwMode="auto">
          <a:xfrm>
            <a:off x="3929063" y="32004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49" name="Rectangle 10"/>
          <p:cNvSpPr>
            <a:spLocks noChangeArrowheads="1"/>
          </p:cNvSpPr>
          <p:nvPr/>
        </p:nvSpPr>
        <p:spPr bwMode="auto">
          <a:xfrm>
            <a:off x="4064000" y="33528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50" name="Rectangle 11"/>
          <p:cNvSpPr>
            <a:spLocks noChangeArrowheads="1"/>
          </p:cNvSpPr>
          <p:nvPr/>
        </p:nvSpPr>
        <p:spPr bwMode="auto">
          <a:xfrm>
            <a:off x="4198938" y="35052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51" name="Rectangle 12"/>
          <p:cNvSpPr>
            <a:spLocks noChangeArrowheads="1"/>
          </p:cNvSpPr>
          <p:nvPr/>
        </p:nvSpPr>
        <p:spPr bwMode="auto">
          <a:xfrm>
            <a:off x="4335463" y="36576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52" name="Rectangle 13"/>
          <p:cNvSpPr>
            <a:spLocks noChangeArrowheads="1"/>
          </p:cNvSpPr>
          <p:nvPr/>
        </p:nvSpPr>
        <p:spPr bwMode="auto">
          <a:xfrm>
            <a:off x="4470400" y="38100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53" name="Rectangle 14"/>
          <p:cNvSpPr>
            <a:spLocks noChangeArrowheads="1"/>
          </p:cNvSpPr>
          <p:nvPr/>
        </p:nvSpPr>
        <p:spPr bwMode="auto">
          <a:xfrm>
            <a:off x="4605338" y="39624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54" name="Rectangle 15"/>
          <p:cNvSpPr>
            <a:spLocks noChangeArrowheads="1"/>
          </p:cNvSpPr>
          <p:nvPr/>
        </p:nvSpPr>
        <p:spPr bwMode="auto">
          <a:xfrm>
            <a:off x="4741863" y="41148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55" name="Rectangle 16"/>
          <p:cNvSpPr>
            <a:spLocks noChangeArrowheads="1"/>
          </p:cNvSpPr>
          <p:nvPr/>
        </p:nvSpPr>
        <p:spPr bwMode="auto">
          <a:xfrm>
            <a:off x="4876800" y="42672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56" name="Rectangle 17"/>
          <p:cNvSpPr>
            <a:spLocks noChangeArrowheads="1"/>
          </p:cNvSpPr>
          <p:nvPr/>
        </p:nvSpPr>
        <p:spPr bwMode="auto">
          <a:xfrm>
            <a:off x="5011738" y="44196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57" name="Rectangle 18"/>
          <p:cNvSpPr>
            <a:spLocks noChangeArrowheads="1"/>
          </p:cNvSpPr>
          <p:nvPr/>
        </p:nvSpPr>
        <p:spPr bwMode="auto">
          <a:xfrm>
            <a:off x="5148263" y="45720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58" name="Rectangle 19"/>
          <p:cNvSpPr>
            <a:spLocks noChangeArrowheads="1"/>
          </p:cNvSpPr>
          <p:nvPr/>
        </p:nvSpPr>
        <p:spPr bwMode="auto">
          <a:xfrm>
            <a:off x="5283200" y="47244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59" name="Rectangle 20"/>
          <p:cNvSpPr>
            <a:spLocks noChangeArrowheads="1"/>
          </p:cNvSpPr>
          <p:nvPr/>
        </p:nvSpPr>
        <p:spPr bwMode="auto">
          <a:xfrm>
            <a:off x="4402138" y="27432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60" name="Rectangle 21"/>
          <p:cNvSpPr>
            <a:spLocks noChangeArrowheads="1"/>
          </p:cNvSpPr>
          <p:nvPr/>
        </p:nvSpPr>
        <p:spPr bwMode="auto">
          <a:xfrm>
            <a:off x="4538663" y="28956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61" name="Rectangle 22"/>
          <p:cNvSpPr>
            <a:spLocks noChangeArrowheads="1"/>
          </p:cNvSpPr>
          <p:nvPr/>
        </p:nvSpPr>
        <p:spPr bwMode="auto">
          <a:xfrm>
            <a:off x="4673600" y="30480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62" name="Rectangle 23"/>
          <p:cNvSpPr>
            <a:spLocks noChangeArrowheads="1"/>
          </p:cNvSpPr>
          <p:nvPr/>
        </p:nvSpPr>
        <p:spPr bwMode="auto">
          <a:xfrm>
            <a:off x="4808538" y="32004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63" name="Rectangle 24"/>
          <p:cNvSpPr>
            <a:spLocks noChangeArrowheads="1"/>
          </p:cNvSpPr>
          <p:nvPr/>
        </p:nvSpPr>
        <p:spPr bwMode="auto">
          <a:xfrm>
            <a:off x="4945063" y="33528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64" name="Rectangle 25"/>
          <p:cNvSpPr>
            <a:spLocks noChangeArrowheads="1"/>
          </p:cNvSpPr>
          <p:nvPr/>
        </p:nvSpPr>
        <p:spPr bwMode="auto">
          <a:xfrm>
            <a:off x="5080000" y="35052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65" name="Rectangle 26"/>
          <p:cNvSpPr>
            <a:spLocks noChangeArrowheads="1"/>
          </p:cNvSpPr>
          <p:nvPr/>
        </p:nvSpPr>
        <p:spPr bwMode="auto">
          <a:xfrm>
            <a:off x="5214938" y="36576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66" name="Rectangle 27"/>
          <p:cNvSpPr>
            <a:spLocks noChangeArrowheads="1"/>
          </p:cNvSpPr>
          <p:nvPr/>
        </p:nvSpPr>
        <p:spPr bwMode="auto">
          <a:xfrm>
            <a:off x="5351463" y="38100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67" name="Rectangle 28"/>
          <p:cNvSpPr>
            <a:spLocks noChangeArrowheads="1"/>
          </p:cNvSpPr>
          <p:nvPr/>
        </p:nvSpPr>
        <p:spPr bwMode="auto">
          <a:xfrm>
            <a:off x="5486400" y="39624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68" name="Rectangle 29"/>
          <p:cNvSpPr>
            <a:spLocks noChangeArrowheads="1"/>
          </p:cNvSpPr>
          <p:nvPr/>
        </p:nvSpPr>
        <p:spPr bwMode="auto">
          <a:xfrm>
            <a:off x="5621338" y="41148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69" name="Rectangle 30"/>
          <p:cNvSpPr>
            <a:spLocks noChangeArrowheads="1"/>
          </p:cNvSpPr>
          <p:nvPr/>
        </p:nvSpPr>
        <p:spPr bwMode="auto">
          <a:xfrm>
            <a:off x="5757863" y="42672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70" name="Rectangle 31"/>
          <p:cNvSpPr>
            <a:spLocks noChangeArrowheads="1"/>
          </p:cNvSpPr>
          <p:nvPr/>
        </p:nvSpPr>
        <p:spPr bwMode="auto">
          <a:xfrm>
            <a:off x="5892800" y="44196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71" name="Rectangle 32"/>
          <p:cNvSpPr>
            <a:spLocks noChangeArrowheads="1"/>
          </p:cNvSpPr>
          <p:nvPr/>
        </p:nvSpPr>
        <p:spPr bwMode="auto">
          <a:xfrm>
            <a:off x="6027738" y="45720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72" name="Rectangle 33"/>
          <p:cNvSpPr>
            <a:spLocks noChangeArrowheads="1"/>
          </p:cNvSpPr>
          <p:nvPr/>
        </p:nvSpPr>
        <p:spPr bwMode="auto">
          <a:xfrm>
            <a:off x="6164263" y="47244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73" name="Rectangle 34"/>
          <p:cNvSpPr>
            <a:spLocks noChangeArrowheads="1"/>
          </p:cNvSpPr>
          <p:nvPr/>
        </p:nvSpPr>
        <p:spPr bwMode="auto">
          <a:xfrm>
            <a:off x="5621338" y="26670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74" name="Rectangle 35"/>
          <p:cNvSpPr>
            <a:spLocks noChangeArrowheads="1"/>
          </p:cNvSpPr>
          <p:nvPr/>
        </p:nvSpPr>
        <p:spPr bwMode="auto">
          <a:xfrm>
            <a:off x="5892800" y="28956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75" name="Rectangle 36"/>
          <p:cNvSpPr>
            <a:spLocks noChangeArrowheads="1"/>
          </p:cNvSpPr>
          <p:nvPr/>
        </p:nvSpPr>
        <p:spPr bwMode="auto">
          <a:xfrm>
            <a:off x="6027738" y="30480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76" name="Rectangle 37"/>
          <p:cNvSpPr>
            <a:spLocks noChangeArrowheads="1"/>
          </p:cNvSpPr>
          <p:nvPr/>
        </p:nvSpPr>
        <p:spPr bwMode="auto">
          <a:xfrm>
            <a:off x="6164263" y="32004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77" name="Rectangle 38"/>
          <p:cNvSpPr>
            <a:spLocks noChangeArrowheads="1"/>
          </p:cNvSpPr>
          <p:nvPr/>
        </p:nvSpPr>
        <p:spPr bwMode="auto">
          <a:xfrm>
            <a:off x="6299200" y="33528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78" name="Rectangle 39"/>
          <p:cNvSpPr>
            <a:spLocks noChangeArrowheads="1"/>
          </p:cNvSpPr>
          <p:nvPr/>
        </p:nvSpPr>
        <p:spPr bwMode="auto">
          <a:xfrm>
            <a:off x="6434138" y="35052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79" name="Rectangle 40"/>
          <p:cNvSpPr>
            <a:spLocks noChangeArrowheads="1"/>
          </p:cNvSpPr>
          <p:nvPr/>
        </p:nvSpPr>
        <p:spPr bwMode="auto">
          <a:xfrm>
            <a:off x="6570663" y="36576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80" name="Rectangle 41"/>
          <p:cNvSpPr>
            <a:spLocks noChangeArrowheads="1"/>
          </p:cNvSpPr>
          <p:nvPr/>
        </p:nvSpPr>
        <p:spPr bwMode="auto">
          <a:xfrm>
            <a:off x="6705600" y="38100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81" name="Rectangle 42"/>
          <p:cNvSpPr>
            <a:spLocks noChangeArrowheads="1"/>
          </p:cNvSpPr>
          <p:nvPr/>
        </p:nvSpPr>
        <p:spPr bwMode="auto">
          <a:xfrm>
            <a:off x="6840538" y="39624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82" name="Rectangle 43"/>
          <p:cNvSpPr>
            <a:spLocks noChangeArrowheads="1"/>
          </p:cNvSpPr>
          <p:nvPr/>
        </p:nvSpPr>
        <p:spPr bwMode="auto">
          <a:xfrm>
            <a:off x="6977063" y="41148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83" name="Rectangle 44"/>
          <p:cNvSpPr>
            <a:spLocks noChangeArrowheads="1"/>
          </p:cNvSpPr>
          <p:nvPr/>
        </p:nvSpPr>
        <p:spPr bwMode="auto">
          <a:xfrm>
            <a:off x="7112000" y="42672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84" name="Rectangle 45"/>
          <p:cNvSpPr>
            <a:spLocks noChangeArrowheads="1"/>
          </p:cNvSpPr>
          <p:nvPr/>
        </p:nvSpPr>
        <p:spPr bwMode="auto">
          <a:xfrm>
            <a:off x="7246938" y="44196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85" name="Rectangle 46"/>
          <p:cNvSpPr>
            <a:spLocks noChangeArrowheads="1"/>
          </p:cNvSpPr>
          <p:nvPr/>
        </p:nvSpPr>
        <p:spPr bwMode="auto">
          <a:xfrm>
            <a:off x="7383463" y="45720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86" name="Rectangle 47"/>
          <p:cNvSpPr>
            <a:spLocks noChangeArrowheads="1"/>
          </p:cNvSpPr>
          <p:nvPr/>
        </p:nvSpPr>
        <p:spPr bwMode="auto">
          <a:xfrm>
            <a:off x="7518400" y="47244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87" name="Rectangle 48"/>
          <p:cNvSpPr>
            <a:spLocks noChangeArrowheads="1"/>
          </p:cNvSpPr>
          <p:nvPr/>
        </p:nvSpPr>
        <p:spPr bwMode="auto">
          <a:xfrm>
            <a:off x="7653338" y="48768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88" name="Rectangle 49"/>
          <p:cNvSpPr>
            <a:spLocks noChangeArrowheads="1"/>
          </p:cNvSpPr>
          <p:nvPr/>
        </p:nvSpPr>
        <p:spPr bwMode="auto">
          <a:xfrm>
            <a:off x="5080000" y="26670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89" name="Rectangle 50"/>
          <p:cNvSpPr>
            <a:spLocks noChangeArrowheads="1"/>
          </p:cNvSpPr>
          <p:nvPr/>
        </p:nvSpPr>
        <p:spPr bwMode="auto">
          <a:xfrm>
            <a:off x="5214938" y="28194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90" name="Rectangle 51"/>
          <p:cNvSpPr>
            <a:spLocks noChangeArrowheads="1"/>
          </p:cNvSpPr>
          <p:nvPr/>
        </p:nvSpPr>
        <p:spPr bwMode="auto">
          <a:xfrm>
            <a:off x="5351463" y="29718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91" name="Rectangle 52"/>
          <p:cNvSpPr>
            <a:spLocks noChangeArrowheads="1"/>
          </p:cNvSpPr>
          <p:nvPr/>
        </p:nvSpPr>
        <p:spPr bwMode="auto">
          <a:xfrm>
            <a:off x="5486400" y="31242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92" name="Rectangle 53"/>
          <p:cNvSpPr>
            <a:spLocks noChangeArrowheads="1"/>
          </p:cNvSpPr>
          <p:nvPr/>
        </p:nvSpPr>
        <p:spPr bwMode="auto">
          <a:xfrm>
            <a:off x="5621338" y="32766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93" name="Rectangle 54"/>
          <p:cNvSpPr>
            <a:spLocks noChangeArrowheads="1"/>
          </p:cNvSpPr>
          <p:nvPr/>
        </p:nvSpPr>
        <p:spPr bwMode="auto">
          <a:xfrm>
            <a:off x="5757863" y="34290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94" name="Rectangle 55"/>
          <p:cNvSpPr>
            <a:spLocks noChangeArrowheads="1"/>
          </p:cNvSpPr>
          <p:nvPr/>
        </p:nvSpPr>
        <p:spPr bwMode="auto">
          <a:xfrm>
            <a:off x="5892800" y="35814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95" name="Rectangle 56"/>
          <p:cNvSpPr>
            <a:spLocks noChangeArrowheads="1"/>
          </p:cNvSpPr>
          <p:nvPr/>
        </p:nvSpPr>
        <p:spPr bwMode="auto">
          <a:xfrm>
            <a:off x="6027738" y="37338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96" name="Rectangle 57"/>
          <p:cNvSpPr>
            <a:spLocks noChangeArrowheads="1"/>
          </p:cNvSpPr>
          <p:nvPr/>
        </p:nvSpPr>
        <p:spPr bwMode="auto">
          <a:xfrm>
            <a:off x="6164263" y="38862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97" name="Rectangle 58"/>
          <p:cNvSpPr>
            <a:spLocks noChangeArrowheads="1"/>
          </p:cNvSpPr>
          <p:nvPr/>
        </p:nvSpPr>
        <p:spPr bwMode="auto">
          <a:xfrm>
            <a:off x="6299200" y="40386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98" name="Rectangle 59"/>
          <p:cNvSpPr>
            <a:spLocks noChangeArrowheads="1"/>
          </p:cNvSpPr>
          <p:nvPr/>
        </p:nvSpPr>
        <p:spPr bwMode="auto">
          <a:xfrm>
            <a:off x="6434138" y="41910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899" name="Rectangle 60"/>
          <p:cNvSpPr>
            <a:spLocks noChangeArrowheads="1"/>
          </p:cNvSpPr>
          <p:nvPr/>
        </p:nvSpPr>
        <p:spPr bwMode="auto">
          <a:xfrm>
            <a:off x="6570663" y="43434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900" name="Rectangle 61"/>
          <p:cNvSpPr>
            <a:spLocks noChangeArrowheads="1"/>
          </p:cNvSpPr>
          <p:nvPr/>
        </p:nvSpPr>
        <p:spPr bwMode="auto">
          <a:xfrm>
            <a:off x="6705600" y="4495800"/>
            <a:ext cx="338138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901" name="Rectangle 62"/>
          <p:cNvSpPr>
            <a:spLocks noChangeArrowheads="1"/>
          </p:cNvSpPr>
          <p:nvPr/>
        </p:nvSpPr>
        <p:spPr bwMode="auto">
          <a:xfrm>
            <a:off x="6840538" y="4648200"/>
            <a:ext cx="339725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5902" name="Rectangle 63"/>
          <p:cNvSpPr>
            <a:spLocks noChangeArrowheads="1"/>
          </p:cNvSpPr>
          <p:nvPr/>
        </p:nvSpPr>
        <p:spPr bwMode="auto">
          <a:xfrm>
            <a:off x="6977063" y="4800600"/>
            <a:ext cx="338137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</a:rPr>
              <a:t>X</a:t>
            </a:r>
            <a:endParaRPr lang="pt-BR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4449" name="Picture 2" descr="Hospit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60375"/>
            <a:ext cx="9347200" cy="731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6865" name="Rectangle 2"/>
          <p:cNvSpPr>
            <a:spLocks noChangeArrowheads="1"/>
          </p:cNvSpPr>
          <p:nvPr/>
        </p:nvSpPr>
        <p:spPr bwMode="auto">
          <a:xfrm>
            <a:off x="357188" y="1071563"/>
            <a:ext cx="8399462" cy="548640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596866" name="Text Box 3"/>
          <p:cNvSpPr txBox="1">
            <a:spLocks noChangeArrowheads="1"/>
          </p:cNvSpPr>
          <p:nvPr/>
        </p:nvSpPr>
        <p:spPr bwMode="auto">
          <a:xfrm>
            <a:off x="541338" y="1828800"/>
            <a:ext cx="7451725" cy="332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3200">
                <a:latin typeface="Times New Roman" pitchFamily="18" charset="0"/>
              </a:rPr>
              <a:t>Quantos minutos você estuda </a:t>
            </a:r>
          </a:p>
          <a:p>
            <a:pPr marL="457200" indent="-457200"/>
            <a:r>
              <a:rPr lang="en-US" sz="3200">
                <a:latin typeface="Times New Roman" pitchFamily="18" charset="0"/>
              </a:rPr>
              <a:t>por SEMANA ?</a:t>
            </a:r>
          </a:p>
          <a:p>
            <a:pPr marL="457200" indent="-457200"/>
            <a:endParaRPr lang="en-US" sz="3200">
              <a:latin typeface="Times New Roman" pitchFamily="18" charset="0"/>
            </a:endParaRPr>
          </a:p>
          <a:p>
            <a:pPr marL="457200" indent="-457200"/>
            <a:r>
              <a:rPr lang="en-US" sz="2800">
                <a:latin typeface="Times New Roman" pitchFamily="18" charset="0"/>
              </a:rPr>
              <a:t>POPULAÇÃO: </a:t>
            </a:r>
          </a:p>
          <a:p>
            <a:pPr marL="457200" indent="-457200"/>
            <a:r>
              <a:rPr lang="en-US" sz="2800">
                <a:latin typeface="Times New Roman" pitchFamily="18" charset="0"/>
              </a:rPr>
              <a:t>ESTUDANTES DA UNIVERSIDADE SÃO PAULO</a:t>
            </a:r>
          </a:p>
          <a:p>
            <a:pPr marL="457200" indent="-457200"/>
            <a:endParaRPr lang="en-US" sz="2800">
              <a:latin typeface="Times New Roman" pitchFamily="18" charset="0"/>
            </a:endParaRPr>
          </a:p>
          <a:p>
            <a:pPr marL="457200" indent="-457200"/>
            <a:r>
              <a:rPr lang="en-US" sz="3200">
                <a:latin typeface="Times New Roman" pitchFamily="18" charset="0"/>
              </a:rPr>
              <a:t>AMOSTRA 1: 500 ESTUDANTES</a:t>
            </a:r>
            <a:endParaRPr lang="pt-BR" sz="3200">
              <a:latin typeface="Times New Roman" pitchFamily="18" charset="0"/>
            </a:endParaRPr>
          </a:p>
        </p:txBody>
      </p:sp>
      <p:pic>
        <p:nvPicPr>
          <p:cNvPr id="2596867" name="Picture 4" descr="professor0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1763" y="0"/>
            <a:ext cx="266223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96868" name="Oval 5"/>
          <p:cNvSpPr>
            <a:spLocks noChangeArrowheads="1"/>
          </p:cNvSpPr>
          <p:nvPr/>
        </p:nvSpPr>
        <p:spPr bwMode="auto">
          <a:xfrm>
            <a:off x="812800" y="5105400"/>
            <a:ext cx="1557338" cy="11430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FF00"/>
                </a:solidFill>
                <a:latin typeface="Times New Roman" pitchFamily="18" charset="0"/>
              </a:rPr>
              <a:t>1</a:t>
            </a:r>
            <a:endParaRPr lang="pt-BR" sz="6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6869" name="Line 6"/>
          <p:cNvSpPr>
            <a:spLocks noChangeShapeType="1"/>
          </p:cNvSpPr>
          <p:nvPr/>
        </p:nvSpPr>
        <p:spPr bwMode="auto">
          <a:xfrm>
            <a:off x="2844800" y="5791200"/>
            <a:ext cx="1963738" cy="0"/>
          </a:xfrm>
          <a:prstGeom prst="line">
            <a:avLst/>
          </a:prstGeom>
          <a:noFill/>
          <a:ln w="762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596870" name="Text Box 7"/>
          <p:cNvSpPr txBox="1">
            <a:spLocks noChangeArrowheads="1"/>
          </p:cNvSpPr>
          <p:nvPr/>
        </p:nvSpPr>
        <p:spPr bwMode="auto">
          <a:xfrm>
            <a:off x="4945063" y="5334000"/>
            <a:ext cx="330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FF"/>
                </a:solidFill>
                <a:latin typeface="Times New Roman" pitchFamily="18" charset="0"/>
              </a:rPr>
              <a:t>X = 101 min</a:t>
            </a:r>
          </a:p>
          <a:p>
            <a:r>
              <a:rPr lang="en-US" i="1">
                <a:solidFill>
                  <a:srgbClr val="0000FF"/>
                </a:solidFill>
                <a:latin typeface="Times New Roman" pitchFamily="18" charset="0"/>
              </a:rPr>
              <a:t>AMPLITUDE: 0 a 240 min.</a:t>
            </a:r>
            <a:endParaRPr lang="pt-BR" i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7889" name="Rectangle 2"/>
          <p:cNvSpPr>
            <a:spLocks noChangeArrowheads="1"/>
          </p:cNvSpPr>
          <p:nvPr/>
        </p:nvSpPr>
        <p:spPr bwMode="auto">
          <a:xfrm>
            <a:off x="406400" y="1143000"/>
            <a:ext cx="8399463" cy="548640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597890" name="Text Box 3"/>
          <p:cNvSpPr txBox="1">
            <a:spLocks noChangeArrowheads="1"/>
          </p:cNvSpPr>
          <p:nvPr/>
        </p:nvSpPr>
        <p:spPr bwMode="auto">
          <a:xfrm>
            <a:off x="541338" y="1828800"/>
            <a:ext cx="7451725" cy="332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3200">
                <a:latin typeface="Times New Roman" pitchFamily="18" charset="0"/>
              </a:rPr>
              <a:t>Quantos minutos você estuda </a:t>
            </a:r>
          </a:p>
          <a:p>
            <a:pPr marL="457200" indent="-457200"/>
            <a:r>
              <a:rPr lang="en-US" sz="3200">
                <a:latin typeface="Times New Roman" pitchFamily="18" charset="0"/>
              </a:rPr>
              <a:t>por SEMANA ?</a:t>
            </a:r>
          </a:p>
          <a:p>
            <a:pPr marL="457200" indent="-457200"/>
            <a:endParaRPr lang="en-US" sz="3200">
              <a:latin typeface="Times New Roman" pitchFamily="18" charset="0"/>
            </a:endParaRPr>
          </a:p>
          <a:p>
            <a:pPr marL="457200" indent="-457200"/>
            <a:r>
              <a:rPr lang="en-US" sz="2800">
                <a:latin typeface="Times New Roman" pitchFamily="18" charset="0"/>
              </a:rPr>
              <a:t>POPULAÇÃO: </a:t>
            </a:r>
          </a:p>
          <a:p>
            <a:pPr marL="457200" indent="-457200"/>
            <a:r>
              <a:rPr lang="en-US" sz="2800">
                <a:latin typeface="Times New Roman" pitchFamily="18" charset="0"/>
              </a:rPr>
              <a:t>ESTUDANTES DA UNIVERSIDADE SÃO PAULO</a:t>
            </a:r>
          </a:p>
          <a:p>
            <a:pPr marL="457200" indent="-457200"/>
            <a:endParaRPr lang="en-US" sz="2800">
              <a:latin typeface="Times New Roman" pitchFamily="18" charset="0"/>
            </a:endParaRPr>
          </a:p>
          <a:p>
            <a:pPr marL="457200" indent="-457200"/>
            <a:r>
              <a:rPr lang="en-US" sz="3200">
                <a:latin typeface="Times New Roman" pitchFamily="18" charset="0"/>
              </a:rPr>
              <a:t>AMOSTRA 2: 500 ESTUDANTES</a:t>
            </a:r>
            <a:endParaRPr lang="pt-BR" sz="3200">
              <a:latin typeface="Times New Roman" pitchFamily="18" charset="0"/>
            </a:endParaRPr>
          </a:p>
        </p:txBody>
      </p:sp>
      <p:pic>
        <p:nvPicPr>
          <p:cNvPr id="2597891" name="Picture 4" descr="professor0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1763" y="0"/>
            <a:ext cx="266223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97892" name="Oval 5"/>
          <p:cNvSpPr>
            <a:spLocks noChangeArrowheads="1"/>
          </p:cNvSpPr>
          <p:nvPr/>
        </p:nvSpPr>
        <p:spPr bwMode="auto">
          <a:xfrm>
            <a:off x="812800" y="5105400"/>
            <a:ext cx="1557338" cy="11430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FF00"/>
                </a:solidFill>
                <a:latin typeface="Times New Roman" pitchFamily="18" charset="0"/>
              </a:rPr>
              <a:t>2</a:t>
            </a:r>
            <a:endParaRPr lang="pt-BR" sz="6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7893" name="Line 6"/>
          <p:cNvSpPr>
            <a:spLocks noChangeShapeType="1"/>
          </p:cNvSpPr>
          <p:nvPr/>
        </p:nvSpPr>
        <p:spPr bwMode="auto">
          <a:xfrm>
            <a:off x="2844800" y="5791200"/>
            <a:ext cx="1963738" cy="0"/>
          </a:xfrm>
          <a:prstGeom prst="line">
            <a:avLst/>
          </a:prstGeom>
          <a:noFill/>
          <a:ln w="762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597894" name="Text Box 7"/>
          <p:cNvSpPr txBox="1">
            <a:spLocks noChangeArrowheads="1"/>
          </p:cNvSpPr>
          <p:nvPr/>
        </p:nvSpPr>
        <p:spPr bwMode="auto">
          <a:xfrm>
            <a:off x="4945063" y="5334000"/>
            <a:ext cx="3436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FF"/>
                </a:solidFill>
                <a:latin typeface="Times New Roman" pitchFamily="18" charset="0"/>
              </a:rPr>
              <a:t>X = 109 min</a:t>
            </a:r>
          </a:p>
          <a:p>
            <a:r>
              <a:rPr lang="en-US" i="1">
                <a:solidFill>
                  <a:srgbClr val="0000FF"/>
                </a:solidFill>
                <a:latin typeface="Times New Roman" pitchFamily="18" charset="0"/>
              </a:rPr>
              <a:t>AMPLITUDE: 10 a 220 min.</a:t>
            </a:r>
            <a:endParaRPr lang="pt-BR" i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8913" name="Rectangle 2"/>
          <p:cNvSpPr>
            <a:spLocks noChangeArrowheads="1"/>
          </p:cNvSpPr>
          <p:nvPr/>
        </p:nvSpPr>
        <p:spPr bwMode="auto">
          <a:xfrm>
            <a:off x="406400" y="1143000"/>
            <a:ext cx="8399463" cy="548640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598914" name="Text Box 3"/>
          <p:cNvSpPr txBox="1">
            <a:spLocks noChangeArrowheads="1"/>
          </p:cNvSpPr>
          <p:nvPr/>
        </p:nvSpPr>
        <p:spPr bwMode="auto">
          <a:xfrm>
            <a:off x="541338" y="1828800"/>
            <a:ext cx="7451725" cy="332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3200">
                <a:latin typeface="Times New Roman" pitchFamily="18" charset="0"/>
              </a:rPr>
              <a:t>Quantos minutos você estuda </a:t>
            </a:r>
          </a:p>
          <a:p>
            <a:pPr marL="457200" indent="-457200"/>
            <a:r>
              <a:rPr lang="en-US" sz="3200">
                <a:latin typeface="Times New Roman" pitchFamily="18" charset="0"/>
              </a:rPr>
              <a:t>por SEMANA ?</a:t>
            </a:r>
          </a:p>
          <a:p>
            <a:pPr marL="457200" indent="-457200"/>
            <a:endParaRPr lang="en-US" sz="3200">
              <a:latin typeface="Times New Roman" pitchFamily="18" charset="0"/>
            </a:endParaRPr>
          </a:p>
          <a:p>
            <a:pPr marL="457200" indent="-457200"/>
            <a:r>
              <a:rPr lang="en-US" sz="2800">
                <a:latin typeface="Times New Roman" pitchFamily="18" charset="0"/>
              </a:rPr>
              <a:t>POPULAÇÃO: </a:t>
            </a:r>
          </a:p>
          <a:p>
            <a:pPr marL="457200" indent="-457200"/>
            <a:r>
              <a:rPr lang="en-US" sz="2800">
                <a:latin typeface="Times New Roman" pitchFamily="18" charset="0"/>
              </a:rPr>
              <a:t>ESTUDANTES DA UNIVERSIDADE SÃO PAULO</a:t>
            </a:r>
          </a:p>
          <a:p>
            <a:pPr marL="457200" indent="-457200"/>
            <a:endParaRPr lang="en-US" sz="2800">
              <a:latin typeface="Times New Roman" pitchFamily="18" charset="0"/>
            </a:endParaRPr>
          </a:p>
          <a:p>
            <a:pPr marL="457200" indent="-457200"/>
            <a:r>
              <a:rPr lang="en-US" sz="3200">
                <a:latin typeface="Times New Roman" pitchFamily="18" charset="0"/>
              </a:rPr>
              <a:t>AMOSTRA 3: 500 ESTUDANTES</a:t>
            </a:r>
            <a:endParaRPr lang="pt-BR" sz="3200">
              <a:latin typeface="Times New Roman" pitchFamily="18" charset="0"/>
            </a:endParaRPr>
          </a:p>
        </p:txBody>
      </p:sp>
      <p:pic>
        <p:nvPicPr>
          <p:cNvPr id="2598915" name="Picture 4" descr="professor0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1763" y="0"/>
            <a:ext cx="266223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98916" name="Oval 5"/>
          <p:cNvSpPr>
            <a:spLocks noChangeArrowheads="1"/>
          </p:cNvSpPr>
          <p:nvPr/>
        </p:nvSpPr>
        <p:spPr bwMode="auto">
          <a:xfrm>
            <a:off x="812800" y="5105400"/>
            <a:ext cx="1557338" cy="11430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FF00"/>
                </a:solidFill>
                <a:latin typeface="Times New Roman" pitchFamily="18" charset="0"/>
              </a:rPr>
              <a:t>3</a:t>
            </a:r>
            <a:endParaRPr lang="pt-BR" sz="6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8917" name="Line 6"/>
          <p:cNvSpPr>
            <a:spLocks noChangeShapeType="1"/>
          </p:cNvSpPr>
          <p:nvPr/>
        </p:nvSpPr>
        <p:spPr bwMode="auto">
          <a:xfrm>
            <a:off x="2844800" y="5791200"/>
            <a:ext cx="1963738" cy="0"/>
          </a:xfrm>
          <a:prstGeom prst="line">
            <a:avLst/>
          </a:prstGeom>
          <a:noFill/>
          <a:ln w="762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598918" name="Text Box 7"/>
          <p:cNvSpPr txBox="1">
            <a:spLocks noChangeArrowheads="1"/>
          </p:cNvSpPr>
          <p:nvPr/>
        </p:nvSpPr>
        <p:spPr bwMode="auto">
          <a:xfrm>
            <a:off x="4945063" y="5334000"/>
            <a:ext cx="330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FF"/>
                </a:solidFill>
                <a:latin typeface="Times New Roman" pitchFamily="18" charset="0"/>
              </a:rPr>
              <a:t>X = 105 min</a:t>
            </a:r>
          </a:p>
          <a:p>
            <a:r>
              <a:rPr lang="en-US" i="1">
                <a:solidFill>
                  <a:srgbClr val="0000FF"/>
                </a:solidFill>
                <a:latin typeface="Times New Roman" pitchFamily="18" charset="0"/>
              </a:rPr>
              <a:t>AMPLITUDE: 5 a 215 min.</a:t>
            </a:r>
            <a:endParaRPr lang="pt-BR" i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9937" name="Rectangle 2"/>
          <p:cNvSpPr>
            <a:spLocks noChangeArrowheads="1"/>
          </p:cNvSpPr>
          <p:nvPr/>
        </p:nvSpPr>
        <p:spPr bwMode="auto">
          <a:xfrm>
            <a:off x="406400" y="1143000"/>
            <a:ext cx="8399463" cy="548640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599938" name="Text Box 3"/>
          <p:cNvSpPr txBox="1">
            <a:spLocks noChangeArrowheads="1"/>
          </p:cNvSpPr>
          <p:nvPr/>
        </p:nvSpPr>
        <p:spPr bwMode="auto">
          <a:xfrm>
            <a:off x="541338" y="1828800"/>
            <a:ext cx="7451725" cy="332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3200">
                <a:latin typeface="Times New Roman" pitchFamily="18" charset="0"/>
              </a:rPr>
              <a:t>Quantos minutos você estuda </a:t>
            </a:r>
          </a:p>
          <a:p>
            <a:pPr marL="457200" indent="-457200"/>
            <a:r>
              <a:rPr lang="en-US" sz="3200">
                <a:latin typeface="Times New Roman" pitchFamily="18" charset="0"/>
              </a:rPr>
              <a:t>por SEMANA ?</a:t>
            </a:r>
          </a:p>
          <a:p>
            <a:pPr marL="457200" indent="-457200"/>
            <a:endParaRPr lang="en-US" sz="3200">
              <a:latin typeface="Times New Roman" pitchFamily="18" charset="0"/>
            </a:endParaRPr>
          </a:p>
          <a:p>
            <a:pPr marL="457200" indent="-457200"/>
            <a:r>
              <a:rPr lang="en-US" sz="2800">
                <a:latin typeface="Times New Roman" pitchFamily="18" charset="0"/>
              </a:rPr>
              <a:t>POPULAÇÃO: </a:t>
            </a:r>
          </a:p>
          <a:p>
            <a:pPr marL="457200" indent="-457200"/>
            <a:r>
              <a:rPr lang="en-US" sz="2800">
                <a:latin typeface="Times New Roman" pitchFamily="18" charset="0"/>
              </a:rPr>
              <a:t>ESTUDANTES DA UNIVERSIDADE SÃO PAULO</a:t>
            </a:r>
          </a:p>
          <a:p>
            <a:pPr marL="457200" indent="-457200"/>
            <a:endParaRPr lang="en-US" sz="2800">
              <a:latin typeface="Times New Roman" pitchFamily="18" charset="0"/>
            </a:endParaRPr>
          </a:p>
          <a:p>
            <a:pPr marL="457200" indent="-457200"/>
            <a:r>
              <a:rPr lang="en-US" sz="3200">
                <a:latin typeface="Times New Roman" pitchFamily="18" charset="0"/>
              </a:rPr>
              <a:t>AMOSTRA 97: 500 ESTUDANTES</a:t>
            </a:r>
            <a:endParaRPr lang="pt-BR" sz="3200">
              <a:latin typeface="Times New Roman" pitchFamily="18" charset="0"/>
            </a:endParaRPr>
          </a:p>
        </p:txBody>
      </p:sp>
      <p:pic>
        <p:nvPicPr>
          <p:cNvPr id="2599939" name="Picture 4" descr="professor0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1763" y="0"/>
            <a:ext cx="266223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99940" name="Oval 5"/>
          <p:cNvSpPr>
            <a:spLocks noChangeArrowheads="1"/>
          </p:cNvSpPr>
          <p:nvPr/>
        </p:nvSpPr>
        <p:spPr bwMode="auto">
          <a:xfrm>
            <a:off x="812800" y="5105400"/>
            <a:ext cx="1557338" cy="11430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FF00"/>
                </a:solidFill>
                <a:latin typeface="Times New Roman" pitchFamily="18" charset="0"/>
              </a:rPr>
              <a:t>97</a:t>
            </a:r>
            <a:endParaRPr lang="pt-BR" sz="6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99941" name="Line 6"/>
          <p:cNvSpPr>
            <a:spLocks noChangeShapeType="1"/>
          </p:cNvSpPr>
          <p:nvPr/>
        </p:nvSpPr>
        <p:spPr bwMode="auto">
          <a:xfrm>
            <a:off x="2844800" y="5791200"/>
            <a:ext cx="1963738" cy="0"/>
          </a:xfrm>
          <a:prstGeom prst="line">
            <a:avLst/>
          </a:prstGeom>
          <a:noFill/>
          <a:ln w="762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599942" name="Text Box 7"/>
          <p:cNvSpPr txBox="1">
            <a:spLocks noChangeArrowheads="1"/>
          </p:cNvSpPr>
          <p:nvPr/>
        </p:nvSpPr>
        <p:spPr bwMode="auto">
          <a:xfrm>
            <a:off x="4945063" y="5334000"/>
            <a:ext cx="330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FF"/>
                </a:solidFill>
                <a:latin typeface="Times New Roman" pitchFamily="18" charset="0"/>
              </a:rPr>
              <a:t>X = 103 min</a:t>
            </a:r>
          </a:p>
          <a:p>
            <a:r>
              <a:rPr lang="en-US" i="1">
                <a:solidFill>
                  <a:srgbClr val="0000FF"/>
                </a:solidFill>
                <a:latin typeface="Times New Roman" pitchFamily="18" charset="0"/>
              </a:rPr>
              <a:t>AMPLITUDE: 9 a 202 min.</a:t>
            </a:r>
            <a:endParaRPr lang="pt-BR" i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2355</TotalTime>
  <Words>1380</Words>
  <Application>Microsoft Office PowerPoint</Application>
  <PresentationFormat>Apresentação na tela (4:3)</PresentationFormat>
  <Paragraphs>467</Paragraphs>
  <Slides>50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50</vt:i4>
      </vt:variant>
    </vt:vector>
  </HeadingPairs>
  <TitlesOfParts>
    <vt:vector size="58" baseType="lpstr">
      <vt:lpstr>Albertus</vt:lpstr>
      <vt:lpstr>Arial</vt:lpstr>
      <vt:lpstr>Arial Unicode MS</vt:lpstr>
      <vt:lpstr>Symbol</vt:lpstr>
      <vt:lpstr>Tahoma</vt:lpstr>
      <vt:lpstr>Times New Roman</vt:lpstr>
      <vt:lpstr>Verdana</vt:lpstr>
      <vt:lpstr>Design padrão</vt:lpstr>
      <vt:lpstr>Estatística aplicada a ensaios clínicos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Distribuições amostrais </vt:lpstr>
      <vt:lpstr>Teorema do Limite Central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anestesia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drvicente</dc:creator>
  <cp:lastModifiedBy>Luís Vicente Garcia</cp:lastModifiedBy>
  <cp:revision>381</cp:revision>
  <dcterms:created xsi:type="dcterms:W3CDTF">2006-02-03T11:17:50Z</dcterms:created>
  <dcterms:modified xsi:type="dcterms:W3CDTF">2017-04-03T23:18:50Z</dcterms:modified>
</cp:coreProperties>
</file>