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1"/>
  </p:notesMasterIdLst>
  <p:handoutMasterIdLst>
    <p:handoutMasterId r:id="rId72"/>
  </p:handoutMasterIdLst>
  <p:sldIdLst>
    <p:sldId id="931" r:id="rId2"/>
    <p:sldId id="1034" r:id="rId3"/>
    <p:sldId id="1153" r:id="rId4"/>
    <p:sldId id="1035" r:id="rId5"/>
    <p:sldId id="1037" r:id="rId6"/>
    <p:sldId id="1149" r:id="rId7"/>
    <p:sldId id="1038" r:id="rId8"/>
    <p:sldId id="1150" r:id="rId9"/>
    <p:sldId id="1039" r:id="rId10"/>
    <p:sldId id="1040" r:id="rId11"/>
    <p:sldId id="1041" r:id="rId12"/>
    <p:sldId id="1151" r:id="rId13"/>
    <p:sldId id="1042" r:id="rId14"/>
    <p:sldId id="1043" r:id="rId15"/>
    <p:sldId id="1044" r:id="rId16"/>
    <p:sldId id="1045" r:id="rId17"/>
    <p:sldId id="1046" r:id="rId18"/>
    <p:sldId id="1047" r:id="rId19"/>
    <p:sldId id="1154" r:id="rId20"/>
    <p:sldId id="1048" r:id="rId21"/>
    <p:sldId id="1049" r:id="rId22"/>
    <p:sldId id="1050" r:id="rId23"/>
    <p:sldId id="1051" r:id="rId24"/>
    <p:sldId id="1052" r:id="rId25"/>
    <p:sldId id="1053" r:id="rId26"/>
    <p:sldId id="1054" r:id="rId27"/>
    <p:sldId id="1055" r:id="rId28"/>
    <p:sldId id="1056" r:id="rId29"/>
    <p:sldId id="1057" r:id="rId30"/>
    <p:sldId id="1058" r:id="rId31"/>
    <p:sldId id="1059" r:id="rId32"/>
    <p:sldId id="1060" r:id="rId33"/>
    <p:sldId id="1061" r:id="rId34"/>
    <p:sldId id="1062" r:id="rId35"/>
    <p:sldId id="1063" r:id="rId36"/>
    <p:sldId id="1064" r:id="rId37"/>
    <p:sldId id="1065" r:id="rId38"/>
    <p:sldId id="1066" r:id="rId39"/>
    <p:sldId id="1067" r:id="rId40"/>
    <p:sldId id="1068" r:id="rId41"/>
    <p:sldId id="1069" r:id="rId42"/>
    <p:sldId id="1070" r:id="rId43"/>
    <p:sldId id="1071" r:id="rId44"/>
    <p:sldId id="1072" r:id="rId45"/>
    <p:sldId id="1073" r:id="rId46"/>
    <p:sldId id="1074" r:id="rId47"/>
    <p:sldId id="1075" r:id="rId48"/>
    <p:sldId id="1076" r:id="rId49"/>
    <p:sldId id="1077" r:id="rId50"/>
    <p:sldId id="1078" r:id="rId51"/>
    <p:sldId id="1079" r:id="rId52"/>
    <p:sldId id="1080" r:id="rId53"/>
    <p:sldId id="1081" r:id="rId54"/>
    <p:sldId id="1082" r:id="rId55"/>
    <p:sldId id="1085" r:id="rId56"/>
    <p:sldId id="1086" r:id="rId57"/>
    <p:sldId id="1087" r:id="rId58"/>
    <p:sldId id="1088" r:id="rId59"/>
    <p:sldId id="1089" r:id="rId60"/>
    <p:sldId id="1090" r:id="rId61"/>
    <p:sldId id="1091" r:id="rId62"/>
    <p:sldId id="1092" r:id="rId63"/>
    <p:sldId id="1093" r:id="rId64"/>
    <p:sldId id="1094" r:id="rId65"/>
    <p:sldId id="1095" r:id="rId66"/>
    <p:sldId id="1096" r:id="rId67"/>
    <p:sldId id="1097" r:id="rId68"/>
    <p:sldId id="1098" r:id="rId69"/>
    <p:sldId id="1152" r:id="rId70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0">
          <p15:clr>
            <a:srgbClr val="A4A3A4"/>
          </p15:clr>
        </p15:guide>
        <p15:guide id="2" pos="11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00"/>
    <a:srgbClr val="00CC66"/>
    <a:srgbClr val="FFFFFF"/>
    <a:srgbClr val="0066FF"/>
    <a:srgbClr val="0033CC"/>
    <a:srgbClr val="FF3300"/>
    <a:srgbClr val="FFFF99"/>
    <a:srgbClr val="CCFFCC"/>
    <a:srgbClr val="33CCFF"/>
    <a:srgbClr val="33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23" autoAdjust="0"/>
    <p:restoredTop sz="94646" autoAdjust="0"/>
  </p:normalViewPr>
  <p:slideViewPr>
    <p:cSldViewPr>
      <p:cViewPr varScale="1">
        <p:scale>
          <a:sx n="68" d="100"/>
          <a:sy n="68" d="100"/>
        </p:scale>
        <p:origin x="1278" y="90"/>
      </p:cViewPr>
      <p:guideLst>
        <p:guide orient="horz" pos="210"/>
        <p:guide pos="11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5" d="100"/>
        <a:sy n="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7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D2A9C7-E658-453F-8124-E9A9B5A77F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6022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1968286-3717-4A90-8ADC-3C56E72841D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6299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8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3DE91C-19D7-4085-90AA-FF05655B3643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2418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8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7661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62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33D39E-9006-4FCA-AEDD-B5E9C491CA81}" type="slidenum">
              <a:rPr lang="pt-BR" smtClean="0"/>
              <a:pPr/>
              <a:t>32</a:t>
            </a:fld>
            <a:endParaRPr lang="pt-BR"/>
          </a:p>
        </p:txBody>
      </p:sp>
      <p:sp>
        <p:nvSpPr>
          <p:cNvPr id="2526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5139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82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A2C6853-2B55-4445-A1EC-43536934A872}" type="slidenum">
              <a:rPr lang="pt-BR" smtClean="0"/>
              <a:pPr/>
              <a:t>33</a:t>
            </a:fld>
            <a:endParaRPr lang="pt-BR"/>
          </a:p>
        </p:txBody>
      </p:sp>
      <p:sp>
        <p:nvSpPr>
          <p:cNvPr id="2528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8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32142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03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827570-424E-4BA2-8522-F923F988EDCB}" type="slidenum">
              <a:rPr lang="pt-BR" smtClean="0"/>
              <a:pPr/>
              <a:t>34</a:t>
            </a:fld>
            <a:endParaRPr lang="pt-BR"/>
          </a:p>
        </p:txBody>
      </p:sp>
      <p:sp>
        <p:nvSpPr>
          <p:cNvPr id="2530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0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0819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23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F648D69-333F-4F0B-BE87-5283AB3AA9F6}" type="slidenum">
              <a:rPr lang="pt-BR" smtClean="0"/>
              <a:pPr/>
              <a:t>35</a:t>
            </a:fld>
            <a:endParaRPr lang="pt-BR"/>
          </a:p>
        </p:txBody>
      </p:sp>
      <p:sp>
        <p:nvSpPr>
          <p:cNvPr id="2532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2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428549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44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C7DF64-8392-4088-869F-231AD65F4FBE}" type="slidenum">
              <a:rPr lang="pt-BR" smtClean="0"/>
              <a:pPr/>
              <a:t>36</a:t>
            </a:fld>
            <a:endParaRPr lang="pt-BR"/>
          </a:p>
        </p:txBody>
      </p:sp>
      <p:sp>
        <p:nvSpPr>
          <p:cNvPr id="2534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4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40787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64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2704C1-DEAD-4D24-AE4D-283508A916E0}" type="slidenum">
              <a:rPr lang="pt-BR" smtClean="0"/>
              <a:pPr/>
              <a:t>37</a:t>
            </a:fld>
            <a:endParaRPr lang="pt-BR"/>
          </a:p>
        </p:txBody>
      </p:sp>
      <p:sp>
        <p:nvSpPr>
          <p:cNvPr id="2536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6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6790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84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56ED51-106D-4B47-BC7E-D99E117B5611}" type="slidenum">
              <a:rPr lang="pt-BR" smtClean="0"/>
              <a:pPr/>
              <a:t>38</a:t>
            </a:fld>
            <a:endParaRPr lang="pt-BR"/>
          </a:p>
        </p:txBody>
      </p:sp>
      <p:sp>
        <p:nvSpPr>
          <p:cNvPr id="2538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8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78774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05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E496EDC-1020-4731-8840-7ED115DCC916}" type="slidenum">
              <a:rPr lang="pt-BR" smtClean="0"/>
              <a:pPr/>
              <a:t>39</a:t>
            </a:fld>
            <a:endParaRPr lang="pt-BR"/>
          </a:p>
        </p:txBody>
      </p:sp>
      <p:sp>
        <p:nvSpPr>
          <p:cNvPr id="2540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0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417246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25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480080-8FA3-46D6-B5D5-B49C09993F77}" type="slidenum">
              <a:rPr lang="pt-BR" smtClean="0"/>
              <a:pPr/>
              <a:t>40</a:t>
            </a:fld>
            <a:endParaRPr lang="pt-BR"/>
          </a:p>
        </p:txBody>
      </p:sp>
      <p:sp>
        <p:nvSpPr>
          <p:cNvPr id="2542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2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Discuss the areas of each rectangle and the connection to the probability the particular random variable occurs. </a:t>
            </a:r>
          </a:p>
        </p:txBody>
      </p:sp>
    </p:spTree>
    <p:extLst>
      <p:ext uri="{BB962C8B-B14F-4D97-AF65-F5344CB8AC3E}">
        <p14:creationId xmlns:p14="http://schemas.microsoft.com/office/powerpoint/2010/main" val="2420244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46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7D3EAAE-46FF-45DE-A532-2C6BA0553BC1}" type="slidenum">
              <a:rPr lang="pt-BR" smtClean="0"/>
              <a:pPr/>
              <a:t>41</a:t>
            </a:fld>
            <a:endParaRPr lang="pt-BR"/>
          </a:p>
        </p:txBody>
      </p:sp>
      <p:sp>
        <p:nvSpPr>
          <p:cNvPr id="2544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4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Have students compare these answers to the ones obtained from the general formula.</a:t>
            </a:r>
          </a:p>
        </p:txBody>
      </p:sp>
    </p:spTree>
    <p:extLst>
      <p:ext uri="{BB962C8B-B14F-4D97-AF65-F5344CB8AC3E}">
        <p14:creationId xmlns:p14="http://schemas.microsoft.com/office/powerpoint/2010/main" val="20697830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98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F0BF72-E002-4C51-97F0-09057A70DFC0}" type="slidenum">
              <a:rPr lang="pt-BR" smtClean="0"/>
              <a:pPr/>
              <a:t>24</a:t>
            </a:fld>
            <a:endParaRPr lang="pt-BR"/>
          </a:p>
        </p:txBody>
      </p:sp>
      <p:sp>
        <p:nvSpPr>
          <p:cNvPr id="2509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9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7831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66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C0FCD89-21F5-46CB-93D6-64E7D073B60A}" type="slidenum">
              <a:rPr lang="pt-BR" smtClean="0"/>
              <a:pPr/>
              <a:t>42</a:t>
            </a:fld>
            <a:endParaRPr lang="pt-BR"/>
          </a:p>
        </p:txBody>
      </p:sp>
      <p:sp>
        <p:nvSpPr>
          <p:cNvPr id="2546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6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r>
              <a:rPr lang="en-US" altLang="en-US"/>
              <a:t>Have students compare these answers to the ones obtained from the general formula.</a:t>
            </a:r>
          </a:p>
        </p:txBody>
      </p:sp>
    </p:spTree>
    <p:extLst>
      <p:ext uri="{BB962C8B-B14F-4D97-AF65-F5344CB8AC3E}">
        <p14:creationId xmlns:p14="http://schemas.microsoft.com/office/powerpoint/2010/main" val="42916820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679C4-3268-472D-AE99-935B9682D3C6}" type="slidenum">
              <a:rPr lang="pt-BR" smtClean="0"/>
              <a:pPr/>
              <a:t>55</a:t>
            </a:fld>
            <a:endParaRPr lang="pt-BR"/>
          </a:p>
        </p:txBody>
      </p:sp>
      <p:sp>
        <p:nvSpPr>
          <p:cNvPr id="256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032622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ABFA-52DA-4921-8FD2-37928938B6FC}" type="slidenum">
              <a:rPr lang="pt-BR" smtClean="0"/>
              <a:pPr/>
              <a:t>56</a:t>
            </a:fld>
            <a:endParaRPr lang="pt-BR"/>
          </a:p>
        </p:txBody>
      </p:sp>
      <p:sp>
        <p:nvSpPr>
          <p:cNvPr id="256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23522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92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EB9097-37CE-4526-AB43-ECE31D1F1404}" type="slidenum">
              <a:rPr lang="pt-BR" smtClean="0"/>
              <a:pPr/>
              <a:t>57</a:t>
            </a:fld>
            <a:endParaRPr lang="pt-BR"/>
          </a:p>
        </p:txBody>
      </p:sp>
      <p:sp>
        <p:nvSpPr>
          <p:cNvPr id="256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651774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12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6F3F53-9F50-446C-A4DF-A85A1520B364}" type="slidenum">
              <a:rPr lang="pt-BR" smtClean="0"/>
              <a:pPr/>
              <a:t>58</a:t>
            </a:fld>
            <a:endParaRPr lang="pt-BR"/>
          </a:p>
        </p:txBody>
      </p:sp>
      <p:sp>
        <p:nvSpPr>
          <p:cNvPr id="257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843912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0E6E3B-77D6-4BC9-8333-27A9D04719F4}" type="slidenum">
              <a:rPr lang="pt-BR" smtClean="0"/>
              <a:pPr/>
              <a:t>59</a:t>
            </a:fld>
            <a:endParaRPr lang="pt-BR"/>
          </a:p>
        </p:txBody>
      </p:sp>
      <p:sp>
        <p:nvSpPr>
          <p:cNvPr id="257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70503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D10732-8F58-44E6-A232-2208E6A28F58}" type="slidenum">
              <a:rPr lang="pt-BR" smtClean="0"/>
              <a:pPr/>
              <a:t>60</a:t>
            </a:fld>
            <a:endParaRPr lang="pt-BR"/>
          </a:p>
        </p:txBody>
      </p:sp>
      <p:sp>
        <p:nvSpPr>
          <p:cNvPr id="257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1120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97355C-7613-40D6-BC5A-60FEEB641D1C}" type="slidenum">
              <a:rPr lang="pt-BR" smtClean="0"/>
              <a:pPr/>
              <a:t>61</a:t>
            </a:fld>
            <a:endParaRPr lang="pt-BR"/>
          </a:p>
        </p:txBody>
      </p:sp>
      <p:sp>
        <p:nvSpPr>
          <p:cNvPr id="257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116031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18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9D55BB-9B19-4434-B5A6-157131F0619E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2511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1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2883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39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FB7456-7BA1-4D6E-AF78-411A57625BBC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2513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3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041005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59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D42B15-F245-441C-8344-837156F2B686}" type="slidenum">
              <a:rPr lang="pt-BR" smtClean="0"/>
              <a:pPr/>
              <a:t>27</a:t>
            </a:fld>
            <a:endParaRPr lang="pt-BR"/>
          </a:p>
        </p:txBody>
      </p:sp>
      <p:sp>
        <p:nvSpPr>
          <p:cNvPr id="2515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5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850193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80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110FA32-DDCF-44E3-A5E4-D77B06DDE910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2518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18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474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00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3475B-A6A3-4655-B400-F3CF337CEB0F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2520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0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71950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21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C4AE0F-A30D-407B-8CCA-9D442E2BF2FB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2522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2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5961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41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5DD8AD-9701-4EC2-8CDD-D044C2AF9236}" type="slidenum">
              <a:rPr lang="pt-BR" smtClean="0"/>
              <a:pPr/>
              <a:t>31</a:t>
            </a:fld>
            <a:endParaRPr lang="pt-BR"/>
          </a:p>
        </p:txBody>
      </p:sp>
      <p:sp>
        <p:nvSpPr>
          <p:cNvPr id="2524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4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412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0AAC4E-F3BA-491F-84BB-339CA678F6E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ED07C0-46E1-4491-B656-FD53A419E9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5472B3-D5B0-40FC-9626-9620D1304B2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7C634C-2EDC-4750-B701-861B8E846D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152B58-241A-4336-B37E-219E4C90E6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9F223-01C5-474F-903F-D837ADFA769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9F9A0-C33D-4577-966D-41C2EDA305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EBAAA-1DAC-4E3D-A4F5-D9ACD970AF3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E716B6-47E2-48F4-804C-0FB1A5D4869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1874-A65D-4D4E-89B4-F11F46D80EA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0C080-1F3C-463B-BE33-D232F65EC11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  <p:transition>
    <p:cover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3B9F3F8-1229-4577-9B41-B1789D2BEE5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cover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600" b="1">
          <a:solidFill>
            <a:srgbClr val="008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rgbClr val="333399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333399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333399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3333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4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png"/><Relationship Id="rId5" Type="http://schemas.openxmlformats.org/officeDocument/2006/relationships/image" Target="../media/image17.emf"/><Relationship Id="rId4" Type="http://schemas.openxmlformats.org/officeDocument/2006/relationships/oleObject" Target="../embeddings/oleObject5.bin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8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0.png"/><Relationship Id="rId10" Type="http://schemas.openxmlformats.org/officeDocument/2006/relationships/image" Target="../media/image23.png"/><Relationship Id="rId4" Type="http://schemas.openxmlformats.org/officeDocument/2006/relationships/image" Target="../media/image19.png"/><Relationship Id="rId9" Type="http://schemas.openxmlformats.org/officeDocument/2006/relationships/image" Target="../media/image2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4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3" Type="http://schemas.openxmlformats.org/officeDocument/2006/relationships/image" Target="../media/image29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9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5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5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53.png"/></Relationships>
</file>

<file path=ppt/slides/_rels/slide5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5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8.png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39.png"/><Relationship Id="rId9" Type="http://schemas.openxmlformats.org/officeDocument/2006/relationships/image" Target="../media/image53.png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476250"/>
            <a:ext cx="7127875" cy="2233613"/>
          </a:xfrm>
        </p:spPr>
        <p:txBody>
          <a:bodyPr/>
          <a:lstStyle/>
          <a:p>
            <a:pPr eaLnBrk="1" hangingPunct="1"/>
            <a:r>
              <a:rPr lang="pt-BR" sz="5400" dirty="0">
                <a:solidFill>
                  <a:schemeClr val="tx1"/>
                </a:solidFill>
              </a:rPr>
              <a:t>Estatística aplicada</a:t>
            </a:r>
            <a:br>
              <a:rPr lang="pt-BR" sz="5400" dirty="0">
                <a:solidFill>
                  <a:schemeClr val="tx1"/>
                </a:solidFill>
              </a:rPr>
            </a:br>
            <a:r>
              <a:rPr lang="pt-BR" sz="5400" dirty="0">
                <a:solidFill>
                  <a:schemeClr val="tx1"/>
                </a:solidFill>
              </a:rPr>
              <a:t>a ensaios clínicos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00166" y="3643314"/>
            <a:ext cx="7200900" cy="5762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3600" b="1" i="1" dirty="0">
                <a:solidFill>
                  <a:schemeClr val="accent2"/>
                </a:solidFill>
              </a:rPr>
              <a:t>Luís</a:t>
            </a:r>
            <a:r>
              <a:rPr lang="pt-BR" sz="4000" b="1" i="1" dirty="0">
                <a:solidFill>
                  <a:schemeClr val="accent2"/>
                </a:solidFill>
              </a:rPr>
              <a:t> Vicente Garcia</a:t>
            </a:r>
          </a:p>
          <a:p>
            <a:pPr eaLnBrk="1" hangingPunct="1">
              <a:lnSpc>
                <a:spcPct val="90000"/>
              </a:lnSpc>
            </a:pPr>
            <a:r>
              <a:rPr lang="pt-BR" b="1" i="1" dirty="0">
                <a:solidFill>
                  <a:schemeClr val="accent2"/>
                </a:solidFill>
              </a:rPr>
              <a:t>lvgarcia@fmrp.usp.br</a:t>
            </a:r>
          </a:p>
        </p:txBody>
      </p:sp>
      <p:sp>
        <p:nvSpPr>
          <p:cNvPr id="15363" name="Text Box 4"/>
          <p:cNvSpPr txBox="1">
            <a:spLocks noChangeArrowheads="1"/>
          </p:cNvSpPr>
          <p:nvPr/>
        </p:nvSpPr>
        <p:spPr bwMode="auto">
          <a:xfrm>
            <a:off x="1428728" y="5286388"/>
            <a:ext cx="719620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2800" b="1" i="1" dirty="0">
                <a:solidFill>
                  <a:srgbClr val="006600"/>
                </a:solidFill>
              </a:rPr>
              <a:t>Faculdade de Medicina de Ribeirão Preto</a:t>
            </a:r>
          </a:p>
        </p:txBody>
      </p:sp>
      <p:pic>
        <p:nvPicPr>
          <p:cNvPr id="15364" name="Picture 5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0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6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115252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6" name="Picture 7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230346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8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3440113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9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4592638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0" descr="efeitos002"/>
          <p:cNvPicPr>
            <a:picLocks noChangeAspect="1" noChangeArrowheads="1" noCrop="1"/>
          </p:cNvPicPr>
          <p:nvPr/>
        </p:nvPicPr>
        <p:blipFill>
          <a:blip r:embed="rId2" cstate="print">
            <a:lum bright="-12000" contrast="12000"/>
          </a:blip>
          <a:srcRect/>
          <a:stretch>
            <a:fillRect/>
          </a:stretch>
        </p:blipFill>
        <p:spPr bwMode="auto">
          <a:xfrm>
            <a:off x="0" y="5743575"/>
            <a:ext cx="1114425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0" name="Text Box 11"/>
          <p:cNvSpPr txBox="1">
            <a:spLocks noChangeArrowheads="1"/>
          </p:cNvSpPr>
          <p:nvPr/>
        </p:nvSpPr>
        <p:spPr bwMode="auto">
          <a:xfrm>
            <a:off x="3500430" y="2786058"/>
            <a:ext cx="2826736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000" b="1" dirty="0">
                <a:solidFill>
                  <a:srgbClr val="FF0000"/>
                </a:solidFill>
              </a:rPr>
              <a:t>RAL - 5838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0640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9677251"/>
              </p:ext>
            </p:extLst>
          </p:nvPr>
        </p:nvGraphicFramePr>
        <p:xfrm>
          <a:off x="1357313" y="1357313"/>
          <a:ext cx="5900737" cy="420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Worksheet" r:id="rId3" imgW="5895862" imgH="4200532" progId="Excel.Sheet.8">
                  <p:embed/>
                </p:oleObj>
              </mc:Choice>
              <mc:Fallback>
                <p:oleObj name="Worksheet" r:id="rId3" imgW="5895862" imgH="4200532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7313" y="1357313"/>
                        <a:ext cx="5900737" cy="420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974034" y="1082316"/>
            <a:ext cx="7665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P(x)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143108" y="514351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3571868" y="5143512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1</a:t>
            </a:r>
          </a:p>
        </p:txBody>
      </p:sp>
      <p:sp>
        <p:nvSpPr>
          <p:cNvPr id="8" name="CaixaDeTexto 7"/>
          <p:cNvSpPr txBox="1"/>
          <p:nvPr/>
        </p:nvSpPr>
        <p:spPr>
          <a:xfrm flipH="1">
            <a:off x="4929190" y="5143512"/>
            <a:ext cx="348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/>
              <a:t>2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683568" y="5747916"/>
            <a:ext cx="774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número</a:t>
            </a:r>
            <a:r>
              <a:rPr lang="en-US" b="1" dirty="0">
                <a:latin typeface="Tahoma" pitchFamily="34" charset="0"/>
              </a:rPr>
              <a:t> de </a:t>
            </a:r>
            <a:r>
              <a:rPr lang="en-US" b="1" dirty="0" err="1">
                <a:solidFill>
                  <a:srgbClr val="FF0000"/>
                </a:solidFill>
                <a:latin typeface="Tahoma" pitchFamily="34" charset="0"/>
              </a:rPr>
              <a:t>caras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em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ahoma" pitchFamily="34" charset="0"/>
              </a:rPr>
              <a:t>duas</a:t>
            </a:r>
            <a:r>
              <a:rPr lang="en-US" b="1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jogadas</a:t>
            </a:r>
            <a:r>
              <a:rPr lang="en-US" b="1" dirty="0">
                <a:latin typeface="Tahoma" pitchFamily="34" charset="0"/>
              </a:rPr>
              <a:t> de </a:t>
            </a:r>
            <a:r>
              <a:rPr lang="en-US" b="1" dirty="0" err="1">
                <a:latin typeface="Tahoma" pitchFamily="34" charset="0"/>
              </a:rPr>
              <a:t>uma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moeda</a:t>
            </a:r>
            <a:endParaRPr lang="pt-BR" b="1" dirty="0">
              <a:latin typeface="Tahoma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115616" y="322833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0,25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174354" y="168672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/>
              <a:t>0,50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425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07426" name="Text Box 3"/>
          <p:cNvSpPr txBox="1">
            <a:spLocks noChangeArrowheads="1"/>
          </p:cNvSpPr>
          <p:nvPr/>
        </p:nvSpPr>
        <p:spPr bwMode="auto">
          <a:xfrm>
            <a:off x="1824038" y="609600"/>
            <a:ext cx="5167312" cy="1930400"/>
          </a:xfrm>
          <a:prstGeom prst="rect">
            <a:avLst/>
          </a:prstGeom>
          <a:solidFill>
            <a:srgbClr val="CCE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Distribuição de</a:t>
            </a:r>
          </a:p>
          <a:p>
            <a:pPr algn="ctr"/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Probabilidades</a:t>
            </a:r>
            <a:endParaRPr lang="pt-BR" sz="60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407427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78057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ahoma" pitchFamily="34" charset="0"/>
              </a:rPr>
              <a:t>é </a:t>
            </a:r>
            <a:r>
              <a:rPr lang="en-US" sz="2800" b="1" dirty="0" err="1">
                <a:latin typeface="Tahoma" pitchFamily="34" charset="0"/>
              </a:rPr>
              <a:t>uma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distribuição</a:t>
            </a:r>
            <a:r>
              <a:rPr lang="en-US" sz="2800" b="1" dirty="0">
                <a:latin typeface="Tahoma" pitchFamily="34" charset="0"/>
              </a:rPr>
              <a:t> de </a:t>
            </a:r>
            <a:r>
              <a:rPr lang="en-US" sz="2800" b="1" dirty="0" err="1">
                <a:latin typeface="Tahoma" pitchFamily="34" charset="0"/>
              </a:rPr>
              <a:t>frequências</a:t>
            </a:r>
            <a:endParaRPr lang="en-US" sz="2800" b="1" dirty="0">
              <a:latin typeface="Tahoma" pitchFamily="34" charset="0"/>
            </a:endParaRPr>
          </a:p>
          <a:p>
            <a:pPr algn="ctr"/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para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os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resultados</a:t>
            </a:r>
            <a:r>
              <a:rPr lang="en-US" sz="2800" b="1" dirty="0">
                <a:latin typeface="Tahoma" pitchFamily="34" charset="0"/>
              </a:rPr>
              <a:t> de um </a:t>
            </a:r>
            <a:r>
              <a:rPr lang="en-US" sz="2800" b="1" dirty="0" err="1">
                <a:latin typeface="Tahoma" pitchFamily="34" charset="0"/>
              </a:rPr>
              <a:t>espaço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amostral</a:t>
            </a:r>
            <a:endParaRPr lang="pt-BR" sz="2800" b="1" dirty="0">
              <a:latin typeface="Tahoma" pitchFamily="34" charset="0"/>
            </a:endParaRPr>
          </a:p>
        </p:txBody>
      </p:sp>
      <p:sp>
        <p:nvSpPr>
          <p:cNvPr id="1471493" name="Text Box 5"/>
          <p:cNvSpPr txBox="1">
            <a:spLocks noChangeArrowheads="1"/>
          </p:cNvSpPr>
          <p:nvPr/>
        </p:nvSpPr>
        <p:spPr bwMode="auto">
          <a:xfrm>
            <a:off x="828675" y="4867275"/>
            <a:ext cx="724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as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frequências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são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relativas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ou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probabilidades</a:t>
            </a:r>
            <a:endParaRPr lang="pt-BR" b="1" dirty="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7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7425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07426" name="Text Box 3"/>
          <p:cNvSpPr txBox="1">
            <a:spLocks noChangeArrowheads="1"/>
          </p:cNvSpPr>
          <p:nvPr/>
        </p:nvSpPr>
        <p:spPr bwMode="auto">
          <a:xfrm>
            <a:off x="1824038" y="609600"/>
            <a:ext cx="5167312" cy="1930400"/>
          </a:xfrm>
          <a:prstGeom prst="rect">
            <a:avLst/>
          </a:prstGeom>
          <a:solidFill>
            <a:srgbClr val="CCE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Distribuição de</a:t>
            </a:r>
          </a:p>
          <a:p>
            <a:pPr algn="ctr"/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Probabilidades</a:t>
            </a:r>
            <a:endParaRPr lang="pt-BR" sz="60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407427" name="Text Box 4"/>
          <p:cNvSpPr txBox="1">
            <a:spLocks noChangeArrowheads="1"/>
          </p:cNvSpPr>
          <p:nvPr/>
        </p:nvSpPr>
        <p:spPr bwMode="auto">
          <a:xfrm>
            <a:off x="1785918" y="3286124"/>
            <a:ext cx="503855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Tahoma" pitchFamily="34" charset="0"/>
              </a:rPr>
              <a:t>Exemplo</a:t>
            </a:r>
            <a:r>
              <a:rPr lang="en-US" sz="2800" b="1" dirty="0">
                <a:latin typeface="Tahoma" pitchFamily="34" charset="0"/>
              </a:rPr>
              <a:t>: </a:t>
            </a:r>
            <a:r>
              <a:rPr lang="en-US" sz="2800" b="1" dirty="0" err="1">
                <a:latin typeface="Tahoma" pitchFamily="34" charset="0"/>
              </a:rPr>
              <a:t>feriadão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na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praia</a:t>
            </a:r>
            <a:endParaRPr lang="pt-BR" sz="2800" b="1" dirty="0">
              <a:latin typeface="Tahoma" pitchFamily="34" charset="0"/>
            </a:endParaRPr>
          </a:p>
        </p:txBody>
      </p:sp>
      <p:sp>
        <p:nvSpPr>
          <p:cNvPr id="1471493" name="Text Box 5"/>
          <p:cNvSpPr txBox="1">
            <a:spLocks noChangeArrowheads="1"/>
          </p:cNvSpPr>
          <p:nvPr/>
        </p:nvSpPr>
        <p:spPr bwMode="auto">
          <a:xfrm>
            <a:off x="2428860" y="4357694"/>
            <a:ext cx="365196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P (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chover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) = 40%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P (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não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chover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) = 60%</a:t>
            </a:r>
            <a:endParaRPr lang="pt-BR" b="1" dirty="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1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471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1493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8449" name="Line 24"/>
          <p:cNvSpPr>
            <a:spLocks noChangeShapeType="1"/>
          </p:cNvSpPr>
          <p:nvPr/>
        </p:nvSpPr>
        <p:spPr bwMode="auto">
          <a:xfrm>
            <a:off x="900113" y="35004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0" name="Line 25"/>
          <p:cNvSpPr>
            <a:spLocks noChangeShapeType="1"/>
          </p:cNvSpPr>
          <p:nvPr/>
        </p:nvSpPr>
        <p:spPr bwMode="auto">
          <a:xfrm>
            <a:off x="1547813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1" name="Line 26"/>
          <p:cNvSpPr>
            <a:spLocks noChangeShapeType="1"/>
          </p:cNvSpPr>
          <p:nvPr/>
        </p:nvSpPr>
        <p:spPr bwMode="auto">
          <a:xfrm>
            <a:off x="1547813" y="51577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2" name="Line 28"/>
          <p:cNvSpPr>
            <a:spLocks noChangeShapeType="1"/>
          </p:cNvSpPr>
          <p:nvPr/>
        </p:nvSpPr>
        <p:spPr bwMode="auto">
          <a:xfrm>
            <a:off x="1547813" y="1916113"/>
            <a:ext cx="0" cy="324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3" name="Line 29"/>
          <p:cNvSpPr>
            <a:spLocks noChangeShapeType="1"/>
          </p:cNvSpPr>
          <p:nvPr/>
        </p:nvSpPr>
        <p:spPr bwMode="auto">
          <a:xfrm>
            <a:off x="2484438" y="1268413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4" name="Line 30"/>
          <p:cNvSpPr>
            <a:spLocks noChangeShapeType="1"/>
          </p:cNvSpPr>
          <p:nvPr/>
        </p:nvSpPr>
        <p:spPr bwMode="auto">
          <a:xfrm>
            <a:off x="2484438" y="4579938"/>
            <a:ext cx="0" cy="1296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5" name="Line 31"/>
          <p:cNvSpPr>
            <a:spLocks noChangeShapeType="1"/>
          </p:cNvSpPr>
          <p:nvPr/>
        </p:nvSpPr>
        <p:spPr bwMode="auto">
          <a:xfrm>
            <a:off x="2482850" y="12684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6" name="Line 32"/>
          <p:cNvSpPr>
            <a:spLocks noChangeShapeType="1"/>
          </p:cNvSpPr>
          <p:nvPr/>
        </p:nvSpPr>
        <p:spPr bwMode="auto">
          <a:xfrm>
            <a:off x="2484438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7" name="Line 33"/>
          <p:cNvSpPr>
            <a:spLocks noChangeShapeType="1"/>
          </p:cNvSpPr>
          <p:nvPr/>
        </p:nvSpPr>
        <p:spPr bwMode="auto">
          <a:xfrm>
            <a:off x="2484438" y="4581525"/>
            <a:ext cx="935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8" name="Line 34"/>
          <p:cNvSpPr>
            <a:spLocks noChangeShapeType="1"/>
          </p:cNvSpPr>
          <p:nvPr/>
        </p:nvSpPr>
        <p:spPr bwMode="auto">
          <a:xfrm>
            <a:off x="2484438" y="58769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59" name="Line 35"/>
          <p:cNvSpPr>
            <a:spLocks noChangeShapeType="1"/>
          </p:cNvSpPr>
          <p:nvPr/>
        </p:nvSpPr>
        <p:spPr bwMode="auto">
          <a:xfrm>
            <a:off x="3419475" y="8366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0" name="Line 36"/>
          <p:cNvSpPr>
            <a:spLocks noChangeShapeType="1"/>
          </p:cNvSpPr>
          <p:nvPr/>
        </p:nvSpPr>
        <p:spPr bwMode="auto">
          <a:xfrm>
            <a:off x="3419475" y="8366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1" name="Line 37"/>
          <p:cNvSpPr>
            <a:spLocks noChangeShapeType="1"/>
          </p:cNvSpPr>
          <p:nvPr/>
        </p:nvSpPr>
        <p:spPr bwMode="auto">
          <a:xfrm>
            <a:off x="3419475" y="15573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2" name="Line 38"/>
          <p:cNvSpPr>
            <a:spLocks noChangeShapeType="1"/>
          </p:cNvSpPr>
          <p:nvPr/>
        </p:nvSpPr>
        <p:spPr bwMode="auto">
          <a:xfrm>
            <a:off x="3419475" y="19161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3" name="Line 39"/>
          <p:cNvSpPr>
            <a:spLocks noChangeShapeType="1"/>
          </p:cNvSpPr>
          <p:nvPr/>
        </p:nvSpPr>
        <p:spPr bwMode="auto">
          <a:xfrm>
            <a:off x="3419475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4" name="Line 40"/>
          <p:cNvSpPr>
            <a:spLocks noChangeShapeType="1"/>
          </p:cNvSpPr>
          <p:nvPr/>
        </p:nvSpPr>
        <p:spPr bwMode="auto">
          <a:xfrm>
            <a:off x="3419475" y="26368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5" name="Line 41"/>
          <p:cNvSpPr>
            <a:spLocks noChangeShapeType="1"/>
          </p:cNvSpPr>
          <p:nvPr/>
        </p:nvSpPr>
        <p:spPr bwMode="auto">
          <a:xfrm>
            <a:off x="3419475" y="41481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6" name="Line 42"/>
          <p:cNvSpPr>
            <a:spLocks noChangeShapeType="1"/>
          </p:cNvSpPr>
          <p:nvPr/>
        </p:nvSpPr>
        <p:spPr bwMode="auto">
          <a:xfrm>
            <a:off x="3419475" y="537368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7" name="Line 43"/>
          <p:cNvSpPr>
            <a:spLocks noChangeShapeType="1"/>
          </p:cNvSpPr>
          <p:nvPr/>
        </p:nvSpPr>
        <p:spPr bwMode="auto">
          <a:xfrm>
            <a:off x="3419475" y="41497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8" name="Line 44"/>
          <p:cNvSpPr>
            <a:spLocks noChangeShapeType="1"/>
          </p:cNvSpPr>
          <p:nvPr/>
        </p:nvSpPr>
        <p:spPr bwMode="auto">
          <a:xfrm>
            <a:off x="3419475" y="486886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69" name="Line 45"/>
          <p:cNvSpPr>
            <a:spLocks noChangeShapeType="1"/>
          </p:cNvSpPr>
          <p:nvPr/>
        </p:nvSpPr>
        <p:spPr bwMode="auto">
          <a:xfrm>
            <a:off x="3419475" y="53736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8470" name="Line 46"/>
          <p:cNvSpPr>
            <a:spLocks noChangeShapeType="1"/>
          </p:cNvSpPr>
          <p:nvPr/>
        </p:nvSpPr>
        <p:spPr bwMode="auto">
          <a:xfrm>
            <a:off x="3419475" y="616585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408471" name="Picture 48" descr="pin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797425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8472" name="Text Box 51"/>
          <p:cNvSpPr txBox="1">
            <a:spLocks noChangeArrowheads="1"/>
          </p:cNvSpPr>
          <p:nvPr/>
        </p:nvSpPr>
        <p:spPr bwMode="auto">
          <a:xfrm>
            <a:off x="1331913" y="404813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dia 1</a:t>
            </a:r>
          </a:p>
        </p:txBody>
      </p:sp>
      <p:sp>
        <p:nvSpPr>
          <p:cNvPr id="2408473" name="Text Box 52"/>
          <p:cNvSpPr txBox="1">
            <a:spLocks noChangeArrowheads="1"/>
          </p:cNvSpPr>
          <p:nvPr/>
        </p:nvSpPr>
        <p:spPr bwMode="auto">
          <a:xfrm>
            <a:off x="2484438" y="6237288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dia 2</a:t>
            </a:r>
          </a:p>
        </p:txBody>
      </p:sp>
      <p:pic>
        <p:nvPicPr>
          <p:cNvPr id="2408474" name="Picture 55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060575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75" name="Picture 56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518150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76" name="Picture 5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1628775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77" name="Picture 5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0525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78" name="Picture 6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42926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79" name="Picture 6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0" name="Picture 6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17002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1" name="Picture 6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38608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2" name="Picture 64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51562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3" name="Picture 65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42093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4" name="Picture 66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581525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5" name="Picture 67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580548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8486" name="Text Box 68"/>
          <p:cNvSpPr txBox="1">
            <a:spLocks noChangeArrowheads="1"/>
          </p:cNvSpPr>
          <p:nvPr/>
        </p:nvSpPr>
        <p:spPr bwMode="auto">
          <a:xfrm>
            <a:off x="4211638" y="6308725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/>
              <a:t>dia 3</a:t>
            </a:r>
          </a:p>
        </p:txBody>
      </p:sp>
      <p:pic>
        <p:nvPicPr>
          <p:cNvPr id="2408487" name="Picture 7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8" name="Picture 7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89" name="Picture 7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6538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0" name="Picture 86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1" name="Picture 87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1000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2" name="Picture 91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9697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3" name="Picture 9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29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4" name="Picture 9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47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5" name="Picture 94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100" y="133985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6" name="Picture 95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7" name="Picture 96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184467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8" name="Picture 97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499" name="Picture 9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23495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0" name="Picture 99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1" name="Picture 100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2" name="Picture 101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39338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3" name="Picture 10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7613" y="45799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4" name="Picture 104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5815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5" name="Picture 105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1150" y="458152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6" name="Picture 106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7" name="Picture 107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8" name="Picture 10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2438" y="530066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09" name="Picture 109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10" name="Picture 110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8511" name="Picture 112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9473" name="Line 2"/>
          <p:cNvSpPr>
            <a:spLocks noChangeShapeType="1"/>
          </p:cNvSpPr>
          <p:nvPr/>
        </p:nvSpPr>
        <p:spPr bwMode="auto">
          <a:xfrm>
            <a:off x="900113" y="35004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74" name="Line 3"/>
          <p:cNvSpPr>
            <a:spLocks noChangeShapeType="1"/>
          </p:cNvSpPr>
          <p:nvPr/>
        </p:nvSpPr>
        <p:spPr bwMode="auto">
          <a:xfrm>
            <a:off x="1547813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75" name="Line 4"/>
          <p:cNvSpPr>
            <a:spLocks noChangeShapeType="1"/>
          </p:cNvSpPr>
          <p:nvPr/>
        </p:nvSpPr>
        <p:spPr bwMode="auto">
          <a:xfrm>
            <a:off x="1547813" y="51577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76" name="Line 5"/>
          <p:cNvSpPr>
            <a:spLocks noChangeShapeType="1"/>
          </p:cNvSpPr>
          <p:nvPr/>
        </p:nvSpPr>
        <p:spPr bwMode="auto">
          <a:xfrm>
            <a:off x="1547813" y="1916113"/>
            <a:ext cx="0" cy="324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77" name="Line 6"/>
          <p:cNvSpPr>
            <a:spLocks noChangeShapeType="1"/>
          </p:cNvSpPr>
          <p:nvPr/>
        </p:nvSpPr>
        <p:spPr bwMode="auto">
          <a:xfrm>
            <a:off x="2484438" y="1268413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78" name="Line 7"/>
          <p:cNvSpPr>
            <a:spLocks noChangeShapeType="1"/>
          </p:cNvSpPr>
          <p:nvPr/>
        </p:nvSpPr>
        <p:spPr bwMode="auto">
          <a:xfrm>
            <a:off x="2484438" y="4579938"/>
            <a:ext cx="0" cy="1296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79" name="Line 8"/>
          <p:cNvSpPr>
            <a:spLocks noChangeShapeType="1"/>
          </p:cNvSpPr>
          <p:nvPr/>
        </p:nvSpPr>
        <p:spPr bwMode="auto">
          <a:xfrm>
            <a:off x="2482850" y="12684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0" name="Line 9"/>
          <p:cNvSpPr>
            <a:spLocks noChangeShapeType="1"/>
          </p:cNvSpPr>
          <p:nvPr/>
        </p:nvSpPr>
        <p:spPr bwMode="auto">
          <a:xfrm>
            <a:off x="2484438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1" name="Line 10"/>
          <p:cNvSpPr>
            <a:spLocks noChangeShapeType="1"/>
          </p:cNvSpPr>
          <p:nvPr/>
        </p:nvSpPr>
        <p:spPr bwMode="auto">
          <a:xfrm>
            <a:off x="2484438" y="4581525"/>
            <a:ext cx="935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2" name="Line 11"/>
          <p:cNvSpPr>
            <a:spLocks noChangeShapeType="1"/>
          </p:cNvSpPr>
          <p:nvPr/>
        </p:nvSpPr>
        <p:spPr bwMode="auto">
          <a:xfrm>
            <a:off x="2484438" y="58769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3" name="Line 12"/>
          <p:cNvSpPr>
            <a:spLocks noChangeShapeType="1"/>
          </p:cNvSpPr>
          <p:nvPr/>
        </p:nvSpPr>
        <p:spPr bwMode="auto">
          <a:xfrm>
            <a:off x="3419475" y="8366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4" name="Line 13"/>
          <p:cNvSpPr>
            <a:spLocks noChangeShapeType="1"/>
          </p:cNvSpPr>
          <p:nvPr/>
        </p:nvSpPr>
        <p:spPr bwMode="auto">
          <a:xfrm>
            <a:off x="3419475" y="8366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5" name="Line 14"/>
          <p:cNvSpPr>
            <a:spLocks noChangeShapeType="1"/>
          </p:cNvSpPr>
          <p:nvPr/>
        </p:nvSpPr>
        <p:spPr bwMode="auto">
          <a:xfrm>
            <a:off x="3419475" y="15573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6" name="Line 15"/>
          <p:cNvSpPr>
            <a:spLocks noChangeShapeType="1"/>
          </p:cNvSpPr>
          <p:nvPr/>
        </p:nvSpPr>
        <p:spPr bwMode="auto">
          <a:xfrm>
            <a:off x="3419475" y="19161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7" name="Line 16"/>
          <p:cNvSpPr>
            <a:spLocks noChangeShapeType="1"/>
          </p:cNvSpPr>
          <p:nvPr/>
        </p:nvSpPr>
        <p:spPr bwMode="auto">
          <a:xfrm>
            <a:off x="3419475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8" name="Line 17"/>
          <p:cNvSpPr>
            <a:spLocks noChangeShapeType="1"/>
          </p:cNvSpPr>
          <p:nvPr/>
        </p:nvSpPr>
        <p:spPr bwMode="auto">
          <a:xfrm>
            <a:off x="3419475" y="26368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89" name="Line 18"/>
          <p:cNvSpPr>
            <a:spLocks noChangeShapeType="1"/>
          </p:cNvSpPr>
          <p:nvPr/>
        </p:nvSpPr>
        <p:spPr bwMode="auto">
          <a:xfrm>
            <a:off x="3419475" y="41481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90" name="Line 19"/>
          <p:cNvSpPr>
            <a:spLocks noChangeShapeType="1"/>
          </p:cNvSpPr>
          <p:nvPr/>
        </p:nvSpPr>
        <p:spPr bwMode="auto">
          <a:xfrm>
            <a:off x="3419475" y="537368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91" name="Line 20"/>
          <p:cNvSpPr>
            <a:spLocks noChangeShapeType="1"/>
          </p:cNvSpPr>
          <p:nvPr/>
        </p:nvSpPr>
        <p:spPr bwMode="auto">
          <a:xfrm>
            <a:off x="3419475" y="41497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92" name="Line 21"/>
          <p:cNvSpPr>
            <a:spLocks noChangeShapeType="1"/>
          </p:cNvSpPr>
          <p:nvPr/>
        </p:nvSpPr>
        <p:spPr bwMode="auto">
          <a:xfrm>
            <a:off x="3419475" y="486886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93" name="Line 22"/>
          <p:cNvSpPr>
            <a:spLocks noChangeShapeType="1"/>
          </p:cNvSpPr>
          <p:nvPr/>
        </p:nvSpPr>
        <p:spPr bwMode="auto">
          <a:xfrm>
            <a:off x="3419475" y="53736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09494" name="Line 23"/>
          <p:cNvSpPr>
            <a:spLocks noChangeShapeType="1"/>
          </p:cNvSpPr>
          <p:nvPr/>
        </p:nvSpPr>
        <p:spPr bwMode="auto">
          <a:xfrm>
            <a:off x="3419475" y="616585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409495" name="Picture 24" descr="pin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797425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9496" name="Text Box 26"/>
          <p:cNvSpPr txBox="1">
            <a:spLocks noChangeArrowheads="1"/>
          </p:cNvSpPr>
          <p:nvPr/>
        </p:nvSpPr>
        <p:spPr bwMode="auto">
          <a:xfrm>
            <a:off x="2484438" y="6237288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dia 2</a:t>
            </a:r>
          </a:p>
        </p:txBody>
      </p:sp>
      <p:pic>
        <p:nvPicPr>
          <p:cNvPr id="2409497" name="Picture 27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060575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498" name="Picture 28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518150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499" name="Picture 2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1628775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0" name="Picture 3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0525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1" name="Picture 3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42926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2" name="Picture 3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3" name="Picture 3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17002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4" name="Picture 34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38608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5" name="Picture 35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51562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6" name="Picture 36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42093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7" name="Picture 37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581525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08" name="Picture 38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580548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9509" name="Text Box 39"/>
          <p:cNvSpPr txBox="1">
            <a:spLocks noChangeArrowheads="1"/>
          </p:cNvSpPr>
          <p:nvPr/>
        </p:nvSpPr>
        <p:spPr bwMode="auto">
          <a:xfrm>
            <a:off x="4211638" y="6308725"/>
            <a:ext cx="8778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/>
              <a:t>dia 3</a:t>
            </a:r>
          </a:p>
        </p:txBody>
      </p:sp>
      <p:pic>
        <p:nvPicPr>
          <p:cNvPr id="2409510" name="Picture 4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1" name="Picture 4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2" name="Picture 4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6538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3" name="Picture 4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4" name="Picture 44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1000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5" name="Picture 45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9697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6" name="Picture 46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29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7" name="Picture 47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47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8" name="Picture 48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100" y="133985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19" name="Picture 4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0" name="Picture 50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184467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1" name="Picture 5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2" name="Picture 5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23495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3" name="Picture 53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4" name="Picture 54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5" name="Picture 55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39338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6" name="Picture 56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7613" y="45799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7" name="Picture 57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5815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8" name="Picture 58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1150" y="458152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29" name="Picture 59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30" name="Picture 60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31" name="Picture 6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2438" y="530066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32" name="Picture 62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33" name="Picture 63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09534" name="Picture 64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9535" name="Text Box 65"/>
          <p:cNvSpPr txBox="1">
            <a:spLocks noChangeArrowheads="1"/>
          </p:cNvSpPr>
          <p:nvPr/>
        </p:nvSpPr>
        <p:spPr bwMode="auto">
          <a:xfrm>
            <a:off x="147638" y="123825"/>
            <a:ext cx="21209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 dirty="0"/>
              <a:t>chover = 40%</a:t>
            </a:r>
          </a:p>
          <a:p>
            <a:r>
              <a:rPr lang="pt-BR" sz="1800" b="1" dirty="0"/>
              <a:t>não chover = 60%</a:t>
            </a:r>
          </a:p>
        </p:txBody>
      </p:sp>
      <p:sp>
        <p:nvSpPr>
          <p:cNvPr id="2409536" name="Text Box 66"/>
          <p:cNvSpPr txBox="1">
            <a:spLocks noChangeArrowheads="1"/>
          </p:cNvSpPr>
          <p:nvPr/>
        </p:nvSpPr>
        <p:spPr bwMode="auto">
          <a:xfrm>
            <a:off x="7204094" y="611196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</a:p>
        </p:txBody>
      </p:sp>
      <p:sp>
        <p:nvSpPr>
          <p:cNvPr id="2409537" name="Text Box 67"/>
          <p:cNvSpPr txBox="1">
            <a:spLocks noChangeArrowheads="1"/>
          </p:cNvSpPr>
          <p:nvPr/>
        </p:nvSpPr>
        <p:spPr bwMode="auto">
          <a:xfrm>
            <a:off x="7215206" y="1223971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</a:p>
        </p:txBody>
      </p:sp>
      <p:sp>
        <p:nvSpPr>
          <p:cNvPr id="2409538" name="Text Box 68"/>
          <p:cNvSpPr txBox="1">
            <a:spLocks noChangeArrowheads="1"/>
          </p:cNvSpPr>
          <p:nvPr/>
        </p:nvSpPr>
        <p:spPr bwMode="auto">
          <a:xfrm>
            <a:off x="7215206" y="1763721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</a:p>
        </p:txBody>
      </p:sp>
      <p:sp>
        <p:nvSpPr>
          <p:cNvPr id="2409539" name="Text Box 69"/>
          <p:cNvSpPr txBox="1">
            <a:spLocks noChangeArrowheads="1"/>
          </p:cNvSpPr>
          <p:nvPr/>
        </p:nvSpPr>
        <p:spPr bwMode="auto">
          <a:xfrm>
            <a:off x="7215206" y="2305058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</a:p>
        </p:txBody>
      </p:sp>
      <p:sp>
        <p:nvSpPr>
          <p:cNvPr id="2409540" name="Text Box 70"/>
          <p:cNvSpPr txBox="1">
            <a:spLocks noChangeArrowheads="1"/>
          </p:cNvSpPr>
          <p:nvPr/>
        </p:nvSpPr>
        <p:spPr bwMode="auto">
          <a:xfrm>
            <a:off x="7380288" y="3960821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</a:p>
        </p:txBody>
      </p:sp>
      <p:sp>
        <p:nvSpPr>
          <p:cNvPr id="2409541" name="Text Box 71"/>
          <p:cNvSpPr txBox="1">
            <a:spLocks noChangeArrowheads="1"/>
          </p:cNvSpPr>
          <p:nvPr/>
        </p:nvSpPr>
        <p:spPr bwMode="auto">
          <a:xfrm>
            <a:off x="7391400" y="4643446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</a:p>
        </p:txBody>
      </p:sp>
      <p:sp>
        <p:nvSpPr>
          <p:cNvPr id="2409542" name="Text Box 72"/>
          <p:cNvSpPr txBox="1">
            <a:spLocks noChangeArrowheads="1"/>
          </p:cNvSpPr>
          <p:nvPr/>
        </p:nvSpPr>
        <p:spPr bwMode="auto">
          <a:xfrm>
            <a:off x="7391400" y="519271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0,6</a:t>
            </a:r>
          </a:p>
        </p:txBody>
      </p:sp>
      <p:sp>
        <p:nvSpPr>
          <p:cNvPr id="2409543" name="Text Box 73"/>
          <p:cNvSpPr txBox="1">
            <a:spLocks noChangeArrowheads="1"/>
          </p:cNvSpPr>
          <p:nvPr/>
        </p:nvSpPr>
        <p:spPr bwMode="auto">
          <a:xfrm>
            <a:off x="7391400" y="5840413"/>
            <a:ext cx="1524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  <a:r>
              <a:rPr lang="pt-BR" sz="2000" b="1" dirty="0">
                <a:solidFill>
                  <a:srgbClr val="FF0000"/>
                </a:solidFill>
              </a:rPr>
              <a:t>x</a:t>
            </a:r>
            <a:r>
              <a:rPr lang="pt-BR" sz="2000" b="1" dirty="0"/>
              <a:t>0,4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0497" name="Line 2"/>
          <p:cNvSpPr>
            <a:spLocks noChangeShapeType="1"/>
          </p:cNvSpPr>
          <p:nvPr/>
        </p:nvSpPr>
        <p:spPr bwMode="auto">
          <a:xfrm>
            <a:off x="900113" y="35004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498" name="Line 3"/>
          <p:cNvSpPr>
            <a:spLocks noChangeShapeType="1"/>
          </p:cNvSpPr>
          <p:nvPr/>
        </p:nvSpPr>
        <p:spPr bwMode="auto">
          <a:xfrm>
            <a:off x="1547813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499" name="Line 4"/>
          <p:cNvSpPr>
            <a:spLocks noChangeShapeType="1"/>
          </p:cNvSpPr>
          <p:nvPr/>
        </p:nvSpPr>
        <p:spPr bwMode="auto">
          <a:xfrm>
            <a:off x="1547813" y="51577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0" name="Line 5"/>
          <p:cNvSpPr>
            <a:spLocks noChangeShapeType="1"/>
          </p:cNvSpPr>
          <p:nvPr/>
        </p:nvSpPr>
        <p:spPr bwMode="auto">
          <a:xfrm>
            <a:off x="1547813" y="1916113"/>
            <a:ext cx="0" cy="324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1" name="Line 6"/>
          <p:cNvSpPr>
            <a:spLocks noChangeShapeType="1"/>
          </p:cNvSpPr>
          <p:nvPr/>
        </p:nvSpPr>
        <p:spPr bwMode="auto">
          <a:xfrm>
            <a:off x="2484438" y="1268413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2" name="Line 7"/>
          <p:cNvSpPr>
            <a:spLocks noChangeShapeType="1"/>
          </p:cNvSpPr>
          <p:nvPr/>
        </p:nvSpPr>
        <p:spPr bwMode="auto">
          <a:xfrm>
            <a:off x="2484438" y="4579938"/>
            <a:ext cx="0" cy="1296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3" name="Line 8"/>
          <p:cNvSpPr>
            <a:spLocks noChangeShapeType="1"/>
          </p:cNvSpPr>
          <p:nvPr/>
        </p:nvSpPr>
        <p:spPr bwMode="auto">
          <a:xfrm>
            <a:off x="2482850" y="12684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4" name="Line 9"/>
          <p:cNvSpPr>
            <a:spLocks noChangeShapeType="1"/>
          </p:cNvSpPr>
          <p:nvPr/>
        </p:nvSpPr>
        <p:spPr bwMode="auto">
          <a:xfrm>
            <a:off x="2484438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5" name="Line 10"/>
          <p:cNvSpPr>
            <a:spLocks noChangeShapeType="1"/>
          </p:cNvSpPr>
          <p:nvPr/>
        </p:nvSpPr>
        <p:spPr bwMode="auto">
          <a:xfrm>
            <a:off x="2484438" y="4581525"/>
            <a:ext cx="935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6" name="Line 11"/>
          <p:cNvSpPr>
            <a:spLocks noChangeShapeType="1"/>
          </p:cNvSpPr>
          <p:nvPr/>
        </p:nvSpPr>
        <p:spPr bwMode="auto">
          <a:xfrm>
            <a:off x="2484438" y="58769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7" name="Line 12"/>
          <p:cNvSpPr>
            <a:spLocks noChangeShapeType="1"/>
          </p:cNvSpPr>
          <p:nvPr/>
        </p:nvSpPr>
        <p:spPr bwMode="auto">
          <a:xfrm>
            <a:off x="3419475" y="8366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8" name="Line 13"/>
          <p:cNvSpPr>
            <a:spLocks noChangeShapeType="1"/>
          </p:cNvSpPr>
          <p:nvPr/>
        </p:nvSpPr>
        <p:spPr bwMode="auto">
          <a:xfrm>
            <a:off x="3419475" y="8366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09" name="Line 14"/>
          <p:cNvSpPr>
            <a:spLocks noChangeShapeType="1"/>
          </p:cNvSpPr>
          <p:nvPr/>
        </p:nvSpPr>
        <p:spPr bwMode="auto">
          <a:xfrm>
            <a:off x="3419475" y="15573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0" name="Line 15"/>
          <p:cNvSpPr>
            <a:spLocks noChangeShapeType="1"/>
          </p:cNvSpPr>
          <p:nvPr/>
        </p:nvSpPr>
        <p:spPr bwMode="auto">
          <a:xfrm>
            <a:off x="3419475" y="19161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1" name="Line 16"/>
          <p:cNvSpPr>
            <a:spLocks noChangeShapeType="1"/>
          </p:cNvSpPr>
          <p:nvPr/>
        </p:nvSpPr>
        <p:spPr bwMode="auto">
          <a:xfrm>
            <a:off x="3419475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2" name="Line 17"/>
          <p:cNvSpPr>
            <a:spLocks noChangeShapeType="1"/>
          </p:cNvSpPr>
          <p:nvPr/>
        </p:nvSpPr>
        <p:spPr bwMode="auto">
          <a:xfrm>
            <a:off x="3419475" y="26368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3" name="Line 18"/>
          <p:cNvSpPr>
            <a:spLocks noChangeShapeType="1"/>
          </p:cNvSpPr>
          <p:nvPr/>
        </p:nvSpPr>
        <p:spPr bwMode="auto">
          <a:xfrm>
            <a:off x="3419475" y="41481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4" name="Line 19"/>
          <p:cNvSpPr>
            <a:spLocks noChangeShapeType="1"/>
          </p:cNvSpPr>
          <p:nvPr/>
        </p:nvSpPr>
        <p:spPr bwMode="auto">
          <a:xfrm>
            <a:off x="3419475" y="537368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5" name="Line 20"/>
          <p:cNvSpPr>
            <a:spLocks noChangeShapeType="1"/>
          </p:cNvSpPr>
          <p:nvPr/>
        </p:nvSpPr>
        <p:spPr bwMode="auto">
          <a:xfrm>
            <a:off x="3419475" y="41497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6" name="Line 21"/>
          <p:cNvSpPr>
            <a:spLocks noChangeShapeType="1"/>
          </p:cNvSpPr>
          <p:nvPr/>
        </p:nvSpPr>
        <p:spPr bwMode="auto">
          <a:xfrm>
            <a:off x="3419475" y="486886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7" name="Line 22"/>
          <p:cNvSpPr>
            <a:spLocks noChangeShapeType="1"/>
          </p:cNvSpPr>
          <p:nvPr/>
        </p:nvSpPr>
        <p:spPr bwMode="auto">
          <a:xfrm>
            <a:off x="3419475" y="53736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0518" name="Line 23"/>
          <p:cNvSpPr>
            <a:spLocks noChangeShapeType="1"/>
          </p:cNvSpPr>
          <p:nvPr/>
        </p:nvSpPr>
        <p:spPr bwMode="auto">
          <a:xfrm>
            <a:off x="3419475" y="616585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410519" name="Picture 24" descr="pin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797425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0" name="Picture 26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060575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1" name="Picture 27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518150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2" name="Picture 2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1628775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3" name="Picture 2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0525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4" name="Picture 3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42926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5" name="Picture 3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6" name="Picture 3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17002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7" name="Picture 3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38608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8" name="Picture 34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51562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29" name="Picture 35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42093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0" name="Picture 36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581525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1" name="Picture 37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580548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2" name="Picture 3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3" name="Picture 4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4" name="Picture 4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6538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5" name="Picture 4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6" name="Picture 4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1000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7" name="Picture 44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9697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8" name="Picture 45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29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39" name="Picture 46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47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0" name="Picture 47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100" y="133985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1" name="Picture 4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2" name="Picture 49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184467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3" name="Picture 5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4" name="Picture 5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23495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5" name="Picture 52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6" name="Picture 53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7" name="Picture 54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39338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8" name="Picture 55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7613" y="45799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49" name="Picture 56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5815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50" name="Picture 57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1150" y="458152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51" name="Picture 58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52" name="Picture 59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53" name="Picture 6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2438" y="530066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54" name="Picture 61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55" name="Picture 62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0556" name="Picture 63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0558" name="Text Box 65"/>
          <p:cNvSpPr txBox="1">
            <a:spLocks noChangeArrowheads="1"/>
          </p:cNvSpPr>
          <p:nvPr/>
        </p:nvSpPr>
        <p:spPr bwMode="auto">
          <a:xfrm>
            <a:off x="7224713" y="655638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0,216</a:t>
            </a:r>
          </a:p>
        </p:txBody>
      </p:sp>
      <p:sp>
        <p:nvSpPr>
          <p:cNvPr id="2410559" name="Text Box 66"/>
          <p:cNvSpPr txBox="1">
            <a:spLocks noChangeArrowheads="1"/>
          </p:cNvSpPr>
          <p:nvPr/>
        </p:nvSpPr>
        <p:spPr bwMode="auto">
          <a:xfrm>
            <a:off x="7208838" y="12684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0,144</a:t>
            </a:r>
          </a:p>
        </p:txBody>
      </p:sp>
      <p:sp>
        <p:nvSpPr>
          <p:cNvPr id="2410560" name="Text Box 67"/>
          <p:cNvSpPr txBox="1">
            <a:spLocks noChangeArrowheads="1"/>
          </p:cNvSpPr>
          <p:nvPr/>
        </p:nvSpPr>
        <p:spPr bwMode="auto">
          <a:xfrm>
            <a:off x="7235825" y="180816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0,144</a:t>
            </a:r>
          </a:p>
        </p:txBody>
      </p:sp>
      <p:sp>
        <p:nvSpPr>
          <p:cNvPr id="2410561" name="Text Box 68"/>
          <p:cNvSpPr txBox="1">
            <a:spLocks noChangeArrowheads="1"/>
          </p:cNvSpPr>
          <p:nvPr/>
        </p:nvSpPr>
        <p:spPr bwMode="auto">
          <a:xfrm>
            <a:off x="7235825" y="2349500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0,096</a:t>
            </a:r>
          </a:p>
        </p:txBody>
      </p:sp>
      <p:sp>
        <p:nvSpPr>
          <p:cNvPr id="2410562" name="Text Box 69"/>
          <p:cNvSpPr txBox="1">
            <a:spLocks noChangeArrowheads="1"/>
          </p:cNvSpPr>
          <p:nvPr/>
        </p:nvSpPr>
        <p:spPr bwMode="auto">
          <a:xfrm>
            <a:off x="7380288" y="400526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0,144</a:t>
            </a:r>
          </a:p>
        </p:txBody>
      </p:sp>
      <p:sp>
        <p:nvSpPr>
          <p:cNvPr id="2410563" name="Text Box 70"/>
          <p:cNvSpPr txBox="1">
            <a:spLocks noChangeArrowheads="1"/>
          </p:cNvSpPr>
          <p:nvPr/>
        </p:nvSpPr>
        <p:spPr bwMode="auto">
          <a:xfrm>
            <a:off x="7391400" y="4687888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0,096</a:t>
            </a:r>
          </a:p>
        </p:txBody>
      </p:sp>
      <p:sp>
        <p:nvSpPr>
          <p:cNvPr id="2410564" name="Text Box 71"/>
          <p:cNvSpPr txBox="1">
            <a:spLocks noChangeArrowheads="1"/>
          </p:cNvSpPr>
          <p:nvPr/>
        </p:nvSpPr>
        <p:spPr bwMode="auto">
          <a:xfrm>
            <a:off x="7391400" y="5192713"/>
            <a:ext cx="92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/>
              <a:t>0,096</a:t>
            </a:r>
          </a:p>
        </p:txBody>
      </p:sp>
      <p:sp>
        <p:nvSpPr>
          <p:cNvPr id="2410565" name="Text Box 72"/>
          <p:cNvSpPr txBox="1">
            <a:spLocks noChangeArrowheads="1"/>
          </p:cNvSpPr>
          <p:nvPr/>
        </p:nvSpPr>
        <p:spPr bwMode="auto">
          <a:xfrm>
            <a:off x="7391400" y="58404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/>
              <a:t>0,064</a:t>
            </a:r>
          </a:p>
        </p:txBody>
      </p:sp>
      <p:sp>
        <p:nvSpPr>
          <p:cNvPr id="2410566" name="Text Box 73"/>
          <p:cNvSpPr txBox="1">
            <a:spLocks noChangeArrowheads="1"/>
          </p:cNvSpPr>
          <p:nvPr/>
        </p:nvSpPr>
        <p:spPr bwMode="auto">
          <a:xfrm>
            <a:off x="4926013" y="620713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zero</a:t>
            </a:r>
          </a:p>
        </p:txBody>
      </p:sp>
      <p:sp>
        <p:nvSpPr>
          <p:cNvPr id="2410567" name="Text Box 74"/>
          <p:cNvSpPr txBox="1">
            <a:spLocks noChangeArrowheads="1"/>
          </p:cNvSpPr>
          <p:nvPr/>
        </p:nvSpPr>
        <p:spPr bwMode="auto">
          <a:xfrm>
            <a:off x="5124450" y="1190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1</a:t>
            </a:r>
          </a:p>
        </p:txBody>
      </p:sp>
      <p:sp>
        <p:nvSpPr>
          <p:cNvPr id="2410568" name="Text Box 75"/>
          <p:cNvSpPr txBox="1">
            <a:spLocks noChangeArrowheads="1"/>
          </p:cNvSpPr>
          <p:nvPr/>
        </p:nvSpPr>
        <p:spPr bwMode="auto">
          <a:xfrm>
            <a:off x="5124450" y="1838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1</a:t>
            </a:r>
          </a:p>
        </p:txBody>
      </p:sp>
      <p:sp>
        <p:nvSpPr>
          <p:cNvPr id="2410569" name="Text Box 76"/>
          <p:cNvSpPr txBox="1">
            <a:spLocks noChangeArrowheads="1"/>
          </p:cNvSpPr>
          <p:nvPr/>
        </p:nvSpPr>
        <p:spPr bwMode="auto">
          <a:xfrm>
            <a:off x="5292725" y="3998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1</a:t>
            </a:r>
          </a:p>
        </p:txBody>
      </p:sp>
      <p:sp>
        <p:nvSpPr>
          <p:cNvPr id="2410570" name="Text Box 77"/>
          <p:cNvSpPr txBox="1">
            <a:spLocks noChangeArrowheads="1"/>
          </p:cNvSpPr>
          <p:nvPr/>
        </p:nvSpPr>
        <p:spPr bwMode="auto">
          <a:xfrm>
            <a:off x="5148263" y="2341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2</a:t>
            </a:r>
          </a:p>
        </p:txBody>
      </p:sp>
      <p:sp>
        <p:nvSpPr>
          <p:cNvPr id="2410571" name="Text Box 78"/>
          <p:cNvSpPr txBox="1">
            <a:spLocks noChangeArrowheads="1"/>
          </p:cNvSpPr>
          <p:nvPr/>
        </p:nvSpPr>
        <p:spPr bwMode="auto">
          <a:xfrm>
            <a:off x="5340350" y="4646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2</a:t>
            </a:r>
          </a:p>
        </p:txBody>
      </p:sp>
      <p:sp>
        <p:nvSpPr>
          <p:cNvPr id="2410572" name="Text Box 79"/>
          <p:cNvSpPr txBox="1">
            <a:spLocks noChangeArrowheads="1"/>
          </p:cNvSpPr>
          <p:nvPr/>
        </p:nvSpPr>
        <p:spPr bwMode="auto">
          <a:xfrm>
            <a:off x="5340350" y="536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2</a:t>
            </a:r>
          </a:p>
        </p:txBody>
      </p:sp>
      <p:sp>
        <p:nvSpPr>
          <p:cNvPr id="2410573" name="Text Box 80"/>
          <p:cNvSpPr txBox="1">
            <a:spLocks noChangeArrowheads="1"/>
          </p:cNvSpPr>
          <p:nvPr/>
        </p:nvSpPr>
        <p:spPr bwMode="auto">
          <a:xfrm>
            <a:off x="5340350" y="5870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1521" name="Line 2"/>
          <p:cNvSpPr>
            <a:spLocks noChangeShapeType="1"/>
          </p:cNvSpPr>
          <p:nvPr/>
        </p:nvSpPr>
        <p:spPr bwMode="auto">
          <a:xfrm>
            <a:off x="900113" y="3500438"/>
            <a:ext cx="6477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2" name="Line 3"/>
          <p:cNvSpPr>
            <a:spLocks noChangeShapeType="1"/>
          </p:cNvSpPr>
          <p:nvPr/>
        </p:nvSpPr>
        <p:spPr bwMode="auto">
          <a:xfrm>
            <a:off x="1547813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3" name="Line 4"/>
          <p:cNvSpPr>
            <a:spLocks noChangeShapeType="1"/>
          </p:cNvSpPr>
          <p:nvPr/>
        </p:nvSpPr>
        <p:spPr bwMode="auto">
          <a:xfrm>
            <a:off x="1547813" y="51577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4" name="Line 5"/>
          <p:cNvSpPr>
            <a:spLocks noChangeShapeType="1"/>
          </p:cNvSpPr>
          <p:nvPr/>
        </p:nvSpPr>
        <p:spPr bwMode="auto">
          <a:xfrm>
            <a:off x="1547813" y="1916113"/>
            <a:ext cx="0" cy="324167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5" name="Line 6"/>
          <p:cNvSpPr>
            <a:spLocks noChangeShapeType="1"/>
          </p:cNvSpPr>
          <p:nvPr/>
        </p:nvSpPr>
        <p:spPr bwMode="auto">
          <a:xfrm>
            <a:off x="2484438" y="1268413"/>
            <a:ext cx="0" cy="10810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6" name="Line 7"/>
          <p:cNvSpPr>
            <a:spLocks noChangeShapeType="1"/>
          </p:cNvSpPr>
          <p:nvPr/>
        </p:nvSpPr>
        <p:spPr bwMode="auto">
          <a:xfrm>
            <a:off x="2484438" y="4579938"/>
            <a:ext cx="0" cy="12969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7" name="Line 8"/>
          <p:cNvSpPr>
            <a:spLocks noChangeShapeType="1"/>
          </p:cNvSpPr>
          <p:nvPr/>
        </p:nvSpPr>
        <p:spPr bwMode="auto">
          <a:xfrm>
            <a:off x="2482850" y="12684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8" name="Line 9"/>
          <p:cNvSpPr>
            <a:spLocks noChangeShapeType="1"/>
          </p:cNvSpPr>
          <p:nvPr/>
        </p:nvSpPr>
        <p:spPr bwMode="auto">
          <a:xfrm>
            <a:off x="2484438" y="234950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29" name="Line 10"/>
          <p:cNvSpPr>
            <a:spLocks noChangeShapeType="1"/>
          </p:cNvSpPr>
          <p:nvPr/>
        </p:nvSpPr>
        <p:spPr bwMode="auto">
          <a:xfrm>
            <a:off x="2484438" y="4581525"/>
            <a:ext cx="93503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0" name="Line 11"/>
          <p:cNvSpPr>
            <a:spLocks noChangeShapeType="1"/>
          </p:cNvSpPr>
          <p:nvPr/>
        </p:nvSpPr>
        <p:spPr bwMode="auto">
          <a:xfrm>
            <a:off x="2484438" y="58769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1" name="Line 12"/>
          <p:cNvSpPr>
            <a:spLocks noChangeShapeType="1"/>
          </p:cNvSpPr>
          <p:nvPr/>
        </p:nvSpPr>
        <p:spPr bwMode="auto">
          <a:xfrm>
            <a:off x="3419475" y="8366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2" name="Line 13"/>
          <p:cNvSpPr>
            <a:spLocks noChangeShapeType="1"/>
          </p:cNvSpPr>
          <p:nvPr/>
        </p:nvSpPr>
        <p:spPr bwMode="auto">
          <a:xfrm>
            <a:off x="3419475" y="8366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3" name="Line 14"/>
          <p:cNvSpPr>
            <a:spLocks noChangeShapeType="1"/>
          </p:cNvSpPr>
          <p:nvPr/>
        </p:nvSpPr>
        <p:spPr bwMode="auto">
          <a:xfrm>
            <a:off x="3419475" y="15573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4" name="Line 15"/>
          <p:cNvSpPr>
            <a:spLocks noChangeShapeType="1"/>
          </p:cNvSpPr>
          <p:nvPr/>
        </p:nvSpPr>
        <p:spPr bwMode="auto">
          <a:xfrm>
            <a:off x="3419475" y="1916113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5" name="Line 16"/>
          <p:cNvSpPr>
            <a:spLocks noChangeShapeType="1"/>
          </p:cNvSpPr>
          <p:nvPr/>
        </p:nvSpPr>
        <p:spPr bwMode="auto">
          <a:xfrm>
            <a:off x="3419475" y="191611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6" name="Line 17"/>
          <p:cNvSpPr>
            <a:spLocks noChangeShapeType="1"/>
          </p:cNvSpPr>
          <p:nvPr/>
        </p:nvSpPr>
        <p:spPr bwMode="auto">
          <a:xfrm>
            <a:off x="3419475" y="263683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7" name="Line 18"/>
          <p:cNvSpPr>
            <a:spLocks noChangeShapeType="1"/>
          </p:cNvSpPr>
          <p:nvPr/>
        </p:nvSpPr>
        <p:spPr bwMode="auto">
          <a:xfrm>
            <a:off x="3419475" y="4148138"/>
            <a:ext cx="0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8" name="Line 19"/>
          <p:cNvSpPr>
            <a:spLocks noChangeShapeType="1"/>
          </p:cNvSpPr>
          <p:nvPr/>
        </p:nvSpPr>
        <p:spPr bwMode="auto">
          <a:xfrm>
            <a:off x="3419475" y="5373688"/>
            <a:ext cx="0" cy="7921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39" name="Line 20"/>
          <p:cNvSpPr>
            <a:spLocks noChangeShapeType="1"/>
          </p:cNvSpPr>
          <p:nvPr/>
        </p:nvSpPr>
        <p:spPr bwMode="auto">
          <a:xfrm>
            <a:off x="3419475" y="4149725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40" name="Line 21"/>
          <p:cNvSpPr>
            <a:spLocks noChangeShapeType="1"/>
          </p:cNvSpPr>
          <p:nvPr/>
        </p:nvSpPr>
        <p:spPr bwMode="auto">
          <a:xfrm>
            <a:off x="3419475" y="4868863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41" name="Line 22"/>
          <p:cNvSpPr>
            <a:spLocks noChangeShapeType="1"/>
          </p:cNvSpPr>
          <p:nvPr/>
        </p:nvSpPr>
        <p:spPr bwMode="auto">
          <a:xfrm>
            <a:off x="3419475" y="5373688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411542" name="Line 23"/>
          <p:cNvSpPr>
            <a:spLocks noChangeShapeType="1"/>
          </p:cNvSpPr>
          <p:nvPr/>
        </p:nvSpPr>
        <p:spPr bwMode="auto">
          <a:xfrm>
            <a:off x="3419475" y="6165850"/>
            <a:ext cx="93662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pic>
        <p:nvPicPr>
          <p:cNvPr id="2411543" name="Picture 24" descr="pin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2275" y="4797425"/>
            <a:ext cx="6461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44" name="Picture 25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2060575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45" name="Picture 26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5518150"/>
            <a:ext cx="503237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46" name="Picture 27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63713" y="1628775"/>
            <a:ext cx="576262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47" name="Picture 2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10525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48" name="Picture 2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00338" y="42926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49" name="Picture 3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4663" y="549275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0" name="Picture 3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1700213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1" name="Picture 32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38608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2" name="Picture 3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6100" y="515620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3" name="Picture 34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242093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4" name="Picture 35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4581525"/>
            <a:ext cx="503238" cy="503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5" name="Picture 36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6100" y="5805488"/>
            <a:ext cx="50323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6" name="Picture 37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7" name="Picture 3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325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8" name="Picture 3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6538" y="6477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59" name="Picture 40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788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0" name="Picture 41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31000" y="398462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1" name="Picture 42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6100" y="119697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2" name="Picture 4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29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3" name="Picture 44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4738" y="13414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4" name="Picture 45" descr="pin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5100" y="1339850"/>
            <a:ext cx="5048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5" name="Picture 46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6" name="Picture 47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184467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7" name="Picture 4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1844675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8" name="Picture 49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2349500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69" name="Picture 50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848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0" name="Picture 51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688" y="2349500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1" name="Picture 52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39338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2" name="Picture 53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7613" y="4579938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3" name="Picture 54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45815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4" name="Picture 55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661150" y="4581525"/>
            <a:ext cx="503238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5" name="Picture 56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6" name="Picture 57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300663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7" name="Picture 58" descr="ANd9GcSvehCmTdP2mzNn_Td6UneS-EJRKeDWmPbeUaZtzxqdq2J4cyI&amp;t=1&amp;usg=__QMacTA-aZoTZmdbdCfTV7DrTg94=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02438" y="5300663"/>
            <a:ext cx="36195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8" name="Picture 59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5963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79" name="Picture 60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3007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11580" name="Picture 61" descr="pin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32588" y="5876925"/>
            <a:ext cx="5032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11581" name="Text Box 62"/>
          <p:cNvSpPr txBox="1">
            <a:spLocks noChangeArrowheads="1"/>
          </p:cNvSpPr>
          <p:nvPr/>
        </p:nvSpPr>
        <p:spPr bwMode="auto">
          <a:xfrm>
            <a:off x="4286248" y="0"/>
            <a:ext cx="1898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 b="1"/>
              <a:t>dias com chuva</a:t>
            </a:r>
          </a:p>
        </p:txBody>
      </p:sp>
      <p:sp>
        <p:nvSpPr>
          <p:cNvPr id="2411582" name="Text Box 63"/>
          <p:cNvSpPr txBox="1">
            <a:spLocks noChangeArrowheads="1"/>
          </p:cNvSpPr>
          <p:nvPr/>
        </p:nvSpPr>
        <p:spPr bwMode="auto">
          <a:xfrm>
            <a:off x="7224713" y="522309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 dirty="0">
                <a:solidFill>
                  <a:srgbClr val="00B050"/>
                </a:solidFill>
              </a:rPr>
              <a:t>0,216</a:t>
            </a:r>
          </a:p>
        </p:txBody>
      </p:sp>
      <p:sp>
        <p:nvSpPr>
          <p:cNvPr id="2411583" name="Text Box 64"/>
          <p:cNvSpPr txBox="1">
            <a:spLocks noChangeArrowheads="1"/>
          </p:cNvSpPr>
          <p:nvPr/>
        </p:nvSpPr>
        <p:spPr bwMode="auto">
          <a:xfrm>
            <a:off x="7208838" y="1135084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3300"/>
                </a:solidFill>
              </a:rPr>
              <a:t>0,144</a:t>
            </a:r>
          </a:p>
        </p:txBody>
      </p:sp>
      <p:sp>
        <p:nvSpPr>
          <p:cNvPr id="2411584" name="Text Box 65"/>
          <p:cNvSpPr txBox="1">
            <a:spLocks noChangeArrowheads="1"/>
          </p:cNvSpPr>
          <p:nvPr/>
        </p:nvSpPr>
        <p:spPr bwMode="auto">
          <a:xfrm>
            <a:off x="7235825" y="1674834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3300"/>
                </a:solidFill>
              </a:rPr>
              <a:t>0,144</a:t>
            </a:r>
          </a:p>
        </p:txBody>
      </p:sp>
      <p:sp>
        <p:nvSpPr>
          <p:cNvPr id="2411585" name="Text Box 66"/>
          <p:cNvSpPr txBox="1">
            <a:spLocks noChangeArrowheads="1"/>
          </p:cNvSpPr>
          <p:nvPr/>
        </p:nvSpPr>
        <p:spPr bwMode="auto">
          <a:xfrm>
            <a:off x="7235825" y="2216171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339966"/>
                </a:solidFill>
              </a:rPr>
              <a:t>0,096</a:t>
            </a:r>
          </a:p>
        </p:txBody>
      </p:sp>
      <p:sp>
        <p:nvSpPr>
          <p:cNvPr id="2411586" name="Text Box 67"/>
          <p:cNvSpPr txBox="1">
            <a:spLocks noChangeArrowheads="1"/>
          </p:cNvSpPr>
          <p:nvPr/>
        </p:nvSpPr>
        <p:spPr bwMode="auto">
          <a:xfrm>
            <a:off x="7380288" y="3871934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3300"/>
                </a:solidFill>
              </a:rPr>
              <a:t>0,144</a:t>
            </a:r>
          </a:p>
        </p:txBody>
      </p:sp>
      <p:sp>
        <p:nvSpPr>
          <p:cNvPr id="2411587" name="Text Box 68"/>
          <p:cNvSpPr txBox="1">
            <a:spLocks noChangeArrowheads="1"/>
          </p:cNvSpPr>
          <p:nvPr/>
        </p:nvSpPr>
        <p:spPr bwMode="auto">
          <a:xfrm>
            <a:off x="7391400" y="4554559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339966"/>
                </a:solidFill>
              </a:rPr>
              <a:t>0,096</a:t>
            </a:r>
          </a:p>
        </p:txBody>
      </p:sp>
      <p:sp>
        <p:nvSpPr>
          <p:cNvPr id="2411588" name="Text Box 69"/>
          <p:cNvSpPr txBox="1">
            <a:spLocks noChangeArrowheads="1"/>
          </p:cNvSpPr>
          <p:nvPr/>
        </p:nvSpPr>
        <p:spPr bwMode="auto">
          <a:xfrm>
            <a:off x="7358082" y="5214950"/>
            <a:ext cx="925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000" b="1" dirty="0">
                <a:solidFill>
                  <a:srgbClr val="339966"/>
                </a:solidFill>
              </a:rPr>
              <a:t>0,096</a:t>
            </a:r>
          </a:p>
        </p:txBody>
      </p:sp>
      <p:sp>
        <p:nvSpPr>
          <p:cNvPr id="2411589" name="Text Box 70"/>
          <p:cNvSpPr txBox="1">
            <a:spLocks noChangeArrowheads="1"/>
          </p:cNvSpPr>
          <p:nvPr/>
        </p:nvSpPr>
        <p:spPr bwMode="auto">
          <a:xfrm>
            <a:off x="7391400" y="5840413"/>
            <a:ext cx="81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2000" b="1">
                <a:solidFill>
                  <a:srgbClr val="FF0066"/>
                </a:solidFill>
              </a:rPr>
              <a:t>0,064</a:t>
            </a:r>
          </a:p>
        </p:txBody>
      </p:sp>
      <p:sp>
        <p:nvSpPr>
          <p:cNvPr id="2411590" name="Text Box 71"/>
          <p:cNvSpPr txBox="1">
            <a:spLocks noChangeArrowheads="1"/>
          </p:cNvSpPr>
          <p:nvPr/>
        </p:nvSpPr>
        <p:spPr bwMode="auto">
          <a:xfrm>
            <a:off x="4926013" y="620713"/>
            <a:ext cx="654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zero</a:t>
            </a:r>
          </a:p>
        </p:txBody>
      </p:sp>
      <p:sp>
        <p:nvSpPr>
          <p:cNvPr id="2411591" name="Text Box 72"/>
          <p:cNvSpPr txBox="1">
            <a:spLocks noChangeArrowheads="1"/>
          </p:cNvSpPr>
          <p:nvPr/>
        </p:nvSpPr>
        <p:spPr bwMode="auto">
          <a:xfrm>
            <a:off x="5124450" y="11906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1</a:t>
            </a:r>
          </a:p>
        </p:txBody>
      </p:sp>
      <p:sp>
        <p:nvSpPr>
          <p:cNvPr id="2411592" name="Text Box 73"/>
          <p:cNvSpPr txBox="1">
            <a:spLocks noChangeArrowheads="1"/>
          </p:cNvSpPr>
          <p:nvPr/>
        </p:nvSpPr>
        <p:spPr bwMode="auto">
          <a:xfrm>
            <a:off x="5124450" y="183832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1</a:t>
            </a:r>
          </a:p>
        </p:txBody>
      </p:sp>
      <p:sp>
        <p:nvSpPr>
          <p:cNvPr id="2411593" name="Text Box 74"/>
          <p:cNvSpPr txBox="1">
            <a:spLocks noChangeArrowheads="1"/>
          </p:cNvSpPr>
          <p:nvPr/>
        </p:nvSpPr>
        <p:spPr bwMode="auto">
          <a:xfrm>
            <a:off x="5292725" y="39989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1</a:t>
            </a:r>
          </a:p>
        </p:txBody>
      </p:sp>
      <p:sp>
        <p:nvSpPr>
          <p:cNvPr id="2411594" name="Text Box 75"/>
          <p:cNvSpPr txBox="1">
            <a:spLocks noChangeArrowheads="1"/>
          </p:cNvSpPr>
          <p:nvPr/>
        </p:nvSpPr>
        <p:spPr bwMode="auto">
          <a:xfrm>
            <a:off x="5148263" y="234156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2</a:t>
            </a:r>
          </a:p>
        </p:txBody>
      </p:sp>
      <p:sp>
        <p:nvSpPr>
          <p:cNvPr id="2411595" name="Text Box 76"/>
          <p:cNvSpPr txBox="1">
            <a:spLocks noChangeArrowheads="1"/>
          </p:cNvSpPr>
          <p:nvPr/>
        </p:nvSpPr>
        <p:spPr bwMode="auto">
          <a:xfrm>
            <a:off x="5340350" y="4646613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2</a:t>
            </a:r>
          </a:p>
        </p:txBody>
      </p:sp>
      <p:sp>
        <p:nvSpPr>
          <p:cNvPr id="2411596" name="Text Box 77"/>
          <p:cNvSpPr txBox="1">
            <a:spLocks noChangeArrowheads="1"/>
          </p:cNvSpPr>
          <p:nvPr/>
        </p:nvSpPr>
        <p:spPr bwMode="auto">
          <a:xfrm>
            <a:off x="5340350" y="5367338"/>
            <a:ext cx="311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2</a:t>
            </a:r>
          </a:p>
        </p:txBody>
      </p:sp>
      <p:sp>
        <p:nvSpPr>
          <p:cNvPr id="2411597" name="Text Box 78"/>
          <p:cNvSpPr txBox="1">
            <a:spLocks noChangeArrowheads="1"/>
          </p:cNvSpPr>
          <p:nvPr/>
        </p:nvSpPr>
        <p:spPr bwMode="auto">
          <a:xfrm>
            <a:off x="5340350" y="5870575"/>
            <a:ext cx="311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800"/>
              <a:t>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distribuição de probabilidade</a:t>
            </a:r>
          </a:p>
        </p:txBody>
      </p:sp>
      <p:graphicFrame>
        <p:nvGraphicFramePr>
          <p:cNvPr id="2504811" name="Group 107"/>
          <p:cNvGraphicFramePr>
            <a:graphicFrameLocks noGrp="1"/>
          </p:cNvGraphicFramePr>
          <p:nvPr/>
        </p:nvGraphicFramePr>
        <p:xfrm>
          <a:off x="900113" y="1700213"/>
          <a:ext cx="7775575" cy="4064000"/>
        </p:xfrm>
        <a:graphic>
          <a:graphicData uri="http://schemas.openxmlformats.org/drawingml/2006/table">
            <a:tbl>
              <a:tblPr/>
              <a:tblGrid>
                <a:gridCol w="259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39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dias de chuva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contagem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probabilidade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zero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0,216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0,432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dois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0,288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3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três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1" i="0" u="none" strike="noStrike" cap="none" normalizeH="0" baseline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</a:rPr>
                        <a:t>0,064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3569" name="Object 5"/>
          <p:cNvGraphicFramePr>
            <a:graphicFrameLocks noChangeAspect="1"/>
          </p:cNvGraphicFramePr>
          <p:nvPr/>
        </p:nvGraphicFramePr>
        <p:xfrm>
          <a:off x="749300" y="306388"/>
          <a:ext cx="7874000" cy="623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r:id="rId3" imgW="7876715" imgH="6236749" progId="Excel.Sheet.8">
                  <p:embed/>
                </p:oleObj>
              </mc:Choice>
              <mc:Fallback>
                <p:oleObj r:id="rId3" imgW="7876715" imgH="6236749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306388"/>
                        <a:ext cx="7874000" cy="6235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3570" name="CaixaDeTexto 2"/>
          <p:cNvSpPr txBox="1">
            <a:spLocks noChangeArrowheads="1"/>
          </p:cNvSpPr>
          <p:nvPr/>
        </p:nvSpPr>
        <p:spPr bwMode="auto">
          <a:xfrm>
            <a:off x="6429375" y="4357688"/>
            <a:ext cx="121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>
                <a:solidFill>
                  <a:srgbClr val="FF0000"/>
                </a:solidFill>
              </a:rPr>
              <a:t>0,064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1356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43427"/>
              </p:ext>
            </p:extLst>
          </p:nvPr>
        </p:nvGraphicFramePr>
        <p:xfrm>
          <a:off x="755576" y="332656"/>
          <a:ext cx="7874000" cy="610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Worksheet" r:id="rId3" imgW="7877009" imgH="6105444" progId="Excel.Sheet.8">
                  <p:embed/>
                </p:oleObj>
              </mc:Choice>
              <mc:Fallback>
                <p:oleObj name="Worksheet" r:id="rId3" imgW="7877009" imgH="6105444" progId="Excel.Sheet.8">
                  <p:embed/>
                  <p:pic>
                    <p:nvPicPr>
                      <p:cNvPr id="241356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332656"/>
                        <a:ext cx="7874000" cy="610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3570" name="CaixaDeTexto 2"/>
          <p:cNvSpPr txBox="1">
            <a:spLocks noChangeArrowheads="1"/>
          </p:cNvSpPr>
          <p:nvPr/>
        </p:nvSpPr>
        <p:spPr bwMode="auto">
          <a:xfrm>
            <a:off x="6660232" y="4365104"/>
            <a:ext cx="12144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6,4</a:t>
            </a:r>
          </a:p>
        </p:txBody>
      </p:sp>
    </p:spTree>
    <p:extLst>
      <p:ext uri="{BB962C8B-B14F-4D97-AF65-F5344CB8AC3E}">
        <p14:creationId xmlns:p14="http://schemas.microsoft.com/office/powerpoint/2010/main" val="17405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2714625" y="3500438"/>
            <a:ext cx="3672800" cy="156966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9600" b="1">
                <a:solidFill>
                  <a:srgbClr val="FF0000"/>
                </a:solidFill>
              </a:rPr>
              <a:t>aula 7</a:t>
            </a:r>
            <a:endParaRPr lang="pt-BR" sz="96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142976" y="642918"/>
            <a:ext cx="7127875" cy="22336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Estatística aplicada</a:t>
            </a:r>
            <a:b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pt-BR" sz="5400" b="1" i="0" u="none" strike="noStrike" kern="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 ensaios clínicos</a:t>
            </a:r>
            <a:endParaRPr kumimoji="0" lang="pt-BR" sz="5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distribuição de probabilidade</a:t>
            </a:r>
          </a:p>
        </p:txBody>
      </p:sp>
      <p:sp>
        <p:nvSpPr>
          <p:cNvPr id="2414594" name="Text Box 29"/>
          <p:cNvSpPr txBox="1">
            <a:spLocks noChangeArrowheads="1"/>
          </p:cNvSpPr>
          <p:nvPr/>
        </p:nvSpPr>
        <p:spPr bwMode="auto">
          <a:xfrm>
            <a:off x="900113" y="3213100"/>
            <a:ext cx="1476375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variável</a:t>
            </a:r>
          </a:p>
          <a:p>
            <a:r>
              <a:rPr lang="pt-BR" b="1"/>
              <a:t>aleatória</a:t>
            </a:r>
          </a:p>
        </p:txBody>
      </p:sp>
      <p:sp>
        <p:nvSpPr>
          <p:cNvPr id="2414595" name="Text Box 31"/>
          <p:cNvSpPr txBox="1">
            <a:spLocks noChangeArrowheads="1"/>
          </p:cNvSpPr>
          <p:nvPr/>
        </p:nvSpPr>
        <p:spPr bwMode="auto">
          <a:xfrm>
            <a:off x="3276600" y="1557338"/>
            <a:ext cx="1366080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discreta</a:t>
            </a:r>
          </a:p>
        </p:txBody>
      </p:sp>
      <p:sp>
        <p:nvSpPr>
          <p:cNvPr id="2414596" name="Text Box 32"/>
          <p:cNvSpPr txBox="1">
            <a:spLocks noChangeArrowheads="1"/>
          </p:cNvSpPr>
          <p:nvPr/>
        </p:nvSpPr>
        <p:spPr bwMode="auto">
          <a:xfrm>
            <a:off x="3311525" y="4656138"/>
            <a:ext cx="1465466" cy="46166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contínua</a:t>
            </a:r>
          </a:p>
        </p:txBody>
      </p:sp>
      <p:cxnSp>
        <p:nvCxnSpPr>
          <p:cNvPr id="2414597" name="AutoShape 33"/>
          <p:cNvCxnSpPr>
            <a:cxnSpLocks noChangeShapeType="1"/>
            <a:stCxn id="2414594" idx="0"/>
            <a:endCxn id="2414595" idx="1"/>
          </p:cNvCxnSpPr>
          <p:nvPr/>
        </p:nvCxnSpPr>
        <p:spPr bwMode="auto">
          <a:xfrm rot="5400000" flipH="1" flipV="1">
            <a:off x="1744986" y="1681487"/>
            <a:ext cx="1424929" cy="1638299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414598" name="AutoShape 34"/>
          <p:cNvCxnSpPr>
            <a:cxnSpLocks noChangeShapeType="1"/>
            <a:stCxn id="2414594" idx="2"/>
            <a:endCxn id="2414596" idx="1"/>
          </p:cNvCxnSpPr>
          <p:nvPr/>
        </p:nvCxnSpPr>
        <p:spPr bwMode="auto">
          <a:xfrm rot="16200000" flipH="1">
            <a:off x="2068190" y="3643636"/>
            <a:ext cx="813446" cy="1673224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06787" name="Text Box 35"/>
          <p:cNvSpPr txBox="1">
            <a:spLocks noChangeArrowheads="1"/>
          </p:cNvSpPr>
          <p:nvPr/>
        </p:nvSpPr>
        <p:spPr bwMode="auto">
          <a:xfrm>
            <a:off x="6227763" y="2997200"/>
            <a:ext cx="2387600" cy="860425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/>
              <a:t>distribuição de</a:t>
            </a:r>
          </a:p>
          <a:p>
            <a:pPr algn="ctr"/>
            <a:r>
              <a:rPr lang="pt-BR" b="1"/>
              <a:t>probabilidade</a:t>
            </a:r>
          </a:p>
        </p:txBody>
      </p:sp>
      <p:cxnSp>
        <p:nvCxnSpPr>
          <p:cNvPr id="2506788" name="AutoShape 36"/>
          <p:cNvCxnSpPr>
            <a:cxnSpLocks noChangeShapeType="1"/>
            <a:stCxn id="2506787" idx="0"/>
            <a:endCxn id="2414595" idx="3"/>
          </p:cNvCxnSpPr>
          <p:nvPr/>
        </p:nvCxnSpPr>
        <p:spPr bwMode="auto">
          <a:xfrm rot="16200000" flipV="1">
            <a:off x="5427608" y="1003244"/>
            <a:ext cx="1209029" cy="2778883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2506789" name="AutoShape 37"/>
          <p:cNvCxnSpPr>
            <a:cxnSpLocks noChangeShapeType="1"/>
            <a:stCxn id="2506787" idx="2"/>
            <a:endCxn id="2414596" idx="3"/>
          </p:cNvCxnSpPr>
          <p:nvPr/>
        </p:nvCxnSpPr>
        <p:spPr bwMode="auto">
          <a:xfrm rot="5400000">
            <a:off x="5584604" y="3050012"/>
            <a:ext cx="1029346" cy="2644572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2506791" name="Text Box 39"/>
          <p:cNvSpPr txBox="1">
            <a:spLocks noChangeArrowheads="1"/>
          </p:cNvSpPr>
          <p:nvPr/>
        </p:nvSpPr>
        <p:spPr bwMode="auto">
          <a:xfrm>
            <a:off x="3419475" y="2060575"/>
            <a:ext cx="1982788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uniforme</a:t>
            </a:r>
          </a:p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Bernoulli</a:t>
            </a:r>
          </a:p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binomial</a:t>
            </a:r>
          </a:p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geométrica</a:t>
            </a:r>
          </a:p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Poisson</a:t>
            </a:r>
          </a:p>
        </p:txBody>
      </p:sp>
      <p:sp>
        <p:nvSpPr>
          <p:cNvPr id="2506792" name="Text Box 40"/>
          <p:cNvSpPr txBox="1">
            <a:spLocks noChangeArrowheads="1"/>
          </p:cNvSpPr>
          <p:nvPr/>
        </p:nvSpPr>
        <p:spPr bwMode="auto">
          <a:xfrm>
            <a:off x="3851275" y="5229225"/>
            <a:ext cx="206979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uniforme</a:t>
            </a:r>
          </a:p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normal</a:t>
            </a:r>
          </a:p>
          <a:p>
            <a:pPr>
              <a:buFontTx/>
              <a:buChar char="•"/>
            </a:pPr>
            <a:r>
              <a:rPr lang="pt-BR" b="1">
                <a:solidFill>
                  <a:srgbClr val="FF0000"/>
                </a:solidFill>
              </a:rPr>
              <a:t>exponencial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067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0678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067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5067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5067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506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506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506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6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067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067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506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506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 tmFilter="0,0; .5, 1; 1, 1"/>
                                        <p:tgtEl>
                                          <p:spTgt spid="2506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06787" grpId="0" animBg="1"/>
      <p:bldP spid="2506791" grpId="0"/>
      <p:bldP spid="250679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5617" name="Text Box 4"/>
          <p:cNvSpPr txBox="1">
            <a:spLocks noChangeArrowheads="1"/>
          </p:cNvSpPr>
          <p:nvPr/>
        </p:nvSpPr>
        <p:spPr bwMode="auto">
          <a:xfrm>
            <a:off x="2714625" y="1428750"/>
            <a:ext cx="3784600" cy="830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 3" pitchFamily="18" charset="2"/>
              <a:buChar char="Æ"/>
            </a:pPr>
            <a:r>
              <a:rPr lang="en-US" sz="4800" b="1">
                <a:solidFill>
                  <a:srgbClr val="FFFF00"/>
                </a:solidFill>
                <a:latin typeface="Tahoma" pitchFamily="34" charset="0"/>
              </a:rPr>
              <a:t> Discretas</a:t>
            </a:r>
            <a:endParaRPr lang="pt-BR" sz="4800" b="1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415618" name="Text Box 5"/>
          <p:cNvSpPr txBox="1">
            <a:spLocks noChangeArrowheads="1"/>
          </p:cNvSpPr>
          <p:nvPr/>
        </p:nvSpPr>
        <p:spPr bwMode="auto">
          <a:xfrm>
            <a:off x="2357438" y="2571750"/>
            <a:ext cx="3886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4400" b="1">
                <a:latin typeface="Tahoma" pitchFamily="34" charset="0"/>
              </a:rPr>
              <a:t>uniforme</a:t>
            </a:r>
          </a:p>
          <a:p>
            <a:pPr>
              <a:buFont typeface="Wingdings" pitchFamily="2" charset="2"/>
              <a:buChar char="q"/>
            </a:pPr>
            <a:r>
              <a:rPr lang="en-US" sz="4400" b="1">
                <a:latin typeface="Tahoma" pitchFamily="34" charset="0"/>
              </a:rPr>
              <a:t>Bernoulli</a:t>
            </a:r>
          </a:p>
          <a:p>
            <a:pPr>
              <a:buFont typeface="Wingdings" pitchFamily="2" charset="2"/>
              <a:buChar char="q"/>
            </a:pPr>
            <a:r>
              <a:rPr lang="en-US" sz="4400" b="1">
                <a:latin typeface="Tahoma" pitchFamily="34" charset="0"/>
              </a:rPr>
              <a:t>Binomial</a:t>
            </a:r>
          </a:p>
          <a:p>
            <a:pPr>
              <a:buFont typeface="Wingdings" pitchFamily="2" charset="2"/>
              <a:buChar char="q"/>
            </a:pPr>
            <a:r>
              <a:rPr lang="en-US" sz="4400" b="1">
                <a:latin typeface="Tahoma" pitchFamily="34" charset="0"/>
              </a:rPr>
              <a:t>geométrica</a:t>
            </a:r>
          </a:p>
          <a:p>
            <a:pPr>
              <a:buFont typeface="Wingdings" pitchFamily="2" charset="2"/>
              <a:buChar char="q"/>
            </a:pPr>
            <a:r>
              <a:rPr lang="en-US" sz="4400" b="1">
                <a:latin typeface="Tahoma" pitchFamily="34" charset="0"/>
              </a:rPr>
              <a:t>Poisson</a:t>
            </a:r>
            <a:endParaRPr lang="pt-BR" sz="4400" b="1">
              <a:latin typeface="Tahoma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distribuição de probabilidade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41" name="Text Box 4"/>
          <p:cNvSpPr txBox="1">
            <a:spLocks noChangeArrowheads="1"/>
          </p:cNvSpPr>
          <p:nvPr/>
        </p:nvSpPr>
        <p:spPr bwMode="auto">
          <a:xfrm>
            <a:off x="294852" y="3573463"/>
            <a:ext cx="8264391" cy="48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altLang="en-US" sz="3600" b="1" i="1" dirty="0">
                <a:solidFill>
                  <a:srgbClr val="000000"/>
                </a:solidFill>
              </a:rPr>
              <a:t>x </a:t>
            </a:r>
            <a:r>
              <a:rPr lang="en-US" altLang="en-US" sz="3600" b="1" dirty="0">
                <a:solidFill>
                  <a:srgbClr val="000000"/>
                </a:solidFill>
              </a:rPr>
              <a:t>= </a:t>
            </a:r>
            <a:r>
              <a:rPr lang="en-US" altLang="en-US" sz="3600" b="1" dirty="0" err="1">
                <a:solidFill>
                  <a:srgbClr val="000000"/>
                </a:solidFill>
              </a:rPr>
              <a:t>número</a:t>
            </a:r>
            <a:r>
              <a:rPr lang="en-US" altLang="en-US" sz="3600" b="1" dirty="0">
                <a:solidFill>
                  <a:srgbClr val="000000"/>
                </a:solidFill>
              </a:rPr>
              <a:t> de </a:t>
            </a:r>
            <a:r>
              <a:rPr lang="en-US" altLang="en-US" sz="3600" b="1" dirty="0" err="1">
                <a:solidFill>
                  <a:srgbClr val="000000"/>
                </a:solidFill>
              </a:rPr>
              <a:t>chegadas</a:t>
            </a:r>
            <a:r>
              <a:rPr lang="en-US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</a:rPr>
              <a:t>pontuais</a:t>
            </a:r>
            <a:endParaRPr lang="en-US" altLang="en-US" sz="3600" b="1" dirty="0">
              <a:solidFill>
                <a:srgbClr val="000000"/>
              </a:solidFill>
            </a:endParaRPr>
          </a:p>
        </p:txBody>
      </p:sp>
      <p:sp>
        <p:nvSpPr>
          <p:cNvPr id="2416642" name="Text Box 5"/>
          <p:cNvSpPr txBox="1">
            <a:spLocks noChangeArrowheads="1"/>
          </p:cNvSpPr>
          <p:nvPr/>
        </p:nvSpPr>
        <p:spPr bwMode="auto">
          <a:xfrm>
            <a:off x="357158" y="5013325"/>
            <a:ext cx="857256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altLang="en-US" sz="3600" b="1" i="1">
                <a:solidFill>
                  <a:srgbClr val="000000"/>
                </a:solidFill>
              </a:rPr>
              <a:t>x</a:t>
            </a:r>
            <a:r>
              <a:rPr lang="en-US" altLang="en-US" sz="3600" b="1">
                <a:solidFill>
                  <a:srgbClr val="000000"/>
                </a:solidFill>
              </a:rPr>
              <a:t> = número de pontos feitos num jogo</a:t>
            </a:r>
          </a:p>
        </p:txBody>
      </p:sp>
      <p:sp>
        <p:nvSpPr>
          <p:cNvPr id="2416643" name="Text Box 7"/>
          <p:cNvSpPr txBox="1">
            <a:spLocks noChangeArrowheads="1"/>
          </p:cNvSpPr>
          <p:nvPr/>
        </p:nvSpPr>
        <p:spPr bwMode="auto">
          <a:xfrm>
            <a:off x="290362" y="2205038"/>
            <a:ext cx="8415922" cy="48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lnSpc>
                <a:spcPct val="70000"/>
              </a:lnSpc>
            </a:pPr>
            <a:r>
              <a:rPr lang="en-US" altLang="en-US" sz="3600" b="1" i="1" dirty="0">
                <a:solidFill>
                  <a:srgbClr val="000000"/>
                </a:solidFill>
              </a:rPr>
              <a:t>x</a:t>
            </a:r>
            <a:r>
              <a:rPr lang="en-US" altLang="en-US" sz="3600" b="1" dirty="0">
                <a:solidFill>
                  <a:srgbClr val="000000"/>
                </a:solidFill>
              </a:rPr>
              <a:t> = </a:t>
            </a:r>
            <a:r>
              <a:rPr lang="en-US" altLang="en-US" sz="3600" b="1" dirty="0" err="1">
                <a:solidFill>
                  <a:srgbClr val="000000"/>
                </a:solidFill>
              </a:rPr>
              <a:t>número</a:t>
            </a:r>
            <a:r>
              <a:rPr lang="en-US" altLang="en-US" sz="3600" b="1" dirty="0">
                <a:solidFill>
                  <a:srgbClr val="000000"/>
                </a:solidFill>
              </a:rPr>
              <a:t> de </a:t>
            </a:r>
            <a:r>
              <a:rPr lang="en-US" altLang="en-US" sz="3600" b="1" dirty="0" err="1">
                <a:solidFill>
                  <a:srgbClr val="000000"/>
                </a:solidFill>
              </a:rPr>
              <a:t>respostas</a:t>
            </a:r>
            <a:r>
              <a:rPr lang="en-US" altLang="en-US" sz="3600" b="1" dirty="0">
                <a:solidFill>
                  <a:srgbClr val="000000"/>
                </a:solidFill>
              </a:rPr>
              <a:t> </a:t>
            </a:r>
            <a:r>
              <a:rPr lang="en-US" altLang="en-US" sz="3600" b="1" dirty="0" err="1">
                <a:solidFill>
                  <a:srgbClr val="000000"/>
                </a:solidFill>
              </a:rPr>
              <a:t>corretas</a:t>
            </a:r>
            <a:endParaRPr lang="en-US" altLang="en-US" sz="3600" b="1" dirty="0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008080"/>
                </a:solidFill>
              </a:rPr>
              <a:t>distribuição discretas de probabilidade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7665" name="Text Box 2"/>
          <p:cNvSpPr txBox="1">
            <a:spLocks noChangeArrowheads="1"/>
          </p:cNvSpPr>
          <p:nvPr/>
        </p:nvSpPr>
        <p:spPr bwMode="auto">
          <a:xfrm>
            <a:off x="428625" y="2786063"/>
            <a:ext cx="8326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 dirty="0" err="1">
                <a:solidFill>
                  <a:srgbClr val="000000"/>
                </a:solidFill>
              </a:rPr>
              <a:t>Uma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distribuição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discreta</a:t>
            </a:r>
            <a:r>
              <a:rPr lang="en-US" altLang="en-US" b="1" dirty="0">
                <a:solidFill>
                  <a:srgbClr val="FF0000"/>
                </a:solidFill>
              </a:rPr>
              <a:t> de </a:t>
            </a:r>
            <a:r>
              <a:rPr lang="en-US" altLang="en-US" b="1" dirty="0" err="1">
                <a:solidFill>
                  <a:srgbClr val="FF0000"/>
                </a:solidFill>
              </a:rPr>
              <a:t>probabilidade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enumera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cada</a:t>
            </a:r>
            <a:r>
              <a:rPr lang="en-US" altLang="en-US" b="1" dirty="0">
                <a:solidFill>
                  <a:srgbClr val="000000"/>
                </a:solidFill>
              </a:rPr>
              <a:t> valor </a:t>
            </a:r>
            <a:r>
              <a:rPr lang="en-US" altLang="en-US" b="1" dirty="0" err="1">
                <a:solidFill>
                  <a:srgbClr val="000000"/>
                </a:solidFill>
              </a:rPr>
              <a:t>possível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da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variável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aleatória</a:t>
            </a:r>
            <a:r>
              <a:rPr lang="en-US" altLang="en-US" b="1" dirty="0">
                <a:solidFill>
                  <a:srgbClr val="000000"/>
                </a:solidFill>
              </a:rPr>
              <a:t>, </a:t>
            </a:r>
            <a:r>
              <a:rPr lang="en-US" altLang="en-US" b="1" dirty="0" err="1">
                <a:solidFill>
                  <a:srgbClr val="000000"/>
                </a:solidFill>
              </a:rPr>
              <a:t>bem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como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sua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probabilidade</a:t>
            </a:r>
            <a:r>
              <a:rPr lang="en-US" altLang="en-US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008080"/>
                </a:solidFill>
              </a:rPr>
              <a:t>distribuição discreta de probabilidade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08802" name="Object 2"/>
          <p:cNvGraphicFramePr>
            <a:graphicFrameLocks noChangeAspect="1"/>
          </p:cNvGraphicFramePr>
          <p:nvPr/>
        </p:nvGraphicFramePr>
        <p:xfrm>
          <a:off x="2500313" y="2481263"/>
          <a:ext cx="5286375" cy="331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Worksheet" r:id="rId4" imgW="1811160" imgH="1136160" progId="Excel.Sheet.8">
                  <p:embed/>
                </p:oleObj>
              </mc:Choice>
              <mc:Fallback>
                <p:oleObj name="Worksheet" r:id="rId4" imgW="1811160" imgH="113616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2481263"/>
                        <a:ext cx="5286375" cy="3316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08803" name="Text Box 5"/>
          <p:cNvSpPr txBox="1">
            <a:spLocks noChangeArrowheads="1"/>
          </p:cNvSpPr>
          <p:nvPr/>
        </p:nvSpPr>
        <p:spPr bwMode="auto">
          <a:xfrm>
            <a:off x="428625" y="4071938"/>
            <a:ext cx="187166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número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 </a:t>
            </a:r>
            <a:r>
              <a:rPr lang="en-US" alt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filhos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em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cada</a:t>
            </a:r>
            <a:r>
              <a:rPr lang="en-US" altLang="en-US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alt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família</a:t>
            </a:r>
            <a:endParaRPr lang="en-US" altLang="en-US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508804" name="Line 6"/>
          <p:cNvSpPr>
            <a:spLocks noChangeShapeType="1"/>
          </p:cNvSpPr>
          <p:nvPr/>
        </p:nvSpPr>
        <p:spPr bwMode="auto">
          <a:xfrm flipV="1">
            <a:off x="1643063" y="3500438"/>
            <a:ext cx="1727200" cy="342900"/>
          </a:xfrm>
          <a:prstGeom prst="line">
            <a:avLst/>
          </a:pr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008080"/>
                </a:solidFill>
              </a:rPr>
              <a:t>distribuição discreta de probabilidade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9697" name="Rectangle 7"/>
          <p:cNvSpPr>
            <a:spLocks noChangeArrowheads="1"/>
          </p:cNvSpPr>
          <p:nvPr/>
        </p:nvSpPr>
        <p:spPr bwMode="auto">
          <a:xfrm>
            <a:off x="571500" y="2714625"/>
            <a:ext cx="7843838" cy="259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 defTabSz="381000" eaLnBrk="0" hangingPunct="0">
              <a:lnSpc>
                <a:spcPct val="40000"/>
              </a:lnSpc>
            </a:pPr>
            <a:endParaRPr lang="en-US" altLang="en-US" b="1" dirty="0">
              <a:solidFill>
                <a:srgbClr val="000000"/>
              </a:solidFill>
            </a:endParaRPr>
          </a:p>
          <a:p>
            <a:pPr defTabSz="381000" eaLnBrk="0" hangingPunct="0"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</a:rPr>
              <a:t>   </a:t>
            </a:r>
            <a:r>
              <a:rPr lang="en-US" altLang="en-US" b="1" dirty="0" err="1">
                <a:solidFill>
                  <a:srgbClr val="000000"/>
                </a:solidFill>
              </a:rPr>
              <a:t>Cada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probabilidade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precisa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estar</a:t>
            </a:r>
            <a:r>
              <a:rPr lang="en-US" altLang="en-US" b="1" dirty="0">
                <a:solidFill>
                  <a:srgbClr val="000000"/>
                </a:solidFill>
              </a:rPr>
              <a:t> entre 0 e 1, inclusive. </a:t>
            </a:r>
          </a:p>
          <a:p>
            <a:pPr defTabSz="381000" eaLnBrk="0" hangingPunct="0">
              <a:lnSpc>
                <a:spcPct val="20000"/>
              </a:lnSpc>
              <a:buFontTx/>
              <a:buChar char="•"/>
            </a:pPr>
            <a:endParaRPr lang="en-US" altLang="en-US" b="1" dirty="0">
              <a:solidFill>
                <a:srgbClr val="000000"/>
              </a:solidFill>
            </a:endParaRPr>
          </a:p>
          <a:p>
            <a:pPr defTabSz="381000" eaLnBrk="0" hangingPunct="0"/>
            <a:endParaRPr lang="en-US" altLang="en-US" sz="2800" b="1" dirty="0">
              <a:solidFill>
                <a:srgbClr val="000000"/>
              </a:solidFill>
              <a:sym typeface="Symbol" pitchFamily="18" charset="2"/>
            </a:endParaRPr>
          </a:p>
          <a:p>
            <a:pPr defTabSz="381000" eaLnBrk="0" hangingPunct="0">
              <a:buFontTx/>
              <a:buChar char="•"/>
            </a:pPr>
            <a:r>
              <a:rPr lang="en-US" altLang="en-US" b="1" dirty="0">
                <a:solidFill>
                  <a:srgbClr val="000000"/>
                </a:solidFill>
                <a:sym typeface="Symbol" pitchFamily="18" charset="2"/>
              </a:rPr>
              <a:t>   A soma de </a:t>
            </a:r>
            <a:r>
              <a:rPr lang="en-US" altLang="en-US" b="1" dirty="0" err="1">
                <a:solidFill>
                  <a:srgbClr val="000000"/>
                </a:solidFill>
                <a:sym typeface="Symbol" pitchFamily="18" charset="2"/>
              </a:rPr>
              <a:t>todas</a:t>
            </a:r>
            <a:r>
              <a:rPr lang="en-US" altLang="en-US" b="1" dirty="0">
                <a:solidFill>
                  <a:srgbClr val="000000"/>
                </a:solidFill>
                <a:sym typeface="Symbol" pitchFamily="18" charset="2"/>
              </a:rPr>
              <a:t> as </a:t>
            </a:r>
            <a:r>
              <a:rPr lang="en-US" altLang="en-US" b="1" dirty="0" err="1">
                <a:solidFill>
                  <a:srgbClr val="000000"/>
                </a:solidFill>
                <a:sym typeface="Symbol" pitchFamily="18" charset="2"/>
              </a:rPr>
              <a:t>probabilidades</a:t>
            </a:r>
            <a:r>
              <a:rPr lang="en-US" altLang="en-US" b="1" dirty="0">
                <a:solidFill>
                  <a:srgbClr val="000000"/>
                </a:solidFill>
                <a:sym typeface="Symbol" pitchFamily="18" charset="2"/>
              </a:rPr>
              <a:t> é 1.    </a:t>
            </a:r>
            <a:endParaRPr lang="en-US" altLang="en-US" b="1" dirty="0">
              <a:solidFill>
                <a:srgbClr val="000000"/>
              </a:solidFill>
            </a:endParaRPr>
          </a:p>
        </p:txBody>
      </p:sp>
      <p:pic>
        <p:nvPicPr>
          <p:cNvPr id="258969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4643438"/>
            <a:ext cx="1835150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89699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57625" y="5572125"/>
            <a:ext cx="1457325" cy="44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3600" b="1">
                <a:solidFill>
                  <a:srgbClr val="008080"/>
                </a:solidFill>
              </a:rPr>
              <a:t>distribuição discreta de probabilidade</a:t>
            </a:r>
          </a:p>
        </p:txBody>
      </p:sp>
      <p:sp>
        <p:nvSpPr>
          <p:cNvPr id="2589701" name="CaixaDeTexto 9"/>
          <p:cNvSpPr txBox="1">
            <a:spLocks noChangeArrowheads="1"/>
          </p:cNvSpPr>
          <p:nvPr/>
        </p:nvSpPr>
        <p:spPr bwMode="auto">
          <a:xfrm>
            <a:off x="2928938" y="1571625"/>
            <a:ext cx="31337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3600" b="1" dirty="0">
                <a:solidFill>
                  <a:srgbClr val="FF0000"/>
                </a:solidFill>
              </a:rPr>
              <a:t>Propriedades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2897" name="Rectangle 3"/>
          <p:cNvSpPr>
            <a:spLocks noChangeArrowheads="1"/>
          </p:cNvSpPr>
          <p:nvPr/>
        </p:nvSpPr>
        <p:spPr bwMode="auto">
          <a:xfrm>
            <a:off x="2343150" y="4937125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0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898" name="Rectangle 4"/>
          <p:cNvSpPr>
            <a:spLocks noChangeArrowheads="1"/>
          </p:cNvSpPr>
          <p:nvPr/>
        </p:nvSpPr>
        <p:spPr bwMode="auto">
          <a:xfrm>
            <a:off x="3675063" y="4937125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899" name="Rectangle 5"/>
          <p:cNvSpPr>
            <a:spLocks noChangeArrowheads="1"/>
          </p:cNvSpPr>
          <p:nvPr/>
        </p:nvSpPr>
        <p:spPr bwMode="auto">
          <a:xfrm>
            <a:off x="5008563" y="4937125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2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00" name="Rectangle 6"/>
          <p:cNvSpPr>
            <a:spLocks noChangeArrowheads="1"/>
          </p:cNvSpPr>
          <p:nvPr/>
        </p:nvSpPr>
        <p:spPr bwMode="auto">
          <a:xfrm>
            <a:off x="6340475" y="4937125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3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01" name="Line 7"/>
          <p:cNvSpPr>
            <a:spLocks noChangeShapeType="1"/>
          </p:cNvSpPr>
          <p:nvPr/>
        </p:nvSpPr>
        <p:spPr bwMode="auto">
          <a:xfrm flipV="1">
            <a:off x="2292350" y="4735513"/>
            <a:ext cx="1588" cy="968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02" name="Line 8"/>
          <p:cNvSpPr>
            <a:spLocks noChangeShapeType="1"/>
          </p:cNvSpPr>
          <p:nvPr/>
        </p:nvSpPr>
        <p:spPr bwMode="auto">
          <a:xfrm flipV="1">
            <a:off x="3624263" y="4735513"/>
            <a:ext cx="1587" cy="968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03" name="Line 9"/>
          <p:cNvSpPr>
            <a:spLocks noChangeShapeType="1"/>
          </p:cNvSpPr>
          <p:nvPr/>
        </p:nvSpPr>
        <p:spPr bwMode="auto">
          <a:xfrm flipV="1">
            <a:off x="4956175" y="4735513"/>
            <a:ext cx="1588" cy="968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04" name="Line 10"/>
          <p:cNvSpPr>
            <a:spLocks noChangeShapeType="1"/>
          </p:cNvSpPr>
          <p:nvPr/>
        </p:nvSpPr>
        <p:spPr bwMode="auto">
          <a:xfrm flipV="1">
            <a:off x="6289675" y="4735513"/>
            <a:ext cx="1588" cy="9683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05" name="Rectangle 11"/>
          <p:cNvSpPr>
            <a:spLocks noChangeArrowheads="1"/>
          </p:cNvSpPr>
          <p:nvPr/>
        </p:nvSpPr>
        <p:spPr bwMode="auto">
          <a:xfrm>
            <a:off x="1228725" y="45799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0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06" name="Rectangle 12"/>
          <p:cNvSpPr>
            <a:spLocks noChangeArrowheads="1"/>
          </p:cNvSpPr>
          <p:nvPr/>
        </p:nvSpPr>
        <p:spPr bwMode="auto">
          <a:xfrm>
            <a:off x="974725" y="3948113"/>
            <a:ext cx="169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0,</a:t>
            </a:r>
          </a:p>
        </p:txBody>
      </p:sp>
      <p:sp>
        <p:nvSpPr>
          <p:cNvPr id="2512907" name="Rectangle 13"/>
          <p:cNvSpPr>
            <a:spLocks noChangeArrowheads="1"/>
          </p:cNvSpPr>
          <p:nvPr/>
        </p:nvSpPr>
        <p:spPr bwMode="auto">
          <a:xfrm>
            <a:off x="1141413" y="3948113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1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08" name="Rectangle 14"/>
          <p:cNvSpPr>
            <a:spLocks noChangeArrowheads="1"/>
          </p:cNvSpPr>
          <p:nvPr/>
        </p:nvSpPr>
        <p:spPr bwMode="auto">
          <a:xfrm>
            <a:off x="1250950" y="3948113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0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09" name="Rectangle 15"/>
          <p:cNvSpPr>
            <a:spLocks noChangeArrowheads="1"/>
          </p:cNvSpPr>
          <p:nvPr/>
        </p:nvSpPr>
        <p:spPr bwMode="auto">
          <a:xfrm>
            <a:off x="974725" y="3348038"/>
            <a:ext cx="1698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0,</a:t>
            </a:r>
          </a:p>
        </p:txBody>
      </p:sp>
      <p:sp>
        <p:nvSpPr>
          <p:cNvPr id="2512910" name="Rectangle 16"/>
          <p:cNvSpPr>
            <a:spLocks noChangeArrowheads="1"/>
          </p:cNvSpPr>
          <p:nvPr/>
        </p:nvSpPr>
        <p:spPr bwMode="auto">
          <a:xfrm>
            <a:off x="1141413" y="3348038"/>
            <a:ext cx="112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2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11" name="Rectangle 17"/>
          <p:cNvSpPr>
            <a:spLocks noChangeArrowheads="1"/>
          </p:cNvSpPr>
          <p:nvPr/>
        </p:nvSpPr>
        <p:spPr bwMode="auto">
          <a:xfrm>
            <a:off x="1250950" y="3348038"/>
            <a:ext cx="112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1600" b="0">
                <a:solidFill>
                  <a:srgbClr val="000000"/>
                </a:solidFill>
              </a:rPr>
              <a:t>0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974725" y="2763838"/>
            <a:ext cx="388938" cy="244475"/>
            <a:chOff x="614" y="1741"/>
            <a:chExt cx="245" cy="154"/>
          </a:xfrm>
        </p:grpSpPr>
        <p:sp>
          <p:nvSpPr>
            <p:cNvPr id="2512962" name="Rectangle 19"/>
            <p:cNvSpPr>
              <a:spLocks noChangeArrowheads="1"/>
            </p:cNvSpPr>
            <p:nvPr/>
          </p:nvSpPr>
          <p:spPr bwMode="auto">
            <a:xfrm>
              <a:off x="614" y="1741"/>
              <a:ext cx="1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0">
                  <a:solidFill>
                    <a:srgbClr val="000000"/>
                  </a:solidFill>
                </a:rPr>
                <a:t>0,</a:t>
              </a:r>
              <a:endParaRPr lang="en-US" altLang="en-US" sz="3200" i="1">
                <a:solidFill>
                  <a:srgbClr val="000000"/>
                </a:solidFill>
              </a:endParaRPr>
            </a:p>
          </p:txBody>
        </p:sp>
        <p:sp>
          <p:nvSpPr>
            <p:cNvPr id="2512963" name="Rectangle 20"/>
            <p:cNvSpPr>
              <a:spLocks noChangeArrowheads="1"/>
            </p:cNvSpPr>
            <p:nvPr/>
          </p:nvSpPr>
          <p:spPr bwMode="auto">
            <a:xfrm>
              <a:off x="719" y="1741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0">
                  <a:solidFill>
                    <a:srgbClr val="000000"/>
                  </a:solidFill>
                </a:rPr>
                <a:t>3</a:t>
              </a:r>
              <a:endParaRPr lang="en-US" altLang="en-US" sz="3200" i="1">
                <a:solidFill>
                  <a:srgbClr val="000000"/>
                </a:solidFill>
              </a:endParaRPr>
            </a:p>
          </p:txBody>
        </p:sp>
        <p:sp>
          <p:nvSpPr>
            <p:cNvPr id="2512964" name="Rectangle 21"/>
            <p:cNvSpPr>
              <a:spLocks noChangeArrowheads="1"/>
            </p:cNvSpPr>
            <p:nvPr/>
          </p:nvSpPr>
          <p:spPr bwMode="auto">
            <a:xfrm>
              <a:off x="788" y="1741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0">
                  <a:solidFill>
                    <a:srgbClr val="000000"/>
                  </a:solidFill>
                </a:rPr>
                <a:t>0</a:t>
              </a:r>
              <a:endParaRPr lang="en-US" altLang="en-US" sz="3200" i="1">
                <a:solidFill>
                  <a:srgbClr val="000000"/>
                </a:solidFill>
              </a:endParaRPr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974725" y="2179638"/>
            <a:ext cx="388938" cy="244475"/>
            <a:chOff x="614" y="1373"/>
            <a:chExt cx="245" cy="154"/>
          </a:xfrm>
        </p:grpSpPr>
        <p:sp>
          <p:nvSpPr>
            <p:cNvPr id="2512959" name="Rectangle 23"/>
            <p:cNvSpPr>
              <a:spLocks noChangeArrowheads="1"/>
            </p:cNvSpPr>
            <p:nvPr/>
          </p:nvSpPr>
          <p:spPr bwMode="auto">
            <a:xfrm>
              <a:off x="614" y="1373"/>
              <a:ext cx="107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0">
                  <a:solidFill>
                    <a:srgbClr val="000000"/>
                  </a:solidFill>
                </a:rPr>
                <a:t>0,</a:t>
              </a:r>
              <a:endParaRPr lang="en-US" altLang="en-US" sz="3200" i="1">
                <a:solidFill>
                  <a:srgbClr val="000000"/>
                </a:solidFill>
              </a:endParaRPr>
            </a:p>
          </p:txBody>
        </p:sp>
        <p:sp>
          <p:nvSpPr>
            <p:cNvPr id="2512960" name="Rectangle 24"/>
            <p:cNvSpPr>
              <a:spLocks noChangeArrowheads="1"/>
            </p:cNvSpPr>
            <p:nvPr/>
          </p:nvSpPr>
          <p:spPr bwMode="auto">
            <a:xfrm>
              <a:off x="719" y="137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0">
                  <a:solidFill>
                    <a:srgbClr val="000000"/>
                  </a:solidFill>
                </a:rPr>
                <a:t>4</a:t>
              </a:r>
              <a:endParaRPr lang="en-US" altLang="en-US" sz="3200" i="1">
                <a:solidFill>
                  <a:srgbClr val="000000"/>
                </a:solidFill>
              </a:endParaRPr>
            </a:p>
          </p:txBody>
        </p:sp>
        <p:sp>
          <p:nvSpPr>
            <p:cNvPr id="2512961" name="Rectangle 25"/>
            <p:cNvSpPr>
              <a:spLocks noChangeArrowheads="1"/>
            </p:cNvSpPr>
            <p:nvPr/>
          </p:nvSpPr>
          <p:spPr bwMode="auto">
            <a:xfrm>
              <a:off x="788" y="1373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0">
                  <a:solidFill>
                    <a:srgbClr val="000000"/>
                  </a:solidFill>
                </a:rPr>
                <a:t>0</a:t>
              </a:r>
              <a:endParaRPr lang="en-US" altLang="en-US" sz="3200" i="1">
                <a:solidFill>
                  <a:srgbClr val="000000"/>
                </a:solidFill>
              </a:endParaRPr>
            </a:p>
          </p:txBody>
        </p:sp>
      </p:grpSp>
      <p:sp>
        <p:nvSpPr>
          <p:cNvPr id="2512914" name="Line 26"/>
          <p:cNvSpPr>
            <a:spLocks noChangeShapeType="1"/>
          </p:cNvSpPr>
          <p:nvPr/>
        </p:nvSpPr>
        <p:spPr bwMode="auto">
          <a:xfrm>
            <a:off x="1352550" y="4621213"/>
            <a:ext cx="1968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15" name="Line 27"/>
          <p:cNvSpPr>
            <a:spLocks noChangeShapeType="1"/>
          </p:cNvSpPr>
          <p:nvPr/>
        </p:nvSpPr>
        <p:spPr bwMode="auto">
          <a:xfrm>
            <a:off x="1352550" y="4021138"/>
            <a:ext cx="196850" cy="1587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16" name="Line 28"/>
          <p:cNvSpPr>
            <a:spLocks noChangeShapeType="1"/>
          </p:cNvSpPr>
          <p:nvPr/>
        </p:nvSpPr>
        <p:spPr bwMode="auto">
          <a:xfrm>
            <a:off x="1352550" y="3438525"/>
            <a:ext cx="1968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17" name="Line 29"/>
          <p:cNvSpPr>
            <a:spLocks noChangeShapeType="1"/>
          </p:cNvSpPr>
          <p:nvPr/>
        </p:nvSpPr>
        <p:spPr bwMode="auto">
          <a:xfrm>
            <a:off x="1352550" y="2854325"/>
            <a:ext cx="1968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18" name="Line 30"/>
          <p:cNvSpPr>
            <a:spLocks noChangeShapeType="1"/>
          </p:cNvSpPr>
          <p:nvPr/>
        </p:nvSpPr>
        <p:spPr bwMode="auto">
          <a:xfrm>
            <a:off x="1352550" y="2254250"/>
            <a:ext cx="196850" cy="1588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19" name="Line 31"/>
          <p:cNvSpPr>
            <a:spLocks noChangeShapeType="1"/>
          </p:cNvSpPr>
          <p:nvPr/>
        </p:nvSpPr>
        <p:spPr bwMode="auto">
          <a:xfrm>
            <a:off x="1549400" y="1978025"/>
            <a:ext cx="1588" cy="2708275"/>
          </a:xfrm>
          <a:prstGeom prst="line">
            <a:avLst/>
          </a:prstGeom>
          <a:noFill/>
          <a:ln w="222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20" name="Rectangle 32"/>
          <p:cNvSpPr>
            <a:spLocks noChangeArrowheads="1"/>
          </p:cNvSpPr>
          <p:nvPr/>
        </p:nvSpPr>
        <p:spPr bwMode="auto">
          <a:xfrm rot="-5400000">
            <a:off x="374575" y="3151530"/>
            <a:ext cx="50815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100" b="1" i="1" dirty="0">
                <a:solidFill>
                  <a:srgbClr val="000000"/>
                </a:solidFill>
              </a:rPr>
              <a:t>P</a:t>
            </a:r>
            <a:r>
              <a:rPr lang="en-US" altLang="en-US" sz="2100" b="1" dirty="0">
                <a:solidFill>
                  <a:srgbClr val="000000"/>
                </a:solidFill>
              </a:rPr>
              <a:t>(</a:t>
            </a:r>
            <a:r>
              <a:rPr lang="en-US" altLang="en-US" sz="2100" b="1" i="1" dirty="0">
                <a:solidFill>
                  <a:srgbClr val="000000"/>
                </a:solidFill>
              </a:rPr>
              <a:t>x</a:t>
            </a:r>
            <a:r>
              <a:rPr lang="en-US" altLang="en-US" sz="2100" b="1" dirty="0">
                <a:solidFill>
                  <a:srgbClr val="000000"/>
                </a:solidFill>
              </a:rPr>
              <a:t>)</a:t>
            </a:r>
            <a:endParaRPr lang="en-US" altLang="en-US" sz="3200" b="1" i="1" dirty="0">
              <a:solidFill>
                <a:srgbClr val="000000"/>
              </a:solidFill>
            </a:endParaRPr>
          </a:p>
        </p:txBody>
      </p:sp>
      <p:sp>
        <p:nvSpPr>
          <p:cNvPr id="2512921" name="Rectangle 33"/>
          <p:cNvSpPr>
            <a:spLocks noChangeArrowheads="1"/>
          </p:cNvSpPr>
          <p:nvPr/>
        </p:nvSpPr>
        <p:spPr bwMode="auto">
          <a:xfrm>
            <a:off x="1636713" y="4589463"/>
            <a:ext cx="1331912" cy="15875"/>
          </a:xfrm>
          <a:prstGeom prst="rect">
            <a:avLst/>
          </a:prstGeom>
          <a:solidFill>
            <a:srgbClr val="6699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22" name="Rectangle 34"/>
          <p:cNvSpPr>
            <a:spLocks noChangeArrowheads="1"/>
          </p:cNvSpPr>
          <p:nvPr/>
        </p:nvSpPr>
        <p:spPr bwMode="auto">
          <a:xfrm>
            <a:off x="2968625" y="2058988"/>
            <a:ext cx="1333500" cy="2546350"/>
          </a:xfrm>
          <a:prstGeom prst="rect">
            <a:avLst/>
          </a:prstGeom>
          <a:solidFill>
            <a:srgbClr val="6699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12923" name="Rectangle 35"/>
          <p:cNvSpPr>
            <a:spLocks noChangeArrowheads="1"/>
          </p:cNvSpPr>
          <p:nvPr/>
        </p:nvSpPr>
        <p:spPr bwMode="auto">
          <a:xfrm>
            <a:off x="4302125" y="2530475"/>
            <a:ext cx="1309688" cy="2074863"/>
          </a:xfrm>
          <a:prstGeom prst="rect">
            <a:avLst/>
          </a:prstGeom>
          <a:solidFill>
            <a:srgbClr val="6699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 b="1" dirty="0"/>
          </a:p>
        </p:txBody>
      </p:sp>
      <p:sp>
        <p:nvSpPr>
          <p:cNvPr id="2512924" name="Rectangle 36"/>
          <p:cNvSpPr>
            <a:spLocks noChangeArrowheads="1"/>
          </p:cNvSpPr>
          <p:nvPr/>
        </p:nvSpPr>
        <p:spPr bwMode="auto">
          <a:xfrm>
            <a:off x="5611813" y="3405188"/>
            <a:ext cx="1333500" cy="1200150"/>
          </a:xfrm>
          <a:prstGeom prst="rect">
            <a:avLst/>
          </a:prstGeom>
          <a:solidFill>
            <a:srgbClr val="6699FF"/>
          </a:solidFill>
          <a:ln w="222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2054223" y="4335472"/>
            <a:ext cx="507999" cy="246063"/>
            <a:chOff x="1406" y="2763"/>
            <a:chExt cx="320" cy="155"/>
          </a:xfrm>
        </p:grpSpPr>
        <p:sp>
          <p:nvSpPr>
            <p:cNvPr id="2512954" name="Rectangle 38"/>
            <p:cNvSpPr>
              <a:spLocks noChangeArrowheads="1"/>
            </p:cNvSpPr>
            <p:nvPr/>
          </p:nvSpPr>
          <p:spPr bwMode="auto">
            <a:xfrm>
              <a:off x="1406" y="2763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 dirty="0">
                  <a:solidFill>
                    <a:srgbClr val="000000"/>
                  </a:solidFill>
                </a:rPr>
                <a:t>0</a:t>
              </a:r>
              <a:endParaRPr lang="en-US" altLang="en-US" sz="32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2512955" name="Rectangle 39"/>
            <p:cNvSpPr>
              <a:spLocks noChangeArrowheads="1"/>
            </p:cNvSpPr>
            <p:nvPr/>
          </p:nvSpPr>
          <p:spPr bwMode="auto">
            <a:xfrm>
              <a:off x="1483" y="2763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,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56" name="Rectangle 40"/>
            <p:cNvSpPr>
              <a:spLocks noChangeArrowheads="1"/>
            </p:cNvSpPr>
            <p:nvPr/>
          </p:nvSpPr>
          <p:spPr bwMode="auto">
            <a:xfrm>
              <a:off x="1516" y="2763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0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57" name="Rectangle 41"/>
            <p:cNvSpPr>
              <a:spLocks noChangeArrowheads="1"/>
            </p:cNvSpPr>
            <p:nvPr/>
          </p:nvSpPr>
          <p:spPr bwMode="auto">
            <a:xfrm>
              <a:off x="1585" y="2763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0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58" name="Rectangle 42"/>
            <p:cNvSpPr>
              <a:spLocks noChangeArrowheads="1"/>
            </p:cNvSpPr>
            <p:nvPr/>
          </p:nvSpPr>
          <p:spPr bwMode="auto">
            <a:xfrm>
              <a:off x="1654" y="2763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4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</p:grpSp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3346447" y="1801817"/>
            <a:ext cx="507999" cy="246063"/>
            <a:chOff x="2204" y="1159"/>
            <a:chExt cx="320" cy="155"/>
          </a:xfrm>
        </p:grpSpPr>
        <p:sp>
          <p:nvSpPr>
            <p:cNvPr id="2512949" name="Rectangle 44"/>
            <p:cNvSpPr>
              <a:spLocks noChangeArrowheads="1"/>
            </p:cNvSpPr>
            <p:nvPr/>
          </p:nvSpPr>
          <p:spPr bwMode="auto">
            <a:xfrm>
              <a:off x="2204" y="1159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 dirty="0">
                  <a:solidFill>
                    <a:srgbClr val="000000"/>
                  </a:solidFill>
                </a:rPr>
                <a:t>0</a:t>
              </a:r>
              <a:endParaRPr lang="en-US" altLang="en-US" sz="32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2512950" name="Rectangle 45"/>
            <p:cNvSpPr>
              <a:spLocks noChangeArrowheads="1"/>
            </p:cNvSpPr>
            <p:nvPr/>
          </p:nvSpPr>
          <p:spPr bwMode="auto">
            <a:xfrm>
              <a:off x="2281" y="1159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,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51" name="Rectangle 46"/>
            <p:cNvSpPr>
              <a:spLocks noChangeArrowheads="1"/>
            </p:cNvSpPr>
            <p:nvPr/>
          </p:nvSpPr>
          <p:spPr bwMode="auto">
            <a:xfrm>
              <a:off x="2314" y="1159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 dirty="0">
                  <a:solidFill>
                    <a:srgbClr val="000000"/>
                  </a:solidFill>
                </a:rPr>
                <a:t>4</a:t>
              </a:r>
              <a:endParaRPr lang="en-US" altLang="en-US" sz="32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2512952" name="Rectangle 47"/>
            <p:cNvSpPr>
              <a:spLocks noChangeArrowheads="1"/>
            </p:cNvSpPr>
            <p:nvPr/>
          </p:nvSpPr>
          <p:spPr bwMode="auto">
            <a:xfrm>
              <a:off x="2383" y="1159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3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53" name="Rectangle 48"/>
            <p:cNvSpPr>
              <a:spLocks noChangeArrowheads="1"/>
            </p:cNvSpPr>
            <p:nvPr/>
          </p:nvSpPr>
          <p:spPr bwMode="auto">
            <a:xfrm>
              <a:off x="2452" y="1159"/>
              <a:ext cx="72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5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49"/>
          <p:cNvGrpSpPr>
            <a:grpSpLocks/>
          </p:cNvGrpSpPr>
          <p:nvPr/>
        </p:nvGrpSpPr>
        <p:grpSpPr bwMode="auto">
          <a:xfrm>
            <a:off x="4679950" y="2271713"/>
            <a:ext cx="506413" cy="244475"/>
            <a:chOff x="3044" y="1455"/>
            <a:chExt cx="319" cy="154"/>
          </a:xfrm>
        </p:grpSpPr>
        <p:sp>
          <p:nvSpPr>
            <p:cNvPr id="2512944" name="Rectangle 50"/>
            <p:cNvSpPr>
              <a:spLocks noChangeArrowheads="1"/>
            </p:cNvSpPr>
            <p:nvPr/>
          </p:nvSpPr>
          <p:spPr bwMode="auto">
            <a:xfrm>
              <a:off x="3044" y="1455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0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45" name="Rectangle 51"/>
            <p:cNvSpPr>
              <a:spLocks noChangeArrowheads="1"/>
            </p:cNvSpPr>
            <p:nvPr/>
          </p:nvSpPr>
          <p:spPr bwMode="auto">
            <a:xfrm>
              <a:off x="3120" y="1455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,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46" name="Rectangle 52"/>
            <p:cNvSpPr>
              <a:spLocks noChangeArrowheads="1"/>
            </p:cNvSpPr>
            <p:nvPr/>
          </p:nvSpPr>
          <p:spPr bwMode="auto">
            <a:xfrm>
              <a:off x="3155" y="1455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 dirty="0">
                  <a:solidFill>
                    <a:srgbClr val="000000"/>
                  </a:solidFill>
                </a:rPr>
                <a:t>3</a:t>
              </a:r>
              <a:endParaRPr lang="en-US" altLang="en-US" sz="32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2512947" name="Rectangle 53"/>
            <p:cNvSpPr>
              <a:spLocks noChangeArrowheads="1"/>
            </p:cNvSpPr>
            <p:nvPr/>
          </p:nvSpPr>
          <p:spPr bwMode="auto">
            <a:xfrm>
              <a:off x="3223" y="1455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5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48" name="Rectangle 54"/>
            <p:cNvSpPr>
              <a:spLocks noChangeArrowheads="1"/>
            </p:cNvSpPr>
            <p:nvPr/>
          </p:nvSpPr>
          <p:spPr bwMode="auto">
            <a:xfrm>
              <a:off x="3292" y="1455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 dirty="0">
                  <a:solidFill>
                    <a:srgbClr val="000000"/>
                  </a:solidFill>
                </a:rPr>
                <a:t>5</a:t>
              </a:r>
              <a:endParaRPr lang="en-US" altLang="en-US" sz="3200" b="1" i="1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6076950" y="3135313"/>
            <a:ext cx="504825" cy="244475"/>
            <a:chOff x="3884" y="2007"/>
            <a:chExt cx="318" cy="154"/>
          </a:xfrm>
        </p:grpSpPr>
        <p:sp>
          <p:nvSpPr>
            <p:cNvPr id="2512939" name="Rectangle 56"/>
            <p:cNvSpPr>
              <a:spLocks noChangeArrowheads="1"/>
            </p:cNvSpPr>
            <p:nvPr/>
          </p:nvSpPr>
          <p:spPr bwMode="auto">
            <a:xfrm>
              <a:off x="3884" y="2007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0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40" name="Rectangle 57"/>
            <p:cNvSpPr>
              <a:spLocks noChangeArrowheads="1"/>
            </p:cNvSpPr>
            <p:nvPr/>
          </p:nvSpPr>
          <p:spPr bwMode="auto">
            <a:xfrm>
              <a:off x="3960" y="2007"/>
              <a:ext cx="3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,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41" name="Rectangle 58"/>
            <p:cNvSpPr>
              <a:spLocks noChangeArrowheads="1"/>
            </p:cNvSpPr>
            <p:nvPr/>
          </p:nvSpPr>
          <p:spPr bwMode="auto">
            <a:xfrm>
              <a:off x="3994" y="2007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 dirty="0">
                  <a:solidFill>
                    <a:srgbClr val="000000"/>
                  </a:solidFill>
                </a:rPr>
                <a:t>2</a:t>
              </a:r>
              <a:endParaRPr lang="en-US" altLang="en-US" sz="3200" b="1" i="1" dirty="0">
                <a:solidFill>
                  <a:srgbClr val="000000"/>
                </a:solidFill>
              </a:endParaRPr>
            </a:p>
          </p:txBody>
        </p:sp>
        <p:sp>
          <p:nvSpPr>
            <p:cNvPr id="2512942" name="Rectangle 59"/>
            <p:cNvSpPr>
              <a:spLocks noChangeArrowheads="1"/>
            </p:cNvSpPr>
            <p:nvPr/>
          </p:nvSpPr>
          <p:spPr bwMode="auto">
            <a:xfrm>
              <a:off x="4063" y="2007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0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  <p:sp>
          <p:nvSpPr>
            <p:cNvPr id="2512943" name="Rectangle 60"/>
            <p:cNvSpPr>
              <a:spLocks noChangeArrowheads="1"/>
            </p:cNvSpPr>
            <p:nvPr/>
          </p:nvSpPr>
          <p:spPr bwMode="auto">
            <a:xfrm>
              <a:off x="4131" y="2007"/>
              <a:ext cx="71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1600" b="1">
                  <a:solidFill>
                    <a:srgbClr val="000000"/>
                  </a:solidFill>
                </a:rPr>
                <a:t>6</a:t>
              </a:r>
              <a:endParaRPr lang="en-US" altLang="en-US" sz="3200" b="1" i="1">
                <a:solidFill>
                  <a:srgbClr val="000000"/>
                </a:solidFill>
              </a:endParaRPr>
            </a:p>
          </p:txBody>
        </p:sp>
      </p:grpSp>
      <p:sp>
        <p:nvSpPr>
          <p:cNvPr id="2512929" name="Rectangle 67"/>
          <p:cNvSpPr>
            <a:spLocks noChangeArrowheads="1"/>
          </p:cNvSpPr>
          <p:nvPr/>
        </p:nvSpPr>
        <p:spPr bwMode="auto">
          <a:xfrm>
            <a:off x="4135438" y="1271588"/>
            <a:ext cx="88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500" b="0">
                <a:solidFill>
                  <a:srgbClr val="000000"/>
                </a:solidFill>
              </a:rPr>
              <a:t> 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30" name="Rectangle 70"/>
          <p:cNvSpPr>
            <a:spLocks noChangeArrowheads="1"/>
          </p:cNvSpPr>
          <p:nvPr/>
        </p:nvSpPr>
        <p:spPr bwMode="auto">
          <a:xfrm>
            <a:off x="4484688" y="1271588"/>
            <a:ext cx="889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500" b="0">
                <a:solidFill>
                  <a:srgbClr val="000000"/>
                </a:solidFill>
              </a:rPr>
              <a:t> </a:t>
            </a:r>
            <a:endParaRPr lang="en-US" altLang="en-US" sz="3200" i="1">
              <a:solidFill>
                <a:srgbClr val="000000"/>
              </a:solidFill>
            </a:endParaRPr>
          </a:p>
        </p:txBody>
      </p:sp>
      <p:sp>
        <p:nvSpPr>
          <p:cNvPr id="2512931" name="Rectangle 79"/>
          <p:cNvSpPr>
            <a:spLocks noChangeArrowheads="1"/>
          </p:cNvSpPr>
          <p:nvPr/>
        </p:nvSpPr>
        <p:spPr bwMode="auto">
          <a:xfrm>
            <a:off x="7540492" y="4806950"/>
            <a:ext cx="177934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500" b="1" i="1" dirty="0">
                <a:solidFill>
                  <a:srgbClr val="000000"/>
                </a:solidFill>
              </a:rPr>
              <a:t>x</a:t>
            </a:r>
            <a:endParaRPr lang="en-US" altLang="en-US" sz="3200" b="1" i="1" dirty="0">
              <a:solidFill>
                <a:srgbClr val="000000"/>
              </a:solidFill>
            </a:endParaRPr>
          </a:p>
        </p:txBody>
      </p:sp>
      <p:sp>
        <p:nvSpPr>
          <p:cNvPr id="2512932" name="Line 80"/>
          <p:cNvSpPr>
            <a:spLocks noChangeShapeType="1"/>
          </p:cNvSpPr>
          <p:nvPr/>
        </p:nvSpPr>
        <p:spPr bwMode="auto">
          <a:xfrm>
            <a:off x="1550988" y="4687888"/>
            <a:ext cx="596265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12933" name="Text Box 81"/>
          <p:cNvSpPr txBox="1">
            <a:spLocks noChangeArrowheads="1"/>
          </p:cNvSpPr>
          <p:nvPr/>
        </p:nvSpPr>
        <p:spPr bwMode="auto">
          <a:xfrm>
            <a:off x="2139950" y="4708525"/>
            <a:ext cx="382588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rgbClr val="000000"/>
                </a:solidFill>
              </a:rPr>
              <a:t>0</a:t>
            </a:r>
            <a:endParaRPr lang="en-US" altLang="en-US" sz="2800" b="0" i="1">
              <a:solidFill>
                <a:srgbClr val="000000"/>
              </a:solidFill>
            </a:endParaRPr>
          </a:p>
        </p:txBody>
      </p:sp>
      <p:sp>
        <p:nvSpPr>
          <p:cNvPr id="2512934" name="Text Box 82"/>
          <p:cNvSpPr txBox="1">
            <a:spLocks noChangeArrowheads="1"/>
          </p:cNvSpPr>
          <p:nvPr/>
        </p:nvSpPr>
        <p:spPr bwMode="auto">
          <a:xfrm>
            <a:off x="3459163" y="4708525"/>
            <a:ext cx="382587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rgbClr val="000000"/>
                </a:solidFill>
              </a:rPr>
              <a:t>1</a:t>
            </a:r>
            <a:endParaRPr lang="en-US" altLang="en-US" sz="2800" b="0" i="1">
              <a:solidFill>
                <a:srgbClr val="000000"/>
              </a:solidFill>
            </a:endParaRPr>
          </a:p>
        </p:txBody>
      </p:sp>
      <p:sp>
        <p:nvSpPr>
          <p:cNvPr id="2512935" name="Text Box 83"/>
          <p:cNvSpPr txBox="1">
            <a:spLocks noChangeArrowheads="1"/>
          </p:cNvSpPr>
          <p:nvPr/>
        </p:nvSpPr>
        <p:spPr bwMode="auto">
          <a:xfrm>
            <a:off x="4778375" y="4708525"/>
            <a:ext cx="382588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rgbClr val="000000"/>
                </a:solidFill>
              </a:rPr>
              <a:t>2</a:t>
            </a:r>
            <a:endParaRPr lang="en-US" altLang="en-US" sz="2800" b="0" i="1">
              <a:solidFill>
                <a:srgbClr val="000000"/>
              </a:solidFill>
            </a:endParaRPr>
          </a:p>
        </p:txBody>
      </p:sp>
      <p:sp>
        <p:nvSpPr>
          <p:cNvPr id="2512936" name="Text Box 84"/>
          <p:cNvSpPr txBox="1">
            <a:spLocks noChangeArrowheads="1"/>
          </p:cNvSpPr>
          <p:nvPr/>
        </p:nvSpPr>
        <p:spPr bwMode="auto">
          <a:xfrm>
            <a:off x="6172200" y="4708525"/>
            <a:ext cx="382588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>
                <a:solidFill>
                  <a:srgbClr val="000000"/>
                </a:solidFill>
              </a:rPr>
              <a:t>3</a:t>
            </a:r>
            <a:endParaRPr lang="en-US" altLang="en-US" sz="2800" b="0" i="1">
              <a:solidFill>
                <a:srgbClr val="000000"/>
              </a:solidFill>
            </a:endParaRPr>
          </a:p>
        </p:txBody>
      </p:sp>
      <p:sp>
        <p:nvSpPr>
          <p:cNvPr id="2512937" name="Rectangle 8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pPr eaLnBrk="1" hangingPunct="1"/>
            <a:r>
              <a:rPr lang="en-US" altLang="en-US" sz="4400" dirty="0" err="1"/>
              <a:t>Histograma</a:t>
            </a:r>
            <a:r>
              <a:rPr lang="en-US" altLang="en-US" sz="4400" dirty="0"/>
              <a:t> de </a:t>
            </a:r>
            <a:r>
              <a:rPr lang="en-US" altLang="en-US" sz="4400" dirty="0" err="1"/>
              <a:t>probabilidade</a:t>
            </a:r>
            <a:endParaRPr lang="en-US" altLang="en-US" sz="4400" dirty="0"/>
          </a:p>
        </p:txBody>
      </p:sp>
      <p:sp>
        <p:nvSpPr>
          <p:cNvPr id="2512938" name="Text Box 86"/>
          <p:cNvSpPr txBox="1">
            <a:spLocks noChangeArrowheads="1"/>
          </p:cNvSpPr>
          <p:nvPr/>
        </p:nvSpPr>
        <p:spPr bwMode="auto">
          <a:xfrm>
            <a:off x="3111500" y="1000125"/>
            <a:ext cx="269657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/>
              <a:t>Número de filhos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149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3986213"/>
            <a:ext cx="43576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1494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96963" y="2157413"/>
            <a:ext cx="2903537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14947" name="Rectangle 5"/>
          <p:cNvSpPr>
            <a:spLocks noChangeArrowheads="1"/>
          </p:cNvSpPr>
          <p:nvPr/>
        </p:nvSpPr>
        <p:spPr bwMode="auto">
          <a:xfrm>
            <a:off x="685800" y="2795588"/>
            <a:ext cx="7696200" cy="152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14948" name="Text Box 6"/>
          <p:cNvSpPr txBox="1">
            <a:spLocks noChangeArrowheads="1"/>
          </p:cNvSpPr>
          <p:nvPr/>
        </p:nvSpPr>
        <p:spPr bwMode="auto">
          <a:xfrm>
            <a:off x="725488" y="3041650"/>
            <a:ext cx="7443787" cy="750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</a:pPr>
            <a:r>
              <a:rPr lang="en-US" altLang="en-US" sz="4800">
                <a:solidFill>
                  <a:srgbClr val="FF0000"/>
                </a:solidFill>
              </a:rPr>
              <a:t>A variância</a:t>
            </a:r>
          </a:p>
        </p:txBody>
      </p:sp>
      <p:sp>
        <p:nvSpPr>
          <p:cNvPr id="2514949" name="Rectangle 7"/>
          <p:cNvSpPr>
            <a:spLocks noChangeArrowheads="1"/>
          </p:cNvSpPr>
          <p:nvPr/>
        </p:nvSpPr>
        <p:spPr bwMode="auto">
          <a:xfrm>
            <a:off x="762000" y="4610100"/>
            <a:ext cx="76962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14950" name="Text Box 8"/>
          <p:cNvSpPr txBox="1">
            <a:spLocks noChangeArrowheads="1"/>
          </p:cNvSpPr>
          <p:nvPr/>
        </p:nvSpPr>
        <p:spPr bwMode="auto">
          <a:xfrm>
            <a:off x="762000" y="4762500"/>
            <a:ext cx="71723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5000">
                <a:solidFill>
                  <a:srgbClr val="FF0000"/>
                </a:solidFill>
              </a:rPr>
              <a:t>O desvio padrão </a:t>
            </a:r>
          </a:p>
        </p:txBody>
      </p:sp>
      <p:sp>
        <p:nvSpPr>
          <p:cNvPr id="2514951" name="Rectangle 9"/>
          <p:cNvSpPr>
            <a:spLocks noChangeArrowheads="1"/>
          </p:cNvSpPr>
          <p:nvPr/>
        </p:nvSpPr>
        <p:spPr bwMode="auto">
          <a:xfrm>
            <a:off x="609600" y="1409700"/>
            <a:ext cx="78486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14952" name="Text Box 10"/>
          <p:cNvSpPr txBox="1">
            <a:spLocks noChangeArrowheads="1"/>
          </p:cNvSpPr>
          <p:nvPr/>
        </p:nvSpPr>
        <p:spPr bwMode="auto">
          <a:xfrm>
            <a:off x="650875" y="1163638"/>
            <a:ext cx="2828925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5000">
                <a:solidFill>
                  <a:srgbClr val="FF0000"/>
                </a:solidFill>
              </a:rPr>
              <a:t>A média </a:t>
            </a:r>
          </a:p>
        </p:txBody>
      </p:sp>
      <p:pic>
        <p:nvPicPr>
          <p:cNvPr id="2514953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92200" y="5851525"/>
            <a:ext cx="2693988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distribuição discreta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46" name="Text Box 3"/>
          <p:cNvSpPr txBox="1">
            <a:spLocks noChangeArrowheads="1"/>
          </p:cNvSpPr>
          <p:nvPr/>
        </p:nvSpPr>
        <p:spPr bwMode="auto">
          <a:xfrm>
            <a:off x="304800" y="2006600"/>
            <a:ext cx="8458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0">
                <a:solidFill>
                  <a:srgbClr val="000000"/>
                </a:solidFill>
              </a:rPr>
              <a:t>Multiplique cada valor por sua probabilidade. Some os produtos.</a:t>
            </a:r>
          </a:p>
        </p:txBody>
      </p:sp>
      <p:sp>
        <p:nvSpPr>
          <p:cNvPr id="1751047" name="Text Box 4"/>
          <p:cNvSpPr txBox="1">
            <a:spLocks noChangeArrowheads="1"/>
          </p:cNvSpPr>
          <p:nvPr/>
        </p:nvSpPr>
        <p:spPr bwMode="auto">
          <a:xfrm>
            <a:off x="1214414" y="5857892"/>
            <a:ext cx="70723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b="1" dirty="0">
                <a:solidFill>
                  <a:srgbClr val="FF0000"/>
                </a:solidFill>
              </a:rPr>
              <a:t>O valor </a:t>
            </a:r>
            <a:r>
              <a:rPr lang="en-US" altLang="en-US" b="1" dirty="0" err="1">
                <a:solidFill>
                  <a:srgbClr val="FF0000"/>
                </a:solidFill>
              </a:rPr>
              <a:t>esperado</a:t>
            </a:r>
            <a:r>
              <a:rPr lang="en-US" altLang="en-US" b="1" dirty="0">
                <a:solidFill>
                  <a:srgbClr val="FF0000"/>
                </a:solidFill>
              </a:rPr>
              <a:t> (a </a:t>
            </a:r>
            <a:r>
              <a:rPr lang="en-US" altLang="en-US" b="1" dirty="0" err="1">
                <a:solidFill>
                  <a:srgbClr val="FF0000"/>
                </a:solidFill>
              </a:rPr>
              <a:t>média</a:t>
            </a:r>
            <a:r>
              <a:rPr lang="en-US" altLang="en-US" b="1" dirty="0">
                <a:solidFill>
                  <a:srgbClr val="FF0000"/>
                </a:solidFill>
              </a:rPr>
              <a:t>) é de 1,763 FILHOS.</a:t>
            </a:r>
          </a:p>
        </p:txBody>
      </p:sp>
      <p:graphicFrame>
        <p:nvGraphicFramePr>
          <p:cNvPr id="1751045" name="Object 5"/>
          <p:cNvGraphicFramePr>
            <a:graphicFrameLocks noChangeAspect="1"/>
          </p:cNvGraphicFramePr>
          <p:nvPr/>
        </p:nvGraphicFramePr>
        <p:xfrm>
          <a:off x="914400" y="3048000"/>
          <a:ext cx="7315200" cy="2251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Worksheet" r:id="rId4" imgW="2711160" imgH="1361160" progId="Excel.Sheet.8">
                  <p:embed/>
                </p:oleObj>
              </mc:Choice>
              <mc:Fallback>
                <p:oleObj name="Worksheet" r:id="rId4" imgW="2711160" imgH="136116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048000"/>
                        <a:ext cx="7315200" cy="2251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1048" name="Line 6"/>
          <p:cNvSpPr>
            <a:spLocks noChangeShapeType="1"/>
          </p:cNvSpPr>
          <p:nvPr/>
        </p:nvSpPr>
        <p:spPr bwMode="auto">
          <a:xfrm>
            <a:off x="5778500" y="4902200"/>
            <a:ext cx="2438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1751049" name="Rectangle 7"/>
          <p:cNvSpPr>
            <a:spLocks noChangeArrowheads="1"/>
          </p:cNvSpPr>
          <p:nvPr/>
        </p:nvSpPr>
        <p:spPr bwMode="auto">
          <a:xfrm>
            <a:off x="914400" y="4914900"/>
            <a:ext cx="4826000" cy="381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51050" name="Line 8"/>
          <p:cNvSpPr>
            <a:spLocks noChangeShapeType="1"/>
          </p:cNvSpPr>
          <p:nvPr/>
        </p:nvSpPr>
        <p:spPr bwMode="auto">
          <a:xfrm flipV="1">
            <a:off x="5397500" y="5080000"/>
            <a:ext cx="990600" cy="914400"/>
          </a:xfrm>
          <a:prstGeom prst="line">
            <a:avLst/>
          </a:prstGeom>
          <a:noFill/>
          <a:ln w="57150">
            <a:solidFill>
              <a:srgbClr val="990033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751051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60750" y="1239838"/>
            <a:ext cx="3325813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1052" name="Text Box 10"/>
          <p:cNvSpPr txBox="1">
            <a:spLocks noChangeArrowheads="1"/>
          </p:cNvSpPr>
          <p:nvPr/>
        </p:nvSpPr>
        <p:spPr bwMode="auto">
          <a:xfrm>
            <a:off x="317500" y="1143000"/>
            <a:ext cx="30219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1" dirty="0" err="1">
                <a:solidFill>
                  <a:srgbClr val="000000"/>
                </a:solidFill>
              </a:rPr>
              <a:t>Calcule</a:t>
            </a:r>
            <a:r>
              <a:rPr lang="en-US" altLang="en-US" sz="2800" b="1" dirty="0">
                <a:solidFill>
                  <a:srgbClr val="000000"/>
                </a:solidFill>
              </a:rPr>
              <a:t> a </a:t>
            </a:r>
            <a:r>
              <a:rPr lang="en-US" altLang="en-US" sz="2800" b="1" dirty="0" err="1">
                <a:solidFill>
                  <a:srgbClr val="000000"/>
                </a:solidFill>
              </a:rPr>
              <a:t>média</a:t>
            </a:r>
            <a:r>
              <a:rPr lang="en-US" altLang="en-US" sz="2800" b="1" dirty="0">
                <a:solidFill>
                  <a:srgbClr val="000000"/>
                </a:solidFill>
              </a:rPr>
              <a:t>:</a:t>
            </a:r>
            <a:endParaRPr lang="en-US" altLang="en-US" b="1" dirty="0">
              <a:solidFill>
                <a:srgbClr val="000000"/>
              </a:solidFill>
            </a:endParaRPr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6600" b="1">
                <a:solidFill>
                  <a:srgbClr val="008080"/>
                </a:solidFill>
              </a:rPr>
              <a:t>média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3098" name="Text Box 3"/>
          <p:cNvSpPr txBox="1">
            <a:spLocks noChangeArrowheads="1"/>
          </p:cNvSpPr>
          <p:nvPr/>
        </p:nvSpPr>
        <p:spPr bwMode="auto">
          <a:xfrm>
            <a:off x="2214563" y="6000750"/>
            <a:ext cx="54467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solidFill>
                  <a:srgbClr val="FF0000"/>
                </a:solidFill>
              </a:rPr>
              <a:t>O </a:t>
            </a:r>
            <a:r>
              <a:rPr lang="en-US" altLang="en-US" b="1" dirty="0" err="1">
                <a:solidFill>
                  <a:srgbClr val="FF0000"/>
                </a:solidFill>
              </a:rPr>
              <a:t>desvio</a:t>
            </a:r>
            <a:r>
              <a:rPr lang="en-US" altLang="en-US" b="1" dirty="0">
                <a:solidFill>
                  <a:srgbClr val="FF0000"/>
                </a:solidFill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</a:rPr>
              <a:t>padrão</a:t>
            </a:r>
            <a:r>
              <a:rPr lang="en-US" altLang="en-US" b="1" dirty="0">
                <a:solidFill>
                  <a:srgbClr val="FF0000"/>
                </a:solidFill>
              </a:rPr>
              <a:t> é de 0,775 FILHOS.</a:t>
            </a:r>
          </a:p>
        </p:txBody>
      </p:sp>
      <p:sp>
        <p:nvSpPr>
          <p:cNvPr id="1753099" name="Text Box 4"/>
          <p:cNvSpPr txBox="1">
            <a:spLocks noChangeArrowheads="1"/>
          </p:cNvSpPr>
          <p:nvPr/>
        </p:nvSpPr>
        <p:spPr bwMode="auto">
          <a:xfrm>
            <a:off x="101600" y="1409700"/>
            <a:ext cx="42240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1" dirty="0">
                <a:solidFill>
                  <a:srgbClr val="000000"/>
                </a:solidFill>
              </a:rPr>
              <a:t>A </a:t>
            </a:r>
            <a:r>
              <a:rPr lang="en-US" altLang="en-US" b="1" dirty="0" err="1">
                <a:solidFill>
                  <a:srgbClr val="000000"/>
                </a:solidFill>
              </a:rPr>
              <a:t>média</a:t>
            </a:r>
            <a:r>
              <a:rPr lang="en-US" altLang="en-US" b="1" dirty="0">
                <a:solidFill>
                  <a:srgbClr val="000000"/>
                </a:solidFill>
              </a:rPr>
              <a:t> é de 1,763 FILHOS.</a:t>
            </a:r>
          </a:p>
        </p:txBody>
      </p:sp>
      <p:sp>
        <p:nvSpPr>
          <p:cNvPr id="1753100" name="AutoShape 5"/>
          <p:cNvSpPr>
            <a:spLocks/>
          </p:cNvSpPr>
          <p:nvPr/>
        </p:nvSpPr>
        <p:spPr bwMode="auto">
          <a:xfrm>
            <a:off x="6858000" y="5356225"/>
            <a:ext cx="1828800" cy="457200"/>
          </a:xfrm>
          <a:prstGeom prst="borderCallout3">
            <a:avLst>
              <a:gd name="adj1" fmla="val 24491"/>
              <a:gd name="adj2" fmla="val 104167"/>
              <a:gd name="adj3" fmla="val 24491"/>
              <a:gd name="adj4" fmla="val 119356"/>
              <a:gd name="adj5" fmla="val -31634"/>
              <a:gd name="adj6" fmla="val 119356"/>
              <a:gd name="adj7" fmla="val -88435"/>
              <a:gd name="adj8" fmla="val 43231"/>
            </a:avLst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variância</a:t>
            </a:r>
          </a:p>
        </p:txBody>
      </p:sp>
      <p:sp>
        <p:nvSpPr>
          <p:cNvPr id="1753101" name="Line 6"/>
          <p:cNvSpPr>
            <a:spLocks noChangeShapeType="1"/>
          </p:cNvSpPr>
          <p:nvPr/>
        </p:nvSpPr>
        <p:spPr bwMode="auto">
          <a:xfrm flipV="1">
            <a:off x="7505700" y="5067300"/>
            <a:ext cx="266700" cy="4064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75310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29100" y="1416050"/>
            <a:ext cx="3810000" cy="44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3103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0050" y="5308600"/>
            <a:ext cx="43307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753097" name="Object 9"/>
          <p:cNvGraphicFramePr>
            <a:graphicFrameLocks noChangeAspect="1"/>
          </p:cNvGraphicFramePr>
          <p:nvPr/>
        </p:nvGraphicFramePr>
        <p:xfrm>
          <a:off x="244475" y="2690813"/>
          <a:ext cx="8626475" cy="249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Worksheet" r:id="rId6" imgW="4488840" imgH="1361160" progId="Excel.Sheet.8">
                  <p:embed/>
                </p:oleObj>
              </mc:Choice>
              <mc:Fallback>
                <p:oleObj name="Worksheet" r:id="rId6" imgW="4488840" imgH="1361160" progId="Excel.Shee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475" y="2690813"/>
                        <a:ext cx="8626475" cy="249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53104" name="Text Box 10"/>
          <p:cNvSpPr txBox="1">
            <a:spLocks noChangeArrowheads="1"/>
          </p:cNvSpPr>
          <p:nvPr/>
        </p:nvSpPr>
        <p:spPr bwMode="auto">
          <a:xfrm>
            <a:off x="4660900" y="259080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μ</a:t>
            </a:r>
          </a:p>
        </p:txBody>
      </p:sp>
      <p:sp>
        <p:nvSpPr>
          <p:cNvPr id="1753105" name="Text Box 11"/>
          <p:cNvSpPr txBox="1">
            <a:spLocks noChangeArrowheads="1"/>
          </p:cNvSpPr>
          <p:nvPr/>
        </p:nvSpPr>
        <p:spPr bwMode="auto">
          <a:xfrm>
            <a:off x="6227763" y="2590800"/>
            <a:ext cx="354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/>
              <a:t>μ</a:t>
            </a:r>
          </a:p>
        </p:txBody>
      </p:sp>
      <p:sp>
        <p:nvSpPr>
          <p:cNvPr id="1753106" name="Line 12"/>
          <p:cNvSpPr>
            <a:spLocks noChangeShapeType="1"/>
          </p:cNvSpPr>
          <p:nvPr/>
        </p:nvSpPr>
        <p:spPr bwMode="auto">
          <a:xfrm>
            <a:off x="381000" y="3084513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753107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089400" y="2717800"/>
            <a:ext cx="91440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53108" name="Picture 14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657850" y="2711450"/>
            <a:ext cx="11557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3109" name="Rectangle 15"/>
          <p:cNvSpPr>
            <a:spLocks noChangeArrowheads="1"/>
          </p:cNvSpPr>
          <p:nvPr/>
        </p:nvSpPr>
        <p:spPr bwMode="auto">
          <a:xfrm>
            <a:off x="7175500" y="2717800"/>
            <a:ext cx="1638300" cy="368300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1753110" name="Picture 1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7207250" y="2730500"/>
            <a:ext cx="10287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53111" name="Line 17"/>
          <p:cNvSpPr>
            <a:spLocks noChangeShapeType="1"/>
          </p:cNvSpPr>
          <p:nvPr/>
        </p:nvSpPr>
        <p:spPr bwMode="auto">
          <a:xfrm flipH="1">
            <a:off x="241300" y="3098800"/>
            <a:ext cx="85979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753112" name="Text Box 18"/>
          <p:cNvSpPr txBox="1">
            <a:spLocks noChangeArrowheads="1"/>
          </p:cNvSpPr>
          <p:nvPr/>
        </p:nvSpPr>
        <p:spPr bwMode="auto">
          <a:xfrm>
            <a:off x="8132763" y="2655888"/>
            <a:ext cx="742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(</a:t>
            </a:r>
            <a:r>
              <a:rPr lang="en-US" altLang="en-US" b="0" i="1">
                <a:solidFill>
                  <a:srgbClr val="000000"/>
                </a:solidFill>
              </a:rPr>
              <a:t>x</a:t>
            </a:r>
            <a:r>
              <a:rPr lang="en-US" altLang="en-US" b="0">
                <a:solidFill>
                  <a:srgbClr val="000000"/>
                </a:solidFill>
              </a:rPr>
              <a:t>)</a:t>
            </a:r>
            <a:endParaRPr lang="en-US" altLang="en-US" i="1">
              <a:solidFill>
                <a:srgbClr val="000000"/>
              </a:solidFill>
            </a:endParaRPr>
          </a:p>
        </p:txBody>
      </p:sp>
      <p:sp>
        <p:nvSpPr>
          <p:cNvPr id="1753113" name="Text Box 19"/>
          <p:cNvSpPr txBox="1">
            <a:spLocks noChangeArrowheads="1"/>
          </p:cNvSpPr>
          <p:nvPr/>
        </p:nvSpPr>
        <p:spPr bwMode="auto">
          <a:xfrm>
            <a:off x="2409825" y="5426075"/>
            <a:ext cx="97155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pt-BR">
                <a:solidFill>
                  <a:srgbClr val="000000"/>
                </a:solidFill>
              </a:rPr>
              <a:t>0,661</a:t>
            </a:r>
          </a:p>
        </p:txBody>
      </p:sp>
      <p:sp>
        <p:nvSpPr>
          <p:cNvPr id="1753114" name="Rectangle 20"/>
          <p:cNvSpPr>
            <a:spLocks noChangeArrowheads="1"/>
          </p:cNvSpPr>
          <p:nvPr/>
        </p:nvSpPr>
        <p:spPr bwMode="auto">
          <a:xfrm>
            <a:off x="3705225" y="5422900"/>
            <a:ext cx="1163638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0000"/>
                </a:solidFill>
              </a:rPr>
              <a:t>0,775</a:t>
            </a:r>
          </a:p>
        </p:txBody>
      </p:sp>
      <p:sp>
        <p:nvSpPr>
          <p:cNvPr id="24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 b="1">
                <a:solidFill>
                  <a:srgbClr val="008080"/>
                </a:solidFill>
              </a:rPr>
              <a:t>variância e desvio-padrão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5"/>
          <p:cNvSpPr txBox="1">
            <a:spLocks noChangeArrowheads="1"/>
          </p:cNvSpPr>
          <p:nvPr/>
        </p:nvSpPr>
        <p:spPr bwMode="auto">
          <a:xfrm>
            <a:off x="4665609" y="4221088"/>
            <a:ext cx="2903359" cy="120032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sz="7200" b="1" dirty="0">
                <a:solidFill>
                  <a:srgbClr val="FF0000"/>
                </a:solidFill>
              </a:rPr>
              <a:t>Skank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59632" y="908720"/>
            <a:ext cx="7127875" cy="2233613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5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 caminho só existe quando você passa</a:t>
            </a:r>
          </a:p>
        </p:txBody>
      </p:sp>
    </p:spTree>
    <p:extLst>
      <p:ext uri="{BB962C8B-B14F-4D97-AF65-F5344CB8AC3E}">
        <p14:creationId xmlns:p14="http://schemas.microsoft.com/office/powerpoint/2010/main" val="91646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1089" name="Rectangle 2"/>
          <p:cNvSpPr>
            <a:spLocks noChangeArrowheads="1"/>
          </p:cNvSpPr>
          <p:nvPr/>
        </p:nvSpPr>
        <p:spPr bwMode="auto">
          <a:xfrm>
            <a:off x="518443" y="2780928"/>
            <a:ext cx="8534400" cy="30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 b="1" dirty="0">
                <a:solidFill>
                  <a:srgbClr val="000000"/>
                </a:solidFill>
              </a:rPr>
              <a:t>O </a:t>
            </a:r>
            <a:r>
              <a:rPr lang="en-US" altLang="en-US" sz="2800" b="1" dirty="0" err="1">
                <a:solidFill>
                  <a:srgbClr val="000000"/>
                </a:solidFill>
              </a:rPr>
              <a:t>número</a:t>
            </a:r>
            <a:r>
              <a:rPr lang="en-US" altLang="en-US" sz="2800" b="1" dirty="0">
                <a:solidFill>
                  <a:srgbClr val="000000"/>
                </a:solidFill>
              </a:rPr>
              <a:t> de </a:t>
            </a:r>
            <a:r>
              <a:rPr lang="en-US" altLang="en-US" sz="2800" b="1" dirty="0" err="1">
                <a:solidFill>
                  <a:srgbClr val="000000"/>
                </a:solidFill>
              </a:rPr>
              <a:t>tentativas</a:t>
            </a:r>
            <a:r>
              <a:rPr lang="en-US" altLang="en-US" sz="2800" b="1" dirty="0">
                <a:solidFill>
                  <a:srgbClr val="000000"/>
                </a:solidFill>
              </a:rPr>
              <a:t> é </a:t>
            </a:r>
            <a:r>
              <a:rPr lang="en-US" altLang="en-US" sz="2800" b="1" dirty="0" err="1">
                <a:solidFill>
                  <a:srgbClr val="000000"/>
                </a:solidFill>
              </a:rPr>
              <a:t>fixo</a:t>
            </a:r>
            <a:r>
              <a:rPr lang="en-US" altLang="en-US" sz="2800" b="1" dirty="0">
                <a:solidFill>
                  <a:srgbClr val="000000"/>
                </a:solidFill>
              </a:rPr>
              <a:t> (</a:t>
            </a:r>
            <a:r>
              <a:rPr lang="en-US" altLang="en-US" sz="2800" b="1" i="1" dirty="0">
                <a:solidFill>
                  <a:srgbClr val="000000"/>
                </a:solidFill>
              </a:rPr>
              <a:t>n</a:t>
            </a:r>
            <a:r>
              <a:rPr lang="en-US" altLang="en-US" sz="2800" b="1" dirty="0">
                <a:solidFill>
                  <a:srgbClr val="000000"/>
                </a:solidFill>
              </a:rPr>
              <a:t>).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 b="1" dirty="0">
                <a:solidFill>
                  <a:srgbClr val="000000"/>
                </a:solidFill>
              </a:rPr>
              <a:t>As </a:t>
            </a:r>
            <a:r>
              <a:rPr lang="en-US" altLang="en-US" sz="2800" b="1" i="1" dirty="0">
                <a:solidFill>
                  <a:srgbClr val="000000"/>
                </a:solidFill>
              </a:rPr>
              <a:t>n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tentativas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são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independentes</a:t>
            </a:r>
            <a:r>
              <a:rPr lang="en-US" altLang="en-US" sz="2800" b="1" dirty="0">
                <a:solidFill>
                  <a:srgbClr val="000000"/>
                </a:solidFill>
              </a:rPr>
              <a:t> e </a:t>
            </a:r>
            <a:r>
              <a:rPr lang="en-US" altLang="en-US" sz="2800" b="1" dirty="0" err="1">
                <a:solidFill>
                  <a:srgbClr val="000000"/>
                </a:solidFill>
              </a:rPr>
              <a:t>repetidas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em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condições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idênticas</a:t>
            </a:r>
            <a:r>
              <a:rPr lang="en-US" altLang="en-US" sz="2800" b="1" dirty="0">
                <a:solidFill>
                  <a:srgbClr val="000000"/>
                </a:solidFill>
              </a:rPr>
              <a:t>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Wingdings" pitchFamily="2" charset="2"/>
              <a:buChar char="§"/>
            </a:pPr>
            <a:r>
              <a:rPr lang="en-US" altLang="en-US" sz="2800" b="1" dirty="0">
                <a:solidFill>
                  <a:srgbClr val="000000"/>
                </a:solidFill>
              </a:rPr>
              <a:t>Para </a:t>
            </a:r>
            <a:r>
              <a:rPr lang="en-US" altLang="en-US" sz="2800" b="1" dirty="0" err="1">
                <a:solidFill>
                  <a:srgbClr val="000000"/>
                </a:solidFill>
              </a:rPr>
              <a:t>cada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tentativa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há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dois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resultados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dirty="0" err="1">
                <a:solidFill>
                  <a:srgbClr val="000000"/>
                </a:solidFill>
              </a:rPr>
              <a:t>possíveis</a:t>
            </a:r>
            <a:r>
              <a:rPr lang="en-US" altLang="en-US" sz="2800" b="1" dirty="0">
                <a:solidFill>
                  <a:srgbClr val="000000"/>
                </a:solidFill>
              </a:rPr>
              <a:t>,</a:t>
            </a:r>
            <a:br>
              <a:rPr lang="en-US" altLang="en-US" sz="2800" b="1" dirty="0">
                <a:solidFill>
                  <a:srgbClr val="000000"/>
                </a:solidFill>
              </a:rPr>
            </a:br>
            <a:r>
              <a:rPr lang="en-US" altLang="en-US" sz="2800" b="1" i="1" dirty="0">
                <a:solidFill>
                  <a:srgbClr val="000000"/>
                </a:solidFill>
              </a:rPr>
              <a:t>S </a:t>
            </a:r>
            <a:r>
              <a:rPr lang="en-US" altLang="en-US" sz="2800" b="1" dirty="0">
                <a:solidFill>
                  <a:srgbClr val="000000"/>
                </a:solidFill>
              </a:rPr>
              <a:t>= </a:t>
            </a:r>
            <a:r>
              <a:rPr lang="en-US" altLang="en-US" sz="2800" b="1" dirty="0" err="1">
                <a:solidFill>
                  <a:srgbClr val="000000"/>
                </a:solidFill>
              </a:rPr>
              <a:t>sucesso</a:t>
            </a:r>
            <a:r>
              <a:rPr lang="en-US" altLang="en-US" sz="2800" b="1" dirty="0">
                <a:solidFill>
                  <a:srgbClr val="000000"/>
                </a:solidFill>
              </a:rPr>
              <a:t> </a:t>
            </a:r>
            <a:r>
              <a:rPr lang="en-US" altLang="en-US" sz="2800" b="1" i="1" dirty="0" err="1">
                <a:solidFill>
                  <a:srgbClr val="000000"/>
                </a:solidFill>
              </a:rPr>
              <a:t>ou</a:t>
            </a:r>
            <a:r>
              <a:rPr lang="en-US" altLang="en-US" sz="2800" b="1" i="1" dirty="0">
                <a:solidFill>
                  <a:srgbClr val="000000"/>
                </a:solidFill>
              </a:rPr>
              <a:t> F </a:t>
            </a:r>
            <a:r>
              <a:rPr lang="en-US" altLang="en-US" sz="2800" b="1" dirty="0">
                <a:solidFill>
                  <a:srgbClr val="000000"/>
                </a:solidFill>
              </a:rPr>
              <a:t>= </a:t>
            </a:r>
            <a:r>
              <a:rPr lang="en-US" altLang="en-US" sz="2800" b="1" dirty="0" err="1">
                <a:solidFill>
                  <a:srgbClr val="000000"/>
                </a:solidFill>
              </a:rPr>
              <a:t>fracasso</a:t>
            </a:r>
            <a:r>
              <a:rPr lang="en-US" altLang="en-US" sz="2800" b="1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521090" name="Text Box 4"/>
          <p:cNvSpPr txBox="1">
            <a:spLocks noChangeArrowheads="1"/>
          </p:cNvSpPr>
          <p:nvPr/>
        </p:nvSpPr>
        <p:spPr bwMode="auto">
          <a:xfrm>
            <a:off x="2483768" y="1143000"/>
            <a:ext cx="46037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4800" b="1" dirty="0" err="1">
                <a:solidFill>
                  <a:srgbClr val="FF0000"/>
                </a:solidFill>
              </a:rPr>
              <a:t>Características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6600" dirty="0">
                <a:solidFill>
                  <a:srgbClr val="FFFF00"/>
                </a:solidFill>
              </a:rPr>
              <a:t>distribuição binomial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3137" name="Rectangle 2"/>
          <p:cNvSpPr>
            <a:spLocks noChangeArrowheads="1"/>
          </p:cNvSpPr>
          <p:nvPr/>
        </p:nvSpPr>
        <p:spPr bwMode="auto">
          <a:xfrm>
            <a:off x="609600" y="2071688"/>
            <a:ext cx="8534400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Arial" charset="0"/>
              <a:buChar char="◘"/>
            </a:pPr>
            <a:r>
              <a:rPr lang="en-US" altLang="en-US" sz="2000">
                <a:solidFill>
                  <a:srgbClr val="000000"/>
                </a:solidFill>
              </a:rPr>
              <a:t>A probabilidade de sucesso numa tentativa única é </a:t>
            </a:r>
            <a:r>
              <a:rPr lang="en-US" altLang="en-US" sz="2000" i="1">
                <a:solidFill>
                  <a:srgbClr val="000000"/>
                </a:solidFill>
              </a:rPr>
              <a:t>p</a:t>
            </a:r>
            <a:r>
              <a:rPr lang="en-US" altLang="en-US" sz="2000">
                <a:solidFill>
                  <a:srgbClr val="000000"/>
                </a:solidFill>
              </a:rPr>
              <a:t>.   </a:t>
            </a:r>
            <a:r>
              <a:rPr lang="en-US" altLang="en-US" sz="2000" i="1">
                <a:solidFill>
                  <a:srgbClr val="000000"/>
                </a:solidFill>
              </a:rPr>
              <a:t>P</a:t>
            </a:r>
            <a:r>
              <a:rPr lang="en-US" altLang="en-US" sz="2000">
                <a:solidFill>
                  <a:srgbClr val="000000"/>
                </a:solidFill>
              </a:rPr>
              <a:t>(</a:t>
            </a:r>
            <a:r>
              <a:rPr lang="en-US" altLang="en-US" sz="2000" i="1">
                <a:solidFill>
                  <a:srgbClr val="000000"/>
                </a:solidFill>
              </a:rPr>
              <a:t>S</a:t>
            </a:r>
            <a:r>
              <a:rPr lang="en-US" altLang="en-US" sz="2000">
                <a:solidFill>
                  <a:srgbClr val="000000"/>
                </a:solidFill>
              </a:rPr>
              <a:t>) = </a:t>
            </a:r>
            <a:r>
              <a:rPr lang="en-US" altLang="en-US" sz="2000" i="1">
                <a:solidFill>
                  <a:srgbClr val="000000"/>
                </a:solidFill>
              </a:rPr>
              <a:t>p</a:t>
            </a:r>
            <a:r>
              <a:rPr lang="en-US" altLang="en-US" sz="2000">
                <a:solidFill>
                  <a:srgbClr val="000000"/>
                </a:solidFill>
              </a:rPr>
              <a:t> 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Arial" charset="0"/>
              <a:buChar char="◘"/>
            </a:pPr>
            <a:r>
              <a:rPr lang="en-US" altLang="en-US" sz="2000">
                <a:solidFill>
                  <a:srgbClr val="000000"/>
                </a:solidFill>
              </a:rPr>
              <a:t>    A probabilidade de fracasso é </a:t>
            </a:r>
            <a:r>
              <a:rPr lang="en-US" altLang="en-US" sz="2000" i="1">
                <a:solidFill>
                  <a:srgbClr val="000000"/>
                </a:solidFill>
              </a:rPr>
              <a:t>q</a:t>
            </a:r>
            <a:r>
              <a:rPr lang="en-US" altLang="en-US" sz="2000">
                <a:solidFill>
                  <a:srgbClr val="000000"/>
                </a:solidFill>
              </a:rPr>
              <a:t>.   </a:t>
            </a:r>
            <a:r>
              <a:rPr lang="en-US" altLang="en-US" sz="2000" i="1">
                <a:solidFill>
                  <a:srgbClr val="000000"/>
                </a:solidFill>
              </a:rPr>
              <a:t>P</a:t>
            </a:r>
            <a:r>
              <a:rPr lang="en-US" altLang="en-US" sz="2000">
                <a:solidFill>
                  <a:srgbClr val="000000"/>
                </a:solidFill>
              </a:rPr>
              <a:t>(</a:t>
            </a:r>
            <a:r>
              <a:rPr lang="en-US" altLang="en-US" sz="2000" i="1">
                <a:solidFill>
                  <a:srgbClr val="000000"/>
                </a:solidFill>
              </a:rPr>
              <a:t>F</a:t>
            </a:r>
            <a:r>
              <a:rPr lang="en-US" altLang="en-US" sz="2000">
                <a:solidFill>
                  <a:srgbClr val="000000"/>
                </a:solidFill>
              </a:rPr>
              <a:t>) =</a:t>
            </a:r>
            <a:r>
              <a:rPr lang="en-US" altLang="en-US" sz="2000" i="1">
                <a:solidFill>
                  <a:srgbClr val="000000"/>
                </a:solidFill>
              </a:rPr>
              <a:t>q</a:t>
            </a:r>
            <a:r>
              <a:rPr lang="en-US" altLang="en-US" sz="2000">
                <a:solidFill>
                  <a:srgbClr val="000000"/>
                </a:solidFill>
              </a:rPr>
              <a:t>, </a:t>
            </a:r>
            <a:r>
              <a:rPr lang="en-US" altLang="en-US" sz="2000" i="1">
                <a:solidFill>
                  <a:srgbClr val="000000"/>
                </a:solidFill>
              </a:rPr>
              <a:t>onde p</a:t>
            </a:r>
            <a:r>
              <a:rPr lang="en-US" altLang="en-US" sz="2000">
                <a:solidFill>
                  <a:srgbClr val="000000"/>
                </a:solidFill>
              </a:rPr>
              <a:t> + </a:t>
            </a:r>
            <a:r>
              <a:rPr lang="en-US" altLang="en-US" sz="2000" i="1">
                <a:solidFill>
                  <a:srgbClr val="000000"/>
                </a:solidFill>
              </a:rPr>
              <a:t>q</a:t>
            </a:r>
            <a:r>
              <a:rPr lang="en-US" altLang="en-US" sz="2000">
                <a:solidFill>
                  <a:srgbClr val="000000"/>
                </a:solidFill>
              </a:rPr>
              <a:t> = 1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  <a:buFont typeface="Arial" charset="0"/>
              <a:buChar char="◘"/>
            </a:pPr>
            <a:r>
              <a:rPr lang="en-US" altLang="en-US" sz="2000">
                <a:solidFill>
                  <a:srgbClr val="000000"/>
                </a:solidFill>
              </a:rPr>
              <a:t>O problema central está em determinar a probabilidade de </a:t>
            </a:r>
            <a:r>
              <a:rPr lang="en-US" altLang="en-US" sz="2000" i="1">
                <a:solidFill>
                  <a:srgbClr val="000000"/>
                </a:solidFill>
              </a:rPr>
              <a:t>x</a:t>
            </a:r>
            <a:r>
              <a:rPr lang="en-US" altLang="en-US" sz="2000">
                <a:solidFill>
                  <a:srgbClr val="000000"/>
                </a:solidFill>
              </a:rPr>
              <a:t> sucessos em </a:t>
            </a:r>
            <a:r>
              <a:rPr lang="en-US" altLang="en-US" sz="2000" i="1">
                <a:solidFill>
                  <a:srgbClr val="000000"/>
                </a:solidFill>
              </a:rPr>
              <a:t>n</a:t>
            </a:r>
            <a:r>
              <a:rPr lang="en-US" altLang="en-US" sz="2000">
                <a:solidFill>
                  <a:srgbClr val="000000"/>
                </a:solidFill>
              </a:rPr>
              <a:t> tentativas, sendo </a:t>
            </a:r>
            <a:r>
              <a:rPr lang="en-US" altLang="en-US" sz="2000" i="1">
                <a:solidFill>
                  <a:srgbClr val="000000"/>
                </a:solidFill>
              </a:rPr>
              <a:t>x</a:t>
            </a:r>
            <a:r>
              <a:rPr lang="en-US" altLang="en-US" sz="2000">
                <a:solidFill>
                  <a:srgbClr val="000000"/>
                </a:solidFill>
              </a:rPr>
              <a:t> = 0 ou 1 ou 2 … </a:t>
            </a:r>
            <a:r>
              <a:rPr lang="en-US" altLang="en-US" sz="2000" i="1">
                <a:solidFill>
                  <a:srgbClr val="000000"/>
                </a:solidFill>
              </a:rPr>
              <a:t>n</a:t>
            </a:r>
            <a:r>
              <a:rPr lang="en-US" altLang="en-US" sz="2000">
                <a:solidFill>
                  <a:srgbClr val="000000"/>
                </a:solidFill>
              </a:rPr>
              <a:t>. </a:t>
            </a:r>
          </a:p>
        </p:txBody>
      </p:sp>
      <p:sp>
        <p:nvSpPr>
          <p:cNvPr id="2523138" name="Text Box 4"/>
          <p:cNvSpPr txBox="1">
            <a:spLocks noChangeArrowheads="1"/>
          </p:cNvSpPr>
          <p:nvPr/>
        </p:nvSpPr>
        <p:spPr bwMode="auto">
          <a:xfrm>
            <a:off x="2643188" y="1143000"/>
            <a:ext cx="38671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4000">
                <a:solidFill>
                  <a:srgbClr val="FF0000"/>
                </a:solidFill>
              </a:rPr>
              <a:t>Características</a:t>
            </a:r>
            <a:endParaRPr lang="en-US" altLang="en-US" sz="3200">
              <a:solidFill>
                <a:srgbClr val="FF0000"/>
              </a:solidFill>
            </a:endParaRPr>
          </a:p>
        </p:txBody>
      </p:sp>
      <p:sp>
        <p:nvSpPr>
          <p:cNvPr id="2523139" name="Text Box 5"/>
          <p:cNvSpPr txBox="1">
            <a:spLocks noChangeArrowheads="1"/>
          </p:cNvSpPr>
          <p:nvPr/>
        </p:nvSpPr>
        <p:spPr bwMode="auto">
          <a:xfrm>
            <a:off x="0" y="4429125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3200" b="1" dirty="0">
                <a:solidFill>
                  <a:srgbClr val="0033CC"/>
                </a:solidFill>
              </a:rPr>
              <a:t>A </a:t>
            </a:r>
            <a:r>
              <a:rPr lang="en-US" altLang="en-US" sz="3200" b="1" dirty="0" err="1">
                <a:solidFill>
                  <a:srgbClr val="0033CC"/>
                </a:solidFill>
              </a:rPr>
              <a:t>variável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aleatória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i="1" dirty="0">
                <a:solidFill>
                  <a:srgbClr val="0033CC"/>
                </a:solidFill>
              </a:rPr>
              <a:t>x </a:t>
            </a:r>
            <a:r>
              <a:rPr lang="en-US" altLang="en-US" sz="3200" b="1" dirty="0">
                <a:solidFill>
                  <a:srgbClr val="0033CC"/>
                </a:solidFill>
              </a:rPr>
              <a:t>é </a:t>
            </a:r>
            <a:r>
              <a:rPr lang="en-US" altLang="en-US" sz="3200" b="1" dirty="0" err="1">
                <a:solidFill>
                  <a:srgbClr val="0033CC"/>
                </a:solidFill>
              </a:rPr>
              <a:t>uma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contagem</a:t>
            </a:r>
            <a:br>
              <a:rPr lang="en-US" altLang="en-US" sz="3200" b="1" dirty="0">
                <a:solidFill>
                  <a:srgbClr val="0033CC"/>
                </a:solidFill>
              </a:rPr>
            </a:br>
            <a:r>
              <a:rPr lang="en-US" altLang="en-US" sz="3200" b="1" dirty="0">
                <a:solidFill>
                  <a:srgbClr val="0033CC"/>
                </a:solidFill>
              </a:rPr>
              <a:t>do </a:t>
            </a:r>
            <a:r>
              <a:rPr lang="en-US" altLang="en-US" sz="3200" b="1" dirty="0" err="1">
                <a:solidFill>
                  <a:srgbClr val="0033CC"/>
                </a:solidFill>
              </a:rPr>
              <a:t>número</a:t>
            </a:r>
            <a:r>
              <a:rPr lang="en-US" altLang="en-US" sz="3200" b="1" dirty="0">
                <a:solidFill>
                  <a:srgbClr val="0033CC"/>
                </a:solidFill>
              </a:rPr>
              <a:t> de </a:t>
            </a:r>
            <a:r>
              <a:rPr lang="en-US" altLang="en-US" sz="3200" b="1" dirty="0" err="1">
                <a:solidFill>
                  <a:srgbClr val="0033CC"/>
                </a:solidFill>
              </a:rPr>
              <a:t>sucessos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em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i="1" dirty="0">
                <a:solidFill>
                  <a:srgbClr val="0033CC"/>
                </a:solidFill>
              </a:rPr>
              <a:t>n</a:t>
            </a:r>
            <a:r>
              <a:rPr lang="en-US" altLang="en-US" sz="3200" b="1" dirty="0">
                <a:solidFill>
                  <a:srgbClr val="0033CC"/>
                </a:solidFill>
              </a:rPr>
              <a:t> </a:t>
            </a:r>
            <a:r>
              <a:rPr lang="en-US" altLang="en-US" sz="3200" b="1" dirty="0" err="1">
                <a:solidFill>
                  <a:srgbClr val="0033CC"/>
                </a:solidFill>
              </a:rPr>
              <a:t>tentativas</a:t>
            </a:r>
            <a:r>
              <a:rPr lang="en-US" altLang="en-US" sz="3200" b="1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6600" b="1" dirty="0">
                <a:solidFill>
                  <a:srgbClr val="FFFF00"/>
                </a:solidFill>
              </a:rPr>
              <a:t>distribuição binomial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518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673100" y="88900"/>
            <a:ext cx="7924800" cy="762000"/>
          </a:xfrm>
        </p:spPr>
        <p:txBody>
          <a:bodyPr/>
          <a:lstStyle/>
          <a:p>
            <a:pPr eaLnBrk="1" hangingPunct="1"/>
            <a:r>
              <a:rPr lang="en-US" altLang="en-US" sz="4800">
                <a:solidFill>
                  <a:srgbClr val="6600FF"/>
                </a:solidFill>
              </a:rPr>
              <a:t>Experimentos binomiais</a:t>
            </a:r>
          </a:p>
        </p:txBody>
      </p:sp>
      <p:sp>
        <p:nvSpPr>
          <p:cNvPr id="2525186" name="Text Box 4"/>
          <p:cNvSpPr txBox="1">
            <a:spLocks noChangeArrowheads="1"/>
          </p:cNvSpPr>
          <p:nvPr/>
        </p:nvSpPr>
        <p:spPr bwMode="auto">
          <a:xfrm>
            <a:off x="468313" y="1079500"/>
            <a:ext cx="3317875" cy="523875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 dirty="0" err="1">
                <a:latin typeface="Albertus" pitchFamily="34" charset="0"/>
              </a:rPr>
              <a:t>sexta-feira</a:t>
            </a:r>
            <a:r>
              <a:rPr lang="en-US" altLang="en-US" sz="2800" b="1" dirty="0">
                <a:latin typeface="Albertus" pitchFamily="34" charset="0"/>
              </a:rPr>
              <a:t> à </a:t>
            </a:r>
            <a:r>
              <a:rPr lang="en-US" altLang="en-US" sz="2800" b="1" dirty="0" err="1">
                <a:latin typeface="Albertus" pitchFamily="34" charset="0"/>
              </a:rPr>
              <a:t>tarde</a:t>
            </a:r>
            <a:endParaRPr lang="en-US" altLang="en-US" sz="2000" b="1" dirty="0">
              <a:latin typeface="Albertus" pitchFamily="34" charset="0"/>
            </a:endParaRPr>
          </a:p>
        </p:txBody>
      </p:sp>
      <p:sp>
        <p:nvSpPr>
          <p:cNvPr id="2525187" name="Text Box 7"/>
          <p:cNvSpPr txBox="1">
            <a:spLocks noChangeArrowheads="1"/>
          </p:cNvSpPr>
          <p:nvPr/>
        </p:nvSpPr>
        <p:spPr bwMode="auto">
          <a:xfrm>
            <a:off x="5072063" y="857250"/>
            <a:ext cx="3643312" cy="954088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latin typeface="Albertus" pitchFamily="34" charset="0"/>
              </a:rPr>
              <a:t>convites para balada</a:t>
            </a:r>
            <a:endParaRPr lang="en-US" altLang="en-US" sz="2000" b="1">
              <a:latin typeface="Albertus" pitchFamily="34" charset="0"/>
            </a:endParaRPr>
          </a:p>
        </p:txBody>
      </p:sp>
      <p:cxnSp>
        <p:nvCxnSpPr>
          <p:cNvPr id="2525188" name="AutoShape 9"/>
          <p:cNvCxnSpPr>
            <a:cxnSpLocks noChangeShapeType="1"/>
            <a:stCxn id="2525186" idx="3"/>
            <a:endCxn id="2525187" idx="1"/>
          </p:cNvCxnSpPr>
          <p:nvPr/>
        </p:nvCxnSpPr>
        <p:spPr bwMode="auto">
          <a:xfrm flipV="1">
            <a:off x="3786188" y="1333500"/>
            <a:ext cx="1285875" cy="7938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25189" name="Text Box 10"/>
          <p:cNvSpPr txBox="1">
            <a:spLocks noChangeArrowheads="1"/>
          </p:cNvSpPr>
          <p:nvPr/>
        </p:nvSpPr>
        <p:spPr bwMode="auto">
          <a:xfrm>
            <a:off x="5143500" y="3071813"/>
            <a:ext cx="3500438" cy="523875"/>
          </a:xfrm>
          <a:prstGeom prst="rect">
            <a:avLst/>
          </a:prstGeom>
          <a:noFill/>
          <a:ln w="57150">
            <a:solidFill>
              <a:srgbClr val="FF33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 b="1">
                <a:latin typeface="Albertus" pitchFamily="34" charset="0"/>
              </a:rPr>
              <a:t>prova na segunda</a:t>
            </a:r>
            <a:endParaRPr lang="en-US" altLang="en-US" sz="2000" b="1">
              <a:latin typeface="Albertus" pitchFamily="34" charset="0"/>
            </a:endParaRPr>
          </a:p>
        </p:txBody>
      </p:sp>
      <p:cxnSp>
        <p:nvCxnSpPr>
          <p:cNvPr id="2525190" name="AutoShape 11"/>
          <p:cNvCxnSpPr>
            <a:cxnSpLocks noChangeShapeType="1"/>
            <a:stCxn id="2525187" idx="2"/>
            <a:endCxn id="2525189" idx="0"/>
          </p:cNvCxnSpPr>
          <p:nvPr/>
        </p:nvCxnSpPr>
        <p:spPr bwMode="auto">
          <a:xfrm rot="5400000">
            <a:off x="6264275" y="2441575"/>
            <a:ext cx="1258888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2525191" name="Text Box 12"/>
          <p:cNvSpPr txBox="1">
            <a:spLocks noChangeArrowheads="1"/>
          </p:cNvSpPr>
          <p:nvPr/>
        </p:nvSpPr>
        <p:spPr bwMode="auto">
          <a:xfrm>
            <a:off x="1547813" y="3644900"/>
            <a:ext cx="11432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Prova:</a:t>
            </a:r>
          </a:p>
        </p:txBody>
      </p:sp>
      <p:sp>
        <p:nvSpPr>
          <p:cNvPr id="2525192" name="Text Box 13"/>
          <p:cNvSpPr txBox="1">
            <a:spLocks noChangeArrowheads="1"/>
          </p:cNvSpPr>
          <p:nvPr/>
        </p:nvSpPr>
        <p:spPr bwMode="auto">
          <a:xfrm>
            <a:off x="684213" y="4292600"/>
            <a:ext cx="2970212" cy="1244600"/>
          </a:xfrm>
          <a:prstGeom prst="rect">
            <a:avLst/>
          </a:prstGeom>
          <a:noFill/>
          <a:ln w="57150">
            <a:solidFill>
              <a:srgbClr val="FF3300"/>
            </a:solidFill>
            <a:prstDash val="sysDot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/>
              <a:t>3 questões</a:t>
            </a:r>
          </a:p>
          <a:p>
            <a:r>
              <a:rPr lang="pt-BR" b="1"/>
              <a:t>5 alternativas cada</a:t>
            </a:r>
          </a:p>
          <a:p>
            <a:r>
              <a:rPr lang="pt-BR" b="1"/>
              <a:t>acerto mínimo = 2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7233" name="Text Box 8"/>
          <p:cNvSpPr txBox="1">
            <a:spLocks noChangeArrowheads="1"/>
          </p:cNvSpPr>
          <p:nvPr/>
        </p:nvSpPr>
        <p:spPr bwMode="auto">
          <a:xfrm>
            <a:off x="3203575" y="171450"/>
            <a:ext cx="2143125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6600" b="1" dirty="0"/>
              <a:t>teste</a:t>
            </a:r>
          </a:p>
        </p:txBody>
      </p:sp>
      <p:sp>
        <p:nvSpPr>
          <p:cNvPr id="2527234" name="Text Box 9"/>
          <p:cNvSpPr txBox="1">
            <a:spLocks noChangeArrowheads="1"/>
          </p:cNvSpPr>
          <p:nvPr/>
        </p:nvSpPr>
        <p:spPr bwMode="auto">
          <a:xfrm>
            <a:off x="879475" y="1431925"/>
            <a:ext cx="7969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33CC"/>
                </a:solidFill>
              </a:rPr>
              <a:t>1 – Importante Primeiro Ministro da China – Mao </a:t>
            </a:r>
            <a:r>
              <a:rPr lang="pt-BR" b="1" dirty="0" err="1">
                <a:solidFill>
                  <a:srgbClr val="0033CC"/>
                </a:solidFill>
              </a:rPr>
              <a:t>Tsé</a:t>
            </a:r>
            <a:r>
              <a:rPr lang="pt-BR" b="1" dirty="0">
                <a:solidFill>
                  <a:srgbClr val="0033CC"/>
                </a:solidFill>
              </a:rPr>
              <a:t>: </a:t>
            </a:r>
          </a:p>
        </p:txBody>
      </p:sp>
      <p:sp>
        <p:nvSpPr>
          <p:cNvPr id="2527235" name="Text Box 10"/>
          <p:cNvSpPr txBox="1">
            <a:spLocks noChangeArrowheads="1"/>
          </p:cNvSpPr>
          <p:nvPr/>
        </p:nvSpPr>
        <p:spPr bwMode="auto">
          <a:xfrm>
            <a:off x="879475" y="2008188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a) Tang</a:t>
            </a:r>
          </a:p>
        </p:txBody>
      </p:sp>
      <p:sp>
        <p:nvSpPr>
          <p:cNvPr id="2527236" name="Text Box 11"/>
          <p:cNvSpPr txBox="1">
            <a:spLocks noChangeArrowheads="1"/>
          </p:cNvSpPr>
          <p:nvPr/>
        </p:nvSpPr>
        <p:spPr bwMode="auto">
          <a:xfrm>
            <a:off x="900113" y="23241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b) Teng</a:t>
            </a:r>
          </a:p>
        </p:txBody>
      </p:sp>
      <p:sp>
        <p:nvSpPr>
          <p:cNvPr id="2527237" name="Text Box 12"/>
          <p:cNvSpPr txBox="1">
            <a:spLocks noChangeArrowheads="1"/>
          </p:cNvSpPr>
          <p:nvPr/>
        </p:nvSpPr>
        <p:spPr bwMode="auto">
          <a:xfrm>
            <a:off x="3132138" y="1989138"/>
            <a:ext cx="1116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c) Ting</a:t>
            </a:r>
          </a:p>
        </p:txBody>
      </p:sp>
      <p:sp>
        <p:nvSpPr>
          <p:cNvPr id="2527238" name="Text Box 13"/>
          <p:cNvSpPr txBox="1">
            <a:spLocks noChangeArrowheads="1"/>
          </p:cNvSpPr>
          <p:nvPr/>
        </p:nvSpPr>
        <p:spPr bwMode="auto">
          <a:xfrm>
            <a:off x="3132138" y="2324100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d) Tong</a:t>
            </a:r>
          </a:p>
        </p:txBody>
      </p:sp>
      <p:sp>
        <p:nvSpPr>
          <p:cNvPr id="2527239" name="Text Box 14"/>
          <p:cNvSpPr txBox="1">
            <a:spLocks noChangeArrowheads="1"/>
          </p:cNvSpPr>
          <p:nvPr/>
        </p:nvSpPr>
        <p:spPr bwMode="auto">
          <a:xfrm>
            <a:off x="4849813" y="1989138"/>
            <a:ext cx="1235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e) Tung</a:t>
            </a:r>
          </a:p>
        </p:txBody>
      </p:sp>
      <p:sp>
        <p:nvSpPr>
          <p:cNvPr id="2527240" name="Text Box 15"/>
          <p:cNvSpPr txBox="1">
            <a:spLocks noChangeArrowheads="1"/>
          </p:cNvSpPr>
          <p:nvPr/>
        </p:nvSpPr>
        <p:spPr bwMode="auto">
          <a:xfrm>
            <a:off x="827088" y="3068638"/>
            <a:ext cx="645721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33CC"/>
                </a:solidFill>
              </a:rPr>
              <a:t>2 – Importante cidade do oriente – </a:t>
            </a:r>
            <a:r>
              <a:rPr lang="pt-BR" b="1" dirty="0" err="1">
                <a:solidFill>
                  <a:srgbClr val="0033CC"/>
                </a:solidFill>
              </a:rPr>
              <a:t>Bag_</a:t>
            </a:r>
            <a:r>
              <a:rPr lang="pt-BR" b="1" dirty="0">
                <a:solidFill>
                  <a:srgbClr val="0033CC"/>
                </a:solidFill>
              </a:rPr>
              <a:t> _: </a:t>
            </a:r>
          </a:p>
        </p:txBody>
      </p:sp>
      <p:sp>
        <p:nvSpPr>
          <p:cNvPr id="2527241" name="Text Box 16"/>
          <p:cNvSpPr txBox="1">
            <a:spLocks noChangeArrowheads="1"/>
          </p:cNvSpPr>
          <p:nvPr/>
        </p:nvSpPr>
        <p:spPr bwMode="auto">
          <a:xfrm>
            <a:off x="1022350" y="3617913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a) dá</a:t>
            </a:r>
          </a:p>
        </p:txBody>
      </p:sp>
      <p:sp>
        <p:nvSpPr>
          <p:cNvPr id="2527242" name="Text Box 17"/>
          <p:cNvSpPr txBox="1">
            <a:spLocks noChangeArrowheads="1"/>
          </p:cNvSpPr>
          <p:nvPr/>
        </p:nvSpPr>
        <p:spPr bwMode="auto">
          <a:xfrm>
            <a:off x="1042988" y="3933825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b) dé</a:t>
            </a:r>
          </a:p>
        </p:txBody>
      </p:sp>
      <p:sp>
        <p:nvSpPr>
          <p:cNvPr id="2527243" name="Text Box 18"/>
          <p:cNvSpPr txBox="1">
            <a:spLocks noChangeArrowheads="1"/>
          </p:cNvSpPr>
          <p:nvPr/>
        </p:nvSpPr>
        <p:spPr bwMode="auto">
          <a:xfrm>
            <a:off x="3275013" y="3598863"/>
            <a:ext cx="7604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c) di</a:t>
            </a:r>
          </a:p>
        </p:txBody>
      </p:sp>
      <p:sp>
        <p:nvSpPr>
          <p:cNvPr id="2527244" name="Text Box 19"/>
          <p:cNvSpPr txBox="1">
            <a:spLocks noChangeArrowheads="1"/>
          </p:cNvSpPr>
          <p:nvPr/>
        </p:nvSpPr>
        <p:spPr bwMode="auto">
          <a:xfrm>
            <a:off x="3275013" y="3933825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d) dó</a:t>
            </a:r>
          </a:p>
        </p:txBody>
      </p:sp>
      <p:sp>
        <p:nvSpPr>
          <p:cNvPr id="2527245" name="Text Box 20"/>
          <p:cNvSpPr txBox="1">
            <a:spLocks noChangeArrowheads="1"/>
          </p:cNvSpPr>
          <p:nvPr/>
        </p:nvSpPr>
        <p:spPr bwMode="auto">
          <a:xfrm>
            <a:off x="4992688" y="3598863"/>
            <a:ext cx="8794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e) du</a:t>
            </a:r>
          </a:p>
        </p:txBody>
      </p:sp>
      <p:sp>
        <p:nvSpPr>
          <p:cNvPr id="2527246" name="Text Box 21"/>
          <p:cNvSpPr txBox="1">
            <a:spLocks noChangeArrowheads="1"/>
          </p:cNvSpPr>
          <p:nvPr/>
        </p:nvSpPr>
        <p:spPr bwMode="auto">
          <a:xfrm>
            <a:off x="827088" y="4652963"/>
            <a:ext cx="1995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1" dirty="0">
                <a:solidFill>
                  <a:srgbClr val="0033CC"/>
                </a:solidFill>
              </a:rPr>
              <a:t>3 – Média é: </a:t>
            </a:r>
          </a:p>
        </p:txBody>
      </p:sp>
      <p:sp>
        <p:nvSpPr>
          <p:cNvPr id="2527247" name="Text Box 22"/>
          <p:cNvSpPr txBox="1">
            <a:spLocks noChangeArrowheads="1"/>
          </p:cNvSpPr>
          <p:nvPr/>
        </p:nvSpPr>
        <p:spPr bwMode="auto">
          <a:xfrm>
            <a:off x="1022350" y="5200650"/>
            <a:ext cx="21240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a) Leite + café</a:t>
            </a:r>
          </a:p>
        </p:txBody>
      </p:sp>
      <p:sp>
        <p:nvSpPr>
          <p:cNvPr id="2527248" name="Text Box 23"/>
          <p:cNvSpPr txBox="1">
            <a:spLocks noChangeArrowheads="1"/>
          </p:cNvSpPr>
          <p:nvPr/>
        </p:nvSpPr>
        <p:spPr bwMode="auto">
          <a:xfrm>
            <a:off x="1042988" y="5516563"/>
            <a:ext cx="246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b) Leite + açúcar</a:t>
            </a:r>
          </a:p>
        </p:txBody>
      </p:sp>
      <p:sp>
        <p:nvSpPr>
          <p:cNvPr id="2527249" name="Text Box 24"/>
          <p:cNvSpPr txBox="1">
            <a:spLocks noChangeArrowheads="1"/>
          </p:cNvSpPr>
          <p:nvPr/>
        </p:nvSpPr>
        <p:spPr bwMode="auto">
          <a:xfrm>
            <a:off x="1042988" y="5805488"/>
            <a:ext cx="309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c) valores extremos/2</a:t>
            </a:r>
          </a:p>
        </p:txBody>
      </p:sp>
      <p:sp>
        <p:nvSpPr>
          <p:cNvPr id="2527250" name="Text Box 25"/>
          <p:cNvSpPr txBox="1">
            <a:spLocks noChangeArrowheads="1"/>
          </p:cNvSpPr>
          <p:nvPr/>
        </p:nvSpPr>
        <p:spPr bwMode="auto">
          <a:xfrm>
            <a:off x="3995738" y="4941888"/>
            <a:ext cx="5168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d) Soma dos valores/número valores</a:t>
            </a:r>
          </a:p>
        </p:txBody>
      </p:sp>
      <p:sp>
        <p:nvSpPr>
          <p:cNvPr id="2527251" name="Text Box 26"/>
          <p:cNvSpPr txBox="1">
            <a:spLocks noChangeArrowheads="1"/>
          </p:cNvSpPr>
          <p:nvPr/>
        </p:nvSpPr>
        <p:spPr bwMode="auto">
          <a:xfrm>
            <a:off x="3995738" y="5373688"/>
            <a:ext cx="2609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b="0"/>
              <a:t>e) puxa-saquismo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281" name="Text Box 2"/>
          <p:cNvSpPr txBox="1">
            <a:spLocks noChangeArrowheads="1"/>
          </p:cNvSpPr>
          <p:nvPr/>
        </p:nvSpPr>
        <p:spPr bwMode="auto">
          <a:xfrm>
            <a:off x="755650" y="981075"/>
            <a:ext cx="813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rgbClr val="0033CC"/>
                </a:solidFill>
              </a:rPr>
              <a:t>P de 2 questões em três (5 alternativas)</a:t>
            </a:r>
          </a:p>
        </p:txBody>
      </p:sp>
      <p:sp>
        <p:nvSpPr>
          <p:cNvPr id="2529282" name="Text Box 4"/>
          <p:cNvSpPr txBox="1">
            <a:spLocks noChangeArrowheads="1"/>
          </p:cNvSpPr>
          <p:nvPr/>
        </p:nvSpPr>
        <p:spPr bwMode="auto">
          <a:xfrm>
            <a:off x="428625" y="1500188"/>
            <a:ext cx="865188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800" b="1" i="1" dirty="0">
                <a:solidFill>
                  <a:srgbClr val="FF3300"/>
                </a:solidFill>
              </a:rPr>
              <a:t>CCC</a:t>
            </a:r>
          </a:p>
          <a:p>
            <a:pPr eaLnBrk="0" hangingPunct="0"/>
            <a:r>
              <a:rPr lang="en-US" altLang="en-US" sz="1800" b="1" i="1" dirty="0">
                <a:solidFill>
                  <a:srgbClr val="FF3300"/>
                </a:solidFill>
              </a:rPr>
              <a:t>CCE</a:t>
            </a:r>
          </a:p>
          <a:p>
            <a:pPr eaLnBrk="0" hangingPunct="0"/>
            <a:r>
              <a:rPr lang="en-US" altLang="en-US" sz="1800" b="1" i="1" dirty="0">
                <a:solidFill>
                  <a:srgbClr val="FF3300"/>
                </a:solidFill>
              </a:rPr>
              <a:t>CEC</a:t>
            </a:r>
          </a:p>
          <a:p>
            <a:pPr eaLnBrk="0" hangingPunct="0"/>
            <a:r>
              <a:rPr lang="en-US" altLang="en-US" sz="1800" b="1" i="1" dirty="0">
                <a:solidFill>
                  <a:srgbClr val="FF3300"/>
                </a:solidFill>
              </a:rPr>
              <a:t>ECC</a:t>
            </a:r>
            <a:endParaRPr lang="en-US" altLang="en-US" sz="1800" b="1" dirty="0">
              <a:solidFill>
                <a:srgbClr val="FF3300"/>
              </a:solidFill>
            </a:endParaRPr>
          </a:p>
        </p:txBody>
      </p:sp>
      <p:sp>
        <p:nvSpPr>
          <p:cNvPr id="2529283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1168400" y="131763"/>
            <a:ext cx="7507288" cy="701675"/>
          </a:xfrm>
        </p:spPr>
        <p:txBody>
          <a:bodyPr/>
          <a:lstStyle/>
          <a:p>
            <a:pPr eaLnBrk="1" hangingPunct="1"/>
            <a:r>
              <a:rPr lang="en-US" altLang="en-US" sz="4400" dirty="0" err="1"/>
              <a:t>Probabilidades</a:t>
            </a:r>
            <a:r>
              <a:rPr lang="en-US" altLang="en-US" sz="4400" dirty="0"/>
              <a:t> </a:t>
            </a:r>
            <a:r>
              <a:rPr lang="en-US" altLang="en-US" sz="4400" dirty="0" err="1"/>
              <a:t>binomiais</a:t>
            </a:r>
            <a:endParaRPr lang="en-US" altLang="en-US" sz="4400" dirty="0"/>
          </a:p>
        </p:txBody>
      </p:sp>
      <p:sp>
        <p:nvSpPr>
          <p:cNvPr id="2529284" name="Text Box 10"/>
          <p:cNvSpPr txBox="1">
            <a:spLocks noChangeArrowheads="1"/>
          </p:cNvSpPr>
          <p:nvPr/>
        </p:nvSpPr>
        <p:spPr bwMode="auto">
          <a:xfrm>
            <a:off x="1277938" y="1500188"/>
            <a:ext cx="865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800" b="1" i="1" dirty="0">
                <a:solidFill>
                  <a:srgbClr val="0033CC"/>
                </a:solidFill>
              </a:rPr>
              <a:t>CEE</a:t>
            </a:r>
          </a:p>
          <a:p>
            <a:pPr eaLnBrk="0" hangingPunct="0"/>
            <a:r>
              <a:rPr lang="en-US" altLang="en-US" sz="1800" b="1" i="1" dirty="0">
                <a:solidFill>
                  <a:srgbClr val="0033CC"/>
                </a:solidFill>
              </a:rPr>
              <a:t>ECE</a:t>
            </a:r>
          </a:p>
          <a:p>
            <a:pPr eaLnBrk="0" hangingPunct="0"/>
            <a:r>
              <a:rPr lang="en-US" altLang="en-US" sz="1800" b="1" i="1" dirty="0">
                <a:solidFill>
                  <a:srgbClr val="0033CC"/>
                </a:solidFill>
              </a:rPr>
              <a:t>EEC</a:t>
            </a:r>
          </a:p>
          <a:p>
            <a:pPr eaLnBrk="0" hangingPunct="0"/>
            <a:r>
              <a:rPr lang="en-US" altLang="en-US" sz="1800" b="1" i="1" dirty="0">
                <a:solidFill>
                  <a:srgbClr val="0033CC"/>
                </a:solidFill>
              </a:rPr>
              <a:t>EEE</a:t>
            </a:r>
            <a:endParaRPr lang="en-US" altLang="en-US" sz="1800" b="1" dirty="0">
              <a:solidFill>
                <a:srgbClr val="0033CC"/>
              </a:solidFill>
            </a:endParaRPr>
          </a:p>
        </p:txBody>
      </p:sp>
      <p:graphicFrame>
        <p:nvGraphicFramePr>
          <p:cNvPr id="1764425" name="Group 73"/>
          <p:cNvGraphicFramePr>
            <a:graphicFrameLocks noGrp="1"/>
          </p:cNvGraphicFramePr>
          <p:nvPr/>
        </p:nvGraphicFramePr>
        <p:xfrm>
          <a:off x="2339975" y="2708275"/>
          <a:ext cx="6096000" cy="244830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CEE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CEC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certas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P(x)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29311" name="Text Box 67"/>
          <p:cNvSpPr txBox="1">
            <a:spLocks noChangeArrowheads="1"/>
          </p:cNvSpPr>
          <p:nvPr/>
        </p:nvSpPr>
        <p:spPr bwMode="auto">
          <a:xfrm>
            <a:off x="2608263" y="1719263"/>
            <a:ext cx="236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 (acerto) = 0,2</a:t>
            </a:r>
          </a:p>
        </p:txBody>
      </p:sp>
      <p:sp>
        <p:nvSpPr>
          <p:cNvPr id="2529312" name="Text Box 68"/>
          <p:cNvSpPr txBox="1">
            <a:spLocks noChangeArrowheads="1"/>
          </p:cNvSpPr>
          <p:nvPr/>
        </p:nvSpPr>
        <p:spPr bwMode="auto">
          <a:xfrm>
            <a:off x="5595938" y="1747838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 (erro) = 0,8</a:t>
            </a:r>
          </a:p>
        </p:txBody>
      </p:sp>
      <p:sp>
        <p:nvSpPr>
          <p:cNvPr id="1764426" name="Text Box 74"/>
          <p:cNvSpPr txBox="1">
            <a:spLocks noChangeArrowheads="1"/>
          </p:cNvSpPr>
          <p:nvPr/>
        </p:nvSpPr>
        <p:spPr bwMode="auto">
          <a:xfrm>
            <a:off x="0" y="5229225"/>
            <a:ext cx="5010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P(x=3) = P(3 certas) = 0,2</a:t>
            </a:r>
            <a:r>
              <a:rPr lang="pt-BR" baseline="30000"/>
              <a:t>3 </a:t>
            </a:r>
            <a:r>
              <a:rPr lang="pt-BR"/>
              <a:t>=</a:t>
            </a:r>
            <a:r>
              <a:rPr lang="pt-BR" baseline="30000"/>
              <a:t>  </a:t>
            </a:r>
            <a:r>
              <a:rPr lang="pt-BR"/>
              <a:t>0,008</a:t>
            </a:r>
          </a:p>
        </p:txBody>
      </p:sp>
      <p:sp>
        <p:nvSpPr>
          <p:cNvPr id="1764427" name="Text Box 75"/>
          <p:cNvSpPr txBox="1">
            <a:spLocks noChangeArrowheads="1"/>
          </p:cNvSpPr>
          <p:nvPr/>
        </p:nvSpPr>
        <p:spPr bwMode="auto">
          <a:xfrm>
            <a:off x="0" y="5541963"/>
            <a:ext cx="62499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P(x=2) = P(2 certas) = 3 x 0,2</a:t>
            </a:r>
            <a:r>
              <a:rPr lang="pt-BR" baseline="30000"/>
              <a:t>2 </a:t>
            </a:r>
            <a:r>
              <a:rPr lang="pt-BR"/>
              <a:t>x 0,8 = 0,096</a:t>
            </a:r>
          </a:p>
        </p:txBody>
      </p:sp>
      <p:sp>
        <p:nvSpPr>
          <p:cNvPr id="1764428" name="Text Box 76"/>
          <p:cNvSpPr txBox="1">
            <a:spLocks noChangeArrowheads="1"/>
          </p:cNvSpPr>
          <p:nvPr/>
        </p:nvSpPr>
        <p:spPr bwMode="auto">
          <a:xfrm>
            <a:off x="-36513" y="5876925"/>
            <a:ext cx="608012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P(x=1) = P(1 certa) = 3 x 0,2</a:t>
            </a:r>
            <a:r>
              <a:rPr lang="pt-BR" baseline="30000"/>
              <a:t> </a:t>
            </a:r>
            <a:r>
              <a:rPr lang="pt-BR"/>
              <a:t>x 0,8</a:t>
            </a:r>
            <a:r>
              <a:rPr lang="pt-BR" baseline="30000"/>
              <a:t>2</a:t>
            </a:r>
            <a:r>
              <a:rPr lang="pt-BR"/>
              <a:t> = 0,384</a:t>
            </a:r>
          </a:p>
        </p:txBody>
      </p:sp>
      <p:sp>
        <p:nvSpPr>
          <p:cNvPr id="1764429" name="Text Box 77"/>
          <p:cNvSpPr txBox="1">
            <a:spLocks noChangeArrowheads="1"/>
          </p:cNvSpPr>
          <p:nvPr/>
        </p:nvSpPr>
        <p:spPr bwMode="auto">
          <a:xfrm>
            <a:off x="-36513" y="6211888"/>
            <a:ext cx="4752976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P(x=0) = P(0 certa) = 0,8</a:t>
            </a:r>
            <a:r>
              <a:rPr lang="pt-BR" baseline="30000"/>
              <a:t>3</a:t>
            </a:r>
            <a:r>
              <a:rPr lang="pt-BR"/>
              <a:t>= 0,512</a:t>
            </a:r>
          </a:p>
        </p:txBody>
      </p:sp>
      <p:sp>
        <p:nvSpPr>
          <p:cNvPr id="1764430" name="Text Box 78"/>
          <p:cNvSpPr txBox="1">
            <a:spLocks noChangeArrowheads="1"/>
          </p:cNvSpPr>
          <p:nvPr/>
        </p:nvSpPr>
        <p:spPr bwMode="auto">
          <a:xfrm>
            <a:off x="7380288" y="4437063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0,008</a:t>
            </a:r>
          </a:p>
        </p:txBody>
      </p:sp>
      <p:sp>
        <p:nvSpPr>
          <p:cNvPr id="1764431" name="Text Box 79"/>
          <p:cNvSpPr txBox="1">
            <a:spLocks noChangeArrowheads="1"/>
          </p:cNvSpPr>
          <p:nvPr/>
        </p:nvSpPr>
        <p:spPr bwMode="auto">
          <a:xfrm>
            <a:off x="6227763" y="4437063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0,096</a:t>
            </a:r>
          </a:p>
        </p:txBody>
      </p:sp>
      <p:sp>
        <p:nvSpPr>
          <p:cNvPr id="1764432" name="Text Box 80"/>
          <p:cNvSpPr txBox="1">
            <a:spLocks noChangeArrowheads="1"/>
          </p:cNvSpPr>
          <p:nvPr/>
        </p:nvSpPr>
        <p:spPr bwMode="auto">
          <a:xfrm>
            <a:off x="5003800" y="4437063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0,384</a:t>
            </a:r>
          </a:p>
        </p:txBody>
      </p:sp>
      <p:sp>
        <p:nvSpPr>
          <p:cNvPr id="1764433" name="Text Box 81"/>
          <p:cNvSpPr txBox="1">
            <a:spLocks noChangeArrowheads="1"/>
          </p:cNvSpPr>
          <p:nvPr/>
        </p:nvSpPr>
        <p:spPr bwMode="auto">
          <a:xfrm>
            <a:off x="3708400" y="4437063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0,512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29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529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764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7644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764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764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64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64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64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17644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17644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176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76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64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64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764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644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644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7644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64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764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764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764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282" grpId="0"/>
      <p:bldP spid="2529284" grpId="0"/>
      <p:bldP spid="1764426" grpId="0"/>
      <p:bldP spid="1764427" grpId="0"/>
      <p:bldP spid="1764428" grpId="0"/>
      <p:bldP spid="1764429" grpId="0"/>
      <p:bldP spid="1764430" grpId="0"/>
      <p:bldP spid="1764431" grpId="0"/>
      <p:bldP spid="1764432" grpId="0"/>
      <p:bldP spid="176443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1329" name="Text Box 2"/>
          <p:cNvSpPr txBox="1">
            <a:spLocks noChangeArrowheads="1"/>
          </p:cNvSpPr>
          <p:nvPr/>
        </p:nvSpPr>
        <p:spPr bwMode="auto">
          <a:xfrm>
            <a:off x="755650" y="981075"/>
            <a:ext cx="8135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 dirty="0">
                <a:solidFill>
                  <a:srgbClr val="0033CC"/>
                </a:solidFill>
              </a:rPr>
              <a:t>P de 2 </a:t>
            </a:r>
            <a:r>
              <a:rPr lang="en-US" altLang="en-US" b="1" dirty="0" err="1">
                <a:solidFill>
                  <a:srgbClr val="0033CC"/>
                </a:solidFill>
              </a:rPr>
              <a:t>questões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em</a:t>
            </a:r>
            <a:r>
              <a:rPr lang="en-US" altLang="en-US" b="1" dirty="0">
                <a:solidFill>
                  <a:srgbClr val="0033CC"/>
                </a:solidFill>
              </a:rPr>
              <a:t> </a:t>
            </a:r>
            <a:r>
              <a:rPr lang="en-US" altLang="en-US" b="1" dirty="0" err="1">
                <a:solidFill>
                  <a:srgbClr val="0033CC"/>
                </a:solidFill>
              </a:rPr>
              <a:t>três</a:t>
            </a:r>
            <a:r>
              <a:rPr lang="en-US" altLang="en-US" b="1" dirty="0">
                <a:solidFill>
                  <a:srgbClr val="0033CC"/>
                </a:solidFill>
              </a:rPr>
              <a:t> (5 </a:t>
            </a:r>
            <a:r>
              <a:rPr lang="en-US" altLang="en-US" b="1" dirty="0" err="1">
                <a:solidFill>
                  <a:srgbClr val="0033CC"/>
                </a:solidFill>
              </a:rPr>
              <a:t>alternativas</a:t>
            </a:r>
            <a:r>
              <a:rPr lang="en-US" altLang="en-US" b="1" dirty="0">
                <a:solidFill>
                  <a:srgbClr val="0033CC"/>
                </a:solidFill>
              </a:rPr>
              <a:t>)</a:t>
            </a:r>
          </a:p>
        </p:txBody>
      </p:sp>
      <p:sp>
        <p:nvSpPr>
          <p:cNvPr id="2531330" name="Text Box 3"/>
          <p:cNvSpPr txBox="1">
            <a:spLocks noChangeArrowheads="1"/>
          </p:cNvSpPr>
          <p:nvPr/>
        </p:nvSpPr>
        <p:spPr bwMode="auto">
          <a:xfrm>
            <a:off x="468313" y="1484313"/>
            <a:ext cx="865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800" i="1">
                <a:solidFill>
                  <a:srgbClr val="FF3300"/>
                </a:solidFill>
              </a:rPr>
              <a:t>CCC</a:t>
            </a:r>
          </a:p>
          <a:p>
            <a:pPr eaLnBrk="0" hangingPunct="0"/>
            <a:r>
              <a:rPr lang="en-US" altLang="en-US" sz="1800" i="1">
                <a:solidFill>
                  <a:srgbClr val="FF3300"/>
                </a:solidFill>
              </a:rPr>
              <a:t>CCE</a:t>
            </a:r>
          </a:p>
          <a:p>
            <a:pPr eaLnBrk="0" hangingPunct="0"/>
            <a:r>
              <a:rPr lang="en-US" altLang="en-US" sz="1800" i="1">
                <a:solidFill>
                  <a:srgbClr val="FF3300"/>
                </a:solidFill>
              </a:rPr>
              <a:t>CEC</a:t>
            </a:r>
          </a:p>
          <a:p>
            <a:pPr eaLnBrk="0" hangingPunct="0"/>
            <a:r>
              <a:rPr lang="en-US" altLang="en-US" sz="1800" i="1">
                <a:solidFill>
                  <a:srgbClr val="FF3300"/>
                </a:solidFill>
              </a:rPr>
              <a:t>ECC</a:t>
            </a:r>
            <a:endParaRPr lang="en-US" altLang="en-US" sz="1800">
              <a:solidFill>
                <a:srgbClr val="FF3300"/>
              </a:solidFill>
            </a:endParaRPr>
          </a:p>
        </p:txBody>
      </p:sp>
      <p:sp>
        <p:nvSpPr>
          <p:cNvPr id="253133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168400" y="131763"/>
            <a:ext cx="7507288" cy="701675"/>
          </a:xfrm>
        </p:spPr>
        <p:txBody>
          <a:bodyPr/>
          <a:lstStyle/>
          <a:p>
            <a:pPr eaLnBrk="1" hangingPunct="1"/>
            <a:r>
              <a:rPr lang="en-US" altLang="en-US" sz="4400"/>
              <a:t>Probabilidades binomiais</a:t>
            </a:r>
          </a:p>
        </p:txBody>
      </p:sp>
      <p:sp>
        <p:nvSpPr>
          <p:cNvPr id="2531332" name="Text Box 5"/>
          <p:cNvSpPr txBox="1">
            <a:spLocks noChangeArrowheads="1"/>
          </p:cNvSpPr>
          <p:nvPr/>
        </p:nvSpPr>
        <p:spPr bwMode="auto">
          <a:xfrm>
            <a:off x="1277938" y="1500188"/>
            <a:ext cx="865187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1800" i="1">
                <a:solidFill>
                  <a:srgbClr val="0033CC"/>
                </a:solidFill>
              </a:rPr>
              <a:t>CEE</a:t>
            </a:r>
          </a:p>
          <a:p>
            <a:pPr eaLnBrk="0" hangingPunct="0"/>
            <a:r>
              <a:rPr lang="en-US" altLang="en-US" sz="1800" i="1">
                <a:solidFill>
                  <a:srgbClr val="0033CC"/>
                </a:solidFill>
              </a:rPr>
              <a:t>ECE</a:t>
            </a:r>
          </a:p>
          <a:p>
            <a:pPr eaLnBrk="0" hangingPunct="0"/>
            <a:r>
              <a:rPr lang="en-US" altLang="en-US" sz="1800" i="1">
                <a:solidFill>
                  <a:srgbClr val="0033CC"/>
                </a:solidFill>
              </a:rPr>
              <a:t>EEC</a:t>
            </a:r>
          </a:p>
          <a:p>
            <a:pPr eaLnBrk="0" hangingPunct="0"/>
            <a:r>
              <a:rPr lang="en-US" altLang="en-US" sz="1800" i="1">
                <a:solidFill>
                  <a:srgbClr val="0033CC"/>
                </a:solidFill>
              </a:rPr>
              <a:t>EEE</a:t>
            </a:r>
            <a:endParaRPr lang="en-US" altLang="en-US" sz="1800">
              <a:solidFill>
                <a:srgbClr val="0033CC"/>
              </a:solidFill>
            </a:endParaRPr>
          </a:p>
        </p:txBody>
      </p:sp>
      <p:graphicFrame>
        <p:nvGraphicFramePr>
          <p:cNvPr id="2336810" name="Group 42"/>
          <p:cNvGraphicFramePr>
            <a:graphicFrameLocks noGrp="1"/>
          </p:cNvGraphicFramePr>
          <p:nvPr/>
        </p:nvGraphicFramePr>
        <p:xfrm>
          <a:off x="2339975" y="2708275"/>
          <a:ext cx="6096000" cy="2448306"/>
        </p:xfrm>
        <a:graphic>
          <a:graphicData uri="http://schemas.openxmlformats.org/drawingml/2006/table">
            <a:tbl>
              <a:tblPr/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4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EEE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CEE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EEC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CCE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CEC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ECC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CCC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certas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96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800" b="0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Arial" charset="0"/>
                        </a:rPr>
                        <a:t>P(x)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BR" sz="2800" b="0" i="0" u="none" strike="noStrike" cap="none" normalizeH="0" baseline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31359" name="Text Box 32"/>
          <p:cNvSpPr txBox="1">
            <a:spLocks noChangeArrowheads="1"/>
          </p:cNvSpPr>
          <p:nvPr/>
        </p:nvSpPr>
        <p:spPr bwMode="auto">
          <a:xfrm>
            <a:off x="2608263" y="1719263"/>
            <a:ext cx="23606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 (acerto) = 0,2</a:t>
            </a:r>
          </a:p>
        </p:txBody>
      </p:sp>
      <p:sp>
        <p:nvSpPr>
          <p:cNvPr id="2531360" name="Text Box 33"/>
          <p:cNvSpPr txBox="1">
            <a:spLocks noChangeArrowheads="1"/>
          </p:cNvSpPr>
          <p:nvPr/>
        </p:nvSpPr>
        <p:spPr bwMode="auto">
          <a:xfrm>
            <a:off x="5595938" y="1747838"/>
            <a:ext cx="2038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/>
              <a:t>P (erro) = 0,8</a:t>
            </a:r>
          </a:p>
        </p:txBody>
      </p:sp>
      <p:sp>
        <p:nvSpPr>
          <p:cNvPr id="2531361" name="Text Box 38"/>
          <p:cNvSpPr txBox="1">
            <a:spLocks noChangeArrowheads="1"/>
          </p:cNvSpPr>
          <p:nvPr/>
        </p:nvSpPr>
        <p:spPr bwMode="auto">
          <a:xfrm>
            <a:off x="7380288" y="4437063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2"/>
                </a:solidFill>
              </a:rPr>
              <a:t>0,008</a:t>
            </a:r>
          </a:p>
        </p:txBody>
      </p:sp>
      <p:sp>
        <p:nvSpPr>
          <p:cNvPr id="2531362" name="Text Box 39"/>
          <p:cNvSpPr txBox="1">
            <a:spLocks noChangeArrowheads="1"/>
          </p:cNvSpPr>
          <p:nvPr/>
        </p:nvSpPr>
        <p:spPr bwMode="auto">
          <a:xfrm>
            <a:off x="6227763" y="4437063"/>
            <a:ext cx="947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chemeClr val="tx2"/>
                </a:solidFill>
              </a:rPr>
              <a:t>0,096</a:t>
            </a:r>
          </a:p>
        </p:txBody>
      </p:sp>
      <p:sp>
        <p:nvSpPr>
          <p:cNvPr id="2531363" name="Text Box 40"/>
          <p:cNvSpPr txBox="1">
            <a:spLocks noChangeArrowheads="1"/>
          </p:cNvSpPr>
          <p:nvPr/>
        </p:nvSpPr>
        <p:spPr bwMode="auto">
          <a:xfrm>
            <a:off x="5003800" y="4437063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0,384</a:t>
            </a:r>
          </a:p>
        </p:txBody>
      </p:sp>
      <p:sp>
        <p:nvSpPr>
          <p:cNvPr id="2531364" name="Text Box 41"/>
          <p:cNvSpPr txBox="1">
            <a:spLocks noChangeArrowheads="1"/>
          </p:cNvSpPr>
          <p:nvPr/>
        </p:nvSpPr>
        <p:spPr bwMode="auto">
          <a:xfrm>
            <a:off x="3708400" y="4437063"/>
            <a:ext cx="947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FF3300"/>
                </a:solidFill>
              </a:rPr>
              <a:t>0,512</a:t>
            </a:r>
          </a:p>
        </p:txBody>
      </p:sp>
      <p:sp>
        <p:nvSpPr>
          <p:cNvPr id="2336811" name="Text Box 43"/>
          <p:cNvSpPr txBox="1">
            <a:spLocks noChangeArrowheads="1"/>
          </p:cNvSpPr>
          <p:nvPr/>
        </p:nvSpPr>
        <p:spPr bwMode="auto">
          <a:xfrm>
            <a:off x="6659563" y="5300663"/>
            <a:ext cx="15843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4400"/>
              <a:t>0,104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36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6811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337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58900" y="177800"/>
            <a:ext cx="6731000" cy="762000"/>
          </a:xfrm>
        </p:spPr>
        <p:txBody>
          <a:bodyPr/>
          <a:lstStyle/>
          <a:p>
            <a:pPr eaLnBrk="1" hangingPunct="1"/>
            <a:r>
              <a:rPr lang="en-US" altLang="en-US" sz="5400"/>
              <a:t>Resultados do teste</a:t>
            </a:r>
          </a:p>
        </p:txBody>
      </p:sp>
      <p:sp>
        <p:nvSpPr>
          <p:cNvPr id="2533378" name="Text Box 3"/>
          <p:cNvSpPr txBox="1">
            <a:spLocks noChangeArrowheads="1"/>
          </p:cNvSpPr>
          <p:nvPr/>
        </p:nvSpPr>
        <p:spPr bwMode="auto">
          <a:xfrm>
            <a:off x="642938" y="1571625"/>
            <a:ext cx="7543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1">
                <a:solidFill>
                  <a:srgbClr val="000000"/>
                </a:solidFill>
              </a:rPr>
              <a:t>número de questões corretas = X</a:t>
            </a:r>
          </a:p>
        </p:txBody>
      </p:sp>
      <p:sp>
        <p:nvSpPr>
          <p:cNvPr id="2533379" name="Text Box 4"/>
          <p:cNvSpPr txBox="1">
            <a:spLocks noChangeArrowheads="1"/>
          </p:cNvSpPr>
          <p:nvPr/>
        </p:nvSpPr>
        <p:spPr bwMode="auto">
          <a:xfrm>
            <a:off x="500063" y="2643188"/>
            <a:ext cx="7786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Por que esse foi um experimento binomial?</a:t>
            </a:r>
          </a:p>
          <a:p>
            <a:pPr eaLnBrk="0" hangingPunct="0">
              <a:lnSpc>
                <a:spcPct val="80000"/>
              </a:lnSpc>
            </a:pPr>
            <a:endParaRPr lang="en-US" altLang="en-US" sz="2800" b="1">
              <a:solidFill>
                <a:srgbClr val="FF0000"/>
              </a:solidFill>
            </a:endParaRPr>
          </a:p>
          <a:p>
            <a:pPr eaLnBrk="0" hangingPunct="0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Quais são os valores de </a:t>
            </a:r>
            <a:r>
              <a:rPr lang="en-US" altLang="en-US" sz="2800" b="1" i="1">
                <a:solidFill>
                  <a:srgbClr val="FF0000"/>
                </a:solidFill>
              </a:rPr>
              <a:t>n</a:t>
            </a:r>
            <a:r>
              <a:rPr lang="en-US" altLang="en-US" sz="2800" b="1">
                <a:solidFill>
                  <a:srgbClr val="FF0000"/>
                </a:solidFill>
              </a:rPr>
              <a:t>,</a:t>
            </a:r>
            <a:r>
              <a:rPr lang="en-US" altLang="en-US" sz="2800" b="1" i="1">
                <a:solidFill>
                  <a:srgbClr val="FF0000"/>
                </a:solidFill>
              </a:rPr>
              <a:t> p</a:t>
            </a:r>
            <a:r>
              <a:rPr lang="en-US" altLang="en-US" sz="2800" b="1">
                <a:solidFill>
                  <a:srgbClr val="FF0000"/>
                </a:solidFill>
              </a:rPr>
              <a:t> e </a:t>
            </a:r>
            <a:r>
              <a:rPr lang="en-US" altLang="en-US" sz="2800" b="1" i="1">
                <a:solidFill>
                  <a:srgbClr val="FF0000"/>
                </a:solidFill>
              </a:rPr>
              <a:t>q</a:t>
            </a:r>
            <a:r>
              <a:rPr lang="en-US" altLang="en-US" sz="2800" b="1">
                <a:solidFill>
                  <a:srgbClr val="FF0000"/>
                </a:solidFill>
              </a:rPr>
              <a:t>?</a:t>
            </a:r>
          </a:p>
          <a:p>
            <a:pPr eaLnBrk="0" hangingPunct="0">
              <a:lnSpc>
                <a:spcPct val="80000"/>
              </a:lnSpc>
            </a:pPr>
            <a:endParaRPr lang="en-US" altLang="en-US" sz="2800" b="1">
              <a:solidFill>
                <a:srgbClr val="FF0000"/>
              </a:solidFill>
            </a:endParaRPr>
          </a:p>
          <a:p>
            <a:pPr eaLnBrk="0" hangingPunct="0">
              <a:lnSpc>
                <a:spcPct val="80000"/>
              </a:lnSpc>
            </a:pPr>
            <a:r>
              <a:rPr lang="en-US" altLang="en-US" sz="2800" b="1">
                <a:solidFill>
                  <a:srgbClr val="FF0000"/>
                </a:solidFill>
              </a:rPr>
              <a:t>Quais são os valores possíveis de </a:t>
            </a:r>
            <a:r>
              <a:rPr lang="en-US" altLang="en-US" sz="2800" b="1" i="1">
                <a:solidFill>
                  <a:srgbClr val="FF0000"/>
                </a:solidFill>
              </a:rPr>
              <a:t>x</a:t>
            </a:r>
            <a:r>
              <a:rPr lang="en-US" altLang="en-US" sz="2800" b="1">
                <a:solidFill>
                  <a:srgbClr val="FF0000"/>
                </a:solidFill>
              </a:rPr>
              <a:t>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5425" name="Text Box 2"/>
          <p:cNvSpPr txBox="1">
            <a:spLocks noChangeArrowheads="1"/>
          </p:cNvSpPr>
          <p:nvPr/>
        </p:nvSpPr>
        <p:spPr bwMode="auto">
          <a:xfrm>
            <a:off x="639763" y="1143000"/>
            <a:ext cx="8199437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 b="0" dirty="0">
                <a:solidFill>
                  <a:srgbClr val="0033CC"/>
                </a:solidFill>
              </a:rPr>
              <a:t>Um </a:t>
            </a:r>
            <a:r>
              <a:rPr lang="en-US" altLang="en-US" sz="2200" b="0" dirty="0" err="1">
                <a:solidFill>
                  <a:srgbClr val="0033CC"/>
                </a:solidFill>
              </a:rPr>
              <a:t>teste</a:t>
            </a:r>
            <a:r>
              <a:rPr lang="en-US" altLang="en-US" sz="2200" b="0" dirty="0">
                <a:solidFill>
                  <a:srgbClr val="0033CC"/>
                </a:solidFill>
              </a:rPr>
              <a:t> de </a:t>
            </a:r>
            <a:r>
              <a:rPr lang="en-US" altLang="en-US" sz="2200" b="0" dirty="0" err="1">
                <a:solidFill>
                  <a:srgbClr val="0033CC"/>
                </a:solidFill>
              </a:rPr>
              <a:t>múltipla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escolha</a:t>
            </a:r>
            <a:r>
              <a:rPr lang="en-US" altLang="en-US" sz="2200" b="0" dirty="0">
                <a:solidFill>
                  <a:srgbClr val="0033CC"/>
                </a:solidFill>
              </a:rPr>
              <a:t> tem 5 </a:t>
            </a:r>
            <a:r>
              <a:rPr lang="en-US" altLang="en-US" sz="2200" b="0" dirty="0" err="1">
                <a:solidFill>
                  <a:srgbClr val="0033CC"/>
                </a:solidFill>
              </a:rPr>
              <a:t>questões</a:t>
            </a:r>
            <a:r>
              <a:rPr lang="en-US" altLang="en-US" sz="2200" b="0" dirty="0">
                <a:solidFill>
                  <a:srgbClr val="0033CC"/>
                </a:solidFill>
              </a:rPr>
              <a:t>, </a:t>
            </a:r>
            <a:r>
              <a:rPr lang="en-US" altLang="en-US" sz="2200" b="0" dirty="0" err="1">
                <a:solidFill>
                  <a:srgbClr val="0033CC"/>
                </a:solidFill>
              </a:rPr>
              <a:t>cada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qual</a:t>
            </a:r>
            <a:r>
              <a:rPr lang="en-US" altLang="en-US" sz="2200" b="0" dirty="0">
                <a:solidFill>
                  <a:srgbClr val="0033CC"/>
                </a:solidFill>
              </a:rPr>
              <a:t> com </a:t>
            </a:r>
            <a:r>
              <a:rPr lang="en-US" altLang="en-US" sz="2200" b="0" dirty="0" err="1">
                <a:solidFill>
                  <a:srgbClr val="0033CC"/>
                </a:solidFill>
              </a:rPr>
              <a:t>cinco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alternativas</a:t>
            </a:r>
            <a:r>
              <a:rPr lang="en-US" altLang="en-US" sz="2200" b="0" dirty="0">
                <a:solidFill>
                  <a:srgbClr val="0033CC"/>
                </a:solidFill>
              </a:rPr>
              <a:t>, </a:t>
            </a:r>
            <a:r>
              <a:rPr lang="en-US" altLang="en-US" sz="2200" b="0" dirty="0" err="1">
                <a:solidFill>
                  <a:srgbClr val="0033CC"/>
                </a:solidFill>
              </a:rPr>
              <a:t>uma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delas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correta</a:t>
            </a:r>
            <a:r>
              <a:rPr lang="en-US" altLang="en-US" sz="2200" b="0" dirty="0">
                <a:solidFill>
                  <a:srgbClr val="0033CC"/>
                </a:solidFill>
              </a:rPr>
              <a:t>. </a:t>
            </a:r>
            <a:r>
              <a:rPr lang="en-US" altLang="en-US" sz="2200" b="0" dirty="0" err="1">
                <a:solidFill>
                  <a:srgbClr val="0033CC"/>
                </a:solidFill>
              </a:rPr>
              <a:t>Você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quer</a:t>
            </a:r>
            <a:r>
              <a:rPr lang="en-US" altLang="en-US" sz="2200" b="0" dirty="0">
                <a:solidFill>
                  <a:srgbClr val="0033CC"/>
                </a:solidFill>
              </a:rPr>
              <a:t> saber </a:t>
            </a:r>
            <a:r>
              <a:rPr lang="en-US" altLang="en-US" sz="2200" b="0" dirty="0" err="1">
                <a:solidFill>
                  <a:srgbClr val="0033CC"/>
                </a:solidFill>
              </a:rPr>
              <a:t>qual</a:t>
            </a:r>
            <a:r>
              <a:rPr lang="en-US" altLang="en-US" sz="2200" b="0" dirty="0">
                <a:solidFill>
                  <a:srgbClr val="0033CC"/>
                </a:solidFill>
              </a:rPr>
              <a:t> a </a:t>
            </a:r>
            <a:r>
              <a:rPr lang="en-US" altLang="en-US" sz="2200" b="0" dirty="0" err="1">
                <a:solidFill>
                  <a:srgbClr val="0033CC"/>
                </a:solidFill>
              </a:rPr>
              <a:t>probabilidade</a:t>
            </a:r>
            <a:r>
              <a:rPr lang="en-US" altLang="en-US" sz="2200" b="0" dirty="0">
                <a:solidFill>
                  <a:srgbClr val="0033CC"/>
                </a:solidFill>
              </a:rPr>
              <a:t> de ‘</a:t>
            </a:r>
            <a:r>
              <a:rPr lang="en-US" altLang="en-US" sz="2200" b="0" dirty="0" err="1">
                <a:solidFill>
                  <a:srgbClr val="0033CC"/>
                </a:solidFill>
              </a:rPr>
              <a:t>chutar</a:t>
            </a:r>
            <a:r>
              <a:rPr lang="en-US" altLang="en-US" sz="2200" b="0" dirty="0">
                <a:solidFill>
                  <a:srgbClr val="0033CC"/>
                </a:solidFill>
              </a:rPr>
              <a:t>’ </a:t>
            </a:r>
            <a:r>
              <a:rPr lang="en-US" altLang="en-US" sz="2200" b="0" dirty="0" err="1">
                <a:solidFill>
                  <a:srgbClr val="0033CC"/>
                </a:solidFill>
              </a:rPr>
              <a:t>certo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em</a:t>
            </a:r>
            <a:r>
              <a:rPr lang="en-US" altLang="en-US" sz="2200" b="0" dirty="0">
                <a:solidFill>
                  <a:srgbClr val="0033CC"/>
                </a:solidFill>
              </a:rPr>
              <a:t> </a:t>
            </a:r>
            <a:r>
              <a:rPr lang="en-US" altLang="en-US" sz="2200" b="0" dirty="0" err="1">
                <a:solidFill>
                  <a:srgbClr val="0033CC"/>
                </a:solidFill>
              </a:rPr>
              <a:t>exatamente</a:t>
            </a:r>
            <a:r>
              <a:rPr lang="en-US" altLang="en-US" sz="2200" b="0" dirty="0">
                <a:solidFill>
                  <a:srgbClr val="0033CC"/>
                </a:solidFill>
              </a:rPr>
              <a:t> 3 </a:t>
            </a:r>
            <a:r>
              <a:rPr lang="en-US" altLang="en-US" sz="2200" b="0" dirty="0" err="1">
                <a:solidFill>
                  <a:srgbClr val="0033CC"/>
                </a:solidFill>
              </a:rPr>
              <a:t>questões</a:t>
            </a:r>
            <a:r>
              <a:rPr lang="en-US" altLang="en-US" sz="2200" b="0" dirty="0">
                <a:solidFill>
                  <a:srgbClr val="0033CC"/>
                </a:solidFill>
              </a:rPr>
              <a:t>.</a:t>
            </a:r>
          </a:p>
          <a:p>
            <a:pPr eaLnBrk="0" hangingPunct="0"/>
            <a:r>
              <a:rPr lang="en-US" altLang="en-US" sz="2200" b="0" dirty="0">
                <a:solidFill>
                  <a:srgbClr val="0033CC"/>
                </a:solidFill>
              </a:rPr>
              <a:t>Determine </a:t>
            </a:r>
            <a:r>
              <a:rPr lang="en-US" altLang="en-US" sz="2200" b="0" i="1" dirty="0">
                <a:solidFill>
                  <a:srgbClr val="0033CC"/>
                </a:solidFill>
              </a:rPr>
              <a:t>n</a:t>
            </a:r>
            <a:r>
              <a:rPr lang="en-US" altLang="en-US" sz="2200" b="0" dirty="0">
                <a:solidFill>
                  <a:srgbClr val="0033CC"/>
                </a:solidFill>
              </a:rPr>
              <a:t>,</a:t>
            </a:r>
            <a:r>
              <a:rPr lang="en-US" altLang="en-US" sz="2200" b="0" i="1" dirty="0">
                <a:solidFill>
                  <a:srgbClr val="0033CC"/>
                </a:solidFill>
              </a:rPr>
              <a:t> p</a:t>
            </a:r>
            <a:r>
              <a:rPr lang="en-US" altLang="en-US" sz="2200" b="0" dirty="0">
                <a:solidFill>
                  <a:srgbClr val="0033CC"/>
                </a:solidFill>
              </a:rPr>
              <a:t>,</a:t>
            </a:r>
            <a:r>
              <a:rPr lang="en-US" altLang="en-US" sz="2200" b="0" i="1" dirty="0">
                <a:solidFill>
                  <a:srgbClr val="0033CC"/>
                </a:solidFill>
              </a:rPr>
              <a:t> q</a:t>
            </a:r>
            <a:r>
              <a:rPr lang="en-US" altLang="en-US" sz="2200" b="0" dirty="0">
                <a:solidFill>
                  <a:srgbClr val="0033CC"/>
                </a:solidFill>
              </a:rPr>
              <a:t> e </a:t>
            </a:r>
            <a:r>
              <a:rPr lang="en-US" altLang="en-US" sz="2200" b="0" i="1" dirty="0">
                <a:solidFill>
                  <a:srgbClr val="0033CC"/>
                </a:solidFill>
              </a:rPr>
              <a:t>x</a:t>
            </a:r>
            <a:r>
              <a:rPr lang="en-US" altLang="en-US" sz="2200" b="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2535426" name="Text Box 3"/>
          <p:cNvSpPr txBox="1">
            <a:spLocks noChangeArrowheads="1"/>
          </p:cNvSpPr>
          <p:nvPr/>
        </p:nvSpPr>
        <p:spPr bwMode="auto">
          <a:xfrm>
            <a:off x="304800" y="4127500"/>
            <a:ext cx="85344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 b="0">
                <a:solidFill>
                  <a:srgbClr val="0033CC"/>
                </a:solidFill>
              </a:rPr>
              <a:t>Um médico lhe diz que certa cirurgia é bem-sucedida em 80% das vezes. Se a cirurgia for realizada sete vezes, determine a probabilidade de ser bem-sucedida em exatamente seis. Determine </a:t>
            </a:r>
            <a:r>
              <a:rPr lang="en-US" altLang="en-US" sz="2200" b="0" i="1">
                <a:solidFill>
                  <a:srgbClr val="0033CC"/>
                </a:solidFill>
              </a:rPr>
              <a:t>n</a:t>
            </a:r>
            <a:r>
              <a:rPr lang="en-US" altLang="en-US" sz="2200" b="0">
                <a:solidFill>
                  <a:srgbClr val="0033CC"/>
                </a:solidFill>
              </a:rPr>
              <a:t>,</a:t>
            </a:r>
            <a:r>
              <a:rPr lang="en-US" altLang="en-US" sz="2200" b="0" i="1">
                <a:solidFill>
                  <a:srgbClr val="0033CC"/>
                </a:solidFill>
              </a:rPr>
              <a:t> p</a:t>
            </a:r>
            <a:r>
              <a:rPr lang="en-US" altLang="en-US" sz="2200" b="0">
                <a:solidFill>
                  <a:srgbClr val="0033CC"/>
                </a:solidFill>
              </a:rPr>
              <a:t>,</a:t>
            </a:r>
            <a:r>
              <a:rPr lang="en-US" altLang="en-US" sz="2200" b="0" i="1">
                <a:solidFill>
                  <a:srgbClr val="0033CC"/>
                </a:solidFill>
              </a:rPr>
              <a:t> q</a:t>
            </a:r>
            <a:r>
              <a:rPr lang="en-US" altLang="en-US" sz="2200" b="0">
                <a:solidFill>
                  <a:srgbClr val="0033CC"/>
                </a:solidFill>
              </a:rPr>
              <a:t> e </a:t>
            </a:r>
            <a:r>
              <a:rPr lang="en-US" altLang="en-US" sz="2200" b="0" i="1">
                <a:solidFill>
                  <a:srgbClr val="0033CC"/>
                </a:solidFill>
              </a:rPr>
              <a:t>x</a:t>
            </a:r>
            <a:r>
              <a:rPr lang="en-US" altLang="en-US" sz="2200" b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2535427" name="Text Box 4"/>
          <p:cNvSpPr txBox="1">
            <a:spLocks noChangeArrowheads="1"/>
          </p:cNvSpPr>
          <p:nvPr/>
        </p:nvSpPr>
        <p:spPr bwMode="auto">
          <a:xfrm>
            <a:off x="579438" y="3429000"/>
            <a:ext cx="87716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 dirty="0">
                <a:solidFill>
                  <a:srgbClr val="000000"/>
                </a:solidFill>
              </a:rPr>
              <a:t>n</a:t>
            </a:r>
            <a:r>
              <a:rPr lang="en-US" altLang="en-US" b="0" dirty="0">
                <a:solidFill>
                  <a:srgbClr val="000000"/>
                </a:solidFill>
              </a:rPr>
              <a:t> = 5</a:t>
            </a:r>
          </a:p>
        </p:txBody>
      </p:sp>
      <p:sp>
        <p:nvSpPr>
          <p:cNvPr id="2535428" name="Text Box 5"/>
          <p:cNvSpPr txBox="1">
            <a:spLocks noChangeArrowheads="1"/>
          </p:cNvSpPr>
          <p:nvPr/>
        </p:nvSpPr>
        <p:spPr bwMode="auto">
          <a:xfrm>
            <a:off x="2163763" y="3429000"/>
            <a:ext cx="1219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 = 1/5 </a:t>
            </a:r>
          </a:p>
        </p:txBody>
      </p:sp>
      <p:sp>
        <p:nvSpPr>
          <p:cNvPr id="2535429" name="Text Box 6"/>
          <p:cNvSpPr txBox="1">
            <a:spLocks noChangeArrowheads="1"/>
          </p:cNvSpPr>
          <p:nvPr/>
        </p:nvSpPr>
        <p:spPr bwMode="auto">
          <a:xfrm>
            <a:off x="4165600" y="3429000"/>
            <a:ext cx="1133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q</a:t>
            </a:r>
            <a:r>
              <a:rPr lang="en-US" altLang="en-US" b="0">
                <a:solidFill>
                  <a:srgbClr val="000000"/>
                </a:solidFill>
              </a:rPr>
              <a:t> = 4/5</a:t>
            </a:r>
          </a:p>
        </p:txBody>
      </p:sp>
      <p:sp>
        <p:nvSpPr>
          <p:cNvPr id="2535430" name="Text Box 7"/>
          <p:cNvSpPr txBox="1">
            <a:spLocks noChangeArrowheads="1"/>
          </p:cNvSpPr>
          <p:nvPr/>
        </p:nvSpPr>
        <p:spPr bwMode="auto">
          <a:xfrm>
            <a:off x="6065838" y="3429000"/>
            <a:ext cx="8595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 dirty="0">
                <a:solidFill>
                  <a:srgbClr val="000000"/>
                </a:solidFill>
              </a:rPr>
              <a:t>x</a:t>
            </a:r>
            <a:r>
              <a:rPr lang="en-US" altLang="en-US" b="0" dirty="0">
                <a:solidFill>
                  <a:srgbClr val="000000"/>
                </a:solidFill>
              </a:rPr>
              <a:t> = 3</a:t>
            </a:r>
          </a:p>
        </p:txBody>
      </p:sp>
      <p:sp>
        <p:nvSpPr>
          <p:cNvPr id="2535431" name="Text Box 8"/>
          <p:cNvSpPr txBox="1">
            <a:spLocks noChangeArrowheads="1"/>
          </p:cNvSpPr>
          <p:nvPr/>
        </p:nvSpPr>
        <p:spPr bwMode="auto">
          <a:xfrm>
            <a:off x="546100" y="5699125"/>
            <a:ext cx="869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n</a:t>
            </a:r>
            <a:r>
              <a:rPr lang="en-US" altLang="en-US" b="0">
                <a:solidFill>
                  <a:srgbClr val="000000"/>
                </a:solidFill>
              </a:rPr>
              <a:t> = 7</a:t>
            </a:r>
          </a:p>
        </p:txBody>
      </p:sp>
      <p:sp>
        <p:nvSpPr>
          <p:cNvPr id="2535432" name="Text Box 9"/>
          <p:cNvSpPr txBox="1">
            <a:spLocks noChangeArrowheads="1"/>
          </p:cNvSpPr>
          <p:nvPr/>
        </p:nvSpPr>
        <p:spPr bwMode="auto">
          <a:xfrm>
            <a:off x="1917700" y="5699125"/>
            <a:ext cx="1293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 = 0,80</a:t>
            </a:r>
          </a:p>
        </p:txBody>
      </p:sp>
      <p:sp>
        <p:nvSpPr>
          <p:cNvPr id="2535433" name="Text Box 10"/>
          <p:cNvSpPr txBox="1">
            <a:spLocks noChangeArrowheads="1"/>
          </p:cNvSpPr>
          <p:nvPr/>
        </p:nvSpPr>
        <p:spPr bwMode="auto">
          <a:xfrm>
            <a:off x="3900488" y="5334000"/>
            <a:ext cx="12938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en-US" altLang="en-US" b="0">
              <a:solidFill>
                <a:srgbClr val="000000"/>
              </a:solidFill>
            </a:endParaRPr>
          </a:p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q</a:t>
            </a:r>
            <a:r>
              <a:rPr lang="en-US" altLang="en-US" b="0">
                <a:solidFill>
                  <a:srgbClr val="000000"/>
                </a:solidFill>
              </a:rPr>
              <a:t> = 0,20</a:t>
            </a:r>
          </a:p>
        </p:txBody>
      </p:sp>
      <p:sp>
        <p:nvSpPr>
          <p:cNvPr id="2535434" name="Text Box 11"/>
          <p:cNvSpPr txBox="1">
            <a:spLocks noChangeArrowheads="1"/>
          </p:cNvSpPr>
          <p:nvPr/>
        </p:nvSpPr>
        <p:spPr bwMode="auto">
          <a:xfrm>
            <a:off x="6062663" y="5699125"/>
            <a:ext cx="852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x</a:t>
            </a:r>
            <a:r>
              <a:rPr lang="en-US" altLang="en-US" b="0">
                <a:solidFill>
                  <a:srgbClr val="000000"/>
                </a:solidFill>
              </a:rPr>
              <a:t> = 6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7473" name="Text Box 4"/>
          <p:cNvSpPr txBox="1">
            <a:spLocks noChangeArrowheads="1"/>
          </p:cNvSpPr>
          <p:nvPr/>
        </p:nvSpPr>
        <p:spPr bwMode="auto">
          <a:xfrm>
            <a:off x="457200" y="1882077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b="1" dirty="0">
                <a:solidFill>
                  <a:srgbClr val="000000"/>
                </a:solidFill>
              </a:rPr>
              <a:t> a </a:t>
            </a:r>
            <a:r>
              <a:rPr lang="en-US" altLang="en-US" b="1" dirty="0" err="1">
                <a:solidFill>
                  <a:srgbClr val="000000"/>
                </a:solidFill>
              </a:rPr>
              <a:t>probabilidade</a:t>
            </a:r>
            <a:r>
              <a:rPr lang="en-US" altLang="en-US" b="1" dirty="0">
                <a:solidFill>
                  <a:srgbClr val="000000"/>
                </a:solidFill>
              </a:rPr>
              <a:t> de </a:t>
            </a:r>
            <a:r>
              <a:rPr lang="en-US" altLang="en-US" b="1" dirty="0" err="1">
                <a:solidFill>
                  <a:srgbClr val="000000"/>
                </a:solidFill>
              </a:rPr>
              <a:t>ocorrerem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exatamente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</a:rPr>
              <a:t>x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sucessos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em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i="1" dirty="0">
                <a:solidFill>
                  <a:srgbClr val="000000"/>
                </a:solidFill>
              </a:rPr>
              <a:t>n</a:t>
            </a:r>
            <a:r>
              <a:rPr lang="en-US" altLang="en-US" b="1" dirty="0">
                <a:solidFill>
                  <a:srgbClr val="000000"/>
                </a:solidFill>
              </a:rPr>
              <a:t> </a:t>
            </a:r>
            <a:r>
              <a:rPr lang="en-US" altLang="en-US" b="1" dirty="0" err="1">
                <a:solidFill>
                  <a:srgbClr val="000000"/>
                </a:solidFill>
              </a:rPr>
              <a:t>tentativas</a:t>
            </a:r>
            <a:r>
              <a:rPr lang="en-US" altLang="en-US" b="1" dirty="0">
                <a:solidFill>
                  <a:srgbClr val="000000"/>
                </a:solidFill>
              </a:rPr>
              <a:t> é de:</a:t>
            </a:r>
          </a:p>
        </p:txBody>
      </p:sp>
      <p:pic>
        <p:nvPicPr>
          <p:cNvPr id="176845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75" y="3500438"/>
            <a:ext cx="6197600" cy="9144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57150">
            <a:solidFill>
              <a:srgbClr val="FF0000"/>
            </a:solidFill>
          </a:ln>
        </p:spPr>
      </p:pic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5400" dirty="0">
                <a:solidFill>
                  <a:srgbClr val="FFFF00"/>
                </a:solidFill>
              </a:rPr>
              <a:t>distribuição binomial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3952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62050" y="3568700"/>
            <a:ext cx="6654800" cy="219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39522" name="Text Box 5"/>
          <p:cNvSpPr txBox="1">
            <a:spLocks noChangeArrowheads="1"/>
          </p:cNvSpPr>
          <p:nvPr/>
        </p:nvSpPr>
        <p:spPr bwMode="auto">
          <a:xfrm>
            <a:off x="714375" y="1928813"/>
            <a:ext cx="784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1" dirty="0" err="1">
                <a:solidFill>
                  <a:srgbClr val="000000"/>
                </a:solidFill>
              </a:rPr>
              <a:t>calcular</a:t>
            </a:r>
            <a:r>
              <a:rPr lang="en-US" altLang="en-US" sz="2000" b="1" dirty="0">
                <a:solidFill>
                  <a:srgbClr val="000000"/>
                </a:solidFill>
              </a:rPr>
              <a:t> a </a:t>
            </a:r>
            <a:r>
              <a:rPr lang="en-US" altLang="en-US" sz="2000" b="1" dirty="0" err="1">
                <a:solidFill>
                  <a:srgbClr val="000000"/>
                </a:solidFill>
              </a:rPr>
              <a:t>probabilidade</a:t>
            </a:r>
            <a:r>
              <a:rPr lang="en-US" altLang="en-US" sz="2000" b="1" dirty="0">
                <a:solidFill>
                  <a:srgbClr val="000000"/>
                </a:solidFill>
              </a:rPr>
              <a:t> de </a:t>
            </a:r>
            <a:r>
              <a:rPr lang="en-US" altLang="en-US" sz="2000" b="1" dirty="0" err="1">
                <a:solidFill>
                  <a:srgbClr val="000000"/>
                </a:solidFill>
              </a:rPr>
              <a:t>alguém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não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acertar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nenhuma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questão</a:t>
            </a:r>
            <a:r>
              <a:rPr lang="en-US" altLang="en-US" sz="2000" b="1" dirty="0">
                <a:solidFill>
                  <a:srgbClr val="000000"/>
                </a:solidFill>
              </a:rPr>
              <a:t>, </a:t>
            </a:r>
            <a:r>
              <a:rPr lang="en-US" altLang="en-US" sz="2000" b="1" dirty="0" err="1">
                <a:solidFill>
                  <a:srgbClr val="000000"/>
                </a:solidFill>
              </a:rPr>
              <a:t>exatamente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uma</a:t>
            </a:r>
            <a:r>
              <a:rPr lang="en-US" altLang="en-US" sz="2000" b="1" dirty="0">
                <a:solidFill>
                  <a:srgbClr val="000000"/>
                </a:solidFill>
              </a:rPr>
              <a:t>, </a:t>
            </a:r>
            <a:r>
              <a:rPr lang="en-US" altLang="en-US" sz="2000" b="1" dirty="0" err="1">
                <a:solidFill>
                  <a:srgbClr val="000000"/>
                </a:solidFill>
              </a:rPr>
              <a:t>duas</a:t>
            </a:r>
            <a:r>
              <a:rPr lang="en-US" altLang="en-US" sz="2000" b="1" dirty="0">
                <a:solidFill>
                  <a:srgbClr val="000000"/>
                </a:solidFill>
              </a:rPr>
              <a:t>, </a:t>
            </a:r>
            <a:r>
              <a:rPr lang="en-US" altLang="en-US" sz="2000" b="1" dirty="0" err="1">
                <a:solidFill>
                  <a:srgbClr val="000000"/>
                </a:solidFill>
              </a:rPr>
              <a:t>três</a:t>
            </a:r>
            <a:r>
              <a:rPr lang="en-US" altLang="en-US" sz="2000" b="1" dirty="0">
                <a:solidFill>
                  <a:srgbClr val="000000"/>
                </a:solidFill>
              </a:rPr>
              <a:t>, </a:t>
            </a:r>
            <a:r>
              <a:rPr lang="en-US" altLang="en-US" sz="2000" b="1" dirty="0" err="1">
                <a:solidFill>
                  <a:srgbClr val="000000"/>
                </a:solidFill>
              </a:rPr>
              <a:t>quatro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ou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todas</a:t>
            </a:r>
            <a:r>
              <a:rPr lang="en-US" altLang="en-US" sz="2000" b="1" dirty="0">
                <a:solidFill>
                  <a:srgbClr val="000000"/>
                </a:solidFill>
              </a:rPr>
              <a:t> as </a:t>
            </a:r>
            <a:r>
              <a:rPr lang="en-US" altLang="en-US" sz="2000" b="1" dirty="0" err="1">
                <a:solidFill>
                  <a:srgbClr val="000000"/>
                </a:solidFill>
              </a:rPr>
              <a:t>cinco</a:t>
            </a:r>
            <a:r>
              <a:rPr lang="en-US" altLang="en-US" sz="2000" b="1" dirty="0">
                <a:solidFill>
                  <a:srgbClr val="000000"/>
                </a:solidFill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</a:rPr>
              <a:t>questões</a:t>
            </a:r>
            <a:r>
              <a:rPr lang="en-US" altLang="en-US" sz="2000" b="1" dirty="0">
                <a:solidFill>
                  <a:srgbClr val="000000"/>
                </a:solidFill>
              </a:rPr>
              <a:t> do teste.</a:t>
            </a:r>
          </a:p>
        </p:txBody>
      </p:sp>
      <p:sp>
        <p:nvSpPr>
          <p:cNvPr id="2539523" name="Text Box 6"/>
          <p:cNvSpPr txBox="1">
            <a:spLocks noChangeArrowheads="1"/>
          </p:cNvSpPr>
          <p:nvPr/>
        </p:nvSpPr>
        <p:spPr bwMode="auto">
          <a:xfrm>
            <a:off x="1100138" y="5880100"/>
            <a:ext cx="195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(3) = 0,088 </a:t>
            </a:r>
          </a:p>
        </p:txBody>
      </p:sp>
      <p:sp>
        <p:nvSpPr>
          <p:cNvPr id="2539524" name="Text Box 7"/>
          <p:cNvSpPr txBox="1">
            <a:spLocks noChangeArrowheads="1"/>
          </p:cNvSpPr>
          <p:nvPr/>
        </p:nvSpPr>
        <p:spPr bwMode="auto">
          <a:xfrm>
            <a:off x="3690938" y="5880100"/>
            <a:ext cx="195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(4) = 0,015 </a:t>
            </a:r>
          </a:p>
        </p:txBody>
      </p:sp>
      <p:sp>
        <p:nvSpPr>
          <p:cNvPr id="2539525" name="Text Box 8"/>
          <p:cNvSpPr txBox="1">
            <a:spLocks noChangeArrowheads="1"/>
          </p:cNvSpPr>
          <p:nvPr/>
        </p:nvSpPr>
        <p:spPr bwMode="auto">
          <a:xfrm>
            <a:off x="6586538" y="5880100"/>
            <a:ext cx="19542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(5) = 0,001 </a:t>
            </a:r>
          </a:p>
        </p:txBody>
      </p:sp>
      <p:sp>
        <p:nvSpPr>
          <p:cNvPr id="2539526" name="Text Box 10"/>
          <p:cNvSpPr txBox="1">
            <a:spLocks noChangeArrowheads="1"/>
          </p:cNvSpPr>
          <p:nvPr/>
        </p:nvSpPr>
        <p:spPr bwMode="auto">
          <a:xfrm>
            <a:off x="5229225" y="3711575"/>
            <a:ext cx="329565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0000"/>
                </a:solidFill>
              </a:rPr>
              <a:t>(0,25)</a:t>
            </a:r>
            <a:r>
              <a:rPr lang="pt-BR" baseline="30000">
                <a:solidFill>
                  <a:srgbClr val="000000"/>
                </a:solidFill>
              </a:rPr>
              <a:t>0</a:t>
            </a:r>
            <a:r>
              <a:rPr lang="pt-BR">
                <a:solidFill>
                  <a:srgbClr val="000000"/>
                </a:solidFill>
              </a:rPr>
              <a:t> (0,75)</a:t>
            </a:r>
            <a:r>
              <a:rPr lang="pt-BR" baseline="30000">
                <a:solidFill>
                  <a:srgbClr val="000000"/>
                </a:solidFill>
              </a:rPr>
              <a:t>5</a:t>
            </a:r>
            <a:r>
              <a:rPr lang="pt-BR">
                <a:solidFill>
                  <a:srgbClr val="000000"/>
                </a:solidFill>
              </a:rPr>
              <a:t> </a:t>
            </a:r>
            <a:r>
              <a:rPr lang="pt-BR" b="0">
                <a:solidFill>
                  <a:srgbClr val="000000"/>
                </a:solidFill>
              </a:rPr>
              <a:t>=</a:t>
            </a:r>
            <a:r>
              <a:rPr lang="pt-BR">
                <a:solidFill>
                  <a:srgbClr val="000000"/>
                </a:solidFill>
              </a:rPr>
              <a:t> 0,237</a:t>
            </a:r>
            <a:endParaRPr lang="pt-BR" baseline="30000">
              <a:solidFill>
                <a:srgbClr val="000000"/>
              </a:solidFill>
            </a:endParaRPr>
          </a:p>
        </p:txBody>
      </p:sp>
      <p:sp>
        <p:nvSpPr>
          <p:cNvPr id="2539527" name="Rectangle 11"/>
          <p:cNvSpPr>
            <a:spLocks noChangeArrowheads="1"/>
          </p:cNvSpPr>
          <p:nvPr/>
        </p:nvSpPr>
        <p:spPr bwMode="auto">
          <a:xfrm>
            <a:off x="5221288" y="4394200"/>
            <a:ext cx="319722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pt-BR">
                <a:solidFill>
                  <a:srgbClr val="000000"/>
                </a:solidFill>
              </a:rPr>
              <a:t>(0,25)</a:t>
            </a:r>
            <a:r>
              <a:rPr lang="pt-BR" baseline="30000">
                <a:solidFill>
                  <a:srgbClr val="000000"/>
                </a:solidFill>
              </a:rPr>
              <a:t>1</a:t>
            </a:r>
            <a:r>
              <a:rPr lang="pt-BR">
                <a:solidFill>
                  <a:srgbClr val="000000"/>
                </a:solidFill>
              </a:rPr>
              <a:t> (0,75)</a:t>
            </a:r>
            <a:r>
              <a:rPr lang="pt-BR" baseline="30000">
                <a:solidFill>
                  <a:srgbClr val="000000"/>
                </a:solidFill>
              </a:rPr>
              <a:t>4</a:t>
            </a:r>
            <a:r>
              <a:rPr lang="pt-BR">
                <a:solidFill>
                  <a:srgbClr val="000000"/>
                </a:solidFill>
              </a:rPr>
              <a:t> </a:t>
            </a:r>
            <a:r>
              <a:rPr lang="pt-BR" b="0">
                <a:solidFill>
                  <a:srgbClr val="000000"/>
                </a:solidFill>
              </a:rPr>
              <a:t>=</a:t>
            </a:r>
            <a:r>
              <a:rPr lang="pt-BR">
                <a:solidFill>
                  <a:srgbClr val="000000"/>
                </a:solidFill>
              </a:rPr>
              <a:t> 0,396</a:t>
            </a:r>
          </a:p>
        </p:txBody>
      </p:sp>
      <p:sp>
        <p:nvSpPr>
          <p:cNvPr id="2539528" name="Rectangle 12"/>
          <p:cNvSpPr>
            <a:spLocks noChangeArrowheads="1"/>
          </p:cNvSpPr>
          <p:nvPr/>
        </p:nvSpPr>
        <p:spPr bwMode="auto">
          <a:xfrm>
            <a:off x="5221288" y="5118100"/>
            <a:ext cx="3197225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pt-BR">
                <a:solidFill>
                  <a:srgbClr val="000000"/>
                </a:solidFill>
              </a:rPr>
              <a:t>(0,25)</a:t>
            </a:r>
            <a:r>
              <a:rPr lang="pt-BR" baseline="30000">
                <a:solidFill>
                  <a:srgbClr val="000000"/>
                </a:solidFill>
              </a:rPr>
              <a:t>2</a:t>
            </a:r>
            <a:r>
              <a:rPr lang="pt-BR">
                <a:solidFill>
                  <a:srgbClr val="000000"/>
                </a:solidFill>
              </a:rPr>
              <a:t> (0,75)</a:t>
            </a:r>
            <a:r>
              <a:rPr lang="pt-BR" baseline="30000">
                <a:solidFill>
                  <a:srgbClr val="000000"/>
                </a:solidFill>
              </a:rPr>
              <a:t>3</a:t>
            </a:r>
            <a:r>
              <a:rPr lang="pt-BR">
                <a:solidFill>
                  <a:srgbClr val="000000"/>
                </a:solidFill>
              </a:rPr>
              <a:t> </a:t>
            </a:r>
            <a:r>
              <a:rPr lang="pt-BR" b="0">
                <a:solidFill>
                  <a:srgbClr val="000000"/>
                </a:solidFill>
              </a:rPr>
              <a:t>=</a:t>
            </a:r>
            <a:r>
              <a:rPr lang="pt-BR">
                <a:solidFill>
                  <a:srgbClr val="000000"/>
                </a:solidFill>
              </a:rPr>
              <a:t> 0,264</a:t>
            </a:r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5400" dirty="0">
                <a:solidFill>
                  <a:srgbClr val="FFFF00"/>
                </a:solidFill>
              </a:rPr>
              <a:t>distribuição binomial</a:t>
            </a:r>
          </a:p>
        </p:txBody>
      </p:sp>
      <p:sp>
        <p:nvSpPr>
          <p:cNvPr id="2539530" name="CaixaDeTexto 12"/>
          <p:cNvSpPr txBox="1">
            <a:spLocks noChangeArrowheads="1"/>
          </p:cNvSpPr>
          <p:nvPr/>
        </p:nvSpPr>
        <p:spPr bwMode="auto">
          <a:xfrm>
            <a:off x="1285875" y="1357313"/>
            <a:ext cx="7189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>
                <a:solidFill>
                  <a:srgbClr val="0033CC"/>
                </a:solidFill>
              </a:rPr>
              <a:t>Teste  com cinco questões e quatro alternativas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0898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640899" name="Text Box 3"/>
          <p:cNvSpPr txBox="1">
            <a:spLocks noChangeArrowheads="1"/>
          </p:cNvSpPr>
          <p:nvPr/>
        </p:nvSpPr>
        <p:spPr bwMode="auto">
          <a:xfrm>
            <a:off x="1447800" y="838200"/>
            <a:ext cx="60436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 err="1">
                <a:solidFill>
                  <a:srgbClr val="FF3300"/>
                </a:solidFill>
                <a:latin typeface="Times New Roman" pitchFamily="18" charset="0"/>
              </a:rPr>
              <a:t>Variável</a:t>
            </a:r>
            <a:r>
              <a:rPr lang="en-US" sz="6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3300"/>
                </a:solidFill>
                <a:latin typeface="Times New Roman" pitchFamily="18" charset="0"/>
              </a:rPr>
              <a:t>aleatória</a:t>
            </a:r>
            <a:endParaRPr lang="pt-BR" sz="60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40900" name="Text Box 4"/>
          <p:cNvSpPr txBox="1">
            <a:spLocks noChangeArrowheads="1"/>
          </p:cNvSpPr>
          <p:nvPr/>
        </p:nvSpPr>
        <p:spPr bwMode="auto">
          <a:xfrm>
            <a:off x="533400" y="2438400"/>
            <a:ext cx="777648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possui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resultados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ou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valores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que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tendem</a:t>
            </a:r>
            <a:r>
              <a:rPr lang="en-US" b="1" dirty="0">
                <a:latin typeface="Tahoma" pitchFamily="34" charset="0"/>
              </a:rPr>
              <a:t> a </a:t>
            </a:r>
            <a:r>
              <a:rPr lang="en-US" b="1" dirty="0" err="1">
                <a:latin typeface="Tahoma" pitchFamily="34" charset="0"/>
              </a:rPr>
              <a:t>variar</a:t>
            </a:r>
            <a:endParaRPr lang="en-US" b="1" dirty="0">
              <a:latin typeface="Tahoma" pitchFamily="34" charset="0"/>
            </a:endParaRPr>
          </a:p>
          <a:p>
            <a:pPr algn="ctr"/>
            <a:r>
              <a:rPr lang="en-US" b="1" dirty="0">
                <a:latin typeface="Tahoma" pitchFamily="34" charset="0"/>
              </a:rPr>
              <a:t> de </a:t>
            </a:r>
            <a:r>
              <a:rPr lang="en-US" b="1" dirty="0" err="1">
                <a:latin typeface="Tahoma" pitchFamily="34" charset="0"/>
              </a:rPr>
              <a:t>uma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observação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para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outra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em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razão</a:t>
            </a:r>
            <a:r>
              <a:rPr lang="en-US" b="1" dirty="0">
                <a:latin typeface="Tahoma" pitchFamily="34" charset="0"/>
              </a:rPr>
              <a:t> de</a:t>
            </a:r>
          </a:p>
          <a:p>
            <a:pPr algn="ctr"/>
            <a:r>
              <a:rPr lang="en-US" b="1" dirty="0" err="1">
                <a:latin typeface="Tahoma" pitchFamily="34" charset="0"/>
              </a:rPr>
              <a:t>fatores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relacionados</a:t>
            </a:r>
            <a:r>
              <a:rPr lang="en-US" b="1" dirty="0">
                <a:latin typeface="Tahoma" pitchFamily="34" charset="0"/>
              </a:rPr>
              <a:t> com a chance</a:t>
            </a:r>
            <a:endParaRPr lang="pt-BR" b="1" dirty="0">
              <a:latin typeface="Tahoma" pitchFamily="34" charset="0"/>
            </a:endParaRPr>
          </a:p>
        </p:txBody>
      </p:sp>
      <p:sp>
        <p:nvSpPr>
          <p:cNvPr id="2378757" name="Text Box 5"/>
          <p:cNvSpPr txBox="1">
            <a:spLocks noChangeArrowheads="1"/>
          </p:cNvSpPr>
          <p:nvPr/>
        </p:nvSpPr>
        <p:spPr bwMode="auto">
          <a:xfrm>
            <a:off x="684213" y="4149725"/>
            <a:ext cx="7426325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solidFill>
                  <a:srgbClr val="0000FF"/>
                </a:solidFill>
                <a:latin typeface="Tahoma" pitchFamily="34" charset="0"/>
              </a:rPr>
              <a:t>representa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</a:rPr>
              <a:t> um valor </a:t>
            </a:r>
            <a:r>
              <a:rPr lang="en-US" sz="2800" b="1" dirty="0" err="1">
                <a:solidFill>
                  <a:srgbClr val="0000FF"/>
                </a:solidFill>
                <a:latin typeface="Tahoma" pitchFamily="34" charset="0"/>
              </a:rPr>
              <a:t>numérico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ahoma" pitchFamily="34" charset="0"/>
              </a:rPr>
              <a:t>associado</a:t>
            </a:r>
            <a:endParaRPr lang="en-US" sz="2800" b="1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Tahoma" pitchFamily="34" charset="0"/>
              </a:rPr>
              <a:t>a </a:t>
            </a:r>
            <a:r>
              <a:rPr lang="en-US" sz="2800" b="1" dirty="0" err="1">
                <a:solidFill>
                  <a:srgbClr val="0000FF"/>
                </a:solidFill>
                <a:latin typeface="Tahoma" pitchFamily="34" charset="0"/>
              </a:rPr>
              <a:t>cada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</a:rPr>
              <a:t> um dos </a:t>
            </a:r>
            <a:r>
              <a:rPr lang="en-US" sz="2800" b="1" dirty="0" err="1">
                <a:solidFill>
                  <a:srgbClr val="0000FF"/>
                </a:solidFill>
                <a:latin typeface="Tahoma" pitchFamily="34" charset="0"/>
              </a:rPr>
              <a:t>resultados</a:t>
            </a:r>
            <a:endParaRPr lang="en-US" sz="2800" b="1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en-US" sz="2800" b="1" dirty="0">
                <a:solidFill>
                  <a:srgbClr val="0000FF"/>
                </a:solidFill>
                <a:latin typeface="Tahoma" pitchFamily="34" charset="0"/>
              </a:rPr>
              <a:t>de um </a:t>
            </a:r>
            <a:r>
              <a:rPr lang="en-US" sz="2800" b="1" dirty="0" err="1">
                <a:solidFill>
                  <a:srgbClr val="0000FF"/>
                </a:solidFill>
                <a:latin typeface="Tahoma" pitchFamily="34" charset="0"/>
              </a:rPr>
              <a:t>experimento</a:t>
            </a:r>
            <a:r>
              <a:rPr lang="en-US" sz="2800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sz="2800" b="1" dirty="0" err="1">
                <a:solidFill>
                  <a:srgbClr val="0000FF"/>
                </a:solidFill>
                <a:latin typeface="Tahoma" pitchFamily="34" charset="0"/>
              </a:rPr>
              <a:t>probabilístico</a:t>
            </a:r>
            <a:endParaRPr lang="pt-BR" sz="2800" b="1" dirty="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78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78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78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378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8757" grpId="0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1569" name="Rectangle 3"/>
          <p:cNvSpPr>
            <a:spLocks noChangeArrowheads="1"/>
          </p:cNvSpPr>
          <p:nvPr/>
        </p:nvSpPr>
        <p:spPr bwMode="auto">
          <a:xfrm>
            <a:off x="1860550" y="5727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</a:t>
            </a:r>
            <a:endParaRPr lang="en-US" altLang="en-US" sz="3200" i="1"/>
          </a:p>
        </p:txBody>
      </p:sp>
      <p:sp>
        <p:nvSpPr>
          <p:cNvPr id="2541570" name="Rectangle 4"/>
          <p:cNvSpPr>
            <a:spLocks noChangeArrowheads="1"/>
          </p:cNvSpPr>
          <p:nvPr/>
        </p:nvSpPr>
        <p:spPr bwMode="auto">
          <a:xfrm>
            <a:off x="2986088" y="5727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1</a:t>
            </a:r>
            <a:endParaRPr lang="en-US" altLang="en-US" sz="3200" i="1"/>
          </a:p>
        </p:txBody>
      </p:sp>
      <p:sp>
        <p:nvSpPr>
          <p:cNvPr id="2541571" name="Rectangle 5"/>
          <p:cNvSpPr>
            <a:spLocks noChangeArrowheads="1"/>
          </p:cNvSpPr>
          <p:nvPr/>
        </p:nvSpPr>
        <p:spPr bwMode="auto">
          <a:xfrm>
            <a:off x="4111625" y="5727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2</a:t>
            </a:r>
            <a:endParaRPr lang="en-US" altLang="en-US" sz="3200" i="1"/>
          </a:p>
        </p:txBody>
      </p:sp>
      <p:sp>
        <p:nvSpPr>
          <p:cNvPr id="2541572" name="Rectangle 6"/>
          <p:cNvSpPr>
            <a:spLocks noChangeArrowheads="1"/>
          </p:cNvSpPr>
          <p:nvPr/>
        </p:nvSpPr>
        <p:spPr bwMode="auto">
          <a:xfrm>
            <a:off x="5210175" y="5727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3</a:t>
            </a:r>
            <a:endParaRPr lang="en-US" altLang="en-US" sz="3200" i="1"/>
          </a:p>
        </p:txBody>
      </p:sp>
      <p:sp>
        <p:nvSpPr>
          <p:cNvPr id="2541573" name="Rectangle 7"/>
          <p:cNvSpPr>
            <a:spLocks noChangeArrowheads="1"/>
          </p:cNvSpPr>
          <p:nvPr/>
        </p:nvSpPr>
        <p:spPr bwMode="auto">
          <a:xfrm>
            <a:off x="6337300" y="5727700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4</a:t>
            </a:r>
            <a:endParaRPr lang="en-US" altLang="en-US" sz="3200" i="1"/>
          </a:p>
        </p:txBody>
      </p:sp>
      <p:sp>
        <p:nvSpPr>
          <p:cNvPr id="2541574" name="Rectangle 8"/>
          <p:cNvSpPr>
            <a:spLocks noChangeArrowheads="1"/>
          </p:cNvSpPr>
          <p:nvPr/>
        </p:nvSpPr>
        <p:spPr bwMode="auto">
          <a:xfrm>
            <a:off x="7462838" y="5727700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5</a:t>
            </a:r>
            <a:endParaRPr lang="en-US" altLang="en-US" sz="3200" i="1"/>
          </a:p>
        </p:txBody>
      </p:sp>
      <p:sp>
        <p:nvSpPr>
          <p:cNvPr id="2541575" name="Line 9"/>
          <p:cNvSpPr>
            <a:spLocks noChangeShapeType="1"/>
          </p:cNvSpPr>
          <p:nvPr/>
        </p:nvSpPr>
        <p:spPr bwMode="auto">
          <a:xfrm flipV="1">
            <a:off x="1938338" y="5553075"/>
            <a:ext cx="1587" cy="920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76" name="Line 10"/>
          <p:cNvSpPr>
            <a:spLocks noChangeShapeType="1"/>
          </p:cNvSpPr>
          <p:nvPr/>
        </p:nvSpPr>
        <p:spPr bwMode="auto">
          <a:xfrm flipV="1">
            <a:off x="3063875" y="5553075"/>
            <a:ext cx="1588" cy="920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77" name="Line 11"/>
          <p:cNvSpPr>
            <a:spLocks noChangeShapeType="1"/>
          </p:cNvSpPr>
          <p:nvPr/>
        </p:nvSpPr>
        <p:spPr bwMode="auto">
          <a:xfrm flipV="1">
            <a:off x="4189413" y="5553075"/>
            <a:ext cx="1587" cy="920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78" name="Line 12"/>
          <p:cNvSpPr>
            <a:spLocks noChangeShapeType="1"/>
          </p:cNvSpPr>
          <p:nvPr/>
        </p:nvSpPr>
        <p:spPr bwMode="auto">
          <a:xfrm flipV="1">
            <a:off x="5287963" y="5553075"/>
            <a:ext cx="1587" cy="920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79" name="Line 13"/>
          <p:cNvSpPr>
            <a:spLocks noChangeShapeType="1"/>
          </p:cNvSpPr>
          <p:nvPr/>
        </p:nvSpPr>
        <p:spPr bwMode="auto">
          <a:xfrm flipV="1">
            <a:off x="6413500" y="5553075"/>
            <a:ext cx="1588" cy="920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80" name="Line 14"/>
          <p:cNvSpPr>
            <a:spLocks noChangeShapeType="1"/>
          </p:cNvSpPr>
          <p:nvPr/>
        </p:nvSpPr>
        <p:spPr bwMode="auto">
          <a:xfrm flipV="1">
            <a:off x="7540625" y="5553075"/>
            <a:ext cx="1588" cy="92075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81" name="Rectangle 15"/>
          <p:cNvSpPr>
            <a:spLocks noChangeArrowheads="1"/>
          </p:cNvSpPr>
          <p:nvPr/>
        </p:nvSpPr>
        <p:spPr bwMode="auto">
          <a:xfrm>
            <a:off x="808038" y="5287963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</a:t>
            </a:r>
            <a:endParaRPr lang="en-US" altLang="en-US" sz="3200" i="1"/>
          </a:p>
        </p:txBody>
      </p:sp>
      <p:sp>
        <p:nvSpPr>
          <p:cNvPr id="2541582" name="Rectangle 16"/>
          <p:cNvSpPr>
            <a:spLocks noChangeArrowheads="1"/>
          </p:cNvSpPr>
          <p:nvPr/>
        </p:nvSpPr>
        <p:spPr bwMode="auto">
          <a:xfrm>
            <a:off x="492125" y="4624388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0,</a:t>
            </a:r>
            <a:endParaRPr lang="en-US" altLang="en-US" sz="3200" i="1"/>
          </a:p>
        </p:txBody>
      </p:sp>
      <p:sp>
        <p:nvSpPr>
          <p:cNvPr id="2541583" name="Rectangle 17"/>
          <p:cNvSpPr>
            <a:spLocks noChangeArrowheads="1"/>
          </p:cNvSpPr>
          <p:nvPr/>
        </p:nvSpPr>
        <p:spPr bwMode="auto">
          <a:xfrm>
            <a:off x="698500" y="4624388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1</a:t>
            </a:r>
            <a:endParaRPr lang="en-US" altLang="en-US" sz="3200" i="1"/>
          </a:p>
        </p:txBody>
      </p:sp>
      <p:sp>
        <p:nvSpPr>
          <p:cNvPr id="2541584" name="Rectangle 18"/>
          <p:cNvSpPr>
            <a:spLocks noChangeArrowheads="1"/>
          </p:cNvSpPr>
          <p:nvPr/>
        </p:nvSpPr>
        <p:spPr bwMode="auto">
          <a:xfrm>
            <a:off x="836613" y="462438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</a:t>
            </a:r>
            <a:endParaRPr lang="en-US" altLang="en-US" sz="3200" i="1"/>
          </a:p>
        </p:txBody>
      </p:sp>
      <p:sp>
        <p:nvSpPr>
          <p:cNvPr id="2541585" name="Rectangle 19"/>
          <p:cNvSpPr>
            <a:spLocks noChangeArrowheads="1"/>
          </p:cNvSpPr>
          <p:nvPr/>
        </p:nvSpPr>
        <p:spPr bwMode="auto">
          <a:xfrm>
            <a:off x="492125" y="4008438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0,</a:t>
            </a:r>
            <a:endParaRPr lang="en-US" altLang="en-US" sz="3200" i="1"/>
          </a:p>
        </p:txBody>
      </p:sp>
      <p:sp>
        <p:nvSpPr>
          <p:cNvPr id="2541586" name="Rectangle 20"/>
          <p:cNvSpPr>
            <a:spLocks noChangeArrowheads="1"/>
          </p:cNvSpPr>
          <p:nvPr/>
        </p:nvSpPr>
        <p:spPr bwMode="auto">
          <a:xfrm>
            <a:off x="698500" y="4008438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2</a:t>
            </a:r>
            <a:endParaRPr lang="en-US" altLang="en-US" sz="3200" i="1"/>
          </a:p>
        </p:txBody>
      </p:sp>
      <p:sp>
        <p:nvSpPr>
          <p:cNvPr id="2541587" name="Rectangle 21"/>
          <p:cNvSpPr>
            <a:spLocks noChangeArrowheads="1"/>
          </p:cNvSpPr>
          <p:nvPr/>
        </p:nvSpPr>
        <p:spPr bwMode="auto">
          <a:xfrm>
            <a:off x="836613" y="400843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</a:t>
            </a:r>
            <a:endParaRPr lang="en-US" altLang="en-US" sz="3200" i="1"/>
          </a:p>
        </p:txBody>
      </p:sp>
      <p:sp>
        <p:nvSpPr>
          <p:cNvPr id="2541588" name="Rectangle 22"/>
          <p:cNvSpPr>
            <a:spLocks noChangeArrowheads="1"/>
          </p:cNvSpPr>
          <p:nvPr/>
        </p:nvSpPr>
        <p:spPr bwMode="auto">
          <a:xfrm>
            <a:off x="492125" y="3392488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0,</a:t>
            </a:r>
            <a:endParaRPr lang="en-US" altLang="en-US" sz="3200" i="1"/>
          </a:p>
        </p:txBody>
      </p:sp>
      <p:sp>
        <p:nvSpPr>
          <p:cNvPr id="2541589" name="Rectangle 23"/>
          <p:cNvSpPr>
            <a:spLocks noChangeArrowheads="1"/>
          </p:cNvSpPr>
          <p:nvPr/>
        </p:nvSpPr>
        <p:spPr bwMode="auto">
          <a:xfrm>
            <a:off x="698500" y="3392488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3</a:t>
            </a:r>
            <a:endParaRPr lang="en-US" altLang="en-US" sz="3200" i="1"/>
          </a:p>
        </p:txBody>
      </p:sp>
      <p:sp>
        <p:nvSpPr>
          <p:cNvPr id="2541590" name="Rectangle 24"/>
          <p:cNvSpPr>
            <a:spLocks noChangeArrowheads="1"/>
          </p:cNvSpPr>
          <p:nvPr/>
        </p:nvSpPr>
        <p:spPr bwMode="auto">
          <a:xfrm>
            <a:off x="836613" y="339248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</a:t>
            </a:r>
            <a:endParaRPr lang="en-US" altLang="en-US" sz="3200" i="1"/>
          </a:p>
        </p:txBody>
      </p:sp>
      <p:sp>
        <p:nvSpPr>
          <p:cNvPr id="2541591" name="Rectangle 25"/>
          <p:cNvSpPr>
            <a:spLocks noChangeArrowheads="1"/>
          </p:cNvSpPr>
          <p:nvPr/>
        </p:nvSpPr>
        <p:spPr bwMode="auto">
          <a:xfrm>
            <a:off x="492125" y="2776538"/>
            <a:ext cx="2111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0,</a:t>
            </a:r>
            <a:endParaRPr lang="en-US" altLang="en-US" sz="3200" i="1"/>
          </a:p>
        </p:txBody>
      </p:sp>
      <p:sp>
        <p:nvSpPr>
          <p:cNvPr id="2541592" name="Rectangle 26"/>
          <p:cNvSpPr>
            <a:spLocks noChangeArrowheads="1"/>
          </p:cNvSpPr>
          <p:nvPr/>
        </p:nvSpPr>
        <p:spPr bwMode="auto">
          <a:xfrm>
            <a:off x="698500" y="2776538"/>
            <a:ext cx="1412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4</a:t>
            </a:r>
            <a:endParaRPr lang="en-US" altLang="en-US" sz="3200" i="1"/>
          </a:p>
        </p:txBody>
      </p:sp>
      <p:sp>
        <p:nvSpPr>
          <p:cNvPr id="2541593" name="Rectangle 27"/>
          <p:cNvSpPr>
            <a:spLocks noChangeArrowheads="1"/>
          </p:cNvSpPr>
          <p:nvPr/>
        </p:nvSpPr>
        <p:spPr bwMode="auto">
          <a:xfrm>
            <a:off x="836613" y="2776538"/>
            <a:ext cx="1412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</a:t>
            </a:r>
            <a:endParaRPr lang="en-US" altLang="en-US" sz="3200" i="1"/>
          </a:p>
        </p:txBody>
      </p:sp>
      <p:sp>
        <p:nvSpPr>
          <p:cNvPr id="2541594" name="Line 28"/>
          <p:cNvSpPr>
            <a:spLocks noChangeShapeType="1"/>
          </p:cNvSpPr>
          <p:nvPr/>
        </p:nvSpPr>
        <p:spPr bwMode="auto">
          <a:xfrm>
            <a:off x="1031875" y="5429250"/>
            <a:ext cx="219075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95" name="Line 29"/>
          <p:cNvSpPr>
            <a:spLocks noChangeShapeType="1"/>
          </p:cNvSpPr>
          <p:nvPr/>
        </p:nvSpPr>
        <p:spPr bwMode="auto">
          <a:xfrm>
            <a:off x="1031875" y="4813300"/>
            <a:ext cx="219075" cy="1588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96" name="Line 30"/>
          <p:cNvSpPr>
            <a:spLocks noChangeShapeType="1"/>
          </p:cNvSpPr>
          <p:nvPr/>
        </p:nvSpPr>
        <p:spPr bwMode="auto">
          <a:xfrm>
            <a:off x="1031875" y="4195763"/>
            <a:ext cx="219075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97" name="Line 31"/>
          <p:cNvSpPr>
            <a:spLocks noChangeShapeType="1"/>
          </p:cNvSpPr>
          <p:nvPr/>
        </p:nvSpPr>
        <p:spPr bwMode="auto">
          <a:xfrm>
            <a:off x="1031875" y="3563938"/>
            <a:ext cx="219075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98" name="Line 32"/>
          <p:cNvSpPr>
            <a:spLocks noChangeShapeType="1"/>
          </p:cNvSpPr>
          <p:nvPr/>
        </p:nvSpPr>
        <p:spPr bwMode="auto">
          <a:xfrm>
            <a:off x="1031875" y="2947988"/>
            <a:ext cx="219075" cy="1587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599" name="Line 33"/>
          <p:cNvSpPr>
            <a:spLocks noChangeShapeType="1"/>
          </p:cNvSpPr>
          <p:nvPr/>
        </p:nvSpPr>
        <p:spPr bwMode="auto">
          <a:xfrm>
            <a:off x="1250950" y="2901950"/>
            <a:ext cx="1588" cy="2603500"/>
          </a:xfrm>
          <a:prstGeom prst="line">
            <a:avLst/>
          </a:prstGeom>
          <a:noFill/>
          <a:ln w="26988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600" name="Rectangle 34"/>
          <p:cNvSpPr>
            <a:spLocks noChangeArrowheads="1"/>
          </p:cNvSpPr>
          <p:nvPr/>
        </p:nvSpPr>
        <p:spPr bwMode="auto">
          <a:xfrm>
            <a:off x="1389063" y="3965575"/>
            <a:ext cx="1125537" cy="1463675"/>
          </a:xfrm>
          <a:prstGeom prst="rect">
            <a:avLst/>
          </a:prstGeom>
          <a:solidFill>
            <a:srgbClr val="66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601" name="Rectangle 35"/>
          <p:cNvSpPr>
            <a:spLocks noChangeArrowheads="1"/>
          </p:cNvSpPr>
          <p:nvPr/>
        </p:nvSpPr>
        <p:spPr bwMode="auto">
          <a:xfrm>
            <a:off x="2514600" y="2979738"/>
            <a:ext cx="1098550" cy="2449512"/>
          </a:xfrm>
          <a:prstGeom prst="rect">
            <a:avLst/>
          </a:prstGeom>
          <a:solidFill>
            <a:srgbClr val="66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602" name="Rectangle 36"/>
          <p:cNvSpPr>
            <a:spLocks noChangeArrowheads="1"/>
          </p:cNvSpPr>
          <p:nvPr/>
        </p:nvSpPr>
        <p:spPr bwMode="auto">
          <a:xfrm>
            <a:off x="3613150" y="3795713"/>
            <a:ext cx="1125538" cy="1633537"/>
          </a:xfrm>
          <a:prstGeom prst="rect">
            <a:avLst/>
          </a:prstGeom>
          <a:solidFill>
            <a:srgbClr val="66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603" name="Rectangle 37"/>
          <p:cNvSpPr>
            <a:spLocks noChangeArrowheads="1"/>
          </p:cNvSpPr>
          <p:nvPr/>
        </p:nvSpPr>
        <p:spPr bwMode="auto">
          <a:xfrm>
            <a:off x="4738688" y="4889500"/>
            <a:ext cx="1125537" cy="539750"/>
          </a:xfrm>
          <a:prstGeom prst="rect">
            <a:avLst/>
          </a:prstGeom>
          <a:solidFill>
            <a:srgbClr val="66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604" name="Rectangle 38"/>
          <p:cNvSpPr>
            <a:spLocks noChangeArrowheads="1"/>
          </p:cNvSpPr>
          <p:nvPr/>
        </p:nvSpPr>
        <p:spPr bwMode="auto">
          <a:xfrm>
            <a:off x="5864225" y="5337175"/>
            <a:ext cx="1098550" cy="92075"/>
          </a:xfrm>
          <a:prstGeom prst="rect">
            <a:avLst/>
          </a:prstGeom>
          <a:solidFill>
            <a:srgbClr val="6699FF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41605" name="Rectangle 39"/>
          <p:cNvSpPr>
            <a:spLocks noChangeArrowheads="1"/>
          </p:cNvSpPr>
          <p:nvPr/>
        </p:nvSpPr>
        <p:spPr bwMode="auto">
          <a:xfrm>
            <a:off x="6962775" y="5429250"/>
            <a:ext cx="1127125" cy="0"/>
          </a:xfrm>
          <a:prstGeom prst="rect">
            <a:avLst/>
          </a:prstGeom>
          <a:solidFill>
            <a:srgbClr val="FF0000"/>
          </a:solidFill>
          <a:ln w="26988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pt-BR"/>
          </a:p>
        </p:txBody>
      </p:sp>
      <p:grpSp>
        <p:nvGrpSpPr>
          <p:cNvPr id="2" name="Group 40"/>
          <p:cNvGrpSpPr>
            <a:grpSpLocks/>
          </p:cNvGrpSpPr>
          <p:nvPr/>
        </p:nvGrpSpPr>
        <p:grpSpPr bwMode="auto">
          <a:xfrm>
            <a:off x="1460500" y="3657600"/>
            <a:ext cx="622300" cy="304800"/>
            <a:chOff x="888" y="2376"/>
            <a:chExt cx="392" cy="192"/>
          </a:xfrm>
        </p:grpSpPr>
        <p:sp>
          <p:nvSpPr>
            <p:cNvPr id="2541638" name="Rectangle 41"/>
            <p:cNvSpPr>
              <a:spLocks noChangeArrowheads="1"/>
            </p:cNvSpPr>
            <p:nvPr/>
          </p:nvSpPr>
          <p:spPr bwMode="auto">
            <a:xfrm>
              <a:off x="888" y="2376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0,</a:t>
              </a:r>
              <a:endParaRPr lang="en-US" altLang="en-US" sz="3200" i="1"/>
            </a:p>
          </p:txBody>
        </p:sp>
        <p:sp>
          <p:nvSpPr>
            <p:cNvPr id="2541639" name="Rectangle 42"/>
            <p:cNvSpPr>
              <a:spLocks noChangeArrowheads="1"/>
            </p:cNvSpPr>
            <p:nvPr/>
          </p:nvSpPr>
          <p:spPr bwMode="auto">
            <a:xfrm>
              <a:off x="1018" y="237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2</a:t>
              </a:r>
              <a:endParaRPr lang="en-US" altLang="en-US" sz="3200" i="1"/>
            </a:p>
          </p:txBody>
        </p:sp>
        <p:sp>
          <p:nvSpPr>
            <p:cNvPr id="2541640" name="Rectangle 43"/>
            <p:cNvSpPr>
              <a:spLocks noChangeArrowheads="1"/>
            </p:cNvSpPr>
            <p:nvPr/>
          </p:nvSpPr>
          <p:spPr bwMode="auto">
            <a:xfrm>
              <a:off x="1104" y="237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3</a:t>
              </a:r>
              <a:endParaRPr lang="en-US" altLang="en-US" sz="3200" i="1"/>
            </a:p>
          </p:txBody>
        </p:sp>
        <p:sp>
          <p:nvSpPr>
            <p:cNvPr id="2541641" name="Rectangle 44"/>
            <p:cNvSpPr>
              <a:spLocks noChangeArrowheads="1"/>
            </p:cNvSpPr>
            <p:nvPr/>
          </p:nvSpPr>
          <p:spPr bwMode="auto">
            <a:xfrm>
              <a:off x="1191" y="2376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7</a:t>
              </a:r>
              <a:endParaRPr lang="en-US" altLang="en-US" sz="3200" i="1"/>
            </a:p>
          </p:txBody>
        </p:sp>
      </p:grpSp>
      <p:grpSp>
        <p:nvGrpSpPr>
          <p:cNvPr id="3" name="Group 45"/>
          <p:cNvGrpSpPr>
            <a:grpSpLocks/>
          </p:cNvGrpSpPr>
          <p:nvPr/>
        </p:nvGrpSpPr>
        <p:grpSpPr bwMode="auto">
          <a:xfrm>
            <a:off x="2586038" y="2670175"/>
            <a:ext cx="622300" cy="304800"/>
            <a:chOff x="1597" y="1754"/>
            <a:chExt cx="392" cy="192"/>
          </a:xfrm>
        </p:grpSpPr>
        <p:sp>
          <p:nvSpPr>
            <p:cNvPr id="2541634" name="Rectangle 46"/>
            <p:cNvSpPr>
              <a:spLocks noChangeArrowheads="1"/>
            </p:cNvSpPr>
            <p:nvPr/>
          </p:nvSpPr>
          <p:spPr bwMode="auto">
            <a:xfrm>
              <a:off x="1597" y="1754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0,</a:t>
              </a:r>
              <a:endParaRPr lang="en-US" altLang="en-US" sz="3200" i="1"/>
            </a:p>
          </p:txBody>
        </p:sp>
        <p:sp>
          <p:nvSpPr>
            <p:cNvPr id="2541635" name="Rectangle 47"/>
            <p:cNvSpPr>
              <a:spLocks noChangeArrowheads="1"/>
            </p:cNvSpPr>
            <p:nvPr/>
          </p:nvSpPr>
          <p:spPr bwMode="auto">
            <a:xfrm>
              <a:off x="1727" y="1754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3</a:t>
              </a:r>
              <a:endParaRPr lang="en-US" altLang="en-US" sz="3200" i="1"/>
            </a:p>
          </p:txBody>
        </p:sp>
        <p:sp>
          <p:nvSpPr>
            <p:cNvPr id="2541636" name="Rectangle 48"/>
            <p:cNvSpPr>
              <a:spLocks noChangeArrowheads="1"/>
            </p:cNvSpPr>
            <p:nvPr/>
          </p:nvSpPr>
          <p:spPr bwMode="auto">
            <a:xfrm>
              <a:off x="1813" y="1754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9</a:t>
              </a:r>
              <a:endParaRPr lang="en-US" altLang="en-US" sz="3200" i="1"/>
            </a:p>
          </p:txBody>
        </p:sp>
        <p:sp>
          <p:nvSpPr>
            <p:cNvPr id="2541637" name="Rectangle 49"/>
            <p:cNvSpPr>
              <a:spLocks noChangeArrowheads="1"/>
            </p:cNvSpPr>
            <p:nvPr/>
          </p:nvSpPr>
          <p:spPr bwMode="auto">
            <a:xfrm>
              <a:off x="1900" y="1754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6</a:t>
              </a:r>
              <a:endParaRPr lang="en-US" altLang="en-US" sz="3200" i="1"/>
            </a:p>
          </p:txBody>
        </p:sp>
      </p:grpSp>
      <p:grpSp>
        <p:nvGrpSpPr>
          <p:cNvPr id="4" name="Group 50"/>
          <p:cNvGrpSpPr>
            <a:grpSpLocks/>
          </p:cNvGrpSpPr>
          <p:nvPr/>
        </p:nvGrpSpPr>
        <p:grpSpPr bwMode="auto">
          <a:xfrm>
            <a:off x="3711575" y="3487738"/>
            <a:ext cx="622300" cy="304800"/>
            <a:chOff x="2306" y="2269"/>
            <a:chExt cx="392" cy="192"/>
          </a:xfrm>
        </p:grpSpPr>
        <p:sp>
          <p:nvSpPr>
            <p:cNvPr id="2541630" name="Rectangle 51"/>
            <p:cNvSpPr>
              <a:spLocks noChangeArrowheads="1"/>
            </p:cNvSpPr>
            <p:nvPr/>
          </p:nvSpPr>
          <p:spPr bwMode="auto">
            <a:xfrm>
              <a:off x="2306" y="2269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0,</a:t>
              </a:r>
            </a:p>
          </p:txBody>
        </p:sp>
        <p:sp>
          <p:nvSpPr>
            <p:cNvPr id="2541631" name="Rectangle 52"/>
            <p:cNvSpPr>
              <a:spLocks noChangeArrowheads="1"/>
            </p:cNvSpPr>
            <p:nvPr/>
          </p:nvSpPr>
          <p:spPr bwMode="auto">
            <a:xfrm>
              <a:off x="2436" y="226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2</a:t>
              </a:r>
              <a:endParaRPr lang="en-US" altLang="en-US" sz="3200" i="1"/>
            </a:p>
          </p:txBody>
        </p:sp>
        <p:sp>
          <p:nvSpPr>
            <p:cNvPr id="2541632" name="Rectangle 53"/>
            <p:cNvSpPr>
              <a:spLocks noChangeArrowheads="1"/>
            </p:cNvSpPr>
            <p:nvPr/>
          </p:nvSpPr>
          <p:spPr bwMode="auto">
            <a:xfrm>
              <a:off x="2523" y="226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9</a:t>
              </a:r>
              <a:endParaRPr lang="en-US" altLang="en-US" sz="3200" i="1"/>
            </a:p>
          </p:txBody>
        </p:sp>
        <p:sp>
          <p:nvSpPr>
            <p:cNvPr id="2541633" name="Rectangle 54"/>
            <p:cNvSpPr>
              <a:spLocks noChangeArrowheads="1"/>
            </p:cNvSpPr>
            <p:nvPr/>
          </p:nvSpPr>
          <p:spPr bwMode="auto">
            <a:xfrm>
              <a:off x="2609" y="2269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4</a:t>
              </a:r>
              <a:endParaRPr lang="en-US" altLang="en-US" sz="3200" i="1"/>
            </a:p>
          </p:txBody>
        </p:sp>
      </p:grpSp>
      <p:grpSp>
        <p:nvGrpSpPr>
          <p:cNvPr id="5" name="Group 55"/>
          <p:cNvGrpSpPr>
            <a:grpSpLocks/>
          </p:cNvGrpSpPr>
          <p:nvPr/>
        </p:nvGrpSpPr>
        <p:grpSpPr bwMode="auto">
          <a:xfrm>
            <a:off x="4892675" y="4565650"/>
            <a:ext cx="622300" cy="304800"/>
            <a:chOff x="3050" y="2948"/>
            <a:chExt cx="392" cy="192"/>
          </a:xfrm>
        </p:grpSpPr>
        <p:sp>
          <p:nvSpPr>
            <p:cNvPr id="2541626" name="Rectangle 56"/>
            <p:cNvSpPr>
              <a:spLocks noChangeArrowheads="1"/>
            </p:cNvSpPr>
            <p:nvPr/>
          </p:nvSpPr>
          <p:spPr bwMode="auto">
            <a:xfrm>
              <a:off x="3050" y="2948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0,</a:t>
              </a:r>
              <a:endParaRPr lang="en-US" altLang="en-US" sz="3200" i="1"/>
            </a:p>
          </p:txBody>
        </p:sp>
        <p:sp>
          <p:nvSpPr>
            <p:cNvPr id="2541627" name="Rectangle 57"/>
            <p:cNvSpPr>
              <a:spLocks noChangeArrowheads="1"/>
            </p:cNvSpPr>
            <p:nvPr/>
          </p:nvSpPr>
          <p:spPr bwMode="auto">
            <a:xfrm>
              <a:off x="3180" y="294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</a:t>
              </a:r>
              <a:endParaRPr lang="en-US" altLang="en-US" sz="3200" i="1"/>
            </a:p>
          </p:txBody>
        </p:sp>
        <p:sp>
          <p:nvSpPr>
            <p:cNvPr id="2541628" name="Rectangle 58"/>
            <p:cNvSpPr>
              <a:spLocks noChangeArrowheads="1"/>
            </p:cNvSpPr>
            <p:nvPr/>
          </p:nvSpPr>
          <p:spPr bwMode="auto">
            <a:xfrm>
              <a:off x="3267" y="294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8</a:t>
              </a:r>
              <a:endParaRPr lang="en-US" altLang="en-US" sz="3200" i="1"/>
            </a:p>
          </p:txBody>
        </p:sp>
        <p:sp>
          <p:nvSpPr>
            <p:cNvPr id="2541629" name="Rectangle 59"/>
            <p:cNvSpPr>
              <a:spLocks noChangeArrowheads="1"/>
            </p:cNvSpPr>
            <p:nvPr/>
          </p:nvSpPr>
          <p:spPr bwMode="auto">
            <a:xfrm>
              <a:off x="3353" y="294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8</a:t>
              </a:r>
              <a:endParaRPr lang="en-US" altLang="en-US" sz="3200" i="1"/>
            </a:p>
          </p:txBody>
        </p:sp>
      </p:grpSp>
      <p:grpSp>
        <p:nvGrpSpPr>
          <p:cNvPr id="6" name="Group 60"/>
          <p:cNvGrpSpPr>
            <a:grpSpLocks/>
          </p:cNvGrpSpPr>
          <p:nvPr/>
        </p:nvGrpSpPr>
        <p:grpSpPr bwMode="auto">
          <a:xfrm>
            <a:off x="6019800" y="5029200"/>
            <a:ext cx="620713" cy="304800"/>
            <a:chOff x="3760" y="3240"/>
            <a:chExt cx="391" cy="192"/>
          </a:xfrm>
        </p:grpSpPr>
        <p:sp>
          <p:nvSpPr>
            <p:cNvPr id="2541622" name="Rectangle 61"/>
            <p:cNvSpPr>
              <a:spLocks noChangeArrowheads="1"/>
            </p:cNvSpPr>
            <p:nvPr/>
          </p:nvSpPr>
          <p:spPr bwMode="auto">
            <a:xfrm>
              <a:off x="3760" y="3240"/>
              <a:ext cx="133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0,</a:t>
              </a:r>
              <a:endParaRPr lang="en-US" altLang="en-US" sz="3200" i="1"/>
            </a:p>
          </p:txBody>
        </p:sp>
        <p:sp>
          <p:nvSpPr>
            <p:cNvPr id="2541623" name="Rectangle 62"/>
            <p:cNvSpPr>
              <a:spLocks noChangeArrowheads="1"/>
            </p:cNvSpPr>
            <p:nvPr/>
          </p:nvSpPr>
          <p:spPr bwMode="auto">
            <a:xfrm>
              <a:off x="3889" y="324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</a:t>
              </a:r>
              <a:endParaRPr lang="en-US" altLang="en-US" sz="3200" i="1"/>
            </a:p>
          </p:txBody>
        </p:sp>
        <p:sp>
          <p:nvSpPr>
            <p:cNvPr id="2541624" name="Rectangle 63"/>
            <p:cNvSpPr>
              <a:spLocks noChangeArrowheads="1"/>
            </p:cNvSpPr>
            <p:nvPr/>
          </p:nvSpPr>
          <p:spPr bwMode="auto">
            <a:xfrm>
              <a:off x="3976" y="324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1</a:t>
              </a:r>
              <a:endParaRPr lang="en-US" altLang="en-US" sz="3200" i="1"/>
            </a:p>
          </p:txBody>
        </p:sp>
        <p:sp>
          <p:nvSpPr>
            <p:cNvPr id="2541625" name="Rectangle 64"/>
            <p:cNvSpPr>
              <a:spLocks noChangeArrowheads="1"/>
            </p:cNvSpPr>
            <p:nvPr/>
          </p:nvSpPr>
          <p:spPr bwMode="auto">
            <a:xfrm>
              <a:off x="4062" y="3240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5</a:t>
              </a:r>
              <a:endParaRPr lang="en-US" altLang="en-US" sz="3200" i="1"/>
            </a:p>
          </p:txBody>
        </p:sp>
      </p:grpSp>
      <p:sp>
        <p:nvSpPr>
          <p:cNvPr id="2541611" name="Rectangle 65"/>
          <p:cNvSpPr>
            <a:spLocks noChangeArrowheads="1"/>
          </p:cNvSpPr>
          <p:nvPr/>
        </p:nvSpPr>
        <p:spPr bwMode="auto">
          <a:xfrm>
            <a:off x="7145338" y="5105400"/>
            <a:ext cx="211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r" eaLnBrk="0" hangingPunct="0"/>
            <a:r>
              <a:rPr lang="en-US" altLang="en-US" sz="2000" b="0">
                <a:solidFill>
                  <a:srgbClr val="000000"/>
                </a:solidFill>
              </a:rPr>
              <a:t>0,</a:t>
            </a:r>
            <a:endParaRPr lang="en-US" altLang="en-US" sz="3200" i="1"/>
          </a:p>
        </p:txBody>
      </p:sp>
      <p:grpSp>
        <p:nvGrpSpPr>
          <p:cNvPr id="7" name="Group 66"/>
          <p:cNvGrpSpPr>
            <a:grpSpLocks/>
          </p:cNvGrpSpPr>
          <p:nvPr/>
        </p:nvGrpSpPr>
        <p:grpSpPr bwMode="auto">
          <a:xfrm>
            <a:off x="7351713" y="5105400"/>
            <a:ext cx="415925" cy="304800"/>
            <a:chOff x="4599" y="3288"/>
            <a:chExt cx="262" cy="192"/>
          </a:xfrm>
        </p:grpSpPr>
        <p:sp>
          <p:nvSpPr>
            <p:cNvPr id="2541619" name="Rectangle 67"/>
            <p:cNvSpPr>
              <a:spLocks noChangeArrowheads="1"/>
            </p:cNvSpPr>
            <p:nvPr/>
          </p:nvSpPr>
          <p:spPr bwMode="auto">
            <a:xfrm>
              <a:off x="4599" y="328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</a:t>
              </a:r>
              <a:endParaRPr lang="en-US" altLang="en-US" sz="3200" i="1"/>
            </a:p>
          </p:txBody>
        </p:sp>
        <p:sp>
          <p:nvSpPr>
            <p:cNvPr id="2541620" name="Rectangle 68"/>
            <p:cNvSpPr>
              <a:spLocks noChangeArrowheads="1"/>
            </p:cNvSpPr>
            <p:nvPr/>
          </p:nvSpPr>
          <p:spPr bwMode="auto">
            <a:xfrm>
              <a:off x="4685" y="328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0</a:t>
              </a:r>
              <a:endParaRPr lang="en-US" altLang="en-US" sz="3200" i="1"/>
            </a:p>
          </p:txBody>
        </p:sp>
        <p:sp>
          <p:nvSpPr>
            <p:cNvPr id="2541621" name="Rectangle 69"/>
            <p:cNvSpPr>
              <a:spLocks noChangeArrowheads="1"/>
            </p:cNvSpPr>
            <p:nvPr/>
          </p:nvSpPr>
          <p:spPr bwMode="auto">
            <a:xfrm>
              <a:off x="4772" y="3288"/>
              <a:ext cx="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 eaLnBrk="0" hangingPunct="0"/>
              <a:r>
                <a:rPr lang="en-US" altLang="en-US" sz="2000" b="0">
                  <a:solidFill>
                    <a:srgbClr val="000000"/>
                  </a:solidFill>
                </a:rPr>
                <a:t>1</a:t>
              </a:r>
              <a:endParaRPr lang="en-US" altLang="en-US" sz="3200" i="1"/>
            </a:p>
          </p:txBody>
        </p:sp>
      </p:grpSp>
      <p:sp>
        <p:nvSpPr>
          <p:cNvPr id="2541613" name="Rectangle 70"/>
          <p:cNvSpPr>
            <a:spLocks noChangeArrowheads="1"/>
          </p:cNvSpPr>
          <p:nvPr/>
        </p:nvSpPr>
        <p:spPr bwMode="auto">
          <a:xfrm>
            <a:off x="5588000" y="990600"/>
            <a:ext cx="1862138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x</a:t>
            </a:r>
            <a:r>
              <a:rPr lang="en-US" altLang="en-US" b="0">
                <a:solidFill>
                  <a:srgbClr val="000000"/>
                </a:solidFill>
              </a:rPr>
              <a:t>	</a:t>
            </a:r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(</a:t>
            </a:r>
            <a:r>
              <a:rPr lang="en-US" altLang="en-US" b="0" i="1">
                <a:solidFill>
                  <a:srgbClr val="000000"/>
                </a:solidFill>
              </a:rPr>
              <a:t>x</a:t>
            </a:r>
            <a:r>
              <a:rPr lang="en-US" altLang="en-US" b="0">
                <a:solidFill>
                  <a:srgbClr val="000000"/>
                </a:solidFill>
              </a:rPr>
              <a:t>)</a:t>
            </a:r>
          </a:p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0	0,237</a:t>
            </a:r>
          </a:p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1	0,396</a:t>
            </a:r>
          </a:p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2	0,264</a:t>
            </a:r>
          </a:p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3	0,088</a:t>
            </a:r>
          </a:p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4	0,015</a:t>
            </a:r>
          </a:p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5	0,001</a:t>
            </a:r>
          </a:p>
        </p:txBody>
      </p:sp>
      <p:sp>
        <p:nvSpPr>
          <p:cNvPr id="2541614" name="Line 71"/>
          <p:cNvSpPr>
            <a:spLocks noChangeShapeType="1"/>
          </p:cNvSpPr>
          <p:nvPr/>
        </p:nvSpPr>
        <p:spPr bwMode="auto">
          <a:xfrm>
            <a:off x="5473700" y="1422400"/>
            <a:ext cx="2209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41615" name="Text Box 72"/>
          <p:cNvSpPr txBox="1">
            <a:spLocks noChangeArrowheads="1"/>
          </p:cNvSpPr>
          <p:nvPr/>
        </p:nvSpPr>
        <p:spPr bwMode="auto">
          <a:xfrm>
            <a:off x="609600" y="2247900"/>
            <a:ext cx="2967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Histograma binomial</a:t>
            </a:r>
          </a:p>
        </p:txBody>
      </p:sp>
      <p:sp>
        <p:nvSpPr>
          <p:cNvPr id="2541616" name="Text Box 73"/>
          <p:cNvSpPr txBox="1">
            <a:spLocks noChangeArrowheads="1"/>
          </p:cNvSpPr>
          <p:nvPr/>
        </p:nvSpPr>
        <p:spPr bwMode="auto">
          <a:xfrm>
            <a:off x="8412163" y="5765800"/>
            <a:ext cx="3619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800" b="0" i="1">
                <a:solidFill>
                  <a:srgbClr val="000000"/>
                </a:solidFill>
              </a:rPr>
              <a:t>x</a:t>
            </a:r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541617" name="Line 74"/>
          <p:cNvSpPr>
            <a:spLocks noChangeShapeType="1"/>
          </p:cNvSpPr>
          <p:nvPr/>
        </p:nvSpPr>
        <p:spPr bwMode="auto">
          <a:xfrm>
            <a:off x="6197600" y="1104900"/>
            <a:ext cx="0" cy="2489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77" name="Rectangle 3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5400" dirty="0">
                <a:solidFill>
                  <a:srgbClr val="FFFF00"/>
                </a:solidFill>
              </a:rPr>
              <a:t>distribuição binomial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42938" y="2143125"/>
            <a:ext cx="8074025" cy="2247900"/>
            <a:chOff x="464" y="672"/>
            <a:chExt cx="4816" cy="141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4" y="672"/>
              <a:ext cx="4816" cy="1403"/>
              <a:chOff x="0" y="1008"/>
              <a:chExt cx="4320" cy="1554"/>
            </a:xfrm>
          </p:grpSpPr>
          <p:sp>
            <p:nvSpPr>
              <p:cNvPr id="2543623" name="Rectangle 7"/>
              <p:cNvSpPr>
                <a:spLocks noChangeArrowheads="1"/>
              </p:cNvSpPr>
              <p:nvPr/>
            </p:nvSpPr>
            <p:spPr bwMode="auto">
              <a:xfrm>
                <a:off x="0" y="1008"/>
                <a:ext cx="4320" cy="148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43624" name="Text Box 8"/>
              <p:cNvSpPr txBox="1">
                <a:spLocks noChangeArrowheads="1"/>
              </p:cNvSpPr>
              <p:nvPr/>
            </p:nvSpPr>
            <p:spPr bwMode="auto">
              <a:xfrm>
                <a:off x="0" y="1008"/>
                <a:ext cx="4320" cy="1554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sz="2800">
                    <a:solidFill>
                      <a:srgbClr val="000000"/>
                    </a:solidFill>
                  </a:rPr>
                  <a:t>Média:</a:t>
                </a:r>
              </a:p>
              <a:p>
                <a:pPr eaLnBrk="0" hangingPunct="0"/>
                <a:endParaRPr lang="en-US" altLang="en-US" sz="28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lang="en-US" altLang="en-US" sz="2800">
                    <a:solidFill>
                      <a:srgbClr val="000000"/>
                    </a:solidFill>
                  </a:rPr>
                  <a:t>Variância: </a:t>
                </a:r>
              </a:p>
              <a:p>
                <a:pPr eaLnBrk="0" hangingPunct="0"/>
                <a:endParaRPr lang="en-US" altLang="en-US" sz="2800">
                  <a:solidFill>
                    <a:srgbClr val="000000"/>
                  </a:solidFill>
                </a:endParaRPr>
              </a:p>
              <a:p>
                <a:pPr eaLnBrk="0" hangingPunct="0"/>
                <a:r>
                  <a:rPr lang="en-US" altLang="en-US" sz="2800">
                    <a:solidFill>
                      <a:srgbClr val="000000"/>
                    </a:solidFill>
                  </a:rPr>
                  <a:t>Desvio padrão:</a:t>
                </a:r>
                <a:endParaRPr lang="en-US" altLang="en-US" b="0">
                  <a:solidFill>
                    <a:srgbClr val="000000"/>
                  </a:solidFill>
                </a:endParaRPr>
              </a:p>
            </p:txBody>
          </p:sp>
        </p:grpSp>
        <p:pic>
          <p:nvPicPr>
            <p:cNvPr id="2543620" name="Picture 9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40" y="700"/>
              <a:ext cx="832" cy="392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pic>
          <p:nvPicPr>
            <p:cNvPr id="2543621" name="Picture 10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20" y="1212"/>
              <a:ext cx="1048" cy="36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  <p:pic>
          <p:nvPicPr>
            <p:cNvPr id="2543622" name="Picture 11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2652" y="1728"/>
              <a:ext cx="1272" cy="360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</p:pic>
      </p:grp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4000" dirty="0">
                <a:solidFill>
                  <a:srgbClr val="FFFF00"/>
                </a:solidFill>
              </a:rPr>
              <a:t>parâmetros para um experimento binomial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4566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82750" y="5473700"/>
            <a:ext cx="62357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11560" y="1152321"/>
            <a:ext cx="7645400" cy="2247900"/>
            <a:chOff x="464" y="672"/>
            <a:chExt cx="4816" cy="1416"/>
          </a:xfrm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464" y="672"/>
              <a:ext cx="4816" cy="1403"/>
              <a:chOff x="0" y="1008"/>
              <a:chExt cx="4320" cy="1554"/>
            </a:xfrm>
          </p:grpSpPr>
          <p:sp>
            <p:nvSpPr>
              <p:cNvPr id="2545680" name="Rectangle 7"/>
              <p:cNvSpPr>
                <a:spLocks noChangeArrowheads="1"/>
              </p:cNvSpPr>
              <p:nvPr/>
            </p:nvSpPr>
            <p:spPr bwMode="auto">
              <a:xfrm>
                <a:off x="0" y="1008"/>
                <a:ext cx="4320" cy="14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2545681" name="Text Box 8"/>
              <p:cNvSpPr txBox="1">
                <a:spLocks noChangeArrowheads="1"/>
              </p:cNvSpPr>
              <p:nvPr/>
            </p:nvSpPr>
            <p:spPr bwMode="auto">
              <a:xfrm>
                <a:off x="0" y="1008"/>
                <a:ext cx="4320" cy="155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altLang="en-US" sz="2800" b="1">
                    <a:solidFill>
                      <a:srgbClr val="FF0000"/>
                    </a:solidFill>
                  </a:rPr>
                  <a:t>Média:</a:t>
                </a:r>
              </a:p>
              <a:p>
                <a:pPr eaLnBrk="0" hangingPunct="0"/>
                <a:endParaRPr lang="en-US" altLang="en-US" sz="2800" b="1">
                  <a:solidFill>
                    <a:srgbClr val="FF0000"/>
                  </a:solidFill>
                </a:endParaRPr>
              </a:p>
              <a:p>
                <a:pPr eaLnBrk="0" hangingPunct="0"/>
                <a:r>
                  <a:rPr lang="en-US" altLang="en-US" sz="2800" b="1">
                    <a:solidFill>
                      <a:srgbClr val="FF0000"/>
                    </a:solidFill>
                  </a:rPr>
                  <a:t>Variância: </a:t>
                </a:r>
              </a:p>
              <a:p>
                <a:pPr eaLnBrk="0" hangingPunct="0"/>
                <a:endParaRPr lang="en-US" altLang="en-US" sz="2800" b="1">
                  <a:solidFill>
                    <a:srgbClr val="FF0000"/>
                  </a:solidFill>
                </a:endParaRPr>
              </a:p>
              <a:p>
                <a:pPr eaLnBrk="0" hangingPunct="0"/>
                <a:r>
                  <a:rPr lang="en-US" altLang="en-US" sz="2800" b="1">
                    <a:solidFill>
                      <a:srgbClr val="FF0000"/>
                    </a:solidFill>
                  </a:rPr>
                  <a:t>Desvio padrão:</a:t>
                </a:r>
                <a:endParaRPr lang="en-US" altLang="en-US" b="1">
                  <a:solidFill>
                    <a:srgbClr val="FF0000"/>
                  </a:solidFill>
                </a:endParaRPr>
              </a:p>
            </p:txBody>
          </p:sp>
        </p:grpSp>
        <p:pic>
          <p:nvPicPr>
            <p:cNvPr id="2545677" name="Picture 9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40" y="700"/>
              <a:ext cx="832" cy="3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45678" name="Picture 10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20" y="1212"/>
              <a:ext cx="1048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545679" name="Picture 1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652" y="1728"/>
              <a:ext cx="1272" cy="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545667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22450" y="4324350"/>
            <a:ext cx="42291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45668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733550" y="4965700"/>
            <a:ext cx="5715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45669" name="Text Box 14"/>
          <p:cNvSpPr txBox="1">
            <a:spLocks noChangeArrowheads="1"/>
          </p:cNvSpPr>
          <p:nvPr/>
        </p:nvSpPr>
        <p:spPr bwMode="auto">
          <a:xfrm>
            <a:off x="3616325" y="4308475"/>
            <a:ext cx="1250950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600">
                <a:solidFill>
                  <a:srgbClr val="000000"/>
                </a:solidFill>
              </a:rPr>
              <a:t>5(0,25)</a:t>
            </a:r>
          </a:p>
        </p:txBody>
      </p:sp>
      <p:sp>
        <p:nvSpPr>
          <p:cNvPr id="2545670" name="Rectangle 15"/>
          <p:cNvSpPr>
            <a:spLocks noChangeArrowheads="1"/>
          </p:cNvSpPr>
          <p:nvPr/>
        </p:nvSpPr>
        <p:spPr bwMode="auto">
          <a:xfrm>
            <a:off x="5126038" y="4289425"/>
            <a:ext cx="963612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600">
                <a:solidFill>
                  <a:srgbClr val="000000"/>
                </a:solidFill>
              </a:rPr>
              <a:t>1,25</a:t>
            </a:r>
          </a:p>
        </p:txBody>
      </p:sp>
      <p:sp>
        <p:nvSpPr>
          <p:cNvPr id="2545671" name="Rectangle 16"/>
          <p:cNvSpPr>
            <a:spLocks noChangeArrowheads="1"/>
          </p:cNvSpPr>
          <p:nvPr/>
        </p:nvSpPr>
        <p:spPr bwMode="auto">
          <a:xfrm>
            <a:off x="3727450" y="4962525"/>
            <a:ext cx="2095500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600">
                <a:solidFill>
                  <a:srgbClr val="000000"/>
                </a:solidFill>
              </a:rPr>
              <a:t>5(0,25)(0,75)</a:t>
            </a:r>
          </a:p>
        </p:txBody>
      </p:sp>
      <p:sp>
        <p:nvSpPr>
          <p:cNvPr id="2545672" name="Rectangle 17"/>
          <p:cNvSpPr>
            <a:spLocks noChangeArrowheads="1"/>
          </p:cNvSpPr>
          <p:nvPr/>
        </p:nvSpPr>
        <p:spPr bwMode="auto">
          <a:xfrm>
            <a:off x="6100763" y="4949825"/>
            <a:ext cx="1247775" cy="4889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600">
                <a:solidFill>
                  <a:srgbClr val="000000"/>
                </a:solidFill>
              </a:rPr>
              <a:t>0,9375</a:t>
            </a:r>
          </a:p>
        </p:txBody>
      </p:sp>
      <p:sp>
        <p:nvSpPr>
          <p:cNvPr id="2545673" name="Rectangle 18"/>
          <p:cNvSpPr>
            <a:spLocks noChangeArrowheads="1"/>
          </p:cNvSpPr>
          <p:nvPr/>
        </p:nvSpPr>
        <p:spPr bwMode="auto">
          <a:xfrm>
            <a:off x="5462588" y="5802313"/>
            <a:ext cx="1016000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pt-BR" sz="2000">
                <a:solidFill>
                  <a:srgbClr val="000000"/>
                </a:solidFill>
              </a:rPr>
              <a:t>0,9375</a:t>
            </a:r>
          </a:p>
        </p:txBody>
      </p:sp>
      <p:sp>
        <p:nvSpPr>
          <p:cNvPr id="2545674" name="Rectangle 19"/>
          <p:cNvSpPr>
            <a:spLocks noChangeArrowheads="1"/>
          </p:cNvSpPr>
          <p:nvPr/>
        </p:nvSpPr>
        <p:spPr bwMode="auto">
          <a:xfrm>
            <a:off x="6811963" y="5770563"/>
            <a:ext cx="946150" cy="3968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 sz="2000">
                <a:solidFill>
                  <a:srgbClr val="000000"/>
                </a:solidFill>
              </a:rPr>
              <a:t>0,968</a:t>
            </a:r>
          </a:p>
        </p:txBody>
      </p:sp>
      <p:sp>
        <p:nvSpPr>
          <p:cNvPr id="22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chemeClr val="accent4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pt-BR" sz="4000" dirty="0">
                <a:solidFill>
                  <a:srgbClr val="FFFF00"/>
                </a:solidFill>
              </a:rPr>
              <a:t>parâmetros para um experimento binomial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7713" name="Text Box 3"/>
          <p:cNvSpPr txBox="1">
            <a:spLocks noChangeArrowheads="1"/>
          </p:cNvSpPr>
          <p:nvPr/>
        </p:nvSpPr>
        <p:spPr bwMode="auto">
          <a:xfrm>
            <a:off x="179388" y="1214438"/>
            <a:ext cx="82454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 algn="ctr" eaLnBrk="0" hangingPunct="0"/>
            <a:r>
              <a:rPr lang="en-US" altLang="en-US" sz="2800">
                <a:solidFill>
                  <a:srgbClr val="000000"/>
                </a:solidFill>
              </a:rPr>
              <a:t>	distribuição geométrica é uma distribuição discreta de probabilidade da variável aleatória </a:t>
            </a:r>
            <a:r>
              <a:rPr lang="en-US" altLang="en-US" sz="2800" i="1">
                <a:solidFill>
                  <a:srgbClr val="000000"/>
                </a:solidFill>
              </a:rPr>
              <a:t>x</a:t>
            </a:r>
            <a:r>
              <a:rPr lang="en-US" altLang="en-US" sz="2800">
                <a:solidFill>
                  <a:srgbClr val="000000"/>
                </a:solidFill>
              </a:rPr>
              <a:t> com as seguintes condições:</a:t>
            </a:r>
          </a:p>
          <a:p>
            <a:pPr marL="476250" indent="-476250" algn="ctr" eaLnBrk="0" hangingPunct="0"/>
            <a:endParaRPr lang="en-US" altLang="en-US" i="1">
              <a:solidFill>
                <a:srgbClr val="000000"/>
              </a:solidFill>
            </a:endParaRPr>
          </a:p>
        </p:txBody>
      </p:sp>
      <p:sp>
        <p:nvSpPr>
          <p:cNvPr id="2547714" name="Text Box 4"/>
          <p:cNvSpPr txBox="1">
            <a:spLocks noChangeArrowheads="1"/>
          </p:cNvSpPr>
          <p:nvPr/>
        </p:nvSpPr>
        <p:spPr bwMode="auto">
          <a:xfrm>
            <a:off x="495300" y="4572000"/>
            <a:ext cx="86487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600" b="0">
                <a:solidFill>
                  <a:srgbClr val="000000"/>
                </a:solidFill>
              </a:rPr>
              <a:t>A probabilidade de que o primeiro sucesso ocorra na tentativa número </a:t>
            </a:r>
            <a:r>
              <a:rPr lang="en-US" altLang="en-US" sz="2600" b="0" i="1">
                <a:solidFill>
                  <a:srgbClr val="000000"/>
                </a:solidFill>
              </a:rPr>
              <a:t>x é</a:t>
            </a:r>
            <a:r>
              <a:rPr lang="en-US" altLang="en-US" sz="2600" b="0">
                <a:solidFill>
                  <a:srgbClr val="000000"/>
                </a:solidFill>
              </a:rPr>
              <a:t>:</a:t>
            </a:r>
            <a:r>
              <a:rPr lang="en-US" altLang="en-US" sz="2600" b="0" i="1">
                <a:solidFill>
                  <a:srgbClr val="000000"/>
                </a:solidFill>
              </a:rPr>
              <a:t> P</a:t>
            </a:r>
            <a:r>
              <a:rPr lang="en-US" altLang="en-US" sz="2600" b="0">
                <a:solidFill>
                  <a:srgbClr val="000000"/>
                </a:solidFill>
              </a:rPr>
              <a:t>(</a:t>
            </a:r>
            <a:r>
              <a:rPr lang="en-US" altLang="en-US" sz="2600" b="0" i="1">
                <a:solidFill>
                  <a:srgbClr val="000000"/>
                </a:solidFill>
              </a:rPr>
              <a:t>x</a:t>
            </a:r>
            <a:r>
              <a:rPr lang="en-US" altLang="en-US" sz="2600" b="0">
                <a:solidFill>
                  <a:srgbClr val="000000"/>
                </a:solidFill>
              </a:rPr>
              <a:t>)</a:t>
            </a:r>
            <a:r>
              <a:rPr lang="en-US" altLang="en-US" sz="2600" b="0" i="1">
                <a:solidFill>
                  <a:srgbClr val="000000"/>
                </a:solidFill>
              </a:rPr>
              <a:t> = </a:t>
            </a:r>
            <a:r>
              <a:rPr lang="en-US" altLang="en-US" sz="2600" b="0">
                <a:solidFill>
                  <a:srgbClr val="000000"/>
                </a:solidFill>
              </a:rPr>
              <a:t>(</a:t>
            </a:r>
            <a:r>
              <a:rPr lang="en-US" altLang="en-US" sz="2600" b="0" i="1">
                <a:solidFill>
                  <a:srgbClr val="000000"/>
                </a:solidFill>
              </a:rPr>
              <a:t>q</a:t>
            </a:r>
            <a:r>
              <a:rPr lang="en-US" altLang="en-US" sz="2600" b="0">
                <a:solidFill>
                  <a:srgbClr val="000000"/>
                </a:solidFill>
              </a:rPr>
              <a:t>)</a:t>
            </a:r>
            <a:r>
              <a:rPr lang="en-US" altLang="en-US" sz="2600" b="0" i="1" baseline="30000">
                <a:solidFill>
                  <a:srgbClr val="000000"/>
                </a:solidFill>
              </a:rPr>
              <a:t>x </a:t>
            </a:r>
            <a:r>
              <a:rPr lang="en-US" altLang="en-US" sz="2600" b="0" baseline="30000">
                <a:solidFill>
                  <a:srgbClr val="000000"/>
                </a:solidFill>
              </a:rPr>
              <a:t>– 1</a:t>
            </a:r>
            <a:r>
              <a:rPr lang="en-US" altLang="en-US" sz="2600" b="0" i="1">
                <a:solidFill>
                  <a:srgbClr val="000000"/>
                </a:solidFill>
              </a:rPr>
              <a:t>p</a:t>
            </a:r>
          </a:p>
        </p:txBody>
      </p:sp>
      <p:sp>
        <p:nvSpPr>
          <p:cNvPr id="2547715" name="Text Box 5"/>
          <p:cNvSpPr txBox="1">
            <a:spLocks noChangeArrowheads="1"/>
          </p:cNvSpPr>
          <p:nvPr/>
        </p:nvSpPr>
        <p:spPr bwMode="auto">
          <a:xfrm>
            <a:off x="5786438" y="5000625"/>
            <a:ext cx="2586037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600" b="0">
                <a:solidFill>
                  <a:srgbClr val="000000"/>
                </a:solidFill>
              </a:rPr>
              <a:t>, onde</a:t>
            </a:r>
            <a:r>
              <a:rPr lang="en-US" altLang="en-US" sz="2600" b="0" i="1">
                <a:solidFill>
                  <a:srgbClr val="000000"/>
                </a:solidFill>
              </a:rPr>
              <a:t> q = </a:t>
            </a:r>
            <a:r>
              <a:rPr lang="en-US" altLang="en-US" sz="2600" b="0">
                <a:solidFill>
                  <a:srgbClr val="000000"/>
                </a:solidFill>
              </a:rPr>
              <a:t>1 –</a:t>
            </a:r>
            <a:r>
              <a:rPr lang="en-US" altLang="en-US" sz="2600" b="0" i="1">
                <a:solidFill>
                  <a:srgbClr val="000000"/>
                </a:solidFill>
              </a:rPr>
              <a:t> p</a:t>
            </a:r>
            <a:r>
              <a:rPr lang="en-US" altLang="en-US" sz="2600" b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>
                <a:solidFill>
                  <a:srgbClr val="FFFF00"/>
                </a:solidFill>
              </a:rPr>
              <a:t>distribuição geométrica</a:t>
            </a:r>
          </a:p>
        </p:txBody>
      </p:sp>
      <p:sp>
        <p:nvSpPr>
          <p:cNvPr id="2547717" name="Retângulo 6"/>
          <p:cNvSpPr>
            <a:spLocks noChangeArrowheads="1"/>
          </p:cNvSpPr>
          <p:nvPr/>
        </p:nvSpPr>
        <p:spPr bwMode="auto">
          <a:xfrm>
            <a:off x="179388" y="2857500"/>
            <a:ext cx="8750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76250" indent="-476250" eaLnBrk="0" hangingPunct="0">
              <a:buFont typeface="Arial" charset="0"/>
              <a:buChar char="•"/>
            </a:pPr>
            <a:r>
              <a:rPr lang="en-US" altLang="en-US" i="1">
                <a:solidFill>
                  <a:srgbClr val="0033CC"/>
                </a:solidFill>
              </a:rPr>
              <a:t>A tentativa é repetida até que o sucesso ocorra.</a:t>
            </a:r>
          </a:p>
          <a:p>
            <a:pPr marL="476250" indent="-476250" eaLnBrk="0" hangingPunct="0">
              <a:buFont typeface="Arial" charset="0"/>
              <a:buChar char="•"/>
            </a:pPr>
            <a:r>
              <a:rPr lang="en-US" altLang="en-US" i="1">
                <a:solidFill>
                  <a:srgbClr val="0033CC"/>
                </a:solidFill>
              </a:rPr>
              <a:t>As sucessivas tentativas são independentes entre si.</a:t>
            </a:r>
          </a:p>
          <a:p>
            <a:pPr marL="476250" indent="-476250" eaLnBrk="0" hangingPunct="0">
              <a:buFont typeface="Arial" charset="0"/>
              <a:buChar char="•"/>
            </a:pPr>
            <a:r>
              <a:rPr lang="en-US" altLang="en-US" i="1">
                <a:solidFill>
                  <a:srgbClr val="0033CC"/>
                </a:solidFill>
              </a:rPr>
              <a:t>A probabilidade de sucesso</a:t>
            </a:r>
            <a:r>
              <a:rPr lang="en-US" altLang="en-US">
                <a:solidFill>
                  <a:srgbClr val="0033CC"/>
                </a:solidFill>
              </a:rPr>
              <a:t> </a:t>
            </a:r>
            <a:r>
              <a:rPr lang="en-US" altLang="en-US" i="1">
                <a:solidFill>
                  <a:srgbClr val="0033CC"/>
                </a:solidFill>
              </a:rPr>
              <a:t>é a mesma a cada tentativa</a:t>
            </a:r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8737" name="Text Box 3"/>
          <p:cNvSpPr txBox="1">
            <a:spLocks noChangeArrowheads="1"/>
          </p:cNvSpPr>
          <p:nvPr/>
        </p:nvSpPr>
        <p:spPr bwMode="auto">
          <a:xfrm>
            <a:off x="685800" y="1127125"/>
            <a:ext cx="7772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0">
                <a:solidFill>
                  <a:srgbClr val="000000"/>
                </a:solidFill>
              </a:rPr>
              <a:t>Segundo uma pesquisa de mercado, a probabilidade de que cada pessoa que entra em determinada loja faça uma compra é de 0,30.</a:t>
            </a:r>
          </a:p>
        </p:txBody>
      </p:sp>
      <p:sp>
        <p:nvSpPr>
          <p:cNvPr id="2548738" name="Text Box 4"/>
          <p:cNvSpPr txBox="1">
            <a:spLocks noChangeArrowheads="1"/>
          </p:cNvSpPr>
          <p:nvPr/>
        </p:nvSpPr>
        <p:spPr bwMode="auto">
          <a:xfrm>
            <a:off x="609600" y="1885950"/>
            <a:ext cx="79502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buFontTx/>
              <a:buChar char="•"/>
            </a:pPr>
            <a:r>
              <a:rPr lang="en-US" altLang="en-US" sz="2000" b="0">
                <a:solidFill>
                  <a:srgbClr val="000000"/>
                </a:solidFill>
              </a:rPr>
              <a:t> A probabilidade de que a primeira compra seja feita pela primeira pessoa que entrar na loja é de 0,30. Ou seja: 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(1) = 0,30.</a:t>
            </a:r>
          </a:p>
          <a:p>
            <a:pPr eaLnBrk="0" hangingPunct="0"/>
            <a:endParaRPr lang="en-US" altLang="en-US" sz="2000" b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altLang="en-US" sz="2000" b="0">
                <a:solidFill>
                  <a:srgbClr val="000000"/>
                </a:solidFill>
              </a:rPr>
              <a:t> A probabilidade de que a primeira compra seja feita pela segunda pessoa que entrar na loja é de (0,70) (0,30).</a:t>
            </a:r>
            <a:br>
              <a:rPr lang="en-US" altLang="en-US" sz="2000" b="0">
                <a:solidFill>
                  <a:srgbClr val="000000"/>
                </a:solidFill>
              </a:rPr>
            </a:br>
            <a:r>
              <a:rPr lang="en-US" altLang="en-US" sz="2000" b="0">
                <a:solidFill>
                  <a:srgbClr val="000000"/>
                </a:solidFill>
              </a:rPr>
              <a:t>Logo, 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(2) = (0,70) (0,30) = 0,21.</a:t>
            </a:r>
          </a:p>
          <a:p>
            <a:pPr eaLnBrk="0" hangingPunct="0"/>
            <a:endParaRPr lang="en-US" altLang="en-US" sz="2000" b="0">
              <a:solidFill>
                <a:srgbClr val="000000"/>
              </a:solidFill>
            </a:endParaRPr>
          </a:p>
          <a:p>
            <a:pPr eaLnBrk="0" hangingPunct="0">
              <a:buFontTx/>
              <a:buChar char="•"/>
            </a:pPr>
            <a:r>
              <a:rPr lang="en-US" altLang="en-US" sz="2000" b="0">
                <a:solidFill>
                  <a:srgbClr val="000000"/>
                </a:solidFill>
              </a:rPr>
              <a:t> A probabilidade de que a primeira compra seja feita pela terceira pessoa que entrar na loja é de (0,70)(0,70)(0,30).</a:t>
            </a:r>
            <a:br>
              <a:rPr lang="en-US" altLang="en-US" sz="2000" b="0">
                <a:solidFill>
                  <a:srgbClr val="000000"/>
                </a:solidFill>
              </a:rPr>
            </a:br>
            <a:r>
              <a:rPr lang="en-US" altLang="en-US" sz="2000" b="0">
                <a:solidFill>
                  <a:srgbClr val="000000"/>
                </a:solidFill>
              </a:rPr>
              <a:t>Logo, 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(3) = (0,70) (0,70) (0,30) = 0,147.</a:t>
            </a:r>
          </a:p>
        </p:txBody>
      </p:sp>
      <p:sp>
        <p:nvSpPr>
          <p:cNvPr id="2548739" name="Text Box 5"/>
          <p:cNvSpPr txBox="1">
            <a:spLocks noChangeArrowheads="1"/>
          </p:cNvSpPr>
          <p:nvPr/>
        </p:nvSpPr>
        <p:spPr bwMode="auto">
          <a:xfrm>
            <a:off x="609600" y="5105400"/>
            <a:ext cx="8321675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800" b="0">
                <a:solidFill>
                  <a:srgbClr val="000000"/>
                </a:solidFill>
              </a:rPr>
              <a:t>A </a:t>
            </a:r>
            <a:r>
              <a:rPr lang="en-US" altLang="en-US" sz="2000" b="0">
                <a:solidFill>
                  <a:srgbClr val="000000"/>
                </a:solidFill>
              </a:rPr>
              <a:t>probabilidade de que a primeira compra seja feita pela pessoa número </a:t>
            </a:r>
            <a:r>
              <a:rPr lang="en-US" altLang="en-US" sz="2000" b="0" i="1">
                <a:solidFill>
                  <a:srgbClr val="000000"/>
                </a:solidFill>
              </a:rPr>
              <a:t>x </a:t>
            </a:r>
            <a:r>
              <a:rPr lang="en-US" altLang="en-US" sz="2000" b="0">
                <a:solidFill>
                  <a:srgbClr val="000000"/>
                </a:solidFill>
              </a:rPr>
              <a:t>é de </a:t>
            </a:r>
            <a:br>
              <a:rPr lang="en-US" altLang="en-US" sz="2000" b="0">
                <a:solidFill>
                  <a:srgbClr val="000000"/>
                </a:solidFill>
              </a:rPr>
            </a:b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</a:t>
            </a:r>
            <a:r>
              <a:rPr lang="en-US" altLang="en-US" sz="2000" b="0" i="1">
                <a:solidFill>
                  <a:srgbClr val="000000"/>
                </a:solidFill>
              </a:rPr>
              <a:t>x</a:t>
            </a:r>
            <a:r>
              <a:rPr lang="en-US" altLang="en-US" sz="2000" b="0">
                <a:solidFill>
                  <a:srgbClr val="000000"/>
                </a:solidFill>
              </a:rPr>
              <a:t>) = (0,70)</a:t>
            </a:r>
            <a:r>
              <a:rPr lang="en-US" altLang="en-US" sz="2000" b="0" i="1" baseline="30000">
                <a:solidFill>
                  <a:srgbClr val="000000"/>
                </a:solidFill>
              </a:rPr>
              <a:t>x</a:t>
            </a:r>
            <a:r>
              <a:rPr lang="en-US" altLang="en-US" sz="2000" b="0" baseline="30000">
                <a:solidFill>
                  <a:srgbClr val="000000"/>
                </a:solidFill>
              </a:rPr>
              <a:t> – 4</a:t>
            </a:r>
            <a:r>
              <a:rPr lang="en-US" altLang="en-US" sz="2000" b="0">
                <a:solidFill>
                  <a:srgbClr val="000000"/>
                </a:solidFill>
              </a:rPr>
              <a:t>(0,30)</a:t>
            </a:r>
          </a:p>
          <a:p>
            <a:pPr eaLnBrk="0" hangingPunct="0"/>
            <a:endParaRPr lang="en-US" altLang="en-US" sz="2000" b="0">
              <a:solidFill>
                <a:srgbClr val="00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>
                <a:solidFill>
                  <a:srgbClr val="FFFF00"/>
                </a:solidFill>
              </a:rPr>
              <a:t>distribuição geométrica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61" name="Text Box 3"/>
          <p:cNvSpPr txBox="1">
            <a:spLocks noChangeArrowheads="1"/>
          </p:cNvSpPr>
          <p:nvPr/>
        </p:nvSpPr>
        <p:spPr bwMode="auto">
          <a:xfrm>
            <a:off x="342900" y="990600"/>
            <a:ext cx="8242300" cy="4468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 b="0">
                <a:solidFill>
                  <a:srgbClr val="000000"/>
                </a:solidFill>
              </a:rPr>
              <a:t>Um fabricante de cereais colocou uma peça premiada nas embalagens de seu produto. A probabilidade de ganhar um prêmio é de um para quatro. Determine a probabilidade de que você:</a:t>
            </a:r>
          </a:p>
          <a:p>
            <a:pPr eaLnBrk="0" hangingPunct="0">
              <a:lnSpc>
                <a:spcPct val="120000"/>
              </a:lnSpc>
            </a:pPr>
            <a:r>
              <a:rPr lang="en-US" altLang="en-US" sz="2200" b="0">
                <a:solidFill>
                  <a:srgbClr val="000000"/>
                </a:solidFill>
              </a:rPr>
              <a:t>a) </a:t>
            </a:r>
            <a:r>
              <a:rPr lang="en-US" altLang="en-US" sz="2200" b="0" i="1">
                <a:solidFill>
                  <a:srgbClr val="000000"/>
                </a:solidFill>
              </a:rPr>
              <a:t>ganhe seu primeiro prêmio na quarta compra</a:t>
            </a:r>
            <a:r>
              <a:rPr lang="en-US" altLang="en-US" sz="2200" b="0">
                <a:solidFill>
                  <a:srgbClr val="000000"/>
                </a:solidFill>
              </a:rPr>
              <a:t>;</a:t>
            </a:r>
          </a:p>
          <a:p>
            <a:pPr eaLnBrk="0" hangingPunct="0">
              <a:lnSpc>
                <a:spcPct val="120000"/>
              </a:lnSpc>
            </a:pPr>
            <a:endParaRPr lang="en-US" altLang="en-US" b="0">
              <a:solidFill>
                <a:srgbClr val="000000"/>
              </a:solidFill>
            </a:endParaRPr>
          </a:p>
          <a:p>
            <a:pPr eaLnBrk="0" hangingPunct="0">
              <a:lnSpc>
                <a:spcPct val="120000"/>
              </a:lnSpc>
            </a:pPr>
            <a:r>
              <a:rPr lang="en-US" altLang="en-US" sz="2200" b="0">
                <a:solidFill>
                  <a:srgbClr val="000000"/>
                </a:solidFill>
              </a:rPr>
              <a:t>b)</a:t>
            </a:r>
            <a:r>
              <a:rPr lang="en-US" altLang="en-US" sz="2200" b="0" i="1">
                <a:solidFill>
                  <a:srgbClr val="000000"/>
                </a:solidFill>
              </a:rPr>
              <a:t> ganhe seu primeiro prêmio na segunda ou terceira compra</a:t>
            </a:r>
            <a:r>
              <a:rPr lang="en-US" altLang="en-US" sz="2200" b="0">
                <a:solidFill>
                  <a:srgbClr val="000000"/>
                </a:solidFill>
              </a:rPr>
              <a:t>;</a:t>
            </a:r>
          </a:p>
          <a:p>
            <a:pPr eaLnBrk="0" hangingPunct="0"/>
            <a:endParaRPr lang="en-US" altLang="en-US" b="0" i="1">
              <a:solidFill>
                <a:srgbClr val="000000"/>
              </a:solidFill>
            </a:endParaRPr>
          </a:p>
          <a:p>
            <a:pPr eaLnBrk="0" hangingPunct="0"/>
            <a:endParaRPr lang="en-US" altLang="en-US" b="0" i="1">
              <a:solidFill>
                <a:srgbClr val="000000"/>
              </a:solidFill>
            </a:endParaRPr>
          </a:p>
          <a:p>
            <a:pPr eaLnBrk="0" hangingPunct="0"/>
            <a:endParaRPr lang="en-US" altLang="en-US" b="0" i="1">
              <a:solidFill>
                <a:srgbClr val="000000"/>
              </a:solidFill>
            </a:endParaRPr>
          </a:p>
          <a:p>
            <a:pPr eaLnBrk="0" hangingPunct="0"/>
            <a:r>
              <a:rPr lang="en-US" altLang="en-US" sz="2200" b="0">
                <a:solidFill>
                  <a:srgbClr val="000000"/>
                </a:solidFill>
              </a:rPr>
              <a:t>c)</a:t>
            </a:r>
            <a:r>
              <a:rPr lang="en-US" altLang="en-US" sz="2200" b="0" i="1">
                <a:solidFill>
                  <a:srgbClr val="000000"/>
                </a:solidFill>
              </a:rPr>
              <a:t> não ganhe nenhum prêmio nas quatro primeiras compras</a:t>
            </a:r>
            <a:r>
              <a:rPr lang="en-US" altLang="en-US" sz="2200" b="0">
                <a:solidFill>
                  <a:srgbClr val="000000"/>
                </a:solidFill>
              </a:rPr>
              <a:t>.</a:t>
            </a:r>
          </a:p>
          <a:p>
            <a:pPr eaLnBrk="0" hangingPunct="0"/>
            <a:endParaRPr lang="en-US" altLang="en-US" b="0">
              <a:solidFill>
                <a:srgbClr val="000000"/>
              </a:solidFill>
            </a:endParaRPr>
          </a:p>
        </p:txBody>
      </p:sp>
      <p:sp>
        <p:nvSpPr>
          <p:cNvPr id="2549762" name="Text Box 4"/>
          <p:cNvSpPr txBox="1">
            <a:spLocks noChangeArrowheads="1"/>
          </p:cNvSpPr>
          <p:nvPr/>
        </p:nvSpPr>
        <p:spPr bwMode="auto">
          <a:xfrm>
            <a:off x="1447800" y="2911475"/>
            <a:ext cx="35925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(4) = (0,75)</a:t>
            </a:r>
            <a:r>
              <a:rPr lang="en-US" altLang="en-US" sz="2000" b="0" baseline="30000">
                <a:solidFill>
                  <a:srgbClr val="000000"/>
                </a:solidFill>
              </a:rPr>
              <a:t>3 </a:t>
            </a:r>
            <a:r>
              <a:rPr lang="en-US" altLang="en-US" sz="2000" baseline="30000">
                <a:solidFill>
                  <a:srgbClr val="000000"/>
                </a:solidFill>
              </a:rPr>
              <a:t>.</a:t>
            </a:r>
            <a:r>
              <a:rPr lang="en-US" altLang="en-US" sz="2000" b="0">
                <a:solidFill>
                  <a:srgbClr val="000000"/>
                </a:solidFill>
              </a:rPr>
              <a:t> (0,25) = 0,1055</a:t>
            </a:r>
          </a:p>
        </p:txBody>
      </p:sp>
      <p:sp>
        <p:nvSpPr>
          <p:cNvPr id="2549763" name="Text Box 5"/>
          <p:cNvSpPr txBox="1">
            <a:spLocks noChangeArrowheads="1"/>
          </p:cNvSpPr>
          <p:nvPr/>
        </p:nvSpPr>
        <p:spPr bwMode="auto">
          <a:xfrm>
            <a:off x="1539875" y="3676650"/>
            <a:ext cx="70231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(2) = (0,75)</a:t>
            </a:r>
            <a:r>
              <a:rPr lang="en-US" altLang="en-US" sz="2000" b="0" baseline="30000">
                <a:solidFill>
                  <a:srgbClr val="000000"/>
                </a:solidFill>
              </a:rPr>
              <a:t>1</a:t>
            </a:r>
            <a:r>
              <a:rPr lang="en-US" altLang="en-US" sz="2000" b="0">
                <a:solidFill>
                  <a:srgbClr val="000000"/>
                </a:solidFill>
              </a:rPr>
              <a:t>(0,25) = 0,1875  e </a:t>
            </a:r>
          </a:p>
          <a:p>
            <a:pPr eaLnBrk="0" hangingPunct="0"/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(3) = (0,75)</a:t>
            </a:r>
            <a:r>
              <a:rPr lang="en-US" altLang="en-US" sz="2000" b="0" baseline="30000">
                <a:solidFill>
                  <a:srgbClr val="000000"/>
                </a:solidFill>
              </a:rPr>
              <a:t>2</a:t>
            </a:r>
            <a:r>
              <a:rPr lang="en-US" altLang="en-US" sz="2000" b="0">
                <a:solidFill>
                  <a:srgbClr val="000000"/>
                </a:solidFill>
              </a:rPr>
              <a:t>(0,25) = 0,1406</a:t>
            </a:r>
          </a:p>
          <a:p>
            <a:pPr eaLnBrk="0" hangingPunct="0"/>
            <a:r>
              <a:rPr lang="en-US" altLang="en-US" sz="2000" b="0">
                <a:solidFill>
                  <a:srgbClr val="000000"/>
                </a:solidFill>
              </a:rPr>
              <a:t>Logo, 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(2 ou 3) = 0,1875 + 0,1406 = 0,3281</a:t>
            </a:r>
          </a:p>
        </p:txBody>
      </p:sp>
      <p:sp>
        <p:nvSpPr>
          <p:cNvPr id="2549764" name="Text Box 6"/>
          <p:cNvSpPr txBox="1">
            <a:spLocks noChangeArrowheads="1"/>
          </p:cNvSpPr>
          <p:nvPr/>
        </p:nvSpPr>
        <p:spPr bwMode="auto">
          <a:xfrm>
            <a:off x="2095500" y="5257800"/>
            <a:ext cx="45989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000" b="0">
                <a:solidFill>
                  <a:srgbClr val="000000"/>
                </a:solidFill>
              </a:rPr>
              <a:t>1 – (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(1) + 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(2) + 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(3) + </a:t>
            </a:r>
            <a:r>
              <a:rPr lang="en-US" altLang="en-US" sz="2000" b="0" i="1">
                <a:solidFill>
                  <a:srgbClr val="000000"/>
                </a:solidFill>
              </a:rPr>
              <a:t>P</a:t>
            </a:r>
            <a:r>
              <a:rPr lang="en-US" altLang="en-US" sz="2000" b="0">
                <a:solidFill>
                  <a:srgbClr val="000000"/>
                </a:solidFill>
              </a:rPr>
              <a:t>(4))</a:t>
            </a:r>
          </a:p>
          <a:p>
            <a:pPr eaLnBrk="0" hangingPunct="0"/>
            <a:r>
              <a:rPr lang="en-US" altLang="en-US" sz="2000" b="0">
                <a:solidFill>
                  <a:srgbClr val="000000"/>
                </a:solidFill>
              </a:rPr>
              <a:t>1 – ( 0,25 + 0,1875 + 0,1406 + 0,1055) </a:t>
            </a:r>
          </a:p>
          <a:p>
            <a:pPr eaLnBrk="0" hangingPunct="0"/>
            <a:r>
              <a:rPr lang="en-US" altLang="en-US" sz="2000" b="0">
                <a:solidFill>
                  <a:srgbClr val="000000"/>
                </a:solidFill>
              </a:rPr>
              <a:t>= 1 – 0,6836 = 0,3164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>
                <a:solidFill>
                  <a:srgbClr val="FFFF00"/>
                </a:solidFill>
              </a:rPr>
              <a:t>distribuição geométrica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0785" name="Text Box 3"/>
          <p:cNvSpPr txBox="1">
            <a:spLocks noChangeArrowheads="1"/>
          </p:cNvSpPr>
          <p:nvPr/>
        </p:nvSpPr>
        <p:spPr bwMode="auto">
          <a:xfrm>
            <a:off x="457200" y="1012825"/>
            <a:ext cx="8305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A distribuição de Poisson é uma distribuição discreta de probabilidade de uma variável aleatória </a:t>
            </a:r>
            <a:r>
              <a:rPr lang="en-US" altLang="en-US" b="0" i="1">
                <a:solidFill>
                  <a:srgbClr val="000000"/>
                </a:solidFill>
              </a:rPr>
              <a:t>x com as </a:t>
            </a:r>
            <a:r>
              <a:rPr lang="en-US" altLang="en-US" b="0">
                <a:solidFill>
                  <a:srgbClr val="000000"/>
                </a:solidFill>
              </a:rPr>
              <a:t>seguintes condições:</a:t>
            </a:r>
          </a:p>
        </p:txBody>
      </p:sp>
      <p:sp>
        <p:nvSpPr>
          <p:cNvPr id="2550786" name="Text Box 4"/>
          <p:cNvSpPr txBox="1">
            <a:spLocks noChangeArrowheads="1"/>
          </p:cNvSpPr>
          <p:nvPr/>
        </p:nvSpPr>
        <p:spPr bwMode="auto">
          <a:xfrm>
            <a:off x="409575" y="2235200"/>
            <a:ext cx="8043863" cy="19208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eaLnBrk="0" hangingPunct="0"/>
            <a:r>
              <a:rPr lang="en-US" altLang="en-US" sz="2000">
                <a:solidFill>
                  <a:srgbClr val="0033CC"/>
                </a:solidFill>
              </a:rPr>
              <a:t>1. O experimento consiste em contar o número de vezes, </a:t>
            </a:r>
            <a:r>
              <a:rPr lang="en-US" altLang="en-US" sz="2000" i="1">
                <a:solidFill>
                  <a:srgbClr val="0033CC"/>
                </a:solidFill>
              </a:rPr>
              <a:t>x</a:t>
            </a:r>
            <a:r>
              <a:rPr lang="en-US" altLang="en-US" sz="2000">
                <a:solidFill>
                  <a:srgbClr val="0033CC"/>
                </a:solidFill>
              </a:rPr>
              <a:t>, que um evento ocorre num intervalo de tempo, área ou espaço.</a:t>
            </a:r>
          </a:p>
          <a:p>
            <a:pPr marL="285750" indent="-285750" eaLnBrk="0" hangingPunct="0"/>
            <a:r>
              <a:rPr lang="en-US" altLang="en-US" sz="2000">
                <a:solidFill>
                  <a:srgbClr val="0033CC"/>
                </a:solidFill>
              </a:rPr>
              <a:t>2. A probabilidade de que o evento ocorra é a mesma em cada intervalo.</a:t>
            </a:r>
          </a:p>
          <a:p>
            <a:pPr marL="285750" indent="-285750" eaLnBrk="0" hangingPunct="0"/>
            <a:r>
              <a:rPr lang="en-US" altLang="en-US" sz="2000">
                <a:solidFill>
                  <a:srgbClr val="0033CC"/>
                </a:solidFill>
              </a:rPr>
              <a:t>3. O número de ocorrências em um intervalo independe do número de ocorrências em outro</a:t>
            </a:r>
            <a:r>
              <a:rPr lang="en-US" altLang="en-US" sz="200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2550787" name="Text Box 5"/>
          <p:cNvSpPr txBox="1">
            <a:spLocks noChangeArrowheads="1"/>
          </p:cNvSpPr>
          <p:nvPr/>
        </p:nvSpPr>
        <p:spPr bwMode="auto">
          <a:xfrm>
            <a:off x="328613" y="4149725"/>
            <a:ext cx="8815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>
                <a:solidFill>
                  <a:srgbClr val="000000"/>
                </a:solidFill>
              </a:rPr>
              <a:t>A probabilidade de exatamente </a:t>
            </a:r>
            <a:r>
              <a:rPr lang="en-US" altLang="en-US" b="0" i="1">
                <a:solidFill>
                  <a:srgbClr val="000000"/>
                </a:solidFill>
              </a:rPr>
              <a:t>x</a:t>
            </a:r>
            <a:r>
              <a:rPr lang="en-US" altLang="en-US" b="0">
                <a:solidFill>
                  <a:srgbClr val="000000"/>
                </a:solidFill>
              </a:rPr>
              <a:t> ocorrências em um intervalo é</a:t>
            </a:r>
          </a:p>
        </p:txBody>
      </p:sp>
      <p:sp>
        <p:nvSpPr>
          <p:cNvPr id="2550788" name="Text Box 6"/>
          <p:cNvSpPr txBox="1">
            <a:spLocks noChangeArrowheads="1"/>
          </p:cNvSpPr>
          <p:nvPr/>
        </p:nvSpPr>
        <p:spPr bwMode="auto">
          <a:xfrm>
            <a:off x="1641475" y="5838825"/>
            <a:ext cx="69691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000" b="0" i="1">
                <a:solidFill>
                  <a:srgbClr val="000000"/>
                </a:solidFill>
              </a:rPr>
              <a:t>e </a:t>
            </a:r>
            <a:r>
              <a:rPr lang="en-US" altLang="en-US" sz="2000" b="0">
                <a:solidFill>
                  <a:srgbClr val="000000"/>
                </a:solidFill>
              </a:rPr>
              <a:t>é um número irracional aproximadamente igual a 2,71828.</a:t>
            </a:r>
          </a:p>
          <a:p>
            <a:pPr eaLnBrk="0" hangingPunct="0"/>
            <a:r>
              <a:rPr lang="pt-BR" altLang="en-US" sz="2000" b="0" i="1">
                <a:solidFill>
                  <a:srgbClr val="000000"/>
                </a:solidFill>
                <a:cs typeface="Times New Roman" pitchFamily="18" charset="0"/>
                <a:sym typeface="Symbol" pitchFamily="18" charset="2"/>
              </a:rPr>
              <a:t></a:t>
            </a:r>
            <a:r>
              <a:rPr lang="pt-BR" altLang="en-US" sz="2000" b="0" i="1">
                <a:solidFill>
                  <a:srgbClr val="000000"/>
                </a:solidFill>
                <a:sym typeface="Arial" charset="0"/>
              </a:rPr>
              <a:t> </a:t>
            </a:r>
            <a:r>
              <a:rPr lang="en-US" altLang="en-US" sz="2000" b="0">
                <a:solidFill>
                  <a:srgbClr val="000000"/>
                </a:solidFill>
                <a:sym typeface="Arial" charset="0"/>
              </a:rPr>
              <a:t>é o número médio de ocorrências por intervalo.</a:t>
            </a:r>
          </a:p>
        </p:txBody>
      </p:sp>
      <p:pic>
        <p:nvPicPr>
          <p:cNvPr id="2550789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4679950"/>
            <a:ext cx="2514600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>
                <a:solidFill>
                  <a:srgbClr val="FFFF00"/>
                </a:solidFill>
              </a:rPr>
              <a:t>distribuição de Poisson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18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114550"/>
            <a:ext cx="8140700" cy="26289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a) de que três pessoas sejam mortas por tubarões este ano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endParaRPr lang="en-US" altLang="en-US" sz="2800">
              <a:solidFill>
                <a:srgbClr val="000000"/>
              </a:solidFill>
            </a:endParaRPr>
          </a:p>
          <a:p>
            <a:pPr marL="381000" indent="-381000" eaLnBrk="1" hangingPunct="1">
              <a:lnSpc>
                <a:spcPct val="90000"/>
              </a:lnSpc>
              <a:buFontTx/>
              <a:buAutoNum type="alphaLcParenR"/>
            </a:pPr>
            <a:endParaRPr lang="en-US" altLang="en-US" sz="2800">
              <a:solidFill>
                <a:srgbClr val="000000"/>
              </a:solidFill>
            </a:endParaRP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r>
              <a:rPr lang="en-US" altLang="en-US" sz="2400">
                <a:solidFill>
                  <a:srgbClr val="000000"/>
                </a:solidFill>
              </a:rPr>
              <a:t>b) de que duas ou três pessoas sejam mortas por tubarões este ano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</a:pPr>
            <a:endParaRPr lang="en-US" altLang="en-US" sz="2400">
              <a:solidFill>
                <a:srgbClr val="000000"/>
              </a:solidFill>
            </a:endParaRPr>
          </a:p>
        </p:txBody>
      </p:sp>
      <p:sp>
        <p:nvSpPr>
          <p:cNvPr id="2551810" name="Text Box 4"/>
          <p:cNvSpPr txBox="1">
            <a:spLocks noChangeArrowheads="1"/>
          </p:cNvSpPr>
          <p:nvPr/>
        </p:nvSpPr>
        <p:spPr bwMode="auto">
          <a:xfrm>
            <a:off x="990600" y="5394325"/>
            <a:ext cx="20399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(3) = 0,0076</a:t>
            </a:r>
            <a:endParaRPr lang="en-US" altLang="en-US" b="0" i="1">
              <a:solidFill>
                <a:srgbClr val="000000"/>
              </a:solidFill>
            </a:endParaRPr>
          </a:p>
        </p:txBody>
      </p:sp>
      <p:sp>
        <p:nvSpPr>
          <p:cNvPr id="2551811" name="Text Box 5"/>
          <p:cNvSpPr txBox="1">
            <a:spLocks noChangeArrowheads="1"/>
          </p:cNvSpPr>
          <p:nvPr/>
        </p:nvSpPr>
        <p:spPr bwMode="auto">
          <a:xfrm>
            <a:off x="981075" y="5994400"/>
            <a:ext cx="527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b="0" i="1">
                <a:solidFill>
                  <a:srgbClr val="000000"/>
                </a:solidFill>
              </a:rPr>
              <a:t>P</a:t>
            </a:r>
            <a:r>
              <a:rPr lang="en-US" altLang="en-US" b="0">
                <a:solidFill>
                  <a:srgbClr val="000000"/>
                </a:solidFill>
              </a:rPr>
              <a:t>(2 ou 3) = 0,0023 + 0,0076 </a:t>
            </a:r>
            <a:r>
              <a:rPr lang="en-US" altLang="en-US" b="0" i="1">
                <a:solidFill>
                  <a:srgbClr val="000000"/>
                </a:solidFill>
              </a:rPr>
              <a:t>= </a:t>
            </a:r>
            <a:r>
              <a:rPr lang="en-US" altLang="en-US" b="0">
                <a:solidFill>
                  <a:srgbClr val="000000"/>
                </a:solidFill>
              </a:rPr>
              <a:t>0,0099</a:t>
            </a:r>
          </a:p>
        </p:txBody>
      </p:sp>
      <p:sp>
        <p:nvSpPr>
          <p:cNvPr id="2551812" name="Text Box 6"/>
          <p:cNvSpPr txBox="1">
            <a:spLocks noChangeArrowheads="1"/>
          </p:cNvSpPr>
          <p:nvPr/>
        </p:nvSpPr>
        <p:spPr bwMode="auto">
          <a:xfrm>
            <a:off x="736600" y="1041400"/>
            <a:ext cx="79629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0">
                <a:solidFill>
                  <a:srgbClr val="000000"/>
                </a:solidFill>
              </a:rPr>
              <a:t>Estima-se que, em todo o mundo, os tubarões matem dez pessoas por ano. Determine a probabilidade:</a:t>
            </a:r>
          </a:p>
        </p:txBody>
      </p:sp>
      <p:pic>
        <p:nvPicPr>
          <p:cNvPr id="2551813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5400" y="2705100"/>
            <a:ext cx="5486400" cy="88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5181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16200" y="4435475"/>
            <a:ext cx="5486400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51815" name="Text Box 9"/>
          <p:cNvSpPr txBox="1">
            <a:spLocks noChangeArrowheads="1"/>
          </p:cNvSpPr>
          <p:nvPr/>
        </p:nvSpPr>
        <p:spPr bwMode="auto">
          <a:xfrm>
            <a:off x="4213225" y="2695575"/>
            <a:ext cx="213995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0000"/>
                </a:solidFill>
              </a:rPr>
              <a:t>(2,71828)</a:t>
            </a:r>
            <a:r>
              <a:rPr lang="pt-BR" baseline="30000">
                <a:solidFill>
                  <a:srgbClr val="000000"/>
                </a:solidFill>
              </a:rPr>
              <a:t>–10</a:t>
            </a:r>
          </a:p>
        </p:txBody>
      </p:sp>
      <p:sp>
        <p:nvSpPr>
          <p:cNvPr id="2551816" name="Rectangle 10"/>
          <p:cNvSpPr>
            <a:spLocks noChangeArrowheads="1"/>
          </p:cNvSpPr>
          <p:nvPr/>
        </p:nvSpPr>
        <p:spPr bwMode="auto">
          <a:xfrm>
            <a:off x="6769100" y="2921000"/>
            <a:ext cx="11176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pt-BR">
                <a:solidFill>
                  <a:srgbClr val="000000"/>
                </a:solidFill>
              </a:rPr>
              <a:t>0,0076</a:t>
            </a:r>
            <a:endParaRPr lang="pt-BR" baseline="30000">
              <a:solidFill>
                <a:srgbClr val="000000"/>
              </a:solidFill>
            </a:endParaRPr>
          </a:p>
        </p:txBody>
      </p:sp>
      <p:sp>
        <p:nvSpPr>
          <p:cNvPr id="2551817" name="Rectangle 11"/>
          <p:cNvSpPr>
            <a:spLocks noChangeArrowheads="1"/>
          </p:cNvSpPr>
          <p:nvPr/>
        </p:nvSpPr>
        <p:spPr bwMode="auto">
          <a:xfrm>
            <a:off x="4356100" y="4419600"/>
            <a:ext cx="21082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pt-BR">
                <a:solidFill>
                  <a:srgbClr val="000000"/>
                </a:solidFill>
              </a:rPr>
              <a:t>(2,71828)</a:t>
            </a:r>
            <a:r>
              <a:rPr lang="pt-BR" baseline="30000">
                <a:solidFill>
                  <a:srgbClr val="000000"/>
                </a:solidFill>
              </a:rPr>
              <a:t>–10</a:t>
            </a:r>
          </a:p>
        </p:txBody>
      </p:sp>
      <p:sp>
        <p:nvSpPr>
          <p:cNvPr id="2551818" name="Rectangle 12"/>
          <p:cNvSpPr>
            <a:spLocks noChangeArrowheads="1"/>
          </p:cNvSpPr>
          <p:nvPr/>
        </p:nvSpPr>
        <p:spPr bwMode="auto">
          <a:xfrm>
            <a:off x="6908800" y="4648200"/>
            <a:ext cx="11176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eaLnBrk="0" hangingPunct="0"/>
            <a:r>
              <a:rPr lang="pt-BR">
                <a:solidFill>
                  <a:srgbClr val="000000"/>
                </a:solidFill>
              </a:rPr>
              <a:t>0,0023</a:t>
            </a:r>
          </a:p>
        </p:txBody>
      </p:sp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0" y="0"/>
            <a:ext cx="9144000" cy="928688"/>
          </a:xfrm>
          <a:prstGeom prst="rect">
            <a:avLst/>
          </a:prstGeom>
          <a:solidFill>
            <a:srgbClr val="0033CC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5400">
                <a:solidFill>
                  <a:srgbClr val="FFFF00"/>
                </a:solidFill>
              </a:rPr>
              <a:t>distribuição de Poisson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2833" name="Text Box 4"/>
          <p:cNvSpPr txBox="1">
            <a:spLocks noChangeArrowheads="1"/>
          </p:cNvSpPr>
          <p:nvPr/>
        </p:nvSpPr>
        <p:spPr bwMode="auto">
          <a:xfrm>
            <a:off x="2714625" y="1428750"/>
            <a:ext cx="4016375" cy="8302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FF0000"/>
              </a:buClr>
              <a:buFont typeface="Wingdings 3" pitchFamily="18" charset="2"/>
              <a:buChar char="Æ"/>
            </a:pPr>
            <a:r>
              <a:rPr lang="en-US" sz="4800">
                <a:solidFill>
                  <a:srgbClr val="FFFF00"/>
                </a:solidFill>
                <a:latin typeface="Tahoma" pitchFamily="34" charset="0"/>
              </a:rPr>
              <a:t> Contínuas</a:t>
            </a:r>
            <a:endParaRPr lang="pt-BR" sz="480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552834" name="Text Box 5"/>
          <p:cNvSpPr txBox="1">
            <a:spLocks noChangeArrowheads="1"/>
          </p:cNvSpPr>
          <p:nvPr/>
        </p:nvSpPr>
        <p:spPr bwMode="auto">
          <a:xfrm>
            <a:off x="2428875" y="2928938"/>
            <a:ext cx="49022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6000" b="0">
                <a:latin typeface="Tahoma" pitchFamily="34" charset="0"/>
              </a:rPr>
              <a:t>uniforme</a:t>
            </a:r>
          </a:p>
          <a:p>
            <a:pPr>
              <a:buFont typeface="Wingdings" pitchFamily="2" charset="2"/>
              <a:buChar char="q"/>
            </a:pPr>
            <a:r>
              <a:rPr lang="en-US" sz="6000" b="0">
                <a:latin typeface="Tahoma" pitchFamily="34" charset="0"/>
              </a:rPr>
              <a:t>Normal</a:t>
            </a:r>
          </a:p>
          <a:p>
            <a:pPr>
              <a:buFont typeface="Wingdings" pitchFamily="2" charset="2"/>
              <a:buChar char="q"/>
            </a:pPr>
            <a:r>
              <a:rPr lang="en-US" sz="6000" b="0">
                <a:latin typeface="Tahoma" pitchFamily="34" charset="0"/>
              </a:rPr>
              <a:t>Exponencial</a:t>
            </a:r>
            <a:endParaRPr lang="pt-BR" sz="6000" b="0">
              <a:latin typeface="Tahoma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>
                <a:solidFill>
                  <a:srgbClr val="008080"/>
                </a:solidFill>
              </a:rPr>
              <a:t>distribuição de probabilidade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3857" name="Text Box 4"/>
          <p:cNvSpPr txBox="1">
            <a:spLocks noChangeArrowheads="1"/>
          </p:cNvSpPr>
          <p:nvPr/>
        </p:nvSpPr>
        <p:spPr bwMode="auto">
          <a:xfrm>
            <a:off x="2071688" y="1428750"/>
            <a:ext cx="4748212" cy="8302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 2" pitchFamily="18" charset="2"/>
              <a:buChar char="³"/>
            </a:pPr>
            <a:r>
              <a:rPr lang="en-US" sz="4800">
                <a:solidFill>
                  <a:srgbClr val="0000FF"/>
                </a:solidFill>
                <a:latin typeface="Tahoma" pitchFamily="34" charset="0"/>
              </a:rPr>
              <a:t> CONTÍNUAS</a:t>
            </a:r>
            <a:endParaRPr lang="pt-BR" sz="48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2553858" name="Text Box 5"/>
          <p:cNvSpPr txBox="1">
            <a:spLocks noChangeArrowheads="1"/>
          </p:cNvSpPr>
          <p:nvPr/>
        </p:nvSpPr>
        <p:spPr bwMode="auto">
          <a:xfrm>
            <a:off x="714375" y="2214563"/>
            <a:ext cx="39370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6000" b="0">
                <a:latin typeface="Tahoma" pitchFamily="34" charset="0"/>
              </a:rPr>
              <a:t>Uniforme</a:t>
            </a:r>
            <a:endParaRPr lang="pt-BR" sz="6000" b="0">
              <a:latin typeface="Tahoma" pitchFamily="34" charset="0"/>
            </a:endParaRPr>
          </a:p>
        </p:txBody>
      </p:sp>
      <p:pic>
        <p:nvPicPr>
          <p:cNvPr id="2553859" name="Picture 6" descr="grafico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38" y="3106738"/>
            <a:ext cx="6429375" cy="337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>
                <a:solidFill>
                  <a:srgbClr val="008080"/>
                </a:solidFill>
              </a:rPr>
              <a:t>distribuição de probabilidade</a:t>
            </a:r>
          </a:p>
        </p:txBody>
      </p:sp>
      <p:sp>
        <p:nvSpPr>
          <p:cNvPr id="11" name="CaixaDeTexto 10"/>
          <p:cNvSpPr txBox="1">
            <a:spLocks noChangeArrowheads="1"/>
          </p:cNvSpPr>
          <p:nvPr/>
        </p:nvSpPr>
        <p:spPr bwMode="auto">
          <a:xfrm>
            <a:off x="5357813" y="3286125"/>
            <a:ext cx="1603375" cy="315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pt-BR" sz="19900">
                <a:solidFill>
                  <a:srgbClr val="FF0000"/>
                </a:solidFill>
              </a:rPr>
              <a:t>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2946" name="Rectangle 2"/>
          <p:cNvSpPr>
            <a:spLocks noChangeArrowheads="1"/>
          </p:cNvSpPr>
          <p:nvPr/>
        </p:nvSpPr>
        <p:spPr bwMode="auto">
          <a:xfrm>
            <a:off x="285720" y="357166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642947" name="Text Box 3"/>
          <p:cNvSpPr txBox="1">
            <a:spLocks noChangeArrowheads="1"/>
          </p:cNvSpPr>
          <p:nvPr/>
        </p:nvSpPr>
        <p:spPr bwMode="auto">
          <a:xfrm>
            <a:off x="1428728" y="4357694"/>
            <a:ext cx="6043613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 dirty="0" err="1">
                <a:solidFill>
                  <a:srgbClr val="FF3300"/>
                </a:solidFill>
                <a:latin typeface="Times New Roman" pitchFamily="18" charset="0"/>
              </a:rPr>
              <a:t>Variável</a:t>
            </a:r>
            <a:r>
              <a:rPr lang="en-US" sz="6000" b="1" dirty="0">
                <a:solidFill>
                  <a:srgbClr val="FF3300"/>
                </a:solidFill>
                <a:latin typeface="Times New Roman" pitchFamily="18" charset="0"/>
              </a:rPr>
              <a:t> </a:t>
            </a:r>
            <a:r>
              <a:rPr lang="en-US" sz="6000" b="1" dirty="0" err="1">
                <a:solidFill>
                  <a:srgbClr val="FF3300"/>
                </a:solidFill>
                <a:latin typeface="Times New Roman" pitchFamily="18" charset="0"/>
              </a:rPr>
              <a:t>aleatória</a:t>
            </a:r>
            <a:endParaRPr lang="pt-BR" sz="6000" b="1" dirty="0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642948" name="Text Box 4"/>
          <p:cNvSpPr txBox="1">
            <a:spLocks noChangeArrowheads="1"/>
          </p:cNvSpPr>
          <p:nvPr/>
        </p:nvSpPr>
        <p:spPr bwMode="auto">
          <a:xfrm>
            <a:off x="500034" y="1214422"/>
            <a:ext cx="7957628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atin typeface="Tahoma" pitchFamily="34" charset="0"/>
              </a:rPr>
              <a:t>Quando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uma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variável</a:t>
            </a:r>
            <a:r>
              <a:rPr lang="en-US" sz="3200" b="1" dirty="0">
                <a:latin typeface="Tahoma" pitchFamily="34" charset="0"/>
              </a:rPr>
              <a:t> tem </a:t>
            </a:r>
            <a:r>
              <a:rPr lang="en-US" sz="3200" b="1" dirty="0" err="1">
                <a:latin typeface="Tahoma" pitchFamily="34" charset="0"/>
              </a:rPr>
              <a:t>resultados</a:t>
            </a:r>
            <a:endParaRPr lang="en-US" sz="3200" b="1" dirty="0">
              <a:latin typeface="Tahoma" pitchFamily="34" charset="0"/>
            </a:endParaRPr>
          </a:p>
          <a:p>
            <a:pPr algn="ctr"/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ou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valores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que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tendem</a:t>
            </a:r>
            <a:r>
              <a:rPr lang="en-US" sz="3200" b="1" dirty="0">
                <a:latin typeface="Tahoma" pitchFamily="34" charset="0"/>
              </a:rPr>
              <a:t> a </a:t>
            </a:r>
            <a:r>
              <a:rPr lang="en-US" sz="3200" b="1" dirty="0" err="1">
                <a:latin typeface="Tahoma" pitchFamily="34" charset="0"/>
              </a:rPr>
              <a:t>variar</a:t>
            </a:r>
            <a:r>
              <a:rPr lang="en-US" sz="3200" b="1" dirty="0">
                <a:latin typeface="Tahoma" pitchFamily="34" charset="0"/>
              </a:rPr>
              <a:t> de</a:t>
            </a:r>
          </a:p>
          <a:p>
            <a:pPr algn="ctr"/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uma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observação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para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outra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em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razão</a:t>
            </a:r>
            <a:endParaRPr lang="en-US" sz="3200" b="1" dirty="0">
              <a:latin typeface="Tahoma" pitchFamily="34" charset="0"/>
            </a:endParaRPr>
          </a:p>
          <a:p>
            <a:pPr algn="ctr"/>
            <a:r>
              <a:rPr lang="en-US" sz="3200" b="1" dirty="0">
                <a:latin typeface="Tahoma" pitchFamily="34" charset="0"/>
              </a:rPr>
              <a:t>de </a:t>
            </a:r>
            <a:r>
              <a:rPr lang="en-US" sz="3200" b="1" dirty="0" err="1">
                <a:latin typeface="Tahoma" pitchFamily="34" charset="0"/>
              </a:rPr>
              <a:t>fatores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relacionados</a:t>
            </a:r>
            <a:r>
              <a:rPr lang="en-US" sz="3200" b="1" dirty="0">
                <a:latin typeface="Tahoma" pitchFamily="34" charset="0"/>
              </a:rPr>
              <a:t> com</a:t>
            </a:r>
          </a:p>
          <a:p>
            <a:pPr algn="ctr"/>
            <a:r>
              <a:rPr lang="en-US" sz="3200" b="1" dirty="0">
                <a:latin typeface="Tahoma" pitchFamily="34" charset="0"/>
              </a:rPr>
              <a:t> a chance </a:t>
            </a:r>
            <a:r>
              <a:rPr lang="en-US" sz="3200" b="1" dirty="0" err="1">
                <a:latin typeface="Tahoma" pitchFamily="34" charset="0"/>
              </a:rPr>
              <a:t>ela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recebe</a:t>
            </a:r>
            <a:r>
              <a:rPr lang="en-US" sz="3200" b="1" dirty="0">
                <a:latin typeface="Tahoma" pitchFamily="34" charset="0"/>
              </a:rPr>
              <a:t> o </a:t>
            </a:r>
            <a:r>
              <a:rPr lang="en-US" sz="3200" b="1" dirty="0" err="1">
                <a:latin typeface="Tahoma" pitchFamily="34" charset="0"/>
              </a:rPr>
              <a:t>nome</a:t>
            </a:r>
            <a:r>
              <a:rPr lang="en-US" sz="3200" b="1" dirty="0">
                <a:latin typeface="Tahoma" pitchFamily="34" charset="0"/>
              </a:rPr>
              <a:t> de </a:t>
            </a:r>
            <a:endParaRPr lang="pt-BR" sz="3200" b="1" dirty="0"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4881" name="Text Box 5"/>
          <p:cNvSpPr txBox="1">
            <a:spLocks noChangeArrowheads="1"/>
          </p:cNvSpPr>
          <p:nvPr/>
        </p:nvSpPr>
        <p:spPr bwMode="auto">
          <a:xfrm>
            <a:off x="857250" y="2714625"/>
            <a:ext cx="3698448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6000" b="1" dirty="0">
                <a:latin typeface="Tahoma" pitchFamily="34" charset="0"/>
              </a:rPr>
              <a:t>Normal</a:t>
            </a:r>
            <a:endParaRPr lang="pt-BR" sz="6000" b="1" dirty="0">
              <a:latin typeface="Tahoma" pitchFamily="34" charset="0"/>
            </a:endParaRPr>
          </a:p>
        </p:txBody>
      </p:sp>
      <p:sp>
        <p:nvSpPr>
          <p:cNvPr id="2554882" name="Rectangle 6"/>
          <p:cNvSpPr>
            <a:spLocks noChangeArrowheads="1"/>
          </p:cNvSpPr>
          <p:nvPr/>
        </p:nvSpPr>
        <p:spPr bwMode="auto">
          <a:xfrm>
            <a:off x="4191000" y="4343400"/>
            <a:ext cx="22098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pic>
        <p:nvPicPr>
          <p:cNvPr id="2554883" name="Picture 7" descr="campana_gauss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4114800"/>
            <a:ext cx="4868863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54884" name="Retângulo 9"/>
          <p:cNvSpPr>
            <a:spLocks noChangeArrowheads="1"/>
          </p:cNvSpPr>
          <p:nvPr/>
        </p:nvSpPr>
        <p:spPr bwMode="auto">
          <a:xfrm>
            <a:off x="2143125" y="1500188"/>
            <a:ext cx="4365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 2" pitchFamily="18" charset="2"/>
              <a:buChar char="³"/>
            </a:pPr>
            <a:r>
              <a:rPr lang="en-US" sz="4400" b="1" dirty="0">
                <a:solidFill>
                  <a:srgbClr val="0000FF"/>
                </a:solidFill>
                <a:latin typeface="Tahoma" pitchFamily="34" charset="0"/>
              </a:rPr>
              <a:t> CONTÍNUAS</a:t>
            </a:r>
            <a:endParaRPr lang="pt-BR" sz="4400" b="1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distribuição de probabilidade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5905" name="Text Box 5"/>
          <p:cNvSpPr txBox="1">
            <a:spLocks noChangeArrowheads="1"/>
          </p:cNvSpPr>
          <p:nvPr/>
        </p:nvSpPr>
        <p:spPr bwMode="auto">
          <a:xfrm>
            <a:off x="714375" y="2643188"/>
            <a:ext cx="553869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6000" b="1" dirty="0" err="1">
                <a:latin typeface="Tahoma" pitchFamily="34" charset="0"/>
              </a:rPr>
              <a:t>Exponencial</a:t>
            </a:r>
            <a:endParaRPr lang="pt-BR" sz="6000" b="1" dirty="0">
              <a:latin typeface="Tahoma" pitchFamily="34" charset="0"/>
            </a:endParaRPr>
          </a:p>
        </p:txBody>
      </p:sp>
      <p:sp>
        <p:nvSpPr>
          <p:cNvPr id="2555906" name="Rectangle 6"/>
          <p:cNvSpPr>
            <a:spLocks noChangeArrowheads="1"/>
          </p:cNvSpPr>
          <p:nvPr/>
        </p:nvSpPr>
        <p:spPr bwMode="auto">
          <a:xfrm>
            <a:off x="4191000" y="4343400"/>
            <a:ext cx="22098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55907" name="Retângulo 9"/>
          <p:cNvSpPr>
            <a:spLocks noChangeArrowheads="1"/>
          </p:cNvSpPr>
          <p:nvPr/>
        </p:nvSpPr>
        <p:spPr bwMode="auto">
          <a:xfrm>
            <a:off x="2143125" y="1500188"/>
            <a:ext cx="4365625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 2" pitchFamily="18" charset="2"/>
              <a:buChar char="³"/>
            </a:pPr>
            <a:r>
              <a:rPr lang="en-US" sz="4400" b="1" dirty="0">
                <a:solidFill>
                  <a:srgbClr val="0000FF"/>
                </a:solidFill>
                <a:latin typeface="Tahoma" pitchFamily="34" charset="0"/>
              </a:rPr>
              <a:t> CONTÍNUAS</a:t>
            </a:r>
            <a:endParaRPr lang="pt-BR" sz="4400" b="1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distribuição de probabilidade</a:t>
            </a:r>
          </a:p>
        </p:txBody>
      </p:sp>
      <p:pic>
        <p:nvPicPr>
          <p:cNvPr id="2555909" name="Picture 7" descr="fig5-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7013" y="3714750"/>
            <a:ext cx="5646737" cy="286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6929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56930" name="Text Box 5"/>
          <p:cNvSpPr txBox="1">
            <a:spLocks noChangeArrowheads="1"/>
          </p:cNvSpPr>
          <p:nvPr/>
        </p:nvSpPr>
        <p:spPr bwMode="auto">
          <a:xfrm>
            <a:off x="427038" y="2424113"/>
            <a:ext cx="8185150" cy="252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latin typeface="Tahoma" pitchFamily="34" charset="0"/>
              </a:rPr>
              <a:t>A proporção (ou fração) de </a:t>
            </a:r>
            <a:r>
              <a:rPr lang="en-US" sz="3200">
                <a:solidFill>
                  <a:srgbClr val="FF3300"/>
                </a:solidFill>
                <a:latin typeface="Tahoma" pitchFamily="34" charset="0"/>
              </a:rPr>
              <a:t>qualquer</a:t>
            </a:r>
            <a:r>
              <a:rPr lang="en-US" sz="3200">
                <a:latin typeface="Tahoma" pitchFamily="34" charset="0"/>
              </a:rPr>
              <a:t> </a:t>
            </a:r>
          </a:p>
          <a:p>
            <a:pPr algn="ctr"/>
            <a:r>
              <a:rPr lang="en-US" sz="3200">
                <a:latin typeface="Tahoma" pitchFamily="34" charset="0"/>
              </a:rPr>
              <a:t>conjunto de dados a menos</a:t>
            </a:r>
          </a:p>
          <a:p>
            <a:pPr algn="ctr"/>
            <a:r>
              <a:rPr lang="en-US" sz="3200">
                <a:latin typeface="Tahoma" pitchFamily="34" charset="0"/>
              </a:rPr>
              <a:t>de k desvios-padrão a contar da média </a:t>
            </a:r>
          </a:p>
          <a:p>
            <a:pPr algn="ctr"/>
            <a:r>
              <a:rPr lang="en-US" sz="3200">
                <a:latin typeface="Tahoma" pitchFamily="34" charset="0"/>
              </a:rPr>
              <a:t>é sempre</a:t>
            </a:r>
          </a:p>
          <a:p>
            <a:pPr algn="ctr"/>
            <a:r>
              <a:rPr lang="en-US" sz="3200">
                <a:latin typeface="Tahoma" pitchFamily="34" charset="0"/>
              </a:rPr>
              <a:t>ao menos 1 – 1/K</a:t>
            </a:r>
            <a:r>
              <a:rPr lang="en-US" sz="3200" baseline="30000">
                <a:latin typeface="Tahoma" pitchFamily="34" charset="0"/>
              </a:rPr>
              <a:t>2</a:t>
            </a:r>
            <a:r>
              <a:rPr lang="en-US" sz="3200">
                <a:latin typeface="Tahoma" pitchFamily="34" charset="0"/>
              </a:rPr>
              <a:t> </a:t>
            </a:r>
            <a:endParaRPr lang="pt-BR" sz="3200">
              <a:latin typeface="Tahoma" pitchFamily="34" charset="0"/>
            </a:endParaRPr>
          </a:p>
        </p:txBody>
      </p:sp>
      <p:sp>
        <p:nvSpPr>
          <p:cNvPr id="2556931" name="Text Box 6"/>
          <p:cNvSpPr txBox="1">
            <a:spLocks noChangeArrowheads="1"/>
          </p:cNvSpPr>
          <p:nvPr/>
        </p:nvSpPr>
        <p:spPr bwMode="auto">
          <a:xfrm>
            <a:off x="509588" y="5562600"/>
            <a:ext cx="82010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6600FF"/>
                </a:solidFill>
                <a:latin typeface="Tahoma" pitchFamily="34" charset="0"/>
              </a:rPr>
              <a:t>K é um número positivo maior do que 1</a:t>
            </a:r>
            <a:endParaRPr lang="pt-BR" sz="3200">
              <a:solidFill>
                <a:srgbClr val="6600FF"/>
              </a:solidFill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096963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US" altLang="en-US" sz="4800" kern="0" dirty="0" err="1">
                <a:solidFill>
                  <a:srgbClr val="008000"/>
                </a:solidFill>
                <a:latin typeface="+mj-lt"/>
                <a:ea typeface="+mj-ea"/>
                <a:cs typeface="+mj-cs"/>
              </a:rPr>
              <a:t>Teorema</a:t>
            </a:r>
            <a:r>
              <a:rPr lang="en-US" altLang="en-US" sz="4800" kern="0" dirty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altLang="en-US" sz="4800" kern="0" dirty="0" err="1">
                <a:solidFill>
                  <a:srgbClr val="008000"/>
                </a:solidFill>
                <a:latin typeface="+mj-lt"/>
                <a:ea typeface="+mj-ea"/>
                <a:cs typeface="+mj-cs"/>
              </a:rPr>
              <a:t>Chebychev</a:t>
            </a:r>
            <a:endParaRPr lang="en-US" altLang="en-US" sz="4800" kern="0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7953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57954" name="Text Box 5"/>
          <p:cNvSpPr txBox="1">
            <a:spLocks noChangeArrowheads="1"/>
          </p:cNvSpPr>
          <p:nvPr/>
        </p:nvSpPr>
        <p:spPr bwMode="auto">
          <a:xfrm>
            <a:off x="768350" y="3478213"/>
            <a:ext cx="77200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99FF"/>
                </a:solidFill>
                <a:latin typeface="Tahoma" pitchFamily="34" charset="0"/>
              </a:rPr>
              <a:t>Ao menos ¾ (75%) de todos</a:t>
            </a:r>
          </a:p>
          <a:p>
            <a:pPr algn="ctr"/>
            <a:r>
              <a:rPr lang="en-US" sz="2800">
                <a:solidFill>
                  <a:srgbClr val="0099FF"/>
                </a:solidFill>
                <a:latin typeface="Tahoma" pitchFamily="34" charset="0"/>
              </a:rPr>
              <a:t> os valores estão</a:t>
            </a:r>
          </a:p>
          <a:p>
            <a:pPr algn="ctr"/>
            <a:r>
              <a:rPr lang="en-US" sz="2800">
                <a:solidFill>
                  <a:srgbClr val="0099FF"/>
                </a:solidFill>
                <a:latin typeface="Tahoma" pitchFamily="34" charset="0"/>
              </a:rPr>
              <a:t>no intervalo entre –2 e +2 desvios-padrão</a:t>
            </a:r>
            <a:endParaRPr lang="pt-BR" sz="2800">
              <a:solidFill>
                <a:srgbClr val="0099FF"/>
              </a:solidFill>
              <a:latin typeface="Tahoma" pitchFamily="34" charset="0"/>
            </a:endParaRPr>
          </a:p>
        </p:txBody>
      </p:sp>
      <p:sp>
        <p:nvSpPr>
          <p:cNvPr id="2557955" name="Text Box 6"/>
          <p:cNvSpPr txBox="1">
            <a:spLocks noChangeArrowheads="1"/>
          </p:cNvSpPr>
          <p:nvPr/>
        </p:nvSpPr>
        <p:spPr bwMode="auto">
          <a:xfrm>
            <a:off x="1087438" y="2060575"/>
            <a:ext cx="7008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Tahoma" pitchFamily="34" charset="0"/>
              </a:rPr>
              <a:t>Consequências para k = 2 e k = 3</a:t>
            </a:r>
            <a:endParaRPr lang="pt-BR" sz="3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096963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US" altLang="en-US" sz="4800" ker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Teorema de Chebychev</a:t>
            </a:r>
            <a:endParaRPr lang="en-US" altLang="en-US" sz="4800" kern="0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8977" name="Text Box 4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58978" name="Text Box 5"/>
          <p:cNvSpPr txBox="1">
            <a:spLocks noChangeArrowheads="1"/>
          </p:cNvSpPr>
          <p:nvPr/>
        </p:nvSpPr>
        <p:spPr bwMode="auto">
          <a:xfrm>
            <a:off x="768350" y="3478213"/>
            <a:ext cx="7720013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>
                <a:solidFill>
                  <a:srgbClr val="0033CC"/>
                </a:solidFill>
                <a:latin typeface="Tahoma" pitchFamily="34" charset="0"/>
              </a:rPr>
              <a:t>Ao menos 8/9 (89%) de todos</a:t>
            </a:r>
          </a:p>
          <a:p>
            <a:pPr algn="ctr"/>
            <a:r>
              <a:rPr lang="en-US" sz="2800">
                <a:solidFill>
                  <a:srgbClr val="0033CC"/>
                </a:solidFill>
                <a:latin typeface="Tahoma" pitchFamily="34" charset="0"/>
              </a:rPr>
              <a:t> os valores estão</a:t>
            </a:r>
          </a:p>
          <a:p>
            <a:pPr algn="ctr"/>
            <a:r>
              <a:rPr lang="en-US" sz="2800">
                <a:solidFill>
                  <a:srgbClr val="0033CC"/>
                </a:solidFill>
                <a:latin typeface="Tahoma" pitchFamily="34" charset="0"/>
              </a:rPr>
              <a:t>no intervalo entre –3 e +3 desvios-padrão</a:t>
            </a:r>
            <a:endParaRPr lang="pt-BR" sz="2800">
              <a:solidFill>
                <a:srgbClr val="0033CC"/>
              </a:solidFill>
              <a:latin typeface="Tahoma" pitchFamily="34" charset="0"/>
            </a:endParaRPr>
          </a:p>
        </p:txBody>
      </p:sp>
      <p:sp>
        <p:nvSpPr>
          <p:cNvPr id="2558979" name="Text Box 6"/>
          <p:cNvSpPr txBox="1">
            <a:spLocks noChangeArrowheads="1"/>
          </p:cNvSpPr>
          <p:nvPr/>
        </p:nvSpPr>
        <p:spPr bwMode="auto">
          <a:xfrm>
            <a:off x="1116013" y="2276475"/>
            <a:ext cx="70088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FF0066"/>
                </a:solidFill>
                <a:latin typeface="Tahoma" pitchFamily="34" charset="0"/>
              </a:rPr>
              <a:t>Consequências para k = 2 e k = 3</a:t>
            </a:r>
            <a:endParaRPr lang="pt-BR" sz="3200">
              <a:solidFill>
                <a:srgbClr val="FF0066"/>
              </a:solidFill>
              <a:latin typeface="Tahoma" pitchFamily="34" charset="0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0" y="0"/>
            <a:ext cx="9144000" cy="1096963"/>
          </a:xfrm>
          <a:prstGeom prst="rect">
            <a:avLst/>
          </a:prstGeom>
          <a:noFill/>
          <a:ln/>
        </p:spPr>
        <p:txBody>
          <a:bodyPr/>
          <a:lstStyle/>
          <a:p>
            <a:pPr algn="ctr">
              <a:lnSpc>
                <a:spcPct val="150000"/>
              </a:lnSpc>
              <a:defRPr/>
            </a:pPr>
            <a:r>
              <a:rPr lang="en-US" altLang="en-US" sz="4800" kern="0">
                <a:solidFill>
                  <a:srgbClr val="008000"/>
                </a:solidFill>
                <a:latin typeface="+mj-lt"/>
                <a:ea typeface="+mj-ea"/>
                <a:cs typeface="+mj-cs"/>
              </a:rPr>
              <a:t>Teorema de Chebychev</a:t>
            </a:r>
            <a:endParaRPr lang="en-US" altLang="en-US" sz="4800" kern="0" dirty="0">
              <a:solidFill>
                <a:srgbClr val="008000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409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397000"/>
            <a:ext cx="452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4098" name="Line 4"/>
          <p:cNvSpPr>
            <a:spLocks noChangeShapeType="1"/>
          </p:cNvSpPr>
          <p:nvPr/>
        </p:nvSpPr>
        <p:spPr bwMode="auto">
          <a:xfrm>
            <a:off x="4546600" y="1401763"/>
            <a:ext cx="0" cy="17335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4099" name="Text Box 5"/>
          <p:cNvSpPr txBox="1">
            <a:spLocks noChangeArrowheads="1"/>
          </p:cNvSpPr>
          <p:nvPr/>
        </p:nvSpPr>
        <p:spPr bwMode="auto">
          <a:xfrm>
            <a:off x="1198563" y="3862388"/>
            <a:ext cx="69469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en-US" altLang="en-US" sz="2200"/>
              <a:t> Suas média, mediana e moda são iguais.</a:t>
            </a:r>
          </a:p>
        </p:txBody>
      </p:sp>
      <p:sp>
        <p:nvSpPr>
          <p:cNvPr id="2564100" name="Text Box 6"/>
          <p:cNvSpPr txBox="1">
            <a:spLocks noChangeArrowheads="1"/>
          </p:cNvSpPr>
          <p:nvPr/>
        </p:nvSpPr>
        <p:spPr bwMode="auto">
          <a:xfrm>
            <a:off x="966788" y="4586288"/>
            <a:ext cx="740727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en-US" altLang="en-US" sz="2200"/>
              <a:t> Tem forma de sino e é simétrica em torno da média.</a:t>
            </a:r>
          </a:p>
        </p:txBody>
      </p:sp>
      <p:sp>
        <p:nvSpPr>
          <p:cNvPr id="2564101" name="Text Box 7"/>
          <p:cNvSpPr txBox="1">
            <a:spLocks noChangeArrowheads="1"/>
          </p:cNvSpPr>
          <p:nvPr/>
        </p:nvSpPr>
        <p:spPr bwMode="auto">
          <a:xfrm>
            <a:off x="2168525" y="5311775"/>
            <a:ext cx="5026025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en-US" altLang="en-US" sz="2200"/>
              <a:t> A área total sob a curva é de 100%.</a:t>
            </a:r>
          </a:p>
        </p:txBody>
      </p:sp>
      <p:sp>
        <p:nvSpPr>
          <p:cNvPr id="2564102" name="Line 8"/>
          <p:cNvSpPr>
            <a:spLocks noChangeShapeType="1"/>
          </p:cNvSpPr>
          <p:nvPr/>
        </p:nvSpPr>
        <p:spPr bwMode="auto">
          <a:xfrm>
            <a:off x="1047750" y="3136900"/>
            <a:ext cx="68786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4103" name="Text Box 9"/>
          <p:cNvSpPr txBox="1">
            <a:spLocks noChangeArrowheads="1"/>
          </p:cNvSpPr>
          <p:nvPr/>
        </p:nvSpPr>
        <p:spPr bwMode="auto">
          <a:xfrm>
            <a:off x="7118350" y="324961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 b="0" i="1"/>
              <a:t>x</a:t>
            </a:r>
            <a:endParaRPr lang="en-US" altLang="en-US" b="0"/>
          </a:p>
        </p:txBody>
      </p:sp>
      <p:pic>
        <p:nvPicPr>
          <p:cNvPr id="256410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2450" y="3251200"/>
            <a:ext cx="342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curva normal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614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41500" y="1397000"/>
            <a:ext cx="452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6146" name="Text Box 3"/>
          <p:cNvSpPr txBox="1">
            <a:spLocks noChangeArrowheads="1"/>
          </p:cNvSpPr>
          <p:nvPr/>
        </p:nvSpPr>
        <p:spPr bwMode="auto">
          <a:xfrm>
            <a:off x="501650" y="3700463"/>
            <a:ext cx="8032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en-US" altLang="en-US" sz="2200"/>
              <a:t> À medida que a curva se afasta da média, aproxima-se cada vez mais do eixo </a:t>
            </a:r>
            <a:r>
              <a:rPr lang="en-US" altLang="en-US" sz="2200" i="1"/>
              <a:t>x</a:t>
            </a:r>
            <a:r>
              <a:rPr lang="en-US" altLang="en-US" sz="2200"/>
              <a:t>, mas nunca o toca.</a:t>
            </a:r>
          </a:p>
        </p:txBody>
      </p:sp>
      <p:sp>
        <p:nvSpPr>
          <p:cNvPr id="2566147" name="Text Box 4"/>
          <p:cNvSpPr txBox="1">
            <a:spLocks noChangeArrowheads="1"/>
          </p:cNvSpPr>
          <p:nvPr/>
        </p:nvSpPr>
        <p:spPr bwMode="auto">
          <a:xfrm>
            <a:off x="444500" y="4778375"/>
            <a:ext cx="8280400" cy="109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buFontTx/>
              <a:buChar char="•"/>
            </a:pPr>
            <a:r>
              <a:rPr lang="en-US" altLang="en-US" sz="2200"/>
              <a:t> Os pontos em que a curvatura muda são chamados pontos de inflexão. O gráfico curva-se para baixo entre os pontos de inflexão e, para cima, à esquerda e à direita deles.</a:t>
            </a:r>
          </a:p>
        </p:txBody>
      </p:sp>
      <p:sp>
        <p:nvSpPr>
          <p:cNvPr id="2566148" name="Line 5"/>
          <p:cNvSpPr>
            <a:spLocks noChangeShapeType="1"/>
          </p:cNvSpPr>
          <p:nvPr/>
        </p:nvSpPr>
        <p:spPr bwMode="auto">
          <a:xfrm>
            <a:off x="609600" y="3130550"/>
            <a:ext cx="6967538" cy="12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49" name="Text Box 6"/>
          <p:cNvSpPr txBox="1">
            <a:spLocks noChangeArrowheads="1"/>
          </p:cNvSpPr>
          <p:nvPr/>
        </p:nvSpPr>
        <p:spPr bwMode="auto">
          <a:xfrm>
            <a:off x="7651750" y="3071813"/>
            <a:ext cx="3873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3200" b="0" i="1"/>
              <a:t>x</a:t>
            </a:r>
            <a:endParaRPr lang="en-US" altLang="en-US" b="0"/>
          </a:p>
        </p:txBody>
      </p:sp>
      <p:sp>
        <p:nvSpPr>
          <p:cNvPr id="2566150" name="Line 7"/>
          <p:cNvSpPr>
            <a:spLocks noChangeShapeType="1"/>
          </p:cNvSpPr>
          <p:nvPr/>
        </p:nvSpPr>
        <p:spPr bwMode="auto">
          <a:xfrm>
            <a:off x="4108450" y="1414463"/>
            <a:ext cx="0" cy="17335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51" name="Text Box 8"/>
          <p:cNvSpPr txBox="1">
            <a:spLocks noChangeArrowheads="1"/>
          </p:cNvSpPr>
          <p:nvPr/>
        </p:nvSpPr>
        <p:spPr bwMode="auto">
          <a:xfrm>
            <a:off x="5559425" y="1787525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Ponto de inflexão</a:t>
            </a:r>
          </a:p>
        </p:txBody>
      </p:sp>
      <p:sp>
        <p:nvSpPr>
          <p:cNvPr id="2566152" name="Line 9"/>
          <p:cNvSpPr>
            <a:spLocks noChangeShapeType="1"/>
          </p:cNvSpPr>
          <p:nvPr/>
        </p:nvSpPr>
        <p:spPr bwMode="auto">
          <a:xfrm flipH="1">
            <a:off x="4860925" y="2028825"/>
            <a:ext cx="604838" cy="555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53" name="Text Box 10"/>
          <p:cNvSpPr txBox="1">
            <a:spLocks noChangeArrowheads="1"/>
          </p:cNvSpPr>
          <p:nvPr/>
        </p:nvSpPr>
        <p:spPr bwMode="auto">
          <a:xfrm>
            <a:off x="219075" y="1697038"/>
            <a:ext cx="2720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/>
              <a:t>Ponto de inflexão</a:t>
            </a:r>
          </a:p>
        </p:txBody>
      </p:sp>
      <p:sp>
        <p:nvSpPr>
          <p:cNvPr id="2566154" name="Line 11"/>
          <p:cNvSpPr>
            <a:spLocks noChangeShapeType="1"/>
          </p:cNvSpPr>
          <p:nvPr/>
        </p:nvSpPr>
        <p:spPr bwMode="auto">
          <a:xfrm>
            <a:off x="2913063" y="1952625"/>
            <a:ext cx="439737" cy="80963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 type="oval" w="med" len="med"/>
            <a:tailEnd type="triangle" w="med" len="med"/>
          </a:ln>
        </p:spPr>
        <p:txBody>
          <a:bodyPr wrap="none" anchor="ctr"/>
          <a:lstStyle/>
          <a:p>
            <a:endParaRPr lang="pt-BR"/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3454400" y="2009775"/>
            <a:ext cx="1301750" cy="133350"/>
            <a:chOff x="2184" y="1218"/>
            <a:chExt cx="820" cy="84"/>
          </a:xfrm>
        </p:grpSpPr>
        <p:sp>
          <p:nvSpPr>
            <p:cNvPr id="2566166" name="Oval 13"/>
            <p:cNvSpPr>
              <a:spLocks noChangeArrowheads="1"/>
            </p:cNvSpPr>
            <p:nvPr/>
          </p:nvSpPr>
          <p:spPr bwMode="auto">
            <a:xfrm>
              <a:off x="2876" y="1230"/>
              <a:ext cx="128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566167" name="Oval 14"/>
            <p:cNvSpPr>
              <a:spLocks noChangeArrowheads="1"/>
            </p:cNvSpPr>
            <p:nvPr/>
          </p:nvSpPr>
          <p:spPr bwMode="auto">
            <a:xfrm>
              <a:off x="2184" y="1218"/>
              <a:ext cx="128" cy="7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pt-BR"/>
            </a:p>
          </p:txBody>
        </p:sp>
      </p:grpSp>
      <p:pic>
        <p:nvPicPr>
          <p:cNvPr id="2566156" name="Picture 1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30650" y="3225800"/>
            <a:ext cx="3429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6157" name="Picture 1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2146300"/>
            <a:ext cx="10922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6158" name="Picture 1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229350" y="2216150"/>
            <a:ext cx="1028700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6159" name="Line 18"/>
          <p:cNvSpPr>
            <a:spLocks noChangeShapeType="1"/>
          </p:cNvSpPr>
          <p:nvPr/>
        </p:nvSpPr>
        <p:spPr bwMode="auto">
          <a:xfrm flipV="1">
            <a:off x="2389188" y="30607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60" name="Line 19"/>
          <p:cNvSpPr>
            <a:spLocks noChangeShapeType="1"/>
          </p:cNvSpPr>
          <p:nvPr/>
        </p:nvSpPr>
        <p:spPr bwMode="auto">
          <a:xfrm flipV="1">
            <a:off x="2962275" y="2844800"/>
            <a:ext cx="0" cy="279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61" name="Line 20"/>
          <p:cNvSpPr>
            <a:spLocks noChangeShapeType="1"/>
          </p:cNvSpPr>
          <p:nvPr/>
        </p:nvSpPr>
        <p:spPr bwMode="auto">
          <a:xfrm flipV="1">
            <a:off x="3535363" y="20955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62" name="Line 21"/>
          <p:cNvSpPr>
            <a:spLocks noChangeShapeType="1"/>
          </p:cNvSpPr>
          <p:nvPr/>
        </p:nvSpPr>
        <p:spPr bwMode="auto">
          <a:xfrm flipV="1">
            <a:off x="5783263" y="3060700"/>
            <a:ext cx="0" cy="762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63" name="Line 22"/>
          <p:cNvSpPr>
            <a:spLocks noChangeShapeType="1"/>
          </p:cNvSpPr>
          <p:nvPr/>
        </p:nvSpPr>
        <p:spPr bwMode="auto">
          <a:xfrm flipV="1">
            <a:off x="4665663" y="2095500"/>
            <a:ext cx="0" cy="10287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6164" name="Line 23"/>
          <p:cNvSpPr>
            <a:spLocks noChangeShapeType="1"/>
          </p:cNvSpPr>
          <p:nvPr/>
        </p:nvSpPr>
        <p:spPr bwMode="auto">
          <a:xfrm flipV="1">
            <a:off x="5224463" y="2844800"/>
            <a:ext cx="0" cy="27940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0" y="0"/>
            <a:ext cx="9144000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pt-BR" sz="4800" b="1">
                <a:solidFill>
                  <a:srgbClr val="008080"/>
                </a:solidFill>
              </a:rPr>
              <a:t>curva normal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819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7050" y="4070350"/>
            <a:ext cx="1409700" cy="212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19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8900" y="5283200"/>
            <a:ext cx="3657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19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7050" y="4800600"/>
            <a:ext cx="1409700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19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56250" y="1574800"/>
            <a:ext cx="1714500" cy="162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197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27450" y="1625600"/>
            <a:ext cx="1358900" cy="157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8198" name="Picture 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111250" y="1600200"/>
            <a:ext cx="1409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8199" name="Line 8"/>
          <p:cNvSpPr>
            <a:spLocks noChangeShapeType="1"/>
          </p:cNvSpPr>
          <p:nvPr/>
        </p:nvSpPr>
        <p:spPr bwMode="auto">
          <a:xfrm>
            <a:off x="4405313" y="1681163"/>
            <a:ext cx="0" cy="15017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00" name="Line 9"/>
          <p:cNvSpPr>
            <a:spLocks noChangeShapeType="1"/>
          </p:cNvSpPr>
          <p:nvPr/>
        </p:nvSpPr>
        <p:spPr bwMode="auto">
          <a:xfrm>
            <a:off x="1803400" y="1603375"/>
            <a:ext cx="0" cy="164465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01" name="Rectangle 10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742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/>
              <a:t>Médias e desvios-padrão</a:t>
            </a:r>
          </a:p>
        </p:txBody>
      </p:sp>
      <p:sp>
        <p:nvSpPr>
          <p:cNvPr id="2568202" name="Line 11"/>
          <p:cNvSpPr>
            <a:spLocks noChangeShapeType="1"/>
          </p:cNvSpPr>
          <p:nvPr/>
        </p:nvSpPr>
        <p:spPr bwMode="auto">
          <a:xfrm>
            <a:off x="1231900" y="4832350"/>
            <a:ext cx="0" cy="1395413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03" name="Line 12"/>
          <p:cNvSpPr>
            <a:spLocks noChangeShapeType="1"/>
          </p:cNvSpPr>
          <p:nvPr/>
        </p:nvSpPr>
        <p:spPr bwMode="auto">
          <a:xfrm>
            <a:off x="4464050" y="5318125"/>
            <a:ext cx="0" cy="858838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04" name="Line 13"/>
          <p:cNvSpPr>
            <a:spLocks noChangeShapeType="1"/>
          </p:cNvSpPr>
          <p:nvPr/>
        </p:nvSpPr>
        <p:spPr bwMode="auto">
          <a:xfrm>
            <a:off x="7578725" y="4149725"/>
            <a:ext cx="0" cy="2019300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05" name="Line 14"/>
          <p:cNvSpPr>
            <a:spLocks noChangeShapeType="1"/>
          </p:cNvSpPr>
          <p:nvPr/>
        </p:nvSpPr>
        <p:spPr bwMode="auto">
          <a:xfrm>
            <a:off x="25527000" y="1333500"/>
            <a:ext cx="1588" cy="3613150"/>
          </a:xfrm>
          <a:prstGeom prst="line">
            <a:avLst/>
          </a:prstGeom>
          <a:noFill/>
          <a:ln w="28575">
            <a:solidFill>
              <a:srgbClr val="80A4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06" name="Line 15"/>
          <p:cNvSpPr>
            <a:spLocks noChangeShapeType="1"/>
          </p:cNvSpPr>
          <p:nvPr/>
        </p:nvSpPr>
        <p:spPr bwMode="auto">
          <a:xfrm>
            <a:off x="12319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07" name="Line 16"/>
          <p:cNvSpPr>
            <a:spLocks noChangeShapeType="1"/>
          </p:cNvSpPr>
          <p:nvPr/>
        </p:nvSpPr>
        <p:spPr bwMode="auto">
          <a:xfrm>
            <a:off x="18034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08" name="Line 17"/>
          <p:cNvSpPr>
            <a:spLocks noChangeShapeType="1"/>
          </p:cNvSpPr>
          <p:nvPr/>
        </p:nvSpPr>
        <p:spPr bwMode="auto">
          <a:xfrm>
            <a:off x="23749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09" name="Line 18"/>
          <p:cNvSpPr>
            <a:spLocks noChangeShapeType="1"/>
          </p:cNvSpPr>
          <p:nvPr/>
        </p:nvSpPr>
        <p:spPr bwMode="auto">
          <a:xfrm>
            <a:off x="29464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0" name="Line 19"/>
          <p:cNvSpPr>
            <a:spLocks noChangeShapeType="1"/>
          </p:cNvSpPr>
          <p:nvPr/>
        </p:nvSpPr>
        <p:spPr bwMode="auto">
          <a:xfrm>
            <a:off x="35179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1" name="Line 20"/>
          <p:cNvSpPr>
            <a:spLocks noChangeShapeType="1"/>
          </p:cNvSpPr>
          <p:nvPr/>
        </p:nvSpPr>
        <p:spPr bwMode="auto">
          <a:xfrm>
            <a:off x="41275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2" name="Line 21"/>
          <p:cNvSpPr>
            <a:spLocks noChangeShapeType="1"/>
          </p:cNvSpPr>
          <p:nvPr/>
        </p:nvSpPr>
        <p:spPr bwMode="auto">
          <a:xfrm>
            <a:off x="46990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3" name="Line 22"/>
          <p:cNvSpPr>
            <a:spLocks noChangeShapeType="1"/>
          </p:cNvSpPr>
          <p:nvPr/>
        </p:nvSpPr>
        <p:spPr bwMode="auto">
          <a:xfrm>
            <a:off x="52705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4" name="Line 23"/>
          <p:cNvSpPr>
            <a:spLocks noChangeShapeType="1"/>
          </p:cNvSpPr>
          <p:nvPr/>
        </p:nvSpPr>
        <p:spPr bwMode="auto">
          <a:xfrm>
            <a:off x="58420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5" name="Line 24"/>
          <p:cNvSpPr>
            <a:spLocks noChangeShapeType="1"/>
          </p:cNvSpPr>
          <p:nvPr/>
        </p:nvSpPr>
        <p:spPr bwMode="auto">
          <a:xfrm>
            <a:off x="64135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6" name="Line 25"/>
          <p:cNvSpPr>
            <a:spLocks noChangeShapeType="1"/>
          </p:cNvSpPr>
          <p:nvPr/>
        </p:nvSpPr>
        <p:spPr bwMode="auto">
          <a:xfrm>
            <a:off x="7023100" y="6096000"/>
            <a:ext cx="1588" cy="1746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17" name="Rectangle 26"/>
          <p:cNvSpPr>
            <a:spLocks noChangeArrowheads="1"/>
          </p:cNvSpPr>
          <p:nvPr/>
        </p:nvSpPr>
        <p:spPr bwMode="auto">
          <a:xfrm>
            <a:off x="69088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20</a:t>
            </a:r>
            <a:endParaRPr lang="en-US" altLang="en-US" b="0"/>
          </a:p>
        </p:txBody>
      </p:sp>
      <p:sp>
        <p:nvSpPr>
          <p:cNvPr id="2568218" name="Line 27"/>
          <p:cNvSpPr>
            <a:spLocks noChangeShapeType="1"/>
          </p:cNvSpPr>
          <p:nvPr/>
        </p:nvSpPr>
        <p:spPr bwMode="auto">
          <a:xfrm>
            <a:off x="7580313" y="6149975"/>
            <a:ext cx="0" cy="17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19" name="Line 28"/>
          <p:cNvSpPr>
            <a:spLocks noChangeShapeType="1"/>
          </p:cNvSpPr>
          <p:nvPr/>
        </p:nvSpPr>
        <p:spPr bwMode="auto">
          <a:xfrm>
            <a:off x="8116888" y="6129338"/>
            <a:ext cx="0" cy="176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20" name="Line 29"/>
          <p:cNvSpPr>
            <a:spLocks noChangeShapeType="1"/>
          </p:cNvSpPr>
          <p:nvPr/>
        </p:nvSpPr>
        <p:spPr bwMode="auto">
          <a:xfrm>
            <a:off x="808038" y="6107113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21" name="Line 30"/>
          <p:cNvSpPr>
            <a:spLocks noChangeShapeType="1"/>
          </p:cNvSpPr>
          <p:nvPr/>
        </p:nvSpPr>
        <p:spPr bwMode="auto">
          <a:xfrm>
            <a:off x="1231900" y="6183313"/>
            <a:ext cx="5791200" cy="1587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22" name="Line 31"/>
          <p:cNvSpPr>
            <a:spLocks noChangeShapeType="1"/>
          </p:cNvSpPr>
          <p:nvPr/>
        </p:nvSpPr>
        <p:spPr bwMode="auto">
          <a:xfrm>
            <a:off x="7010400" y="61849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23" name="Line 32"/>
          <p:cNvSpPr>
            <a:spLocks noChangeShapeType="1"/>
          </p:cNvSpPr>
          <p:nvPr/>
        </p:nvSpPr>
        <p:spPr bwMode="auto">
          <a:xfrm flipH="1">
            <a:off x="0" y="6184900"/>
            <a:ext cx="121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24" name="Rectangle 33"/>
          <p:cNvSpPr>
            <a:spLocks noChangeArrowheads="1"/>
          </p:cNvSpPr>
          <p:nvPr/>
        </p:nvSpPr>
        <p:spPr bwMode="auto">
          <a:xfrm>
            <a:off x="22606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12</a:t>
            </a:r>
            <a:endParaRPr lang="en-US" altLang="en-US" b="0"/>
          </a:p>
        </p:txBody>
      </p:sp>
      <p:sp>
        <p:nvSpPr>
          <p:cNvPr id="2568225" name="Rectangle 34"/>
          <p:cNvSpPr>
            <a:spLocks noChangeArrowheads="1"/>
          </p:cNvSpPr>
          <p:nvPr/>
        </p:nvSpPr>
        <p:spPr bwMode="auto">
          <a:xfrm>
            <a:off x="40132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15</a:t>
            </a:r>
            <a:endParaRPr lang="en-US" altLang="en-US" b="0"/>
          </a:p>
        </p:txBody>
      </p:sp>
      <p:sp>
        <p:nvSpPr>
          <p:cNvPr id="2568226" name="Rectangle 35"/>
          <p:cNvSpPr>
            <a:spLocks noChangeArrowheads="1"/>
          </p:cNvSpPr>
          <p:nvPr/>
        </p:nvSpPr>
        <p:spPr bwMode="auto">
          <a:xfrm>
            <a:off x="57277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18</a:t>
            </a:r>
            <a:endParaRPr lang="en-US" altLang="en-US" b="0"/>
          </a:p>
        </p:txBody>
      </p:sp>
      <p:sp>
        <p:nvSpPr>
          <p:cNvPr id="2568227" name="Rectangle 36"/>
          <p:cNvSpPr>
            <a:spLocks noChangeArrowheads="1"/>
          </p:cNvSpPr>
          <p:nvPr/>
        </p:nvSpPr>
        <p:spPr bwMode="auto">
          <a:xfrm>
            <a:off x="11176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10</a:t>
            </a:r>
            <a:endParaRPr lang="en-US" altLang="en-US" b="0"/>
          </a:p>
        </p:txBody>
      </p:sp>
      <p:sp>
        <p:nvSpPr>
          <p:cNvPr id="2568228" name="Rectangle 37"/>
          <p:cNvSpPr>
            <a:spLocks noChangeArrowheads="1"/>
          </p:cNvSpPr>
          <p:nvPr/>
        </p:nvSpPr>
        <p:spPr bwMode="auto">
          <a:xfrm>
            <a:off x="16891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11</a:t>
            </a:r>
            <a:endParaRPr lang="en-US" altLang="en-US" b="0"/>
          </a:p>
        </p:txBody>
      </p:sp>
      <p:sp>
        <p:nvSpPr>
          <p:cNvPr id="2568229" name="Rectangle 38"/>
          <p:cNvSpPr>
            <a:spLocks noChangeArrowheads="1"/>
          </p:cNvSpPr>
          <p:nvPr/>
        </p:nvSpPr>
        <p:spPr bwMode="auto">
          <a:xfrm>
            <a:off x="28321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13</a:t>
            </a:r>
            <a:endParaRPr lang="en-US" altLang="en-US" b="0"/>
          </a:p>
        </p:txBody>
      </p:sp>
      <p:sp>
        <p:nvSpPr>
          <p:cNvPr id="2568230" name="Rectangle 39"/>
          <p:cNvSpPr>
            <a:spLocks noChangeArrowheads="1"/>
          </p:cNvSpPr>
          <p:nvPr/>
        </p:nvSpPr>
        <p:spPr bwMode="auto">
          <a:xfrm>
            <a:off x="34036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14</a:t>
            </a:r>
            <a:endParaRPr lang="en-US" altLang="en-US" b="0"/>
          </a:p>
        </p:txBody>
      </p:sp>
      <p:sp>
        <p:nvSpPr>
          <p:cNvPr id="2568231" name="Rectangle 40"/>
          <p:cNvSpPr>
            <a:spLocks noChangeArrowheads="1"/>
          </p:cNvSpPr>
          <p:nvPr/>
        </p:nvSpPr>
        <p:spPr bwMode="auto">
          <a:xfrm>
            <a:off x="45847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16</a:t>
            </a:r>
            <a:endParaRPr lang="en-US" altLang="en-US" b="0"/>
          </a:p>
        </p:txBody>
      </p:sp>
      <p:sp>
        <p:nvSpPr>
          <p:cNvPr id="2568232" name="Rectangle 41"/>
          <p:cNvSpPr>
            <a:spLocks noChangeArrowheads="1"/>
          </p:cNvSpPr>
          <p:nvPr/>
        </p:nvSpPr>
        <p:spPr bwMode="auto">
          <a:xfrm>
            <a:off x="51562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17</a:t>
            </a:r>
            <a:endParaRPr lang="en-US" altLang="en-US" b="0"/>
          </a:p>
        </p:txBody>
      </p:sp>
      <p:sp>
        <p:nvSpPr>
          <p:cNvPr id="2568233" name="Rectangle 42"/>
          <p:cNvSpPr>
            <a:spLocks noChangeArrowheads="1"/>
          </p:cNvSpPr>
          <p:nvPr/>
        </p:nvSpPr>
        <p:spPr bwMode="auto">
          <a:xfrm>
            <a:off x="6299200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19</a:t>
            </a:r>
            <a:endParaRPr lang="en-US" altLang="en-US" b="0"/>
          </a:p>
        </p:txBody>
      </p:sp>
      <p:sp>
        <p:nvSpPr>
          <p:cNvPr id="2568234" name="Rectangle 43"/>
          <p:cNvSpPr>
            <a:spLocks noChangeArrowheads="1"/>
          </p:cNvSpPr>
          <p:nvPr/>
        </p:nvSpPr>
        <p:spPr bwMode="auto">
          <a:xfrm>
            <a:off x="7421563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21</a:t>
            </a:r>
            <a:endParaRPr lang="en-US" altLang="en-US" b="0"/>
          </a:p>
        </p:txBody>
      </p:sp>
      <p:sp>
        <p:nvSpPr>
          <p:cNvPr id="2568235" name="Rectangle 44"/>
          <p:cNvSpPr>
            <a:spLocks noChangeArrowheads="1"/>
          </p:cNvSpPr>
          <p:nvPr/>
        </p:nvSpPr>
        <p:spPr bwMode="auto">
          <a:xfrm>
            <a:off x="7948613" y="6319838"/>
            <a:ext cx="323850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22</a:t>
            </a:r>
            <a:endParaRPr lang="en-US" altLang="en-US" b="0"/>
          </a:p>
        </p:txBody>
      </p:sp>
      <p:sp>
        <p:nvSpPr>
          <p:cNvPr id="2568236" name="Rectangle 45"/>
          <p:cNvSpPr>
            <a:spLocks noChangeArrowheads="1"/>
          </p:cNvSpPr>
          <p:nvPr/>
        </p:nvSpPr>
        <p:spPr bwMode="auto">
          <a:xfrm>
            <a:off x="693738" y="6319838"/>
            <a:ext cx="161925" cy="350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300" b="0">
                <a:solidFill>
                  <a:srgbClr val="000000"/>
                </a:solidFill>
              </a:rPr>
              <a:t>9</a:t>
            </a:r>
            <a:endParaRPr lang="en-US" altLang="en-US" b="0"/>
          </a:p>
        </p:txBody>
      </p:sp>
      <p:sp>
        <p:nvSpPr>
          <p:cNvPr id="2568237" name="Line 46"/>
          <p:cNvSpPr>
            <a:spLocks noChangeShapeType="1"/>
          </p:cNvSpPr>
          <p:nvPr/>
        </p:nvSpPr>
        <p:spPr bwMode="auto">
          <a:xfrm>
            <a:off x="6413500" y="1585913"/>
            <a:ext cx="0" cy="173037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68238" name="Line 47"/>
          <p:cNvSpPr>
            <a:spLocks noChangeShapeType="1"/>
          </p:cNvSpPr>
          <p:nvPr/>
        </p:nvSpPr>
        <p:spPr bwMode="auto">
          <a:xfrm>
            <a:off x="12319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39" name="Line 48"/>
          <p:cNvSpPr>
            <a:spLocks noChangeShapeType="1"/>
          </p:cNvSpPr>
          <p:nvPr/>
        </p:nvSpPr>
        <p:spPr bwMode="auto">
          <a:xfrm>
            <a:off x="18034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0" name="Line 49"/>
          <p:cNvSpPr>
            <a:spLocks noChangeShapeType="1"/>
          </p:cNvSpPr>
          <p:nvPr/>
        </p:nvSpPr>
        <p:spPr bwMode="auto">
          <a:xfrm>
            <a:off x="23749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1" name="Line 50"/>
          <p:cNvSpPr>
            <a:spLocks noChangeShapeType="1"/>
          </p:cNvSpPr>
          <p:nvPr/>
        </p:nvSpPr>
        <p:spPr bwMode="auto">
          <a:xfrm>
            <a:off x="29464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2" name="Line 51"/>
          <p:cNvSpPr>
            <a:spLocks noChangeShapeType="1"/>
          </p:cNvSpPr>
          <p:nvPr/>
        </p:nvSpPr>
        <p:spPr bwMode="auto">
          <a:xfrm>
            <a:off x="35179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3" name="Line 52"/>
          <p:cNvSpPr>
            <a:spLocks noChangeShapeType="1"/>
          </p:cNvSpPr>
          <p:nvPr/>
        </p:nvSpPr>
        <p:spPr bwMode="auto">
          <a:xfrm>
            <a:off x="41275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4" name="Line 53"/>
          <p:cNvSpPr>
            <a:spLocks noChangeShapeType="1"/>
          </p:cNvSpPr>
          <p:nvPr/>
        </p:nvSpPr>
        <p:spPr bwMode="auto">
          <a:xfrm>
            <a:off x="46990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5" name="Line 54"/>
          <p:cNvSpPr>
            <a:spLocks noChangeShapeType="1"/>
          </p:cNvSpPr>
          <p:nvPr/>
        </p:nvSpPr>
        <p:spPr bwMode="auto">
          <a:xfrm>
            <a:off x="52705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6" name="Line 55"/>
          <p:cNvSpPr>
            <a:spLocks noChangeShapeType="1"/>
          </p:cNvSpPr>
          <p:nvPr/>
        </p:nvSpPr>
        <p:spPr bwMode="auto">
          <a:xfrm>
            <a:off x="58420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7" name="Line 56"/>
          <p:cNvSpPr>
            <a:spLocks noChangeShapeType="1"/>
          </p:cNvSpPr>
          <p:nvPr/>
        </p:nvSpPr>
        <p:spPr bwMode="auto">
          <a:xfrm>
            <a:off x="64135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8" name="Line 57"/>
          <p:cNvSpPr>
            <a:spLocks noChangeShapeType="1"/>
          </p:cNvSpPr>
          <p:nvPr/>
        </p:nvSpPr>
        <p:spPr bwMode="auto">
          <a:xfrm>
            <a:off x="7023100" y="3105150"/>
            <a:ext cx="1588" cy="17145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49" name="Rectangle 58"/>
          <p:cNvSpPr>
            <a:spLocks noChangeArrowheads="1"/>
          </p:cNvSpPr>
          <p:nvPr/>
        </p:nvSpPr>
        <p:spPr bwMode="auto">
          <a:xfrm>
            <a:off x="22606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12</a:t>
            </a:r>
          </a:p>
        </p:txBody>
      </p:sp>
      <p:sp>
        <p:nvSpPr>
          <p:cNvPr id="2568250" name="Rectangle 59"/>
          <p:cNvSpPr>
            <a:spLocks noChangeArrowheads="1"/>
          </p:cNvSpPr>
          <p:nvPr/>
        </p:nvSpPr>
        <p:spPr bwMode="auto">
          <a:xfrm>
            <a:off x="40132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15</a:t>
            </a:r>
          </a:p>
        </p:txBody>
      </p:sp>
      <p:sp>
        <p:nvSpPr>
          <p:cNvPr id="2568251" name="Rectangle 60"/>
          <p:cNvSpPr>
            <a:spLocks noChangeArrowheads="1"/>
          </p:cNvSpPr>
          <p:nvPr/>
        </p:nvSpPr>
        <p:spPr bwMode="auto">
          <a:xfrm>
            <a:off x="57277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18</a:t>
            </a:r>
          </a:p>
        </p:txBody>
      </p:sp>
      <p:sp>
        <p:nvSpPr>
          <p:cNvPr id="2568252" name="Rectangle 61"/>
          <p:cNvSpPr>
            <a:spLocks noChangeArrowheads="1"/>
          </p:cNvSpPr>
          <p:nvPr/>
        </p:nvSpPr>
        <p:spPr bwMode="auto">
          <a:xfrm>
            <a:off x="11176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10</a:t>
            </a:r>
          </a:p>
        </p:txBody>
      </p:sp>
      <p:sp>
        <p:nvSpPr>
          <p:cNvPr id="2568253" name="Rectangle 62"/>
          <p:cNvSpPr>
            <a:spLocks noChangeArrowheads="1"/>
          </p:cNvSpPr>
          <p:nvPr/>
        </p:nvSpPr>
        <p:spPr bwMode="auto">
          <a:xfrm>
            <a:off x="16891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11</a:t>
            </a:r>
          </a:p>
        </p:txBody>
      </p:sp>
      <p:sp>
        <p:nvSpPr>
          <p:cNvPr id="2568254" name="Rectangle 63"/>
          <p:cNvSpPr>
            <a:spLocks noChangeArrowheads="1"/>
          </p:cNvSpPr>
          <p:nvPr/>
        </p:nvSpPr>
        <p:spPr bwMode="auto">
          <a:xfrm>
            <a:off x="28321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13</a:t>
            </a:r>
          </a:p>
        </p:txBody>
      </p:sp>
      <p:sp>
        <p:nvSpPr>
          <p:cNvPr id="2568255" name="Rectangle 64"/>
          <p:cNvSpPr>
            <a:spLocks noChangeArrowheads="1"/>
          </p:cNvSpPr>
          <p:nvPr/>
        </p:nvSpPr>
        <p:spPr bwMode="auto">
          <a:xfrm>
            <a:off x="34036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14</a:t>
            </a:r>
          </a:p>
        </p:txBody>
      </p:sp>
      <p:sp>
        <p:nvSpPr>
          <p:cNvPr id="2568256" name="Rectangle 65"/>
          <p:cNvSpPr>
            <a:spLocks noChangeArrowheads="1"/>
          </p:cNvSpPr>
          <p:nvPr/>
        </p:nvSpPr>
        <p:spPr bwMode="auto">
          <a:xfrm>
            <a:off x="45847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16</a:t>
            </a:r>
          </a:p>
        </p:txBody>
      </p:sp>
      <p:sp>
        <p:nvSpPr>
          <p:cNvPr id="2568257" name="Rectangle 66"/>
          <p:cNvSpPr>
            <a:spLocks noChangeArrowheads="1"/>
          </p:cNvSpPr>
          <p:nvPr/>
        </p:nvSpPr>
        <p:spPr bwMode="auto">
          <a:xfrm>
            <a:off x="51562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17</a:t>
            </a:r>
          </a:p>
        </p:txBody>
      </p:sp>
      <p:sp>
        <p:nvSpPr>
          <p:cNvPr id="2568258" name="Rectangle 67"/>
          <p:cNvSpPr>
            <a:spLocks noChangeArrowheads="1"/>
          </p:cNvSpPr>
          <p:nvPr/>
        </p:nvSpPr>
        <p:spPr bwMode="auto">
          <a:xfrm>
            <a:off x="62992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19</a:t>
            </a:r>
          </a:p>
        </p:txBody>
      </p:sp>
      <p:sp>
        <p:nvSpPr>
          <p:cNvPr id="2568259" name="Rectangle 68"/>
          <p:cNvSpPr>
            <a:spLocks noChangeArrowheads="1"/>
          </p:cNvSpPr>
          <p:nvPr/>
        </p:nvSpPr>
        <p:spPr bwMode="auto">
          <a:xfrm>
            <a:off x="6908800" y="3297238"/>
            <a:ext cx="31115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200" b="0"/>
              <a:t>20</a:t>
            </a:r>
          </a:p>
        </p:txBody>
      </p:sp>
      <p:sp>
        <p:nvSpPr>
          <p:cNvPr id="2568260" name="Line 69"/>
          <p:cNvSpPr>
            <a:spLocks noChangeShapeType="1"/>
          </p:cNvSpPr>
          <p:nvPr/>
        </p:nvSpPr>
        <p:spPr bwMode="auto">
          <a:xfrm>
            <a:off x="1231900" y="3190875"/>
            <a:ext cx="5791200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68261" name="Text Box 70"/>
          <p:cNvSpPr txBox="1">
            <a:spLocks noChangeArrowheads="1"/>
          </p:cNvSpPr>
          <p:nvPr/>
        </p:nvSpPr>
        <p:spPr bwMode="auto">
          <a:xfrm>
            <a:off x="296863" y="3789363"/>
            <a:ext cx="8847137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200"/>
              <a:t>Curvas com médias diferentes e desvios padrão diferentes</a:t>
            </a:r>
            <a:endParaRPr lang="en-US" altLang="en-US" sz="2200" b="0"/>
          </a:p>
        </p:txBody>
      </p:sp>
      <p:sp>
        <p:nvSpPr>
          <p:cNvPr id="2568262" name="Text Box 71"/>
          <p:cNvSpPr txBox="1">
            <a:spLocks noChangeArrowheads="1"/>
          </p:cNvSpPr>
          <p:nvPr/>
        </p:nvSpPr>
        <p:spPr bwMode="auto">
          <a:xfrm>
            <a:off x="692150" y="1128713"/>
            <a:ext cx="7756525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n-US" altLang="en-US" sz="2200"/>
              <a:t>Curvas com médias diferentes e o mesmo desvio padrão</a:t>
            </a:r>
            <a:endParaRPr lang="en-US" altLang="en-US" sz="2200" b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024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1650" y="1320800"/>
            <a:ext cx="45593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4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9144000" cy="7429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Regra Empírica</a:t>
            </a:r>
          </a:p>
        </p:txBody>
      </p:sp>
      <p:sp>
        <p:nvSpPr>
          <p:cNvPr id="2570243" name="Line 4"/>
          <p:cNvSpPr>
            <a:spLocks noChangeShapeType="1"/>
          </p:cNvSpPr>
          <p:nvPr/>
        </p:nvSpPr>
        <p:spPr bwMode="auto">
          <a:xfrm>
            <a:off x="25004713" y="952500"/>
            <a:ext cx="1587" cy="2879725"/>
          </a:xfrm>
          <a:prstGeom prst="line">
            <a:avLst/>
          </a:prstGeom>
          <a:noFill/>
          <a:ln w="28575">
            <a:solidFill>
              <a:srgbClr val="80A4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44" name="Line 11"/>
          <p:cNvSpPr>
            <a:spLocks noChangeShapeType="1"/>
          </p:cNvSpPr>
          <p:nvPr/>
        </p:nvSpPr>
        <p:spPr bwMode="auto">
          <a:xfrm>
            <a:off x="1154113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45" name="Line 12"/>
          <p:cNvSpPr>
            <a:spLocks noChangeShapeType="1"/>
          </p:cNvSpPr>
          <p:nvPr/>
        </p:nvSpPr>
        <p:spPr bwMode="auto">
          <a:xfrm>
            <a:off x="192722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46" name="Line 13"/>
          <p:cNvSpPr>
            <a:spLocks noChangeShapeType="1"/>
          </p:cNvSpPr>
          <p:nvPr/>
        </p:nvSpPr>
        <p:spPr bwMode="auto">
          <a:xfrm>
            <a:off x="4773613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47" name="Line 14"/>
          <p:cNvSpPr>
            <a:spLocks noChangeShapeType="1"/>
          </p:cNvSpPr>
          <p:nvPr/>
        </p:nvSpPr>
        <p:spPr bwMode="auto">
          <a:xfrm>
            <a:off x="5480050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48" name="Line 15"/>
          <p:cNvSpPr>
            <a:spLocks noChangeShapeType="1"/>
          </p:cNvSpPr>
          <p:nvPr/>
        </p:nvSpPr>
        <p:spPr bwMode="auto">
          <a:xfrm>
            <a:off x="6188075" y="3629025"/>
            <a:ext cx="3175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49" name="Line 16"/>
          <p:cNvSpPr>
            <a:spLocks noChangeShapeType="1"/>
          </p:cNvSpPr>
          <p:nvPr/>
        </p:nvSpPr>
        <p:spPr bwMode="auto">
          <a:xfrm>
            <a:off x="6935788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50" name="Line 17"/>
          <p:cNvSpPr>
            <a:spLocks noChangeShapeType="1"/>
          </p:cNvSpPr>
          <p:nvPr/>
        </p:nvSpPr>
        <p:spPr bwMode="auto">
          <a:xfrm>
            <a:off x="696913" y="3721100"/>
            <a:ext cx="6848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70251" name="Text Box 18"/>
          <p:cNvSpPr txBox="1">
            <a:spLocks noChangeArrowheads="1"/>
          </p:cNvSpPr>
          <p:nvPr/>
        </p:nvSpPr>
        <p:spPr bwMode="auto">
          <a:xfrm>
            <a:off x="1785938" y="4786313"/>
            <a:ext cx="5643562" cy="830262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rgbClr val="FF3300"/>
                </a:solidFill>
              </a:rPr>
              <a:t>a área entre (– 1dp) e (+1dp) é de</a:t>
            </a:r>
          </a:p>
          <a:p>
            <a:pPr algn="ctr" eaLnBrk="0" hangingPunct="0"/>
            <a:r>
              <a:rPr lang="en-US" altLang="en-US">
                <a:solidFill>
                  <a:srgbClr val="FF3300"/>
                </a:solidFill>
              </a:rPr>
              <a:t>cerca de 68% </a:t>
            </a:r>
          </a:p>
        </p:txBody>
      </p:sp>
      <p:pic>
        <p:nvPicPr>
          <p:cNvPr id="2570252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2550" y="3822700"/>
            <a:ext cx="2746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53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69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54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55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546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56" name="Picture 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57" name="Picture 2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987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0258" name="Picture 2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45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0259" name="Line 27"/>
          <p:cNvSpPr>
            <a:spLocks noChangeShapeType="1"/>
          </p:cNvSpPr>
          <p:nvPr/>
        </p:nvSpPr>
        <p:spPr bwMode="auto">
          <a:xfrm>
            <a:off x="264477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60" name="Line 28"/>
          <p:cNvSpPr>
            <a:spLocks noChangeShapeType="1"/>
          </p:cNvSpPr>
          <p:nvPr/>
        </p:nvSpPr>
        <p:spPr bwMode="auto">
          <a:xfrm>
            <a:off x="333692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61" name="Line 29"/>
          <p:cNvSpPr>
            <a:spLocks noChangeShapeType="1"/>
          </p:cNvSpPr>
          <p:nvPr/>
        </p:nvSpPr>
        <p:spPr bwMode="auto">
          <a:xfrm>
            <a:off x="401637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0262" name="Text Box 30"/>
          <p:cNvSpPr txBox="1">
            <a:spLocks noChangeArrowheads="1"/>
          </p:cNvSpPr>
          <p:nvPr/>
        </p:nvSpPr>
        <p:spPr bwMode="auto">
          <a:xfrm>
            <a:off x="2840038" y="2719388"/>
            <a:ext cx="239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0">
                <a:solidFill>
                  <a:schemeClr val="bg1"/>
                </a:solidFill>
              </a:rPr>
              <a:t>68%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228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1650" y="1320800"/>
            <a:ext cx="45593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229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9144000" cy="7429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Regra Empírica</a:t>
            </a:r>
          </a:p>
        </p:txBody>
      </p:sp>
      <p:sp>
        <p:nvSpPr>
          <p:cNvPr id="2572291" name="Line 4"/>
          <p:cNvSpPr>
            <a:spLocks noChangeShapeType="1"/>
          </p:cNvSpPr>
          <p:nvPr/>
        </p:nvSpPr>
        <p:spPr bwMode="auto">
          <a:xfrm>
            <a:off x="25004713" y="952500"/>
            <a:ext cx="1587" cy="2879725"/>
          </a:xfrm>
          <a:prstGeom prst="line">
            <a:avLst/>
          </a:prstGeom>
          <a:noFill/>
          <a:ln w="28575">
            <a:solidFill>
              <a:srgbClr val="80A4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292" name="Line 11"/>
          <p:cNvSpPr>
            <a:spLocks noChangeShapeType="1"/>
          </p:cNvSpPr>
          <p:nvPr/>
        </p:nvSpPr>
        <p:spPr bwMode="auto">
          <a:xfrm>
            <a:off x="1154113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293" name="Line 12"/>
          <p:cNvSpPr>
            <a:spLocks noChangeShapeType="1"/>
          </p:cNvSpPr>
          <p:nvPr/>
        </p:nvSpPr>
        <p:spPr bwMode="auto">
          <a:xfrm>
            <a:off x="192722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294" name="Line 13"/>
          <p:cNvSpPr>
            <a:spLocks noChangeShapeType="1"/>
          </p:cNvSpPr>
          <p:nvPr/>
        </p:nvSpPr>
        <p:spPr bwMode="auto">
          <a:xfrm>
            <a:off x="4773613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295" name="Line 14"/>
          <p:cNvSpPr>
            <a:spLocks noChangeShapeType="1"/>
          </p:cNvSpPr>
          <p:nvPr/>
        </p:nvSpPr>
        <p:spPr bwMode="auto">
          <a:xfrm>
            <a:off x="5480050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296" name="Line 15"/>
          <p:cNvSpPr>
            <a:spLocks noChangeShapeType="1"/>
          </p:cNvSpPr>
          <p:nvPr/>
        </p:nvSpPr>
        <p:spPr bwMode="auto">
          <a:xfrm>
            <a:off x="6188075" y="3629025"/>
            <a:ext cx="3175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297" name="Line 16"/>
          <p:cNvSpPr>
            <a:spLocks noChangeShapeType="1"/>
          </p:cNvSpPr>
          <p:nvPr/>
        </p:nvSpPr>
        <p:spPr bwMode="auto">
          <a:xfrm>
            <a:off x="6935788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298" name="Line 17"/>
          <p:cNvSpPr>
            <a:spLocks noChangeShapeType="1"/>
          </p:cNvSpPr>
          <p:nvPr/>
        </p:nvSpPr>
        <p:spPr bwMode="auto">
          <a:xfrm>
            <a:off x="696913" y="3721100"/>
            <a:ext cx="6848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72299" name="Text Box 18"/>
          <p:cNvSpPr txBox="1">
            <a:spLocks noChangeArrowheads="1"/>
          </p:cNvSpPr>
          <p:nvPr/>
        </p:nvSpPr>
        <p:spPr bwMode="auto">
          <a:xfrm>
            <a:off x="1785938" y="4786313"/>
            <a:ext cx="5643562" cy="830262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3300"/>
                </a:solidFill>
              </a:rPr>
              <a:t>a área entre (– 2dp) e (+2dp) é de</a:t>
            </a:r>
          </a:p>
          <a:p>
            <a:pPr algn="ctr" eaLnBrk="0" hangingPunct="0"/>
            <a:r>
              <a:rPr lang="en-US" altLang="en-US" b="1">
                <a:solidFill>
                  <a:srgbClr val="FF3300"/>
                </a:solidFill>
              </a:rPr>
              <a:t>cerca de 95% </a:t>
            </a:r>
          </a:p>
        </p:txBody>
      </p:sp>
      <p:pic>
        <p:nvPicPr>
          <p:cNvPr id="2572300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2550" y="3822700"/>
            <a:ext cx="2746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2301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69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2302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2303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546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2304" name="Picture 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2305" name="Picture 2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987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2306" name="Picture 2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45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2307" name="Line 27"/>
          <p:cNvSpPr>
            <a:spLocks noChangeShapeType="1"/>
          </p:cNvSpPr>
          <p:nvPr/>
        </p:nvSpPr>
        <p:spPr bwMode="auto">
          <a:xfrm>
            <a:off x="264477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308" name="Line 28"/>
          <p:cNvSpPr>
            <a:spLocks noChangeShapeType="1"/>
          </p:cNvSpPr>
          <p:nvPr/>
        </p:nvSpPr>
        <p:spPr bwMode="auto">
          <a:xfrm>
            <a:off x="333692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309" name="Line 29"/>
          <p:cNvSpPr>
            <a:spLocks noChangeShapeType="1"/>
          </p:cNvSpPr>
          <p:nvPr/>
        </p:nvSpPr>
        <p:spPr bwMode="auto">
          <a:xfrm>
            <a:off x="401637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2310" name="Text Box 30"/>
          <p:cNvSpPr txBox="1">
            <a:spLocks noChangeArrowheads="1"/>
          </p:cNvSpPr>
          <p:nvPr/>
        </p:nvSpPr>
        <p:spPr bwMode="auto">
          <a:xfrm>
            <a:off x="2843808" y="3187824"/>
            <a:ext cx="239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0" dirty="0">
                <a:solidFill>
                  <a:schemeClr val="bg1"/>
                </a:solidFill>
              </a:rPr>
              <a:t>95</a:t>
            </a:r>
          </a:p>
        </p:txBody>
      </p:sp>
      <p:cxnSp>
        <p:nvCxnSpPr>
          <p:cNvPr id="25" name="Conector de seta reta 24"/>
          <p:cNvCxnSpPr/>
          <p:nvPr/>
        </p:nvCxnSpPr>
        <p:spPr>
          <a:xfrm flipH="1">
            <a:off x="2555776" y="3429000"/>
            <a:ext cx="12961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/>
          <p:nvPr/>
        </p:nvCxnSpPr>
        <p:spPr>
          <a:xfrm flipV="1">
            <a:off x="4211960" y="3429000"/>
            <a:ext cx="1431776" cy="83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Line 2"/>
          <p:cNvSpPr>
            <a:spLocks noChangeShapeType="1"/>
          </p:cNvSpPr>
          <p:nvPr/>
        </p:nvSpPr>
        <p:spPr bwMode="auto">
          <a:xfrm>
            <a:off x="1692275" y="2205038"/>
            <a:ext cx="6264275" cy="0"/>
          </a:xfrm>
          <a:prstGeom prst="line">
            <a:avLst/>
          </a:prstGeom>
          <a:noFill/>
          <a:ln w="76200">
            <a:solidFill>
              <a:srgbClr val="0033CC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6626" name="AutoShape 3"/>
          <p:cNvSpPr>
            <a:spLocks noChangeArrowheads="1"/>
          </p:cNvSpPr>
          <p:nvPr/>
        </p:nvSpPr>
        <p:spPr bwMode="auto">
          <a:xfrm>
            <a:off x="1225550" y="2205038"/>
            <a:ext cx="1042988" cy="1223962"/>
          </a:xfrm>
          <a:prstGeom prst="downArrow">
            <a:avLst>
              <a:gd name="adj1" fmla="val 148"/>
              <a:gd name="adj2" fmla="val 30897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177800" y="3573463"/>
            <a:ext cx="3673475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dirty="0">
                <a:solidFill>
                  <a:srgbClr val="0033CC"/>
                </a:solidFill>
                <a:latin typeface="Verdana" pitchFamily="34" charset="0"/>
              </a:rPr>
              <a:t> </a:t>
            </a:r>
            <a:r>
              <a:rPr lang="pt-BR" sz="3600" b="1" dirty="0">
                <a:solidFill>
                  <a:srgbClr val="0033CC"/>
                </a:solidFill>
                <a:latin typeface="Verdana" pitchFamily="34" charset="0"/>
              </a:rPr>
              <a:t>discreta</a:t>
            </a:r>
          </a:p>
        </p:txBody>
      </p:sp>
      <p:sp>
        <p:nvSpPr>
          <p:cNvPr id="26628" name="Text Box 5"/>
          <p:cNvSpPr txBox="1">
            <a:spLocks noChangeArrowheads="1"/>
          </p:cNvSpPr>
          <p:nvPr/>
        </p:nvSpPr>
        <p:spPr bwMode="auto">
          <a:xfrm>
            <a:off x="6011863" y="3603625"/>
            <a:ext cx="2952750" cy="646331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3600" b="1" dirty="0">
                <a:solidFill>
                  <a:srgbClr val="0033CC"/>
                </a:solidFill>
                <a:latin typeface="Verdana" pitchFamily="34" charset="0"/>
              </a:rPr>
              <a:t>contínua</a:t>
            </a:r>
          </a:p>
        </p:txBody>
      </p:sp>
      <p:sp>
        <p:nvSpPr>
          <p:cNvPr id="26629" name="AutoShape 6"/>
          <p:cNvSpPr>
            <a:spLocks noChangeArrowheads="1"/>
          </p:cNvSpPr>
          <p:nvPr/>
        </p:nvSpPr>
        <p:spPr bwMode="auto">
          <a:xfrm>
            <a:off x="7345363" y="2205038"/>
            <a:ext cx="1042987" cy="1223962"/>
          </a:xfrm>
          <a:prstGeom prst="downArrow">
            <a:avLst>
              <a:gd name="adj1" fmla="val 148"/>
              <a:gd name="adj2" fmla="val 30897"/>
            </a:avLst>
          </a:prstGeom>
          <a:solidFill>
            <a:schemeClr val="accent1"/>
          </a:solidFill>
          <a:ln w="571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6630" name="Line 7"/>
          <p:cNvSpPr>
            <a:spLocks noChangeShapeType="1"/>
          </p:cNvSpPr>
          <p:nvPr/>
        </p:nvSpPr>
        <p:spPr bwMode="auto">
          <a:xfrm>
            <a:off x="1692275" y="4365625"/>
            <a:ext cx="0" cy="8636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6631" name="Text Box 8"/>
          <p:cNvSpPr txBox="1">
            <a:spLocks noChangeArrowheads="1"/>
          </p:cNvSpPr>
          <p:nvPr/>
        </p:nvSpPr>
        <p:spPr bwMode="auto">
          <a:xfrm>
            <a:off x="893769" y="5445125"/>
            <a:ext cx="1723549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contagens</a:t>
            </a:r>
          </a:p>
        </p:txBody>
      </p:sp>
      <p:sp>
        <p:nvSpPr>
          <p:cNvPr id="26632" name="Text Box 9"/>
          <p:cNvSpPr txBox="1">
            <a:spLocks noChangeArrowheads="1"/>
          </p:cNvSpPr>
          <p:nvPr/>
        </p:nvSpPr>
        <p:spPr bwMode="auto">
          <a:xfrm>
            <a:off x="5715008" y="5445125"/>
            <a:ext cx="3398687" cy="83099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pt-BR" b="1" dirty="0"/>
              <a:t>qualquer valor de</a:t>
            </a:r>
          </a:p>
          <a:p>
            <a:pPr algn="ctr"/>
            <a:r>
              <a:rPr lang="pt-BR" b="1" dirty="0"/>
              <a:t>determinado intervalo</a:t>
            </a:r>
          </a:p>
        </p:txBody>
      </p:sp>
      <p:sp>
        <p:nvSpPr>
          <p:cNvPr id="26633" name="Line 10"/>
          <p:cNvSpPr>
            <a:spLocks noChangeShapeType="1"/>
          </p:cNvSpPr>
          <p:nvPr/>
        </p:nvSpPr>
        <p:spPr bwMode="auto">
          <a:xfrm>
            <a:off x="7358082" y="4365625"/>
            <a:ext cx="0" cy="863600"/>
          </a:xfrm>
          <a:prstGeom prst="line">
            <a:avLst/>
          </a:prstGeom>
          <a:noFill/>
          <a:ln w="57150">
            <a:solidFill>
              <a:srgbClr val="0033CC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43363" name="Rectangle 3"/>
          <p:cNvSpPr>
            <a:spLocks noChangeArrowheads="1"/>
          </p:cNvSpPr>
          <p:nvPr/>
        </p:nvSpPr>
        <p:spPr bwMode="auto">
          <a:xfrm>
            <a:off x="0" y="0"/>
            <a:ext cx="9144000" cy="1125538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pt-BR" sz="6000" dirty="0">
                <a:solidFill>
                  <a:schemeClr val="accent2"/>
                </a:solidFill>
                <a:latin typeface="Albertus" pitchFamily="34" charset="0"/>
              </a:rPr>
              <a:t>Variável aleatória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43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7433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71650" y="1320800"/>
            <a:ext cx="455930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433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90500"/>
            <a:ext cx="9144000" cy="74295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Regra Empírica</a:t>
            </a:r>
          </a:p>
        </p:txBody>
      </p:sp>
      <p:sp>
        <p:nvSpPr>
          <p:cNvPr id="2574339" name="Line 4"/>
          <p:cNvSpPr>
            <a:spLocks noChangeShapeType="1"/>
          </p:cNvSpPr>
          <p:nvPr/>
        </p:nvSpPr>
        <p:spPr bwMode="auto">
          <a:xfrm>
            <a:off x="25004713" y="952500"/>
            <a:ext cx="1587" cy="2879725"/>
          </a:xfrm>
          <a:prstGeom prst="line">
            <a:avLst/>
          </a:prstGeom>
          <a:noFill/>
          <a:ln w="28575">
            <a:solidFill>
              <a:srgbClr val="80A4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40" name="Line 11"/>
          <p:cNvSpPr>
            <a:spLocks noChangeShapeType="1"/>
          </p:cNvSpPr>
          <p:nvPr/>
        </p:nvSpPr>
        <p:spPr bwMode="auto">
          <a:xfrm>
            <a:off x="1154113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41" name="Line 12"/>
          <p:cNvSpPr>
            <a:spLocks noChangeShapeType="1"/>
          </p:cNvSpPr>
          <p:nvPr/>
        </p:nvSpPr>
        <p:spPr bwMode="auto">
          <a:xfrm>
            <a:off x="192722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42" name="Line 13"/>
          <p:cNvSpPr>
            <a:spLocks noChangeShapeType="1"/>
          </p:cNvSpPr>
          <p:nvPr/>
        </p:nvSpPr>
        <p:spPr bwMode="auto">
          <a:xfrm>
            <a:off x="4773613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43" name="Line 14"/>
          <p:cNvSpPr>
            <a:spLocks noChangeShapeType="1"/>
          </p:cNvSpPr>
          <p:nvPr/>
        </p:nvSpPr>
        <p:spPr bwMode="auto">
          <a:xfrm>
            <a:off x="5480050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44" name="Line 15"/>
          <p:cNvSpPr>
            <a:spLocks noChangeShapeType="1"/>
          </p:cNvSpPr>
          <p:nvPr/>
        </p:nvSpPr>
        <p:spPr bwMode="auto">
          <a:xfrm>
            <a:off x="6188075" y="3629025"/>
            <a:ext cx="3175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45" name="Line 16"/>
          <p:cNvSpPr>
            <a:spLocks noChangeShapeType="1"/>
          </p:cNvSpPr>
          <p:nvPr/>
        </p:nvSpPr>
        <p:spPr bwMode="auto">
          <a:xfrm>
            <a:off x="6935788" y="3629025"/>
            <a:ext cx="1587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46" name="Line 17"/>
          <p:cNvSpPr>
            <a:spLocks noChangeShapeType="1"/>
          </p:cNvSpPr>
          <p:nvPr/>
        </p:nvSpPr>
        <p:spPr bwMode="auto">
          <a:xfrm>
            <a:off x="696913" y="3721100"/>
            <a:ext cx="6848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74347" name="Text Box 18"/>
          <p:cNvSpPr txBox="1">
            <a:spLocks noChangeArrowheads="1"/>
          </p:cNvSpPr>
          <p:nvPr/>
        </p:nvSpPr>
        <p:spPr bwMode="auto">
          <a:xfrm>
            <a:off x="1785938" y="4786313"/>
            <a:ext cx="5643562" cy="830262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1">
                <a:solidFill>
                  <a:srgbClr val="FF3300"/>
                </a:solidFill>
              </a:rPr>
              <a:t>a área entre (– 3dp) e (+3dp) é de</a:t>
            </a:r>
          </a:p>
          <a:p>
            <a:pPr algn="ctr" eaLnBrk="0" hangingPunct="0"/>
            <a:r>
              <a:rPr lang="en-US" altLang="en-US" b="1">
                <a:solidFill>
                  <a:srgbClr val="FF3300"/>
                </a:solidFill>
              </a:rPr>
              <a:t>cerca de 99,7% </a:t>
            </a:r>
          </a:p>
        </p:txBody>
      </p:sp>
      <p:pic>
        <p:nvPicPr>
          <p:cNvPr id="2574348" name="Picture 2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92550" y="3822700"/>
            <a:ext cx="27463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349" name="Picture 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069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350" name="Picture 2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912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351" name="Picture 2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0546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352" name="Picture 2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240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353" name="Picture 2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987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74354" name="Picture 2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984500" y="3752850"/>
            <a:ext cx="649288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4355" name="Line 27"/>
          <p:cNvSpPr>
            <a:spLocks noChangeShapeType="1"/>
          </p:cNvSpPr>
          <p:nvPr/>
        </p:nvSpPr>
        <p:spPr bwMode="auto">
          <a:xfrm>
            <a:off x="264477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56" name="Line 28"/>
          <p:cNvSpPr>
            <a:spLocks noChangeShapeType="1"/>
          </p:cNvSpPr>
          <p:nvPr/>
        </p:nvSpPr>
        <p:spPr bwMode="auto">
          <a:xfrm>
            <a:off x="333692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57" name="Line 29"/>
          <p:cNvSpPr>
            <a:spLocks noChangeShapeType="1"/>
          </p:cNvSpPr>
          <p:nvPr/>
        </p:nvSpPr>
        <p:spPr bwMode="auto">
          <a:xfrm>
            <a:off x="4016375" y="3629025"/>
            <a:ext cx="1588" cy="857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4358" name="Text Box 30"/>
          <p:cNvSpPr txBox="1">
            <a:spLocks noChangeArrowheads="1"/>
          </p:cNvSpPr>
          <p:nvPr/>
        </p:nvSpPr>
        <p:spPr bwMode="auto">
          <a:xfrm>
            <a:off x="2915816" y="3212976"/>
            <a:ext cx="23971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b="0" dirty="0">
                <a:solidFill>
                  <a:schemeClr val="bg1"/>
                </a:solidFill>
              </a:rPr>
              <a:t>99%</a:t>
            </a:r>
          </a:p>
        </p:txBody>
      </p:sp>
      <p:cxnSp>
        <p:nvCxnSpPr>
          <p:cNvPr id="25" name="Conector de seta reta 24"/>
          <p:cNvCxnSpPr/>
          <p:nvPr/>
        </p:nvCxnSpPr>
        <p:spPr>
          <a:xfrm flipH="1">
            <a:off x="1979712" y="3501008"/>
            <a:ext cx="1656184" cy="0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de seta reta 27"/>
          <p:cNvCxnSpPr/>
          <p:nvPr/>
        </p:nvCxnSpPr>
        <p:spPr>
          <a:xfrm>
            <a:off x="4355976" y="3501008"/>
            <a:ext cx="1872208" cy="0"/>
          </a:xfrm>
          <a:prstGeom prst="straightConnector1">
            <a:avLst/>
          </a:prstGeom>
          <a:ln w="57150">
            <a:solidFill>
              <a:srgbClr val="3333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6385" name="Espaço Reservado para Rodapé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pt-BR"/>
              <a:t>Larson/Farber Ch 5</a:t>
            </a:r>
          </a:p>
        </p:txBody>
      </p:sp>
      <p:sp>
        <p:nvSpPr>
          <p:cNvPr id="2576386" name="Espaço Reservado para Número de Slide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82C2EF-75B3-4E9C-80E1-5C5343903984}" type="slidenum">
              <a:rPr lang="pt-BR" smtClean="0"/>
              <a:pPr/>
              <a:t>61</a:t>
            </a:fld>
            <a:endParaRPr lang="pt-BR"/>
          </a:p>
        </p:txBody>
      </p:sp>
      <p:pic>
        <p:nvPicPr>
          <p:cNvPr id="257638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9200" y="3016250"/>
            <a:ext cx="3911600" cy="275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638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975" y="190500"/>
            <a:ext cx="9090025" cy="7429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/>
              <a:t>A distribuição normal padrão</a:t>
            </a:r>
          </a:p>
        </p:txBody>
      </p:sp>
      <p:sp>
        <p:nvSpPr>
          <p:cNvPr id="2576389" name="Text Box 4"/>
          <p:cNvSpPr txBox="1">
            <a:spLocks noChangeArrowheads="1"/>
          </p:cNvSpPr>
          <p:nvPr/>
        </p:nvSpPr>
        <p:spPr bwMode="auto">
          <a:xfrm>
            <a:off x="395288" y="981075"/>
            <a:ext cx="80914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2000"/>
              <a:t>A</a:t>
            </a:r>
            <a:r>
              <a:rPr lang="en-US" altLang="en-US" sz="2000" b="0"/>
              <a:t> </a:t>
            </a:r>
            <a:r>
              <a:rPr lang="en-US" altLang="en-US" sz="2000"/>
              <a:t>distribuição normal padrão tem</a:t>
            </a:r>
            <a:r>
              <a:rPr lang="en-US" altLang="en-US" sz="2000" b="0"/>
              <a:t> </a:t>
            </a:r>
            <a:r>
              <a:rPr lang="en-US" altLang="en-US" sz="2000"/>
              <a:t>média 0</a:t>
            </a:r>
            <a:r>
              <a:rPr lang="en-US" altLang="en-US" sz="2000" b="0"/>
              <a:t> e </a:t>
            </a:r>
            <a:r>
              <a:rPr lang="en-US" altLang="en-US" sz="2000"/>
              <a:t>desvio padrão de 1.</a:t>
            </a:r>
            <a:endParaRPr lang="en-US" altLang="en-US" sz="2000" b="0"/>
          </a:p>
        </p:txBody>
      </p:sp>
      <p:sp>
        <p:nvSpPr>
          <p:cNvPr id="2576390" name="Text Box 5"/>
          <p:cNvSpPr txBox="1">
            <a:spLocks noChangeArrowheads="1"/>
          </p:cNvSpPr>
          <p:nvPr/>
        </p:nvSpPr>
        <p:spPr bwMode="auto">
          <a:xfrm>
            <a:off x="755650" y="1557338"/>
            <a:ext cx="78676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 sz="2800"/>
              <a:t>Se usar escores </a:t>
            </a:r>
            <a:r>
              <a:rPr lang="en-US" altLang="en-US" sz="2800" i="1"/>
              <a:t>z</a:t>
            </a:r>
            <a:r>
              <a:rPr lang="en-US" altLang="en-US" sz="2800"/>
              <a:t>,</a:t>
            </a:r>
            <a:r>
              <a:rPr lang="en-US" altLang="en-US" sz="2800" i="1"/>
              <a:t> </a:t>
            </a:r>
            <a:r>
              <a:rPr lang="en-US" altLang="en-US" sz="2800"/>
              <a:t>você pode transformar qualquer distribuição normal numa distribuição normal padrão.</a:t>
            </a:r>
          </a:p>
        </p:txBody>
      </p:sp>
      <p:sp>
        <p:nvSpPr>
          <p:cNvPr id="2576391" name="Line 6"/>
          <p:cNvSpPr>
            <a:spLocks noChangeShapeType="1"/>
          </p:cNvSpPr>
          <p:nvPr/>
        </p:nvSpPr>
        <p:spPr bwMode="auto">
          <a:xfrm>
            <a:off x="2482850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392" name="Rectangle 7"/>
          <p:cNvSpPr>
            <a:spLocks noChangeArrowheads="1"/>
          </p:cNvSpPr>
          <p:nvPr/>
        </p:nvSpPr>
        <p:spPr bwMode="auto">
          <a:xfrm>
            <a:off x="2178050" y="5821363"/>
            <a:ext cx="392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altLang="en-US" sz="2500" b="0">
                <a:solidFill>
                  <a:srgbClr val="000000"/>
                </a:solidFill>
              </a:rPr>
              <a:t>–4</a:t>
            </a:r>
            <a:endParaRPr lang="en-US" altLang="en-US" sz="4000" b="0"/>
          </a:p>
        </p:txBody>
      </p:sp>
      <p:sp>
        <p:nvSpPr>
          <p:cNvPr id="2576393" name="Line 8"/>
          <p:cNvSpPr>
            <a:spLocks noChangeShapeType="1"/>
          </p:cNvSpPr>
          <p:nvPr/>
        </p:nvSpPr>
        <p:spPr bwMode="auto">
          <a:xfrm>
            <a:off x="2965450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394" name="Rectangle 9"/>
          <p:cNvSpPr>
            <a:spLocks noChangeArrowheads="1"/>
          </p:cNvSpPr>
          <p:nvPr/>
        </p:nvSpPr>
        <p:spPr bwMode="auto">
          <a:xfrm>
            <a:off x="2660650" y="5821363"/>
            <a:ext cx="392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altLang="en-US" sz="2500" b="0">
                <a:solidFill>
                  <a:srgbClr val="000000"/>
                </a:solidFill>
              </a:rPr>
              <a:t>–3</a:t>
            </a:r>
            <a:endParaRPr lang="en-US" altLang="en-US" sz="4000" b="0"/>
          </a:p>
        </p:txBody>
      </p:sp>
      <p:sp>
        <p:nvSpPr>
          <p:cNvPr id="2576395" name="Line 10"/>
          <p:cNvSpPr>
            <a:spLocks noChangeShapeType="1"/>
          </p:cNvSpPr>
          <p:nvPr/>
        </p:nvSpPr>
        <p:spPr bwMode="auto">
          <a:xfrm>
            <a:off x="3448050" y="5635625"/>
            <a:ext cx="3175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396" name="Rectangle 11"/>
          <p:cNvSpPr>
            <a:spLocks noChangeArrowheads="1"/>
          </p:cNvSpPr>
          <p:nvPr/>
        </p:nvSpPr>
        <p:spPr bwMode="auto">
          <a:xfrm>
            <a:off x="3143250" y="5821363"/>
            <a:ext cx="392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altLang="en-US" sz="2500" b="0">
                <a:solidFill>
                  <a:srgbClr val="000000"/>
                </a:solidFill>
              </a:rPr>
              <a:t>–2</a:t>
            </a:r>
            <a:endParaRPr lang="en-US" altLang="en-US" sz="4000" b="0"/>
          </a:p>
        </p:txBody>
      </p:sp>
      <p:sp>
        <p:nvSpPr>
          <p:cNvPr id="2576397" name="Line 12"/>
          <p:cNvSpPr>
            <a:spLocks noChangeShapeType="1"/>
          </p:cNvSpPr>
          <p:nvPr/>
        </p:nvSpPr>
        <p:spPr bwMode="auto">
          <a:xfrm>
            <a:off x="3959225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398" name="Rectangle 13"/>
          <p:cNvSpPr>
            <a:spLocks noChangeArrowheads="1"/>
          </p:cNvSpPr>
          <p:nvPr/>
        </p:nvSpPr>
        <p:spPr bwMode="auto">
          <a:xfrm>
            <a:off x="3654425" y="5821363"/>
            <a:ext cx="3921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r" eaLnBrk="0" hangingPunct="0"/>
            <a:r>
              <a:rPr lang="en-US" altLang="en-US" sz="2500" b="0">
                <a:solidFill>
                  <a:srgbClr val="000000"/>
                </a:solidFill>
              </a:rPr>
              <a:t>–1</a:t>
            </a:r>
            <a:endParaRPr lang="en-US" altLang="en-US" sz="4000" b="0"/>
          </a:p>
        </p:txBody>
      </p:sp>
      <p:sp>
        <p:nvSpPr>
          <p:cNvPr id="2576399" name="Line 14"/>
          <p:cNvSpPr>
            <a:spLocks noChangeShapeType="1"/>
          </p:cNvSpPr>
          <p:nvPr/>
        </p:nvSpPr>
        <p:spPr bwMode="auto">
          <a:xfrm>
            <a:off x="4441825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400" name="Rectangle 15"/>
          <p:cNvSpPr>
            <a:spLocks noChangeArrowheads="1"/>
          </p:cNvSpPr>
          <p:nvPr/>
        </p:nvSpPr>
        <p:spPr bwMode="auto">
          <a:xfrm>
            <a:off x="4365625" y="5821363"/>
            <a:ext cx="176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500" b="0">
                <a:solidFill>
                  <a:srgbClr val="000000"/>
                </a:solidFill>
              </a:rPr>
              <a:t>0</a:t>
            </a:r>
            <a:endParaRPr lang="en-US" altLang="en-US" sz="4000" b="0"/>
          </a:p>
        </p:txBody>
      </p:sp>
      <p:sp>
        <p:nvSpPr>
          <p:cNvPr id="2576401" name="Line 16"/>
          <p:cNvSpPr>
            <a:spLocks noChangeShapeType="1"/>
          </p:cNvSpPr>
          <p:nvPr/>
        </p:nvSpPr>
        <p:spPr bwMode="auto">
          <a:xfrm>
            <a:off x="4924425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402" name="Rectangle 17"/>
          <p:cNvSpPr>
            <a:spLocks noChangeArrowheads="1"/>
          </p:cNvSpPr>
          <p:nvPr/>
        </p:nvSpPr>
        <p:spPr bwMode="auto">
          <a:xfrm>
            <a:off x="4835525" y="5821363"/>
            <a:ext cx="176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500" b="0">
                <a:solidFill>
                  <a:srgbClr val="000000"/>
                </a:solidFill>
              </a:rPr>
              <a:t>1</a:t>
            </a:r>
            <a:endParaRPr lang="en-US" altLang="en-US" sz="4000" b="0"/>
          </a:p>
        </p:txBody>
      </p:sp>
      <p:sp>
        <p:nvSpPr>
          <p:cNvPr id="2576403" name="Line 18"/>
          <p:cNvSpPr>
            <a:spLocks noChangeShapeType="1"/>
          </p:cNvSpPr>
          <p:nvPr/>
        </p:nvSpPr>
        <p:spPr bwMode="auto">
          <a:xfrm>
            <a:off x="5432425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404" name="Rectangle 19"/>
          <p:cNvSpPr>
            <a:spLocks noChangeArrowheads="1"/>
          </p:cNvSpPr>
          <p:nvPr/>
        </p:nvSpPr>
        <p:spPr bwMode="auto">
          <a:xfrm>
            <a:off x="5343525" y="5821363"/>
            <a:ext cx="176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500" b="0">
                <a:solidFill>
                  <a:srgbClr val="000000"/>
                </a:solidFill>
              </a:rPr>
              <a:t>2</a:t>
            </a:r>
            <a:endParaRPr lang="en-US" altLang="en-US" sz="4000" b="0"/>
          </a:p>
        </p:txBody>
      </p:sp>
      <p:sp>
        <p:nvSpPr>
          <p:cNvPr id="2576405" name="Line 20"/>
          <p:cNvSpPr>
            <a:spLocks noChangeShapeType="1"/>
          </p:cNvSpPr>
          <p:nvPr/>
        </p:nvSpPr>
        <p:spPr bwMode="auto">
          <a:xfrm>
            <a:off x="5915025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406" name="Rectangle 21"/>
          <p:cNvSpPr>
            <a:spLocks noChangeArrowheads="1"/>
          </p:cNvSpPr>
          <p:nvPr/>
        </p:nvSpPr>
        <p:spPr bwMode="auto">
          <a:xfrm>
            <a:off x="5826125" y="5821363"/>
            <a:ext cx="176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500" b="0">
                <a:solidFill>
                  <a:srgbClr val="000000"/>
                </a:solidFill>
              </a:rPr>
              <a:t>3</a:t>
            </a:r>
            <a:endParaRPr lang="en-US" altLang="en-US" sz="4000" b="0"/>
          </a:p>
        </p:txBody>
      </p:sp>
      <p:sp>
        <p:nvSpPr>
          <p:cNvPr id="2576407" name="Line 22"/>
          <p:cNvSpPr>
            <a:spLocks noChangeShapeType="1"/>
          </p:cNvSpPr>
          <p:nvPr/>
        </p:nvSpPr>
        <p:spPr bwMode="auto">
          <a:xfrm>
            <a:off x="6423025" y="5635625"/>
            <a:ext cx="1588" cy="1143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408" name="Rectangle 23"/>
          <p:cNvSpPr>
            <a:spLocks noChangeArrowheads="1"/>
          </p:cNvSpPr>
          <p:nvPr/>
        </p:nvSpPr>
        <p:spPr bwMode="auto">
          <a:xfrm>
            <a:off x="6334125" y="5821363"/>
            <a:ext cx="176213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altLang="en-US" sz="2500" b="0">
                <a:solidFill>
                  <a:srgbClr val="000000"/>
                </a:solidFill>
              </a:rPr>
              <a:t>4</a:t>
            </a:r>
            <a:endParaRPr lang="en-US" altLang="en-US" sz="4000" b="0"/>
          </a:p>
        </p:txBody>
      </p:sp>
      <p:sp>
        <p:nvSpPr>
          <p:cNvPr id="2576409" name="Line 24"/>
          <p:cNvSpPr>
            <a:spLocks noChangeShapeType="1"/>
          </p:cNvSpPr>
          <p:nvPr/>
        </p:nvSpPr>
        <p:spPr bwMode="auto">
          <a:xfrm>
            <a:off x="2482850" y="5749925"/>
            <a:ext cx="2032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410" name="Line 25"/>
          <p:cNvSpPr>
            <a:spLocks noChangeShapeType="1"/>
          </p:cNvSpPr>
          <p:nvPr/>
        </p:nvSpPr>
        <p:spPr bwMode="auto">
          <a:xfrm>
            <a:off x="6219825" y="5749925"/>
            <a:ext cx="203200" cy="158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  <p:sp>
        <p:nvSpPr>
          <p:cNvPr id="2576411" name="Line 26"/>
          <p:cNvSpPr>
            <a:spLocks noChangeShapeType="1"/>
          </p:cNvSpPr>
          <p:nvPr/>
        </p:nvSpPr>
        <p:spPr bwMode="auto">
          <a:xfrm>
            <a:off x="4449763" y="3059113"/>
            <a:ext cx="0" cy="2727325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76412" name="Text Box 27"/>
          <p:cNvSpPr txBox="1">
            <a:spLocks noChangeArrowheads="1"/>
          </p:cNvSpPr>
          <p:nvPr/>
        </p:nvSpPr>
        <p:spPr bwMode="auto">
          <a:xfrm>
            <a:off x="7608888" y="5608638"/>
            <a:ext cx="6127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altLang="en-US" sz="3200" b="0" i="1">
                <a:solidFill>
                  <a:schemeClr val="accent2"/>
                </a:solidFill>
              </a:rPr>
              <a:t>z</a:t>
            </a:r>
            <a:endParaRPr lang="en-US" altLang="en-US" b="0"/>
          </a:p>
        </p:txBody>
      </p:sp>
      <p:sp>
        <p:nvSpPr>
          <p:cNvPr id="2576413" name="Line 28"/>
          <p:cNvSpPr>
            <a:spLocks noChangeShapeType="1"/>
          </p:cNvSpPr>
          <p:nvPr/>
        </p:nvSpPr>
        <p:spPr bwMode="auto">
          <a:xfrm>
            <a:off x="1538288" y="5764213"/>
            <a:ext cx="6118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arrow" w="med" len="med"/>
            <a:tailEnd type="arrow" w="med" len="med"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76414" name="Rectangle 29"/>
          <p:cNvSpPr>
            <a:spLocks noChangeArrowheads="1"/>
          </p:cNvSpPr>
          <p:nvPr/>
        </p:nvSpPr>
        <p:spPr bwMode="auto">
          <a:xfrm>
            <a:off x="3203575" y="6308725"/>
            <a:ext cx="5689600" cy="3603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8433" name="Text Box 2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pic>
        <p:nvPicPr>
          <p:cNvPr id="2578434" name="Picture 3" descr="gaussia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928688"/>
            <a:ext cx="7300912" cy="5367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8435" name="Text Box 4"/>
          <p:cNvSpPr txBox="1">
            <a:spLocks noChangeArrowheads="1"/>
          </p:cNvSpPr>
          <p:nvPr/>
        </p:nvSpPr>
        <p:spPr bwMode="auto">
          <a:xfrm>
            <a:off x="3522663" y="0"/>
            <a:ext cx="1371600" cy="109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6600">
                <a:latin typeface="Times New Roman" pitchFamily="18" charset="0"/>
              </a:rPr>
              <a:t>QI </a:t>
            </a:r>
            <a:endParaRPr lang="pt-BR" sz="6600">
              <a:latin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9457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79458" name="Text Box 4"/>
          <p:cNvSpPr txBox="1">
            <a:spLocks noChangeArrowheads="1"/>
          </p:cNvSpPr>
          <p:nvPr/>
        </p:nvSpPr>
        <p:spPr bwMode="auto">
          <a:xfrm>
            <a:off x="2000232" y="928670"/>
            <a:ext cx="541526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dirty="0">
                <a:latin typeface="Times New Roman" pitchFamily="18" charset="0"/>
              </a:rPr>
              <a:t>QI </a:t>
            </a:r>
            <a:r>
              <a:rPr lang="en-US" sz="4400" b="1" dirty="0" err="1">
                <a:latin typeface="Times New Roman" pitchFamily="18" charset="0"/>
              </a:rPr>
              <a:t>masculino:dp</a:t>
            </a:r>
            <a:r>
              <a:rPr lang="en-US" sz="4400" b="1" dirty="0">
                <a:latin typeface="Times New Roman" pitchFamily="18" charset="0"/>
              </a:rPr>
              <a:t> = 10</a:t>
            </a:r>
            <a:endParaRPr lang="pt-BR" sz="4400" b="1" dirty="0">
              <a:latin typeface="Times New Roman" pitchFamily="18" charset="0"/>
            </a:endParaRPr>
          </a:p>
        </p:txBody>
      </p:sp>
      <p:pic>
        <p:nvPicPr>
          <p:cNvPr id="2579459" name="Picture 5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0663" y="2057400"/>
            <a:ext cx="6021387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79460" name="Text Box 6"/>
          <p:cNvSpPr txBox="1">
            <a:spLocks noChangeArrowheads="1"/>
          </p:cNvSpPr>
          <p:nvPr/>
        </p:nvSpPr>
        <p:spPr bwMode="auto">
          <a:xfrm>
            <a:off x="42386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79461" name="Text Box 7"/>
          <p:cNvSpPr txBox="1">
            <a:spLocks noChangeArrowheads="1"/>
          </p:cNvSpPr>
          <p:nvPr/>
        </p:nvSpPr>
        <p:spPr bwMode="auto">
          <a:xfrm>
            <a:off x="35893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79462" name="Text Box 8"/>
          <p:cNvSpPr txBox="1">
            <a:spLocks noChangeArrowheads="1"/>
          </p:cNvSpPr>
          <p:nvPr/>
        </p:nvSpPr>
        <p:spPr bwMode="auto">
          <a:xfrm>
            <a:off x="5148263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79463" name="Text Box 9"/>
          <p:cNvSpPr txBox="1">
            <a:spLocks noChangeArrowheads="1"/>
          </p:cNvSpPr>
          <p:nvPr/>
        </p:nvSpPr>
        <p:spPr bwMode="auto">
          <a:xfrm>
            <a:off x="3995738" y="5943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68%</a:t>
            </a:r>
            <a:endParaRPr lang="pt-BR" sz="4000">
              <a:latin typeface="Times New Roman" pitchFamily="18" charset="0"/>
            </a:endParaRPr>
          </a:p>
        </p:txBody>
      </p:sp>
      <p:sp>
        <p:nvSpPr>
          <p:cNvPr id="2579464" name="Text Box 10"/>
          <p:cNvSpPr txBox="1">
            <a:spLocks noChangeArrowheads="1"/>
          </p:cNvSpPr>
          <p:nvPr/>
        </p:nvSpPr>
        <p:spPr bwMode="auto">
          <a:xfrm>
            <a:off x="2303463" y="55626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70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79465" name="Text Box 11"/>
          <p:cNvSpPr txBox="1">
            <a:spLocks noChangeArrowheads="1"/>
          </p:cNvSpPr>
          <p:nvPr/>
        </p:nvSpPr>
        <p:spPr bwMode="auto">
          <a:xfrm>
            <a:off x="29797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80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79466" name="Text Box 12"/>
          <p:cNvSpPr txBox="1">
            <a:spLocks noChangeArrowheads="1"/>
          </p:cNvSpPr>
          <p:nvPr/>
        </p:nvSpPr>
        <p:spPr bwMode="auto">
          <a:xfrm>
            <a:off x="5757863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120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79467" name="Text Box 13"/>
          <p:cNvSpPr txBox="1">
            <a:spLocks noChangeArrowheads="1"/>
          </p:cNvSpPr>
          <p:nvPr/>
        </p:nvSpPr>
        <p:spPr bwMode="auto">
          <a:xfrm>
            <a:off x="64738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130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79468" name="Line 14"/>
          <p:cNvSpPr>
            <a:spLocks noChangeShapeType="1"/>
          </p:cNvSpPr>
          <p:nvPr/>
        </p:nvSpPr>
        <p:spPr bwMode="auto">
          <a:xfrm>
            <a:off x="3725863" y="5943600"/>
            <a:ext cx="1760537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481" name="Rectangle 2"/>
          <p:cNvSpPr>
            <a:spLocks noChangeArrowheads="1"/>
          </p:cNvSpPr>
          <p:nvPr/>
        </p:nvSpPr>
        <p:spPr bwMode="auto">
          <a:xfrm>
            <a:off x="677863" y="533400"/>
            <a:ext cx="7924800" cy="60198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580482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80483" name="Text Box 4"/>
          <p:cNvSpPr txBox="1">
            <a:spLocks noChangeArrowheads="1"/>
          </p:cNvSpPr>
          <p:nvPr/>
        </p:nvSpPr>
        <p:spPr bwMode="auto">
          <a:xfrm>
            <a:off x="2143125" y="1143000"/>
            <a:ext cx="47672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QI masculino:dp = 10</a:t>
            </a:r>
            <a:endParaRPr lang="pt-BR" sz="4400">
              <a:latin typeface="Times New Roman" pitchFamily="18" charset="0"/>
            </a:endParaRPr>
          </a:p>
        </p:txBody>
      </p:sp>
      <p:pic>
        <p:nvPicPr>
          <p:cNvPr id="2580484" name="Picture 5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97063" y="2743200"/>
            <a:ext cx="6021387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0485" name="Text Box 6"/>
          <p:cNvSpPr txBox="1">
            <a:spLocks noChangeArrowheads="1"/>
          </p:cNvSpPr>
          <p:nvPr/>
        </p:nvSpPr>
        <p:spPr bwMode="auto">
          <a:xfrm>
            <a:off x="4578350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0486" name="Text Box 7"/>
          <p:cNvSpPr txBox="1">
            <a:spLocks noChangeArrowheads="1"/>
          </p:cNvSpPr>
          <p:nvPr/>
        </p:nvSpPr>
        <p:spPr bwMode="auto">
          <a:xfrm>
            <a:off x="4035425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0487" name="Text Box 8"/>
          <p:cNvSpPr txBox="1">
            <a:spLocks noChangeArrowheads="1"/>
          </p:cNvSpPr>
          <p:nvPr/>
        </p:nvSpPr>
        <p:spPr bwMode="auto">
          <a:xfrm>
            <a:off x="52546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0488" name="Text Box 9"/>
          <p:cNvSpPr txBox="1">
            <a:spLocks noChangeArrowheads="1"/>
          </p:cNvSpPr>
          <p:nvPr/>
        </p:nvSpPr>
        <p:spPr bwMode="auto">
          <a:xfrm>
            <a:off x="4216400" y="5943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95%</a:t>
            </a:r>
            <a:endParaRPr lang="pt-BR" sz="4000">
              <a:latin typeface="Times New Roman" pitchFamily="18" charset="0"/>
            </a:endParaRPr>
          </a:p>
        </p:txBody>
      </p:sp>
      <p:sp>
        <p:nvSpPr>
          <p:cNvPr id="2580489" name="Text Box 10"/>
          <p:cNvSpPr txBox="1">
            <a:spLocks noChangeArrowheads="1"/>
          </p:cNvSpPr>
          <p:nvPr/>
        </p:nvSpPr>
        <p:spPr bwMode="auto">
          <a:xfrm>
            <a:off x="2749550" y="5562600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70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0490" name="Text Box 11"/>
          <p:cNvSpPr txBox="1">
            <a:spLocks noChangeArrowheads="1"/>
          </p:cNvSpPr>
          <p:nvPr/>
        </p:nvSpPr>
        <p:spPr bwMode="auto">
          <a:xfrm>
            <a:off x="3359150" y="5562600"/>
            <a:ext cx="433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80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0491" name="Text Box 12"/>
          <p:cNvSpPr txBox="1">
            <a:spLocks noChangeArrowheads="1"/>
          </p:cNvSpPr>
          <p:nvPr/>
        </p:nvSpPr>
        <p:spPr bwMode="auto">
          <a:xfrm>
            <a:off x="5932488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120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0492" name="Text Box 13"/>
          <p:cNvSpPr txBox="1">
            <a:spLocks noChangeArrowheads="1"/>
          </p:cNvSpPr>
          <p:nvPr/>
        </p:nvSpPr>
        <p:spPr bwMode="auto">
          <a:xfrm>
            <a:off x="6610350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130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0493" name="Line 14"/>
          <p:cNvSpPr>
            <a:spLocks noChangeShapeType="1"/>
          </p:cNvSpPr>
          <p:nvPr/>
        </p:nvSpPr>
        <p:spPr bwMode="auto">
          <a:xfrm>
            <a:off x="3522663" y="5943600"/>
            <a:ext cx="28448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1505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81506" name="Text Box 4"/>
          <p:cNvSpPr txBox="1">
            <a:spLocks noChangeArrowheads="1"/>
          </p:cNvSpPr>
          <p:nvPr/>
        </p:nvSpPr>
        <p:spPr bwMode="auto">
          <a:xfrm>
            <a:off x="2032000" y="1219200"/>
            <a:ext cx="47688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QI masculino:dp = 10</a:t>
            </a:r>
            <a:endParaRPr lang="pt-BR" sz="4400">
              <a:latin typeface="Times New Roman" pitchFamily="18" charset="0"/>
            </a:endParaRPr>
          </a:p>
        </p:txBody>
      </p:sp>
      <p:pic>
        <p:nvPicPr>
          <p:cNvPr id="2581507" name="Picture 5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0663" y="2057400"/>
            <a:ext cx="6021387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1508" name="Text Box 6"/>
          <p:cNvSpPr txBox="1">
            <a:spLocks noChangeArrowheads="1"/>
          </p:cNvSpPr>
          <p:nvPr/>
        </p:nvSpPr>
        <p:spPr bwMode="auto">
          <a:xfrm>
            <a:off x="42386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1509" name="Text Box 7"/>
          <p:cNvSpPr txBox="1">
            <a:spLocks noChangeArrowheads="1"/>
          </p:cNvSpPr>
          <p:nvPr/>
        </p:nvSpPr>
        <p:spPr bwMode="auto">
          <a:xfrm>
            <a:off x="35893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1510" name="Text Box 8"/>
          <p:cNvSpPr txBox="1">
            <a:spLocks noChangeArrowheads="1"/>
          </p:cNvSpPr>
          <p:nvPr/>
        </p:nvSpPr>
        <p:spPr bwMode="auto">
          <a:xfrm>
            <a:off x="5148263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1511" name="Text Box 9"/>
          <p:cNvSpPr txBox="1">
            <a:spLocks noChangeArrowheads="1"/>
          </p:cNvSpPr>
          <p:nvPr/>
        </p:nvSpPr>
        <p:spPr bwMode="auto">
          <a:xfrm>
            <a:off x="4216400" y="5943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99%</a:t>
            </a:r>
            <a:endParaRPr lang="pt-BR" sz="4000">
              <a:latin typeface="Times New Roman" pitchFamily="18" charset="0"/>
            </a:endParaRPr>
          </a:p>
        </p:txBody>
      </p:sp>
      <p:sp>
        <p:nvSpPr>
          <p:cNvPr id="2581512" name="Text Box 10"/>
          <p:cNvSpPr txBox="1">
            <a:spLocks noChangeArrowheads="1"/>
          </p:cNvSpPr>
          <p:nvPr/>
        </p:nvSpPr>
        <p:spPr bwMode="auto">
          <a:xfrm>
            <a:off x="2303463" y="55626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70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1513" name="Text Box 11"/>
          <p:cNvSpPr txBox="1">
            <a:spLocks noChangeArrowheads="1"/>
          </p:cNvSpPr>
          <p:nvPr/>
        </p:nvSpPr>
        <p:spPr bwMode="auto">
          <a:xfrm>
            <a:off x="29797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80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1514" name="Text Box 12"/>
          <p:cNvSpPr txBox="1">
            <a:spLocks noChangeArrowheads="1"/>
          </p:cNvSpPr>
          <p:nvPr/>
        </p:nvSpPr>
        <p:spPr bwMode="auto">
          <a:xfrm>
            <a:off x="5757863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120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1515" name="Text Box 13"/>
          <p:cNvSpPr txBox="1">
            <a:spLocks noChangeArrowheads="1"/>
          </p:cNvSpPr>
          <p:nvPr/>
        </p:nvSpPr>
        <p:spPr bwMode="auto">
          <a:xfrm>
            <a:off x="64738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130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1516" name="Line 14"/>
          <p:cNvSpPr>
            <a:spLocks noChangeShapeType="1"/>
          </p:cNvSpPr>
          <p:nvPr/>
        </p:nvSpPr>
        <p:spPr bwMode="auto">
          <a:xfrm>
            <a:off x="2573338" y="5943600"/>
            <a:ext cx="4267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2529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82530" name="Text Box 4"/>
          <p:cNvSpPr txBox="1">
            <a:spLocks noChangeArrowheads="1"/>
          </p:cNvSpPr>
          <p:nvPr/>
        </p:nvSpPr>
        <p:spPr bwMode="auto">
          <a:xfrm>
            <a:off x="1928813" y="1000125"/>
            <a:ext cx="4959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QI FEMININO:dp = 5</a:t>
            </a:r>
            <a:endParaRPr lang="pt-BR" sz="4400">
              <a:latin typeface="Times New Roman" pitchFamily="18" charset="0"/>
            </a:endParaRPr>
          </a:p>
        </p:txBody>
      </p:sp>
      <p:pic>
        <p:nvPicPr>
          <p:cNvPr id="2582531" name="Picture 5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0663" y="2057400"/>
            <a:ext cx="6021387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2532" name="Text Box 6"/>
          <p:cNvSpPr txBox="1">
            <a:spLocks noChangeArrowheads="1"/>
          </p:cNvSpPr>
          <p:nvPr/>
        </p:nvSpPr>
        <p:spPr bwMode="auto">
          <a:xfrm>
            <a:off x="42386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2533" name="Text Box 7"/>
          <p:cNvSpPr txBox="1">
            <a:spLocks noChangeArrowheads="1"/>
          </p:cNvSpPr>
          <p:nvPr/>
        </p:nvSpPr>
        <p:spPr bwMode="auto">
          <a:xfrm>
            <a:off x="35893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2534" name="Text Box 8"/>
          <p:cNvSpPr txBox="1">
            <a:spLocks noChangeArrowheads="1"/>
          </p:cNvSpPr>
          <p:nvPr/>
        </p:nvSpPr>
        <p:spPr bwMode="auto">
          <a:xfrm>
            <a:off x="5011738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2535" name="Text Box 9"/>
          <p:cNvSpPr txBox="1">
            <a:spLocks noChangeArrowheads="1"/>
          </p:cNvSpPr>
          <p:nvPr/>
        </p:nvSpPr>
        <p:spPr bwMode="auto">
          <a:xfrm>
            <a:off x="4216400" y="5943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68%</a:t>
            </a:r>
            <a:endParaRPr lang="pt-BR" sz="4000">
              <a:latin typeface="Times New Roman" pitchFamily="18" charset="0"/>
            </a:endParaRPr>
          </a:p>
        </p:txBody>
      </p:sp>
      <p:sp>
        <p:nvSpPr>
          <p:cNvPr id="2582536" name="Text Box 10"/>
          <p:cNvSpPr txBox="1">
            <a:spLocks noChangeArrowheads="1"/>
          </p:cNvSpPr>
          <p:nvPr/>
        </p:nvSpPr>
        <p:spPr bwMode="auto">
          <a:xfrm>
            <a:off x="2303463" y="55626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75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2537" name="Text Box 11"/>
          <p:cNvSpPr txBox="1">
            <a:spLocks noChangeArrowheads="1"/>
          </p:cNvSpPr>
          <p:nvPr/>
        </p:nvSpPr>
        <p:spPr bwMode="auto">
          <a:xfrm>
            <a:off x="29797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2538" name="Text Box 12"/>
          <p:cNvSpPr txBox="1">
            <a:spLocks noChangeArrowheads="1"/>
          </p:cNvSpPr>
          <p:nvPr/>
        </p:nvSpPr>
        <p:spPr bwMode="auto">
          <a:xfrm>
            <a:off x="5757863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2539" name="Text Box 13"/>
          <p:cNvSpPr txBox="1">
            <a:spLocks noChangeArrowheads="1"/>
          </p:cNvSpPr>
          <p:nvPr/>
        </p:nvSpPr>
        <p:spPr bwMode="auto">
          <a:xfrm>
            <a:off x="64738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2540" name="Line 14"/>
          <p:cNvSpPr>
            <a:spLocks noChangeShapeType="1"/>
          </p:cNvSpPr>
          <p:nvPr/>
        </p:nvSpPr>
        <p:spPr bwMode="auto">
          <a:xfrm>
            <a:off x="3860800" y="5943600"/>
            <a:ext cx="1354138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3553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83554" name="Text Box 4"/>
          <p:cNvSpPr txBox="1">
            <a:spLocks noChangeArrowheads="1"/>
          </p:cNvSpPr>
          <p:nvPr/>
        </p:nvSpPr>
        <p:spPr bwMode="auto">
          <a:xfrm>
            <a:off x="2032000" y="1219200"/>
            <a:ext cx="4959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QI FEMININO:dp = 5</a:t>
            </a:r>
            <a:endParaRPr lang="pt-BR" sz="4400">
              <a:latin typeface="Times New Roman" pitchFamily="18" charset="0"/>
            </a:endParaRPr>
          </a:p>
        </p:txBody>
      </p:sp>
      <p:pic>
        <p:nvPicPr>
          <p:cNvPr id="2583555" name="Picture 5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0663" y="2057400"/>
            <a:ext cx="6021387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3556" name="Text Box 6"/>
          <p:cNvSpPr txBox="1">
            <a:spLocks noChangeArrowheads="1"/>
          </p:cNvSpPr>
          <p:nvPr/>
        </p:nvSpPr>
        <p:spPr bwMode="auto">
          <a:xfrm>
            <a:off x="42386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3557" name="Text Box 7"/>
          <p:cNvSpPr txBox="1">
            <a:spLocks noChangeArrowheads="1"/>
          </p:cNvSpPr>
          <p:nvPr/>
        </p:nvSpPr>
        <p:spPr bwMode="auto">
          <a:xfrm>
            <a:off x="35893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3558" name="Text Box 8"/>
          <p:cNvSpPr txBox="1">
            <a:spLocks noChangeArrowheads="1"/>
          </p:cNvSpPr>
          <p:nvPr/>
        </p:nvSpPr>
        <p:spPr bwMode="auto">
          <a:xfrm>
            <a:off x="5011738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3559" name="Text Box 9"/>
          <p:cNvSpPr txBox="1">
            <a:spLocks noChangeArrowheads="1"/>
          </p:cNvSpPr>
          <p:nvPr/>
        </p:nvSpPr>
        <p:spPr bwMode="auto">
          <a:xfrm>
            <a:off x="4216400" y="5943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95%</a:t>
            </a:r>
            <a:endParaRPr lang="pt-BR" sz="4000">
              <a:latin typeface="Times New Roman" pitchFamily="18" charset="0"/>
            </a:endParaRPr>
          </a:p>
        </p:txBody>
      </p:sp>
      <p:sp>
        <p:nvSpPr>
          <p:cNvPr id="2583560" name="Text Box 10"/>
          <p:cNvSpPr txBox="1">
            <a:spLocks noChangeArrowheads="1"/>
          </p:cNvSpPr>
          <p:nvPr/>
        </p:nvSpPr>
        <p:spPr bwMode="auto">
          <a:xfrm>
            <a:off x="2303463" y="55626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75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3561" name="Text Box 11"/>
          <p:cNvSpPr txBox="1">
            <a:spLocks noChangeArrowheads="1"/>
          </p:cNvSpPr>
          <p:nvPr/>
        </p:nvSpPr>
        <p:spPr bwMode="auto">
          <a:xfrm>
            <a:off x="29797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3562" name="Text Box 12"/>
          <p:cNvSpPr txBox="1">
            <a:spLocks noChangeArrowheads="1"/>
          </p:cNvSpPr>
          <p:nvPr/>
        </p:nvSpPr>
        <p:spPr bwMode="auto">
          <a:xfrm>
            <a:off x="5757863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3563" name="Text Box 13"/>
          <p:cNvSpPr txBox="1">
            <a:spLocks noChangeArrowheads="1"/>
          </p:cNvSpPr>
          <p:nvPr/>
        </p:nvSpPr>
        <p:spPr bwMode="auto">
          <a:xfrm>
            <a:off x="64738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3564" name="Line 14"/>
          <p:cNvSpPr>
            <a:spLocks noChangeShapeType="1"/>
          </p:cNvSpPr>
          <p:nvPr/>
        </p:nvSpPr>
        <p:spPr bwMode="auto">
          <a:xfrm flipV="1">
            <a:off x="3251200" y="5867400"/>
            <a:ext cx="2776538" cy="7620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4577" name="Text Box 3"/>
          <p:cNvSpPr txBox="1">
            <a:spLocks noChangeArrowheads="1"/>
          </p:cNvSpPr>
          <p:nvPr/>
        </p:nvSpPr>
        <p:spPr bwMode="auto">
          <a:xfrm>
            <a:off x="2355850" y="3089275"/>
            <a:ext cx="16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pt-BR" b="0">
              <a:latin typeface="Times New Roman" pitchFamily="18" charset="0"/>
            </a:endParaRPr>
          </a:p>
        </p:txBody>
      </p:sp>
      <p:sp>
        <p:nvSpPr>
          <p:cNvPr id="2584578" name="Text Box 4"/>
          <p:cNvSpPr txBox="1">
            <a:spLocks noChangeArrowheads="1"/>
          </p:cNvSpPr>
          <p:nvPr/>
        </p:nvSpPr>
        <p:spPr bwMode="auto">
          <a:xfrm>
            <a:off x="2000250" y="1143000"/>
            <a:ext cx="4959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>
                <a:latin typeface="Times New Roman" pitchFamily="18" charset="0"/>
              </a:rPr>
              <a:t>QI FEMININO:dp = 5</a:t>
            </a:r>
            <a:endParaRPr lang="pt-BR" sz="4400">
              <a:latin typeface="Times New Roman" pitchFamily="18" charset="0"/>
            </a:endParaRPr>
          </a:p>
        </p:txBody>
      </p:sp>
      <p:pic>
        <p:nvPicPr>
          <p:cNvPr id="2584579" name="Picture 5" descr="campana_gau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0" y="2071688"/>
            <a:ext cx="6021388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84580" name="Text Box 6"/>
          <p:cNvSpPr txBox="1">
            <a:spLocks noChangeArrowheads="1"/>
          </p:cNvSpPr>
          <p:nvPr/>
        </p:nvSpPr>
        <p:spPr bwMode="auto">
          <a:xfrm>
            <a:off x="42386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4581" name="Text Box 7"/>
          <p:cNvSpPr txBox="1">
            <a:spLocks noChangeArrowheads="1"/>
          </p:cNvSpPr>
          <p:nvPr/>
        </p:nvSpPr>
        <p:spPr bwMode="auto">
          <a:xfrm>
            <a:off x="35893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4582" name="Text Box 8"/>
          <p:cNvSpPr txBox="1">
            <a:spLocks noChangeArrowheads="1"/>
          </p:cNvSpPr>
          <p:nvPr/>
        </p:nvSpPr>
        <p:spPr bwMode="auto">
          <a:xfrm>
            <a:off x="5011738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105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4583" name="Text Box 9"/>
          <p:cNvSpPr txBox="1">
            <a:spLocks noChangeArrowheads="1"/>
          </p:cNvSpPr>
          <p:nvPr/>
        </p:nvSpPr>
        <p:spPr bwMode="auto">
          <a:xfrm>
            <a:off x="4216400" y="5943600"/>
            <a:ext cx="1066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99%</a:t>
            </a:r>
            <a:endParaRPr lang="pt-BR" sz="4000">
              <a:latin typeface="Times New Roman" pitchFamily="18" charset="0"/>
            </a:endParaRPr>
          </a:p>
        </p:txBody>
      </p:sp>
      <p:sp>
        <p:nvSpPr>
          <p:cNvPr id="2584584" name="Text Box 10"/>
          <p:cNvSpPr txBox="1">
            <a:spLocks noChangeArrowheads="1"/>
          </p:cNvSpPr>
          <p:nvPr/>
        </p:nvSpPr>
        <p:spPr bwMode="auto">
          <a:xfrm>
            <a:off x="2303463" y="5562600"/>
            <a:ext cx="4333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75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4585" name="Text Box 11"/>
          <p:cNvSpPr txBox="1">
            <a:spLocks noChangeArrowheads="1"/>
          </p:cNvSpPr>
          <p:nvPr/>
        </p:nvSpPr>
        <p:spPr bwMode="auto">
          <a:xfrm>
            <a:off x="2979738" y="5562600"/>
            <a:ext cx="4349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90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4586" name="Text Box 12"/>
          <p:cNvSpPr txBox="1">
            <a:spLocks noChangeArrowheads="1"/>
          </p:cNvSpPr>
          <p:nvPr/>
        </p:nvSpPr>
        <p:spPr bwMode="auto">
          <a:xfrm>
            <a:off x="5757863" y="5562600"/>
            <a:ext cx="5699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110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4587" name="Text Box 13"/>
          <p:cNvSpPr txBox="1">
            <a:spLocks noChangeArrowheads="1"/>
          </p:cNvSpPr>
          <p:nvPr/>
        </p:nvSpPr>
        <p:spPr bwMode="auto">
          <a:xfrm>
            <a:off x="6473825" y="5562600"/>
            <a:ext cx="569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Times New Roman" pitchFamily="18" charset="0"/>
              </a:rPr>
              <a:t>115</a:t>
            </a:r>
            <a:endParaRPr lang="pt-BR">
              <a:latin typeface="Times New Roman" pitchFamily="18" charset="0"/>
            </a:endParaRPr>
          </a:p>
        </p:txBody>
      </p:sp>
      <p:sp>
        <p:nvSpPr>
          <p:cNvPr id="2584588" name="Line 14"/>
          <p:cNvSpPr>
            <a:spLocks noChangeShapeType="1"/>
          </p:cNvSpPr>
          <p:nvPr/>
        </p:nvSpPr>
        <p:spPr bwMode="auto">
          <a:xfrm>
            <a:off x="2573338" y="5943600"/>
            <a:ext cx="4267200" cy="0"/>
          </a:xfrm>
          <a:prstGeom prst="line">
            <a:avLst/>
          </a:prstGeom>
          <a:noFill/>
          <a:ln w="762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4449" name="Picture 2" descr="Hospit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60375"/>
            <a:ext cx="9347200" cy="731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4353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04354" name="Text Box 3"/>
          <p:cNvSpPr txBox="1">
            <a:spLocks noChangeArrowheads="1"/>
          </p:cNvSpPr>
          <p:nvPr/>
        </p:nvSpPr>
        <p:spPr bwMode="auto">
          <a:xfrm>
            <a:off x="1824038" y="609600"/>
            <a:ext cx="5167312" cy="1930400"/>
          </a:xfrm>
          <a:prstGeom prst="rect">
            <a:avLst/>
          </a:prstGeom>
          <a:solidFill>
            <a:srgbClr val="0033C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>
                <a:solidFill>
                  <a:schemeClr val="bg1"/>
                </a:solidFill>
                <a:latin typeface="Times New Roman" pitchFamily="18" charset="0"/>
              </a:rPr>
              <a:t>Distribuição de</a:t>
            </a:r>
          </a:p>
          <a:p>
            <a:pPr algn="ctr"/>
            <a:r>
              <a:rPr lang="en-US" sz="6000">
                <a:solidFill>
                  <a:schemeClr val="bg1"/>
                </a:solidFill>
                <a:latin typeface="Times New Roman" pitchFamily="18" charset="0"/>
              </a:rPr>
              <a:t>Probabilidades</a:t>
            </a:r>
            <a:endParaRPr lang="pt-BR" sz="60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04355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793678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800" b="1" dirty="0">
                <a:latin typeface="Tahoma" pitchFamily="34" charset="0"/>
              </a:rPr>
              <a:t>é </a:t>
            </a:r>
            <a:r>
              <a:rPr lang="en-US" sz="2800" b="1" dirty="0" err="1">
                <a:latin typeface="Tahoma" pitchFamily="34" charset="0"/>
              </a:rPr>
              <a:t>uma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distribuição</a:t>
            </a:r>
            <a:r>
              <a:rPr lang="en-US" sz="2800" b="1" dirty="0">
                <a:latin typeface="Tahoma" pitchFamily="34" charset="0"/>
              </a:rPr>
              <a:t> de </a:t>
            </a:r>
            <a:r>
              <a:rPr lang="en-US" sz="2800" b="1" dirty="0" err="1">
                <a:latin typeface="Tahoma" pitchFamily="34" charset="0"/>
              </a:rPr>
              <a:t>frequências</a:t>
            </a:r>
            <a:r>
              <a:rPr lang="en-US" sz="2800" b="1" dirty="0">
                <a:latin typeface="Tahoma" pitchFamily="34" charset="0"/>
              </a:rPr>
              <a:t> </a:t>
            </a:r>
          </a:p>
          <a:p>
            <a:pPr algn="ctr"/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para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os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resultados</a:t>
            </a:r>
            <a:r>
              <a:rPr lang="en-US" sz="2800" b="1" dirty="0">
                <a:latin typeface="Tahoma" pitchFamily="34" charset="0"/>
              </a:rPr>
              <a:t> de um </a:t>
            </a:r>
            <a:r>
              <a:rPr lang="en-US" sz="2800" b="1" dirty="0" err="1">
                <a:latin typeface="Tahoma" pitchFamily="34" charset="0"/>
              </a:rPr>
              <a:t>espaço</a:t>
            </a:r>
            <a:r>
              <a:rPr lang="en-US" sz="2800" b="1" dirty="0">
                <a:latin typeface="Tahoma" pitchFamily="34" charset="0"/>
              </a:rPr>
              <a:t> </a:t>
            </a:r>
            <a:r>
              <a:rPr lang="en-US" sz="2800" b="1" dirty="0" err="1">
                <a:latin typeface="Tahoma" pitchFamily="34" charset="0"/>
              </a:rPr>
              <a:t>amostral</a:t>
            </a:r>
            <a:endParaRPr lang="pt-BR" sz="2800" b="1" dirty="0">
              <a:latin typeface="Tahoma" pitchFamily="34" charset="0"/>
            </a:endParaRPr>
          </a:p>
        </p:txBody>
      </p:sp>
      <p:sp>
        <p:nvSpPr>
          <p:cNvPr id="2379781" name="Text Box 5"/>
          <p:cNvSpPr txBox="1">
            <a:spLocks noChangeArrowheads="1"/>
          </p:cNvSpPr>
          <p:nvPr/>
        </p:nvSpPr>
        <p:spPr bwMode="auto">
          <a:xfrm>
            <a:off x="785786" y="4643446"/>
            <a:ext cx="7248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as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frequências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são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relativas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ou</a:t>
            </a:r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 </a:t>
            </a:r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probabilidades</a:t>
            </a:r>
            <a:endParaRPr lang="pt-BR" b="1" dirty="0">
              <a:solidFill>
                <a:srgbClr val="0000FF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9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379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9781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4353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04354" name="Text Box 3"/>
          <p:cNvSpPr txBox="1">
            <a:spLocks noChangeArrowheads="1"/>
          </p:cNvSpPr>
          <p:nvPr/>
        </p:nvSpPr>
        <p:spPr bwMode="auto">
          <a:xfrm>
            <a:off x="1824038" y="609600"/>
            <a:ext cx="5167312" cy="1930400"/>
          </a:xfrm>
          <a:prstGeom prst="rect">
            <a:avLst/>
          </a:prstGeom>
          <a:solidFill>
            <a:srgbClr val="0033CC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chemeClr val="bg1"/>
                </a:solidFill>
                <a:latin typeface="Times New Roman" pitchFamily="18" charset="0"/>
              </a:rPr>
              <a:t>Distribuição de</a:t>
            </a:r>
          </a:p>
          <a:p>
            <a:pPr algn="ctr"/>
            <a:r>
              <a:rPr lang="en-US" sz="6000" b="1">
                <a:solidFill>
                  <a:schemeClr val="bg1"/>
                </a:solidFill>
                <a:latin typeface="Times New Roman" pitchFamily="18" charset="0"/>
              </a:rPr>
              <a:t>Probabilidades</a:t>
            </a:r>
            <a:endParaRPr lang="pt-BR" sz="60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404355" name="Text Box 4"/>
          <p:cNvSpPr txBox="1">
            <a:spLocks noChangeArrowheads="1"/>
          </p:cNvSpPr>
          <p:nvPr/>
        </p:nvSpPr>
        <p:spPr bwMode="auto">
          <a:xfrm>
            <a:off x="785786" y="3429000"/>
            <a:ext cx="766748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 err="1">
                <a:latin typeface="Tahoma" pitchFamily="34" charset="0"/>
              </a:rPr>
              <a:t>Mostra</a:t>
            </a:r>
            <a:r>
              <a:rPr lang="en-US" sz="3200" b="1" dirty="0">
                <a:latin typeface="Tahoma" pitchFamily="34" charset="0"/>
              </a:rPr>
              <a:t> a </a:t>
            </a:r>
            <a:r>
              <a:rPr lang="en-US" sz="3200" b="1" dirty="0" err="1">
                <a:latin typeface="Tahoma" pitchFamily="34" charset="0"/>
              </a:rPr>
              <a:t>proporção</a:t>
            </a:r>
            <a:r>
              <a:rPr lang="en-US" sz="3200" b="1" dirty="0">
                <a:latin typeface="Tahoma" pitchFamily="34" charset="0"/>
              </a:rPr>
              <a:t> das </a:t>
            </a:r>
            <a:r>
              <a:rPr lang="en-US" sz="3200" b="1" dirty="0" err="1">
                <a:latin typeface="Tahoma" pitchFamily="34" charset="0"/>
              </a:rPr>
              <a:t>vezes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que</a:t>
            </a:r>
            <a:r>
              <a:rPr lang="en-US" sz="3200" b="1" dirty="0">
                <a:latin typeface="Tahoma" pitchFamily="34" charset="0"/>
              </a:rPr>
              <a:t> a </a:t>
            </a:r>
          </a:p>
          <a:p>
            <a:pPr algn="ctr"/>
            <a:r>
              <a:rPr lang="en-US" sz="3200" b="1" dirty="0" err="1">
                <a:latin typeface="Tahoma" pitchFamily="34" charset="0"/>
              </a:rPr>
              <a:t>variável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aleatória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tende</a:t>
            </a:r>
            <a:r>
              <a:rPr lang="en-US" sz="3200" b="1" dirty="0">
                <a:latin typeface="Tahoma" pitchFamily="34" charset="0"/>
              </a:rPr>
              <a:t> a </a:t>
            </a:r>
            <a:r>
              <a:rPr lang="en-US" sz="3200" b="1" dirty="0" err="1">
                <a:latin typeface="Tahoma" pitchFamily="34" charset="0"/>
              </a:rPr>
              <a:t>assumir</a:t>
            </a:r>
            <a:r>
              <a:rPr lang="en-US" sz="3200" b="1" dirty="0">
                <a:latin typeface="Tahoma" pitchFamily="34" charset="0"/>
              </a:rPr>
              <a:t> </a:t>
            </a:r>
          </a:p>
          <a:p>
            <a:pPr algn="ctr"/>
            <a:r>
              <a:rPr lang="en-US" sz="3200" b="1" dirty="0" err="1">
                <a:latin typeface="Tahoma" pitchFamily="34" charset="0"/>
              </a:rPr>
              <a:t>cada</a:t>
            </a:r>
            <a:r>
              <a:rPr lang="en-US" sz="3200" b="1" dirty="0">
                <a:latin typeface="Tahoma" pitchFamily="34" charset="0"/>
              </a:rPr>
              <a:t> um dos </a:t>
            </a:r>
            <a:r>
              <a:rPr lang="en-US" sz="3200" b="1" dirty="0" err="1">
                <a:latin typeface="Tahoma" pitchFamily="34" charset="0"/>
              </a:rPr>
              <a:t>diversos</a:t>
            </a:r>
            <a:r>
              <a:rPr lang="en-US" sz="3200" b="1" dirty="0">
                <a:latin typeface="Tahoma" pitchFamily="34" charset="0"/>
              </a:rPr>
              <a:t> </a:t>
            </a:r>
            <a:r>
              <a:rPr lang="en-US" sz="3200" b="1" dirty="0" err="1">
                <a:latin typeface="Tahoma" pitchFamily="34" charset="0"/>
              </a:rPr>
              <a:t>valores</a:t>
            </a:r>
            <a:endParaRPr lang="pt-BR" sz="3200" b="1" dirty="0"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5377" name="Rectangle 2"/>
          <p:cNvSpPr>
            <a:spLocks noChangeArrowheads="1"/>
          </p:cNvSpPr>
          <p:nvPr/>
        </p:nvSpPr>
        <p:spPr bwMode="auto">
          <a:xfrm>
            <a:off x="304800" y="381000"/>
            <a:ext cx="8229600" cy="60960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pt-BR" b="1" dirty="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2405378" name="Text Box 3"/>
          <p:cNvSpPr txBox="1">
            <a:spLocks noChangeArrowheads="1"/>
          </p:cNvSpPr>
          <p:nvPr/>
        </p:nvSpPr>
        <p:spPr bwMode="auto">
          <a:xfrm>
            <a:off x="1824038" y="609600"/>
            <a:ext cx="5167312" cy="1930400"/>
          </a:xfrm>
          <a:prstGeom prst="rect">
            <a:avLst/>
          </a:prstGeom>
          <a:solidFill>
            <a:srgbClr val="CCECFF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Distribuição de</a:t>
            </a:r>
          </a:p>
          <a:p>
            <a:pPr algn="ctr"/>
            <a:r>
              <a:rPr lang="en-US" sz="6000" b="1">
                <a:solidFill>
                  <a:srgbClr val="FF3300"/>
                </a:solidFill>
                <a:latin typeface="Times New Roman" pitchFamily="18" charset="0"/>
              </a:rPr>
              <a:t>Probabilidades</a:t>
            </a:r>
            <a:endParaRPr lang="pt-BR" sz="6000" b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405379" name="Text Box 4"/>
          <p:cNvSpPr txBox="1">
            <a:spLocks noChangeArrowheads="1"/>
          </p:cNvSpPr>
          <p:nvPr/>
        </p:nvSpPr>
        <p:spPr bwMode="auto">
          <a:xfrm>
            <a:off x="684213" y="2924175"/>
            <a:ext cx="774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latin typeface="Tahoma" pitchFamily="34" charset="0"/>
              </a:rPr>
              <a:t>número</a:t>
            </a:r>
            <a:r>
              <a:rPr lang="en-US" b="1" dirty="0">
                <a:latin typeface="Tahoma" pitchFamily="34" charset="0"/>
              </a:rPr>
              <a:t> de </a:t>
            </a:r>
            <a:r>
              <a:rPr lang="en-US" b="1" dirty="0" err="1">
                <a:latin typeface="Tahoma" pitchFamily="34" charset="0"/>
              </a:rPr>
              <a:t>caras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em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duas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jogadas</a:t>
            </a:r>
            <a:r>
              <a:rPr lang="en-US" b="1" dirty="0">
                <a:latin typeface="Tahoma" pitchFamily="34" charset="0"/>
              </a:rPr>
              <a:t> de </a:t>
            </a:r>
            <a:r>
              <a:rPr lang="en-US" b="1" dirty="0" err="1">
                <a:latin typeface="Tahoma" pitchFamily="34" charset="0"/>
              </a:rPr>
              <a:t>uma</a:t>
            </a:r>
            <a:r>
              <a:rPr lang="en-US" b="1" dirty="0">
                <a:latin typeface="Tahoma" pitchFamily="34" charset="0"/>
              </a:rPr>
              <a:t> </a:t>
            </a:r>
            <a:r>
              <a:rPr lang="en-US" b="1" dirty="0" err="1">
                <a:latin typeface="Tahoma" pitchFamily="34" charset="0"/>
              </a:rPr>
              <a:t>moeda</a:t>
            </a:r>
            <a:endParaRPr lang="pt-BR" b="1" dirty="0">
              <a:latin typeface="Tahoma" pitchFamily="34" charset="0"/>
            </a:endParaRPr>
          </a:p>
        </p:txBody>
      </p:sp>
      <p:sp>
        <p:nvSpPr>
          <p:cNvPr id="2405380" name="Text Box 5"/>
          <p:cNvSpPr txBox="1">
            <a:spLocks noChangeArrowheads="1"/>
          </p:cNvSpPr>
          <p:nvPr/>
        </p:nvSpPr>
        <p:spPr bwMode="auto">
          <a:xfrm>
            <a:off x="361950" y="3767138"/>
            <a:ext cx="173637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 err="1">
                <a:solidFill>
                  <a:srgbClr val="0000FF"/>
                </a:solidFill>
                <a:latin typeface="Tahoma" pitchFamily="34" charset="0"/>
              </a:rPr>
              <a:t>Resultado</a:t>
            </a:r>
            <a:endParaRPr lang="en-US" b="1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endParaRPr lang="en-US" b="1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CC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CK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KC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KK</a:t>
            </a:r>
            <a:endParaRPr lang="pt-BR" b="1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2405381" name="Text Box 6"/>
          <p:cNvSpPr txBox="1">
            <a:spLocks noChangeArrowheads="1"/>
          </p:cNvSpPr>
          <p:nvPr/>
        </p:nvSpPr>
        <p:spPr bwMode="auto">
          <a:xfrm>
            <a:off x="1981200" y="3813175"/>
            <a:ext cx="2451312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FF3300"/>
                </a:solidFill>
                <a:latin typeface="Tahoma" pitchFamily="34" charset="0"/>
              </a:rPr>
              <a:t>VALOR DE V.A.</a:t>
            </a:r>
          </a:p>
          <a:p>
            <a:pPr algn="ctr"/>
            <a:endParaRPr lang="en-US" b="1" dirty="0">
              <a:solidFill>
                <a:srgbClr val="FF3300"/>
              </a:solidFill>
              <a:latin typeface="Tahoma" pitchFamily="34" charset="0"/>
            </a:endParaRPr>
          </a:p>
          <a:p>
            <a:pPr algn="ctr"/>
            <a:r>
              <a:rPr lang="en-US" b="1" dirty="0">
                <a:solidFill>
                  <a:srgbClr val="FF3300"/>
                </a:solidFill>
                <a:latin typeface="Tahoma" pitchFamily="34" charset="0"/>
              </a:rPr>
              <a:t>0</a:t>
            </a:r>
          </a:p>
          <a:p>
            <a:pPr algn="ctr"/>
            <a:r>
              <a:rPr lang="en-US" b="1" dirty="0">
                <a:solidFill>
                  <a:srgbClr val="FF3300"/>
                </a:solidFill>
                <a:latin typeface="Tahoma" pitchFamily="34" charset="0"/>
              </a:rPr>
              <a:t>1</a:t>
            </a:r>
          </a:p>
          <a:p>
            <a:pPr algn="ctr"/>
            <a:r>
              <a:rPr lang="en-US" b="1" dirty="0">
                <a:solidFill>
                  <a:srgbClr val="FF3300"/>
                </a:solidFill>
                <a:latin typeface="Tahoma" pitchFamily="34" charset="0"/>
              </a:rPr>
              <a:t>1</a:t>
            </a:r>
          </a:p>
          <a:p>
            <a:pPr algn="ctr"/>
            <a:r>
              <a:rPr lang="en-US" b="1" dirty="0">
                <a:solidFill>
                  <a:srgbClr val="FF3300"/>
                </a:solidFill>
                <a:latin typeface="Tahoma" pitchFamily="34" charset="0"/>
              </a:rPr>
              <a:t>2</a:t>
            </a:r>
            <a:endParaRPr lang="pt-BR" b="1" dirty="0">
              <a:solidFill>
                <a:srgbClr val="FF3300"/>
              </a:solidFill>
              <a:latin typeface="Tahoma" pitchFamily="34" charset="0"/>
            </a:endParaRPr>
          </a:p>
        </p:txBody>
      </p:sp>
      <p:sp>
        <p:nvSpPr>
          <p:cNvPr id="2405382" name="Text Box 7"/>
          <p:cNvSpPr txBox="1">
            <a:spLocks noChangeArrowheads="1"/>
          </p:cNvSpPr>
          <p:nvPr/>
        </p:nvSpPr>
        <p:spPr bwMode="auto">
          <a:xfrm>
            <a:off x="4429124" y="3786190"/>
            <a:ext cx="115448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D60093"/>
                </a:solidFill>
                <a:latin typeface="Tahoma" pitchFamily="34" charset="0"/>
              </a:rPr>
              <a:t>PROB.</a:t>
            </a:r>
          </a:p>
          <a:p>
            <a:pPr algn="ctr"/>
            <a:endParaRPr lang="en-US" b="1" dirty="0">
              <a:solidFill>
                <a:srgbClr val="D60093"/>
              </a:solidFill>
              <a:latin typeface="Tahoma" pitchFamily="34" charset="0"/>
            </a:endParaRPr>
          </a:p>
          <a:p>
            <a:pPr algn="ctr"/>
            <a:r>
              <a:rPr lang="en-US" b="1" dirty="0">
                <a:solidFill>
                  <a:srgbClr val="D60093"/>
                </a:solidFill>
                <a:latin typeface="Tahoma" pitchFamily="34" charset="0"/>
              </a:rPr>
              <a:t>1/4</a:t>
            </a:r>
          </a:p>
          <a:p>
            <a:pPr algn="ctr"/>
            <a:r>
              <a:rPr lang="en-US" b="1" dirty="0">
                <a:solidFill>
                  <a:srgbClr val="D60093"/>
                </a:solidFill>
                <a:latin typeface="Tahoma" pitchFamily="34" charset="0"/>
              </a:rPr>
              <a:t>1/4</a:t>
            </a:r>
          </a:p>
          <a:p>
            <a:pPr algn="ctr"/>
            <a:r>
              <a:rPr lang="en-US" b="1" dirty="0">
                <a:solidFill>
                  <a:srgbClr val="D60093"/>
                </a:solidFill>
                <a:latin typeface="Tahoma" pitchFamily="34" charset="0"/>
              </a:rPr>
              <a:t>1/4</a:t>
            </a:r>
          </a:p>
          <a:p>
            <a:pPr algn="ctr"/>
            <a:r>
              <a:rPr lang="en-US" b="1" dirty="0">
                <a:solidFill>
                  <a:srgbClr val="D60093"/>
                </a:solidFill>
                <a:latin typeface="Tahoma" pitchFamily="34" charset="0"/>
              </a:rPr>
              <a:t>1/4</a:t>
            </a:r>
            <a:endParaRPr lang="pt-BR" b="1" dirty="0">
              <a:solidFill>
                <a:srgbClr val="D60093"/>
              </a:solidFill>
              <a:latin typeface="Tahoma" pitchFamily="34" charset="0"/>
            </a:endParaRPr>
          </a:p>
        </p:txBody>
      </p:sp>
      <p:sp>
        <p:nvSpPr>
          <p:cNvPr id="2405383" name="Text Box 8"/>
          <p:cNvSpPr txBox="1">
            <a:spLocks noChangeArrowheads="1"/>
          </p:cNvSpPr>
          <p:nvPr/>
        </p:nvSpPr>
        <p:spPr bwMode="auto">
          <a:xfrm>
            <a:off x="5486400" y="3810000"/>
            <a:ext cx="172194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Nº CARAS</a:t>
            </a:r>
          </a:p>
          <a:p>
            <a:pPr algn="ctr"/>
            <a:endParaRPr lang="en-US" b="1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0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1</a:t>
            </a: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2</a:t>
            </a:r>
            <a:endParaRPr lang="pt-BR" b="1" dirty="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2405384" name="Text Box 9"/>
          <p:cNvSpPr txBox="1">
            <a:spLocks noChangeArrowheads="1"/>
          </p:cNvSpPr>
          <p:nvPr/>
        </p:nvSpPr>
        <p:spPr bwMode="auto">
          <a:xfrm>
            <a:off x="7554913" y="3810000"/>
            <a:ext cx="86754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P(x)</a:t>
            </a:r>
          </a:p>
          <a:p>
            <a:pPr algn="ctr"/>
            <a:endParaRPr lang="en-US" b="1" dirty="0">
              <a:solidFill>
                <a:srgbClr val="0000FF"/>
              </a:solidFill>
              <a:latin typeface="Tahoma" pitchFamily="34" charset="0"/>
            </a:endParaRPr>
          </a:p>
          <a:p>
            <a:pPr algn="ctr"/>
            <a:r>
              <a:rPr lang="en-US" b="1" dirty="0">
                <a:solidFill>
                  <a:srgbClr val="0000FF"/>
                </a:solidFill>
                <a:latin typeface="Tahoma" pitchFamily="34" charset="0"/>
              </a:rPr>
              <a:t>0,25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Tahoma" pitchFamily="34" charset="0"/>
              </a:rPr>
              <a:t>0,25</a:t>
            </a:r>
          </a:p>
          <a:p>
            <a:pPr algn="ctr"/>
            <a:r>
              <a:rPr lang="en-US" b="1" dirty="0">
                <a:solidFill>
                  <a:schemeClr val="tx2"/>
                </a:solidFill>
                <a:latin typeface="Tahoma" pitchFamily="34" charset="0"/>
              </a:rPr>
              <a:t>0,25</a:t>
            </a:r>
          </a:p>
          <a:p>
            <a:pPr algn="ctr"/>
            <a:r>
              <a:rPr lang="en-US" b="1" dirty="0">
                <a:latin typeface="Tahoma" pitchFamily="34" charset="0"/>
              </a:rPr>
              <a:t>0,25</a:t>
            </a:r>
            <a:endParaRPr lang="pt-BR" b="1" dirty="0">
              <a:latin typeface="Tahoma" pitchFamily="34" charset="0"/>
            </a:endParaRPr>
          </a:p>
        </p:txBody>
      </p:sp>
      <p:sp>
        <p:nvSpPr>
          <p:cNvPr id="2405385" name="Text Box 10"/>
          <p:cNvSpPr txBox="1">
            <a:spLocks noChangeArrowheads="1"/>
          </p:cNvSpPr>
          <p:nvPr/>
        </p:nvSpPr>
        <p:spPr bwMode="auto">
          <a:xfrm>
            <a:off x="6551613" y="5003800"/>
            <a:ext cx="10874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3200" b="1" dirty="0">
                <a:solidFill>
                  <a:srgbClr val="FF3300"/>
                </a:solidFill>
                <a:latin typeface="Tahoma" pitchFamily="34" charset="0"/>
              </a:rPr>
              <a:t>0,75</a:t>
            </a:r>
            <a:endParaRPr lang="pt-BR" sz="3200" b="1" dirty="0">
              <a:solidFill>
                <a:srgbClr val="FF3300"/>
              </a:solidFill>
              <a:latin typeface="Tahoma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53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053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053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405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05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40538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405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405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4053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4053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9" dur="2000"/>
                                        <p:tgtEl>
                                          <p:spTgt spid="240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5381" grpId="0"/>
      <p:bldP spid="2405382" grpId="0"/>
      <p:bldP spid="2405383" grpId="0"/>
      <p:bldP spid="2405384" grpId="0"/>
      <p:bldP spid="2405385" grpId="0"/>
    </p:bldLst>
  </p:timing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sign padrã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2362</TotalTime>
  <Words>2369</Words>
  <Application>Microsoft Office PowerPoint</Application>
  <PresentationFormat>Apresentação na tela (4:3)</PresentationFormat>
  <Paragraphs>696</Paragraphs>
  <Slides>69</Slides>
  <Notes>27</Notes>
  <HiddenSlides>0</HiddenSlides>
  <MMClips>0</MMClips>
  <ScaleCrop>false</ScaleCrop>
  <HeadingPairs>
    <vt:vector size="8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3</vt:i4>
      </vt:variant>
      <vt:variant>
        <vt:lpstr>Títulos de slides</vt:lpstr>
      </vt:variant>
      <vt:variant>
        <vt:i4>69</vt:i4>
      </vt:variant>
    </vt:vector>
  </HeadingPairs>
  <TitlesOfParts>
    <vt:vector size="82" baseType="lpstr">
      <vt:lpstr>Albertus</vt:lpstr>
      <vt:lpstr>Arial</vt:lpstr>
      <vt:lpstr>Symbol</vt:lpstr>
      <vt:lpstr>Tahoma</vt:lpstr>
      <vt:lpstr>Times New Roman</vt:lpstr>
      <vt:lpstr>Verdana</vt:lpstr>
      <vt:lpstr>Wingdings</vt:lpstr>
      <vt:lpstr>Wingdings 2</vt:lpstr>
      <vt:lpstr>Wingdings 3</vt:lpstr>
      <vt:lpstr>Design padrão</vt:lpstr>
      <vt:lpstr>Planilha do Microsoft Excel 97-2003</vt:lpstr>
      <vt:lpstr>Microsoft Excel 97-2003 Worksheet</vt:lpstr>
      <vt:lpstr>Worksheet</vt:lpstr>
      <vt:lpstr>Estatística aplicada a ensaios clínicos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Histograma de probabilidade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Experimentos binomiais</vt:lpstr>
      <vt:lpstr>Apresentação do PowerPoint</vt:lpstr>
      <vt:lpstr>Probabilidades binomiais</vt:lpstr>
      <vt:lpstr>Probabilidades binomiais</vt:lpstr>
      <vt:lpstr>Resultados do teste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Médias e desvios-padrão</vt:lpstr>
      <vt:lpstr>Regra Empírica</vt:lpstr>
      <vt:lpstr>Regra Empírica</vt:lpstr>
      <vt:lpstr>Regra Empírica</vt:lpstr>
      <vt:lpstr>A distribuição normal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anestesia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drvicente</dc:creator>
  <cp:lastModifiedBy>Luís Vicente Garcia</cp:lastModifiedBy>
  <cp:revision>387</cp:revision>
  <dcterms:created xsi:type="dcterms:W3CDTF">2006-02-03T11:17:50Z</dcterms:created>
  <dcterms:modified xsi:type="dcterms:W3CDTF">2017-04-03T22:52:32Z</dcterms:modified>
</cp:coreProperties>
</file>