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931" r:id="rId2"/>
    <p:sldId id="1034" r:id="rId3"/>
    <p:sldId id="1550" r:id="rId4"/>
    <p:sldId id="1475" r:id="rId5"/>
    <p:sldId id="1476" r:id="rId6"/>
    <p:sldId id="1477" r:id="rId7"/>
    <p:sldId id="1478" r:id="rId8"/>
    <p:sldId id="1479" r:id="rId9"/>
    <p:sldId id="1480" r:id="rId10"/>
    <p:sldId id="1481" r:id="rId11"/>
    <p:sldId id="1482" r:id="rId12"/>
    <p:sldId id="1483" r:id="rId13"/>
    <p:sldId id="1484" r:id="rId14"/>
    <p:sldId id="1488" r:id="rId15"/>
    <p:sldId id="1489" r:id="rId16"/>
    <p:sldId id="1490" r:id="rId17"/>
    <p:sldId id="1491" r:id="rId18"/>
    <p:sldId id="1492" r:id="rId19"/>
    <p:sldId id="1493" r:id="rId20"/>
    <p:sldId id="1494" r:id="rId21"/>
    <p:sldId id="1495" r:id="rId22"/>
    <p:sldId id="1496" r:id="rId23"/>
    <p:sldId id="1497" r:id="rId24"/>
    <p:sldId id="1498" r:id="rId25"/>
    <p:sldId id="1499" r:id="rId26"/>
    <p:sldId id="1500" r:id="rId27"/>
    <p:sldId id="1501" r:id="rId28"/>
    <p:sldId id="1502" r:id="rId29"/>
    <p:sldId id="1503" r:id="rId30"/>
    <p:sldId id="1504" r:id="rId31"/>
    <p:sldId id="1505" r:id="rId32"/>
    <p:sldId id="1506" r:id="rId33"/>
    <p:sldId id="1507" r:id="rId34"/>
    <p:sldId id="1508" r:id="rId35"/>
    <p:sldId id="1542" r:id="rId36"/>
    <p:sldId id="1543" r:id="rId37"/>
    <p:sldId id="1538" r:id="rId38"/>
    <p:sldId id="1509" r:id="rId39"/>
    <p:sldId id="1564" r:id="rId40"/>
    <p:sldId id="1510" r:id="rId41"/>
    <p:sldId id="1511" r:id="rId42"/>
    <p:sldId id="1512" r:id="rId43"/>
    <p:sldId id="1513" r:id="rId44"/>
    <p:sldId id="1514" r:id="rId45"/>
    <p:sldId id="1515" r:id="rId46"/>
    <p:sldId id="1516" r:id="rId47"/>
    <p:sldId id="1517" r:id="rId48"/>
    <p:sldId id="1518" r:id="rId49"/>
    <p:sldId id="1519" r:id="rId50"/>
    <p:sldId id="1257" r:id="rId5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66FF"/>
    <a:srgbClr val="FFFFFF"/>
    <a:srgbClr val="FF3300"/>
    <a:srgbClr val="FFFF99"/>
    <a:srgbClr val="CCFFCC"/>
    <a:srgbClr val="33C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646" autoAdjust="0"/>
  </p:normalViewPr>
  <p:slideViewPr>
    <p:cSldViewPr>
      <p:cViewPr varScale="1">
        <p:scale>
          <a:sx n="68" d="100"/>
          <a:sy n="68" d="100"/>
        </p:scale>
        <p:origin x="1278" y="90"/>
      </p:cViewPr>
      <p:guideLst>
        <p:guide orient="horz" pos="210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D2A9C7-E658-453F-8124-E9A9B5A77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03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68286-3717-4A90-8ADC-3C56E7284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07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46617-4178-45B8-8DD0-A2C632A73313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235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66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F7D42-342A-4A14-B511-B74773A8C913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237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7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47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A4F8-587A-4FE2-B16E-ACBA6425B9FB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Intuitive examples for pairs of independent events and pairs of dependent events</a:t>
            </a:r>
          </a:p>
        </p:txBody>
      </p:sp>
    </p:spTree>
    <p:extLst>
      <p:ext uri="{BB962C8B-B14F-4D97-AF65-F5344CB8AC3E}">
        <p14:creationId xmlns:p14="http://schemas.microsoft.com/office/powerpoint/2010/main" val="2283191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137F7-F322-4317-B367-F3999BE1BE59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A 3 by 3 contingency table</a:t>
            </a:r>
          </a:p>
        </p:txBody>
      </p:sp>
    </p:spTree>
    <p:extLst>
      <p:ext uri="{BB962C8B-B14F-4D97-AF65-F5344CB8AC3E}">
        <p14:creationId xmlns:p14="http://schemas.microsoft.com/office/powerpoint/2010/main" val="1893295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BA5AC-1984-4475-B2F6-1C0B67333C7D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238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8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82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7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598D2-74BB-4B1D-B2C6-9E545B3EE458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238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8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994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0EE8A-86DA-4DAA-97FB-F98440C5E6BC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239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596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2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07D96-93FC-4388-B5C3-3A089F4B6E15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072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4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16250-FAAA-4102-A9D7-2FBC05637C1F}" type="slidenum">
              <a:rPr lang="pt-BR" smtClean="0"/>
              <a:pPr/>
              <a:t>48</a:t>
            </a:fld>
            <a:endParaRPr lang="pt-BR"/>
          </a:p>
        </p:txBody>
      </p:sp>
      <p:sp>
        <p:nvSpPr>
          <p:cNvPr id="239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9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90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3C617-C8AF-4B07-97E4-153D43D08501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239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239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59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F1941-8C2A-4064-8804-4284D301AFD7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237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10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E21E9-C9D1-4AFD-9021-BDBA2EC41B2C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237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151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E21E9-C9D1-4AFD-9021-BDBA2EC41B2C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237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1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E21E9-C9D1-4AFD-9021-BDBA2EC41B2C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237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18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E21E9-C9D1-4AFD-9021-BDBA2EC41B2C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237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18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BE5C0-0289-4A02-9CE9-AEC44B71B55E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237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7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Sometimes it is easier to calculate the probability that an event won’t happen. Then subtract from 1 to find the probability that it will</a:t>
            </a:r>
          </a:p>
        </p:txBody>
      </p:sp>
    </p:spTree>
    <p:extLst>
      <p:ext uri="{BB962C8B-B14F-4D97-AF65-F5344CB8AC3E}">
        <p14:creationId xmlns:p14="http://schemas.microsoft.com/office/powerpoint/2010/main" val="1314104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F3375-BD16-4577-B0A2-AC842D0DE9ED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237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7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95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F3375-BD16-4577-B0A2-AC842D0DE9ED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237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 w="12700" cap="flat"/>
        </p:spPr>
      </p:sp>
      <p:sp>
        <p:nvSpPr>
          <p:cNvPr id="237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93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AC4E-F3BA-491F-84BB-339CA678F6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07C0-46E1-4491-B656-FD53A419E9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72B3-D5B0-40FC-9626-9620D1304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48429-EB63-4ECD-80A3-515B302C66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634C-2EDC-4750-B701-861B8E846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2B58-241A-4336-B37E-219E4C90E6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F223-01C5-474F-903F-D837ADFA7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F9A0-C33D-4577-966D-41C2EDA30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BAAA-1DAC-4E3D-A4F5-D9ACD970A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16B6-47E2-48F4-804C-0FB1A5D486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874-A65D-4D4E-89B4-F11F46D80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080-1F3C-463B-BE33-D232F65EC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B9F3F8-1229-4577-9B41-B1789D2BE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ransition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76250"/>
            <a:ext cx="7127875" cy="2233613"/>
          </a:xfrm>
        </p:spPr>
        <p:txBody>
          <a:bodyPr/>
          <a:lstStyle/>
          <a:p>
            <a:pPr eaLnBrk="1" hangingPunct="1"/>
            <a:r>
              <a:rPr lang="pt-BR" sz="5400" dirty="0">
                <a:solidFill>
                  <a:schemeClr val="tx1"/>
                </a:solidFill>
              </a:rPr>
              <a:t>Estatística aplicada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>a ensaios clínicos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643314"/>
            <a:ext cx="72009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600" b="1" i="1" dirty="0">
                <a:solidFill>
                  <a:schemeClr val="accent2"/>
                </a:solidFill>
              </a:rPr>
              <a:t>Luís</a:t>
            </a:r>
            <a:r>
              <a:rPr lang="pt-BR" sz="4000" b="1" i="1" dirty="0">
                <a:solidFill>
                  <a:schemeClr val="accent2"/>
                </a:solidFill>
              </a:rPr>
              <a:t> Vicente Garcia</a:t>
            </a:r>
          </a:p>
          <a:p>
            <a:pPr eaLnBrk="1" hangingPunct="1">
              <a:lnSpc>
                <a:spcPct val="90000"/>
              </a:lnSpc>
            </a:pPr>
            <a:r>
              <a:rPr lang="pt-BR" b="1" i="1" dirty="0">
                <a:solidFill>
                  <a:schemeClr val="accent2"/>
                </a:solidFill>
              </a:rPr>
              <a:t>lvgarcia@fmrp.usp.br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28728" y="5286388"/>
            <a:ext cx="7196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i="1" dirty="0">
                <a:solidFill>
                  <a:srgbClr val="006600"/>
                </a:solidFill>
              </a:rPr>
              <a:t>Faculdade de Medicina de Ribeirão Preto</a:t>
            </a:r>
          </a:p>
        </p:txBody>
      </p:sp>
      <p:pic>
        <p:nvPicPr>
          <p:cNvPr id="15364" name="Picture 5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115252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230346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344011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4592638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574357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500430" y="2786058"/>
            <a:ext cx="282673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RAL - 5838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3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b="1"/>
          </a:p>
        </p:txBody>
      </p:sp>
      <p:sp>
        <p:nvSpPr>
          <p:cNvPr id="2342914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962900" cy="1246188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0033CC"/>
                </a:solidFill>
                <a:latin typeface="Times New Roman" pitchFamily="18" charset="0"/>
              </a:rPr>
              <a:t>PROBABILIDADE</a:t>
            </a:r>
            <a:endParaRPr lang="pt-BR" sz="72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342915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42916" name="Text Box 5"/>
          <p:cNvSpPr txBox="1">
            <a:spLocks noChangeArrowheads="1"/>
          </p:cNvSpPr>
          <p:nvPr/>
        </p:nvSpPr>
        <p:spPr bwMode="auto">
          <a:xfrm>
            <a:off x="1354138" y="3505200"/>
            <a:ext cx="8667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tx2"/>
                </a:solidFill>
                <a:latin typeface="Times New Roman" pitchFamily="18" charset="0"/>
              </a:rPr>
              <a:t>P</a:t>
            </a:r>
            <a:endParaRPr lang="pt-BR" sz="8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42917" name="Text Box 6"/>
          <p:cNvSpPr txBox="1">
            <a:spLocks noChangeArrowheads="1"/>
          </p:cNvSpPr>
          <p:nvPr/>
        </p:nvSpPr>
        <p:spPr bwMode="auto">
          <a:xfrm>
            <a:off x="2303463" y="3581400"/>
            <a:ext cx="820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tx2"/>
                </a:solidFill>
                <a:latin typeface="Times New Roman" pitchFamily="18" charset="0"/>
              </a:rPr>
              <a:t>=</a:t>
            </a:r>
            <a:endParaRPr lang="pt-BR" sz="8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42918" name="Line 7"/>
          <p:cNvSpPr>
            <a:spLocks noChangeShapeType="1"/>
          </p:cNvSpPr>
          <p:nvPr/>
        </p:nvSpPr>
        <p:spPr bwMode="auto">
          <a:xfrm>
            <a:off x="3319463" y="4267200"/>
            <a:ext cx="406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42919" name="Text Box 8"/>
          <p:cNvSpPr txBox="1">
            <a:spLocks noChangeArrowheads="1"/>
          </p:cNvSpPr>
          <p:nvPr/>
        </p:nvSpPr>
        <p:spPr bwMode="auto">
          <a:xfrm>
            <a:off x="3344863" y="3351213"/>
            <a:ext cx="4663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número de vezes que o evento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pode ocorrer</a:t>
            </a:r>
            <a:endParaRPr lang="pt-BR" b="1">
              <a:solidFill>
                <a:srgbClr val="0000FF"/>
              </a:solidFill>
            </a:endParaRPr>
          </a:p>
        </p:txBody>
      </p:sp>
      <p:sp>
        <p:nvSpPr>
          <p:cNvPr id="2342920" name="Text Box 9"/>
          <p:cNvSpPr txBox="1">
            <a:spLocks noChangeArrowheads="1"/>
          </p:cNvSpPr>
          <p:nvPr/>
        </p:nvSpPr>
        <p:spPr bwMode="auto">
          <a:xfrm>
            <a:off x="3798888" y="4494213"/>
            <a:ext cx="370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número total de eventos</a:t>
            </a:r>
            <a:endParaRPr lang="pt-BR" b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7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0057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962900" cy="1246188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7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43939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343940" name="Picture 5" descr="dados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261461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3941" name="Picture 6" descr="dinheiro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988" y="1981200"/>
            <a:ext cx="31956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61" name="Rectangle 2"/>
          <p:cNvSpPr>
            <a:spLocks noChangeArrowheads="1"/>
          </p:cNvSpPr>
          <p:nvPr/>
        </p:nvSpPr>
        <p:spPr bwMode="auto">
          <a:xfrm>
            <a:off x="285720" y="357166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201603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962900" cy="1246188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7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44963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344964" name="Picture 5" descr="dados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63725"/>
            <a:ext cx="261461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4965" name="Rectangle 6"/>
          <p:cNvSpPr>
            <a:spLocks noChangeArrowheads="1"/>
          </p:cNvSpPr>
          <p:nvPr/>
        </p:nvSpPr>
        <p:spPr bwMode="auto">
          <a:xfrm>
            <a:off x="457200" y="4343400"/>
            <a:ext cx="815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latin typeface="Times New Roman" pitchFamily="18" charset="0"/>
              </a:rPr>
              <a:t>Probabilidade de se obter a face 6 no lançamento de um dado</a:t>
            </a:r>
          </a:p>
        </p:txBody>
      </p:sp>
      <p:sp>
        <p:nvSpPr>
          <p:cNvPr id="2344966" name="Text Box 7"/>
          <p:cNvSpPr txBox="1">
            <a:spLocks noChangeArrowheads="1"/>
          </p:cNvSpPr>
          <p:nvPr/>
        </p:nvSpPr>
        <p:spPr bwMode="auto">
          <a:xfrm>
            <a:off x="609600" y="5257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FF"/>
                </a:solidFill>
                <a:latin typeface="Times New Roman" pitchFamily="18" charset="0"/>
              </a:rPr>
              <a:t>P = Evento/número total de eventos = 1/6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5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02627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962900" cy="1246188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7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45987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345988" name="Picture 5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05000"/>
            <a:ext cx="31956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5989" name="Rectangle 6"/>
          <p:cNvSpPr>
            <a:spLocks noChangeArrowheads="1"/>
          </p:cNvSpPr>
          <p:nvPr/>
        </p:nvSpPr>
        <p:spPr bwMode="auto">
          <a:xfrm>
            <a:off x="914400" y="2209800"/>
            <a:ext cx="748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</a:rPr>
              <a:t>Probabilidade de se obter a face cara no lançamento de uma moeda</a:t>
            </a:r>
          </a:p>
        </p:txBody>
      </p:sp>
      <p:sp>
        <p:nvSpPr>
          <p:cNvPr id="2345990" name="Text Box 7"/>
          <p:cNvSpPr txBox="1">
            <a:spLocks noChangeArrowheads="1"/>
          </p:cNvSpPr>
          <p:nvPr/>
        </p:nvSpPr>
        <p:spPr bwMode="auto">
          <a:xfrm>
            <a:off x="804890" y="54102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 dirty="0">
                <a:solidFill>
                  <a:srgbClr val="0000FF"/>
                </a:solidFill>
                <a:latin typeface="Times New Roman" pitchFamily="18" charset="0"/>
              </a:rPr>
              <a:t>P = Evento/número total de eventos = 1/2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 b="1">
                <a:solidFill>
                  <a:srgbClr val="008080"/>
                </a:solidFill>
              </a:rPr>
              <a:t>PROBABILIDADE</a:t>
            </a:r>
          </a:p>
        </p:txBody>
      </p:sp>
      <p:sp>
        <p:nvSpPr>
          <p:cNvPr id="2350083" name="Text Box 6"/>
          <p:cNvSpPr txBox="1">
            <a:spLocks noChangeArrowheads="1"/>
          </p:cNvSpPr>
          <p:nvPr/>
        </p:nvSpPr>
        <p:spPr bwMode="auto">
          <a:xfrm>
            <a:off x="2268538" y="1412875"/>
            <a:ext cx="5426075" cy="636588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experimento probabilístico</a:t>
            </a:r>
          </a:p>
        </p:txBody>
      </p:sp>
      <p:sp>
        <p:nvSpPr>
          <p:cNvPr id="2350084" name="Line 8"/>
          <p:cNvSpPr>
            <a:spLocks noChangeShapeType="1"/>
          </p:cNvSpPr>
          <p:nvPr/>
        </p:nvSpPr>
        <p:spPr bwMode="auto">
          <a:xfrm>
            <a:off x="4932363" y="2133600"/>
            <a:ext cx="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0085" name="Text Box 9"/>
          <p:cNvSpPr txBox="1">
            <a:spLocks noChangeArrowheads="1"/>
          </p:cNvSpPr>
          <p:nvPr/>
        </p:nvSpPr>
        <p:spPr bwMode="auto">
          <a:xfrm>
            <a:off x="2411413" y="3429000"/>
            <a:ext cx="4792662" cy="112395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/>
              <a:t>ensaio para </a:t>
            </a:r>
          </a:p>
          <a:p>
            <a:pPr algn="ctr"/>
            <a:r>
              <a:rPr lang="pt-BR" sz="3200"/>
              <a:t>obtenção de resultados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5" name="Text Box 3"/>
          <p:cNvSpPr txBox="1">
            <a:spLocks noChangeArrowheads="1"/>
          </p:cNvSpPr>
          <p:nvPr/>
        </p:nvSpPr>
        <p:spPr bwMode="auto">
          <a:xfrm>
            <a:off x="1358900" y="960438"/>
            <a:ext cx="6729413" cy="771525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latin typeface="Times New Roman" pitchFamily="18" charset="0"/>
              </a:rPr>
              <a:t>Experimento probabilístico</a:t>
            </a:r>
            <a:endParaRPr lang="pt-BR" sz="4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1106" name="Oval 4"/>
          <p:cNvSpPr>
            <a:spLocks noChangeArrowheads="1"/>
          </p:cNvSpPr>
          <p:nvPr/>
        </p:nvSpPr>
        <p:spPr bwMode="auto">
          <a:xfrm>
            <a:off x="2895600" y="2438400"/>
            <a:ext cx="3200400" cy="32004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1107" name="Rectangle 5"/>
          <p:cNvSpPr>
            <a:spLocks noChangeArrowheads="1"/>
          </p:cNvSpPr>
          <p:nvPr/>
        </p:nvSpPr>
        <p:spPr bwMode="auto">
          <a:xfrm>
            <a:off x="4038600" y="3581400"/>
            <a:ext cx="8382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1108" name="Line 6"/>
          <p:cNvSpPr>
            <a:spLocks noChangeShapeType="1"/>
          </p:cNvSpPr>
          <p:nvPr/>
        </p:nvSpPr>
        <p:spPr bwMode="auto">
          <a:xfrm>
            <a:off x="4648200" y="40386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1109" name="Text Box 7"/>
          <p:cNvSpPr txBox="1">
            <a:spLocks noChangeArrowheads="1"/>
          </p:cNvSpPr>
          <p:nvPr/>
        </p:nvSpPr>
        <p:spPr bwMode="auto">
          <a:xfrm>
            <a:off x="6896100" y="3716338"/>
            <a:ext cx="18213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evento</a:t>
            </a:r>
          </a:p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=</a:t>
            </a:r>
          </a:p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resultado</a:t>
            </a:r>
          </a:p>
          <a:p>
            <a:pPr algn="ctr"/>
            <a:endParaRPr lang="pt-BR" b="1" dirty="0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2351110" name="Line 8"/>
          <p:cNvSpPr>
            <a:spLocks noChangeShapeType="1"/>
          </p:cNvSpPr>
          <p:nvPr/>
        </p:nvSpPr>
        <p:spPr bwMode="auto">
          <a:xfrm flipH="1" flipV="1">
            <a:off x="1752600" y="3124200"/>
            <a:ext cx="1143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1111" name="Text Box 9"/>
          <p:cNvSpPr txBox="1">
            <a:spLocks noChangeArrowheads="1"/>
          </p:cNvSpPr>
          <p:nvPr/>
        </p:nvSpPr>
        <p:spPr bwMode="auto">
          <a:xfrm>
            <a:off x="250825" y="1989138"/>
            <a:ext cx="344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todos os possíveis </a:t>
            </a:r>
          </a:p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resultados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29" name="Text Box 2"/>
          <p:cNvSpPr txBox="1">
            <a:spLocks noChangeArrowheads="1"/>
          </p:cNvSpPr>
          <p:nvPr/>
        </p:nvSpPr>
        <p:spPr bwMode="auto">
          <a:xfrm>
            <a:off x="1258888" y="476250"/>
            <a:ext cx="6729412" cy="771525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latin typeface="Times New Roman" pitchFamily="18" charset="0"/>
              </a:rPr>
              <a:t>Experimento probabilístico</a:t>
            </a:r>
            <a:endParaRPr lang="pt-BR" sz="44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363455" name="Group 63"/>
          <p:cNvGraphicFramePr>
            <a:graphicFrameLocks noGrp="1"/>
          </p:cNvGraphicFramePr>
          <p:nvPr/>
        </p:nvGraphicFramePr>
        <p:xfrm>
          <a:off x="684213" y="2349500"/>
          <a:ext cx="3192462" cy="3311526"/>
        </p:xfrm>
        <a:graphic>
          <a:graphicData uri="http://schemas.openxmlformats.org/drawingml/2006/table">
            <a:tbl>
              <a:tblPr/>
              <a:tblGrid>
                <a:gridCol w="319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experimento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espaço amostral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evento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resultado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63454" name="Group 62"/>
          <p:cNvGraphicFramePr>
            <a:graphicFrameLocks noGrp="1"/>
          </p:cNvGraphicFramePr>
          <p:nvPr/>
        </p:nvGraphicFramePr>
        <p:xfrm>
          <a:off x="5292725" y="2349500"/>
          <a:ext cx="3192463" cy="3328607"/>
        </p:xfrm>
        <a:graphic>
          <a:graphicData uri="http://schemas.openxmlformats.org/drawingml/2006/table">
            <a:tbl>
              <a:tblPr/>
              <a:tblGrid>
                <a:gridCol w="319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jogar um dado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1,2,3,4,5,6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um ou + resultados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(subconjunto)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jogar um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2154" name="Line 64"/>
          <p:cNvSpPr>
            <a:spLocks noChangeShapeType="1"/>
          </p:cNvSpPr>
          <p:nvPr/>
        </p:nvSpPr>
        <p:spPr bwMode="auto">
          <a:xfrm>
            <a:off x="4067175" y="2565400"/>
            <a:ext cx="100965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2155" name="Line 65"/>
          <p:cNvSpPr>
            <a:spLocks noChangeShapeType="1"/>
          </p:cNvSpPr>
          <p:nvPr/>
        </p:nvSpPr>
        <p:spPr bwMode="auto">
          <a:xfrm>
            <a:off x="4067175" y="3213100"/>
            <a:ext cx="100965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2156" name="Line 67"/>
          <p:cNvSpPr>
            <a:spLocks noChangeShapeType="1"/>
          </p:cNvSpPr>
          <p:nvPr/>
        </p:nvSpPr>
        <p:spPr bwMode="auto">
          <a:xfrm>
            <a:off x="4140200" y="4221163"/>
            <a:ext cx="100965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2157" name="Line 68"/>
          <p:cNvSpPr>
            <a:spLocks noChangeShapeType="1"/>
          </p:cNvSpPr>
          <p:nvPr/>
        </p:nvSpPr>
        <p:spPr bwMode="auto">
          <a:xfrm>
            <a:off x="4140200" y="5300663"/>
            <a:ext cx="100965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3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206725" name="Text Box 5"/>
          <p:cNvSpPr txBox="1">
            <a:spLocks noChangeArrowheads="1"/>
          </p:cNvSpPr>
          <p:nvPr/>
        </p:nvSpPr>
        <p:spPr bwMode="auto">
          <a:xfrm>
            <a:off x="2771775" y="1341438"/>
            <a:ext cx="2425700" cy="1246187"/>
          </a:xfrm>
          <a:prstGeom prst="rect">
            <a:avLst/>
          </a:prstGeom>
          <a:solidFill>
            <a:srgbClr val="0033CC"/>
          </a:solidFill>
          <a:ln w="57150">
            <a:solidFill>
              <a:srgbClr val="0033CC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rgbClr val="FFFF00"/>
                </a:solidFill>
                <a:latin typeface="Times New Roman" pitchFamily="18" charset="0"/>
              </a:rPr>
              <a:t>Tipos</a:t>
            </a:r>
            <a:endParaRPr lang="pt-BR" sz="72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53155" name="Text Box 6"/>
          <p:cNvSpPr txBox="1">
            <a:spLocks noChangeArrowheads="1"/>
          </p:cNvSpPr>
          <p:nvPr/>
        </p:nvSpPr>
        <p:spPr bwMode="auto">
          <a:xfrm>
            <a:off x="1258888" y="2924175"/>
            <a:ext cx="76739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µ"/>
            </a:pPr>
            <a:r>
              <a:rPr lang="pt-BR" sz="7200" dirty="0">
                <a:latin typeface="Arial Black" pitchFamily="34" charset="0"/>
              </a:rPr>
              <a:t> clássica </a:t>
            </a:r>
            <a:r>
              <a:rPr lang="pt-BR" sz="3200" dirty="0">
                <a:latin typeface="Arial Black" pitchFamily="34" charset="0"/>
              </a:rPr>
              <a:t>(teórica)</a:t>
            </a:r>
          </a:p>
          <a:p>
            <a:pPr>
              <a:buClr>
                <a:srgbClr val="FF3300"/>
              </a:buClr>
              <a:buFont typeface="Wingdings" pitchFamily="2" charset="2"/>
              <a:buChar char="µ"/>
            </a:pPr>
            <a:r>
              <a:rPr lang="pt-BR" sz="7200" dirty="0">
                <a:latin typeface="Arial Black" pitchFamily="34" charset="0"/>
              </a:rPr>
              <a:t> empírica</a:t>
            </a:r>
          </a:p>
          <a:p>
            <a:pPr>
              <a:buClr>
                <a:srgbClr val="FF3300"/>
              </a:buClr>
              <a:buFont typeface="Wingdings" pitchFamily="2" charset="2"/>
              <a:buChar char="µ"/>
            </a:pPr>
            <a:r>
              <a:rPr lang="pt-BR" sz="7200" dirty="0">
                <a:latin typeface="Arial Black" pitchFamily="34" charset="0"/>
              </a:rPr>
              <a:t> subjetiva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 b="1">
                <a:solidFill>
                  <a:srgbClr val="008080"/>
                </a:solidFill>
              </a:rPr>
              <a:t>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7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54178" name="Text Box 7"/>
          <p:cNvSpPr txBox="1">
            <a:spLocks noChangeArrowheads="1"/>
          </p:cNvSpPr>
          <p:nvPr/>
        </p:nvSpPr>
        <p:spPr bwMode="auto">
          <a:xfrm>
            <a:off x="395288" y="1700213"/>
            <a:ext cx="36615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Clássica </a:t>
            </a:r>
          </a:p>
          <a:p>
            <a:pPr>
              <a:buFont typeface="Wingdings" pitchFamily="2" charset="2"/>
              <a:buNone/>
            </a:pPr>
            <a:endParaRPr lang="pt-BR" sz="4800" b="1" dirty="0">
              <a:latin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Empírica</a:t>
            </a:r>
          </a:p>
          <a:p>
            <a:pPr>
              <a:buFont typeface="Wingdings" pitchFamily="2" charset="2"/>
              <a:buNone/>
            </a:pPr>
            <a:endParaRPr lang="pt-BR" sz="4800" b="1" dirty="0">
              <a:latin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Subjetiva</a:t>
            </a:r>
          </a:p>
        </p:txBody>
      </p:sp>
      <p:sp>
        <p:nvSpPr>
          <p:cNvPr id="2354179" name="Text Box 8"/>
          <p:cNvSpPr txBox="1">
            <a:spLocks noChangeArrowheads="1"/>
          </p:cNvSpPr>
          <p:nvPr/>
        </p:nvSpPr>
        <p:spPr bwMode="auto">
          <a:xfrm>
            <a:off x="1043608" y="2492896"/>
            <a:ext cx="5501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3366FF"/>
                </a:solidFill>
                <a:latin typeface="Tahoma" pitchFamily="34" charset="0"/>
              </a:rPr>
              <a:t>(resultados igualmente prováveis)</a:t>
            </a:r>
          </a:p>
        </p:txBody>
      </p:sp>
      <p:sp>
        <p:nvSpPr>
          <p:cNvPr id="2354180" name="Text Box 9"/>
          <p:cNvSpPr txBox="1">
            <a:spLocks noChangeArrowheads="1"/>
          </p:cNvSpPr>
          <p:nvPr/>
        </p:nvSpPr>
        <p:spPr bwMode="auto">
          <a:xfrm>
            <a:off x="1043608" y="4149080"/>
            <a:ext cx="545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3366FF"/>
                </a:solidFill>
                <a:latin typeface="Tahoma" pitchFamily="34" charset="0"/>
              </a:rPr>
              <a:t>(dados históricos – freq. relativas)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 b="1">
                <a:solidFill>
                  <a:srgbClr val="008080"/>
                </a:solidFill>
              </a:rPr>
              <a:t>PROBABILIDADE</a:t>
            </a:r>
          </a:p>
        </p:txBody>
      </p:sp>
      <p:sp>
        <p:nvSpPr>
          <p:cNvPr id="2354182" name="Text Box 11"/>
          <p:cNvSpPr txBox="1">
            <a:spLocks noChangeArrowheads="1"/>
          </p:cNvSpPr>
          <p:nvPr/>
        </p:nvSpPr>
        <p:spPr bwMode="auto">
          <a:xfrm>
            <a:off x="1187624" y="5517232"/>
            <a:ext cx="283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3366FF"/>
                </a:solidFill>
                <a:latin typeface="Tahoma" pitchFamily="34" charset="0"/>
              </a:rPr>
              <a:t>(opinião pessoal)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4179" grpId="0"/>
      <p:bldP spid="2354180" grpId="0"/>
      <p:bldP spid="23541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55202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389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Clássica </a:t>
            </a:r>
          </a:p>
          <a:p>
            <a:pPr>
              <a:buFont typeface="Wingdings" pitchFamily="2" charset="2"/>
              <a:buNone/>
            </a:pPr>
            <a:endParaRPr lang="pt-BR" sz="4800" b="1" dirty="0">
              <a:latin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Empírica</a:t>
            </a:r>
          </a:p>
          <a:p>
            <a:pPr>
              <a:buFont typeface="Wingdings" pitchFamily="2" charset="2"/>
              <a:buNone/>
            </a:pPr>
            <a:endParaRPr lang="pt-BR" sz="4800" b="1" dirty="0">
              <a:latin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4800" b="1" dirty="0">
                <a:latin typeface="Tahoma" pitchFamily="34" charset="0"/>
              </a:rPr>
              <a:t>Subjetiva</a:t>
            </a:r>
          </a:p>
        </p:txBody>
      </p:sp>
      <p:sp>
        <p:nvSpPr>
          <p:cNvPr id="2366468" name="Text Box 4"/>
          <p:cNvSpPr txBox="1">
            <a:spLocks noChangeArrowheads="1"/>
          </p:cNvSpPr>
          <p:nvPr/>
        </p:nvSpPr>
        <p:spPr bwMode="auto">
          <a:xfrm>
            <a:off x="1258888" y="2205038"/>
            <a:ext cx="7564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rgbClr val="FF3300"/>
                </a:solidFill>
                <a:latin typeface="Tahoma" pitchFamily="34" charset="0"/>
              </a:rPr>
              <a:t>o número de resultados no espaço amostral é conhecido e</a:t>
            </a:r>
          </a:p>
          <a:p>
            <a:pPr algn="ctr"/>
            <a:r>
              <a:rPr lang="pt-BR" sz="2000" b="1" dirty="0">
                <a:solidFill>
                  <a:srgbClr val="FF3300"/>
                </a:solidFill>
                <a:latin typeface="Tahoma" pitchFamily="34" charset="0"/>
              </a:rPr>
              <a:t>cada resultado tem a mesma probabilidade de ocorrer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008080"/>
                </a:solidFill>
              </a:rPr>
              <a:t>PROBABILIDADE</a:t>
            </a:r>
          </a:p>
        </p:txBody>
      </p:sp>
      <p:sp>
        <p:nvSpPr>
          <p:cNvPr id="2366472" name="Text Box 8"/>
          <p:cNvSpPr txBox="1">
            <a:spLocks noChangeArrowheads="1"/>
          </p:cNvSpPr>
          <p:nvPr/>
        </p:nvSpPr>
        <p:spPr bwMode="auto">
          <a:xfrm>
            <a:off x="2006600" y="3663950"/>
            <a:ext cx="6111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rgbClr val="FF3300"/>
                </a:solidFill>
                <a:latin typeface="Tahoma" pitchFamily="34" charset="0"/>
              </a:rPr>
              <a:t>a frequência de resultados no espaço amostral</a:t>
            </a:r>
          </a:p>
          <a:p>
            <a:pPr algn="ctr"/>
            <a:r>
              <a:rPr lang="pt-BR" sz="2000" b="1" dirty="0">
                <a:solidFill>
                  <a:srgbClr val="FF3300"/>
                </a:solidFill>
                <a:latin typeface="Tahoma" pitchFamily="34" charset="0"/>
              </a:rPr>
              <a:t> é estimada  a partir de experimentação</a:t>
            </a:r>
          </a:p>
        </p:txBody>
      </p:sp>
      <p:sp>
        <p:nvSpPr>
          <p:cNvPr id="2366473" name="Text Box 9"/>
          <p:cNvSpPr txBox="1">
            <a:spLocks noChangeArrowheads="1"/>
          </p:cNvSpPr>
          <p:nvPr/>
        </p:nvSpPr>
        <p:spPr bwMode="auto">
          <a:xfrm>
            <a:off x="1619250" y="5157788"/>
            <a:ext cx="655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rgbClr val="FF3300"/>
                </a:solidFill>
                <a:latin typeface="Tahoma" pitchFamily="34" charset="0"/>
              </a:rPr>
              <a:t>a probabilidade resulta da intuição ou experiência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6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6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6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468" grpId="0"/>
      <p:bldP spid="2366472" grpId="0"/>
      <p:bldP spid="23664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2714625" y="3500438"/>
            <a:ext cx="36728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9600" b="1" dirty="0">
                <a:solidFill>
                  <a:srgbClr val="FF0000"/>
                </a:solidFill>
              </a:rPr>
              <a:t>aula 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642918"/>
            <a:ext cx="7127875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Estatística aplicada</a:t>
            </a:r>
            <a:b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ensaios clínicos</a:t>
            </a:r>
            <a:endParaRPr kumimoji="0" lang="pt-BR" sz="5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1113" y="1790700"/>
            <a:ext cx="6581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26" name="Rectangle 3"/>
          <p:cNvSpPr>
            <a:spLocks noChangeArrowheads="1"/>
          </p:cNvSpPr>
          <p:nvPr/>
        </p:nvSpPr>
        <p:spPr bwMode="auto">
          <a:xfrm>
            <a:off x="431800" y="1316038"/>
            <a:ext cx="75961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600" b="1" dirty="0" err="1">
                <a:solidFill>
                  <a:srgbClr val="FF3300"/>
                </a:solidFill>
              </a:rPr>
              <a:t>Clássica</a:t>
            </a:r>
            <a:r>
              <a:rPr lang="en-US" altLang="en-US" sz="2600" b="1" dirty="0">
                <a:solidFill>
                  <a:srgbClr val="FF3300"/>
                </a:solidFill>
              </a:rPr>
              <a:t> (</a:t>
            </a:r>
            <a:r>
              <a:rPr lang="en-US" altLang="en-US" sz="2600" b="1" dirty="0" err="1">
                <a:solidFill>
                  <a:srgbClr val="FF3300"/>
                </a:solidFill>
              </a:rPr>
              <a:t>resultados</a:t>
            </a:r>
            <a:r>
              <a:rPr lang="en-US" altLang="en-US" sz="2600" b="1" dirty="0">
                <a:solidFill>
                  <a:srgbClr val="FF3300"/>
                </a:solidFill>
              </a:rPr>
              <a:t> </a:t>
            </a:r>
            <a:r>
              <a:rPr lang="en-US" altLang="en-US" sz="2600" b="1" dirty="0" err="1">
                <a:solidFill>
                  <a:srgbClr val="FF3300"/>
                </a:solidFill>
              </a:rPr>
              <a:t>igualmente</a:t>
            </a:r>
            <a:r>
              <a:rPr lang="en-US" altLang="en-US" sz="2600" b="1" dirty="0">
                <a:solidFill>
                  <a:srgbClr val="FF3300"/>
                </a:solidFill>
              </a:rPr>
              <a:t> </a:t>
            </a:r>
            <a:r>
              <a:rPr lang="en-US" altLang="en-US" sz="2600" b="1" dirty="0" err="1">
                <a:solidFill>
                  <a:srgbClr val="FF3300"/>
                </a:solidFill>
              </a:rPr>
              <a:t>prováveis</a:t>
            </a:r>
            <a:r>
              <a:rPr lang="en-US" altLang="en-US" sz="2600" b="1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2356227" name="Rectangle 4"/>
          <p:cNvSpPr>
            <a:spLocks noChangeArrowheads="1"/>
          </p:cNvSpPr>
          <p:nvPr/>
        </p:nvSpPr>
        <p:spPr bwMode="auto">
          <a:xfrm>
            <a:off x="500034" y="4000504"/>
            <a:ext cx="821537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altLang="en-US" sz="1800" b="1" dirty="0">
                <a:solidFill>
                  <a:srgbClr val="0033CC"/>
                </a:solidFill>
              </a:rPr>
              <a:t>A </a:t>
            </a:r>
            <a:r>
              <a:rPr lang="en-US" altLang="en-US" sz="1800" b="1" dirty="0" err="1">
                <a:solidFill>
                  <a:srgbClr val="0033CC"/>
                </a:solidFill>
              </a:rPr>
              <a:t>probabilidade</a:t>
            </a:r>
            <a:r>
              <a:rPr lang="en-US" altLang="en-US" sz="1800" b="1" dirty="0">
                <a:solidFill>
                  <a:srgbClr val="0033CC"/>
                </a:solidFill>
              </a:rPr>
              <a:t> de </a:t>
            </a:r>
            <a:r>
              <a:rPr lang="en-US" altLang="en-US" sz="1800" b="1" dirty="0" err="1">
                <a:solidFill>
                  <a:srgbClr val="0033CC"/>
                </a:solidFill>
              </a:rPr>
              <a:t>que</a:t>
            </a:r>
            <a:r>
              <a:rPr lang="en-US" altLang="en-US" sz="1800" b="1" dirty="0">
                <a:solidFill>
                  <a:srgbClr val="0033CC"/>
                </a:solidFill>
              </a:rPr>
              <a:t> a </a:t>
            </a:r>
            <a:r>
              <a:rPr lang="en-US" altLang="en-US" sz="1800" b="1" dirty="0" err="1">
                <a:solidFill>
                  <a:srgbClr val="0033CC"/>
                </a:solidFill>
              </a:rPr>
              <a:t>pressão</a:t>
            </a:r>
            <a:r>
              <a:rPr lang="en-US" altLang="en-US" sz="1800" b="1" dirty="0">
                <a:solidFill>
                  <a:srgbClr val="0033CC"/>
                </a:solidFill>
              </a:rPr>
              <a:t> </a:t>
            </a:r>
            <a:r>
              <a:rPr lang="en-US" altLang="en-US" sz="1800" b="1" dirty="0" err="1">
                <a:solidFill>
                  <a:srgbClr val="0033CC"/>
                </a:solidFill>
              </a:rPr>
              <a:t>sanguínea</a:t>
            </a:r>
            <a:r>
              <a:rPr lang="en-US" altLang="en-US" sz="1800" b="1" dirty="0">
                <a:solidFill>
                  <a:srgbClr val="0033CC"/>
                </a:solidFill>
              </a:rPr>
              <a:t> </a:t>
            </a:r>
            <a:r>
              <a:rPr lang="en-US" altLang="en-US" sz="1800" b="1" dirty="0" err="1">
                <a:solidFill>
                  <a:srgbClr val="0033CC"/>
                </a:solidFill>
              </a:rPr>
              <a:t>abaixe</a:t>
            </a:r>
            <a:r>
              <a:rPr lang="en-US" altLang="en-US" sz="1800" b="1" dirty="0">
                <a:solidFill>
                  <a:srgbClr val="0033CC"/>
                </a:solidFill>
              </a:rPr>
              <a:t> </a:t>
            </a:r>
            <a:r>
              <a:rPr lang="en-US" altLang="en-US" sz="1800" b="1" dirty="0" err="1">
                <a:solidFill>
                  <a:srgbClr val="0033CC"/>
                </a:solidFill>
              </a:rPr>
              <a:t>após</a:t>
            </a:r>
            <a:r>
              <a:rPr lang="en-US" altLang="en-US" sz="1800" b="1" dirty="0">
                <a:solidFill>
                  <a:srgbClr val="0033CC"/>
                </a:solidFill>
              </a:rPr>
              <a:t> a </a:t>
            </a:r>
            <a:r>
              <a:rPr lang="en-US" altLang="en-US" sz="1800" b="1" dirty="0" err="1">
                <a:solidFill>
                  <a:srgbClr val="0033CC"/>
                </a:solidFill>
              </a:rPr>
              <a:t>medicação</a:t>
            </a:r>
            <a:r>
              <a:rPr lang="en-US" altLang="en-US" sz="18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356228" name="Rectangle 5"/>
          <p:cNvSpPr>
            <a:spLocks noChangeArrowheads="1"/>
          </p:cNvSpPr>
          <p:nvPr/>
        </p:nvSpPr>
        <p:spPr bwMode="auto">
          <a:xfrm>
            <a:off x="395288" y="5589588"/>
            <a:ext cx="85454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1" dirty="0"/>
              <a:t>A </a:t>
            </a:r>
            <a:r>
              <a:rPr lang="en-US" altLang="en-US" b="1" dirty="0" err="1"/>
              <a:t>probabilidade</a:t>
            </a:r>
            <a:r>
              <a:rPr lang="en-US" altLang="en-US" b="1" dirty="0"/>
              <a:t> de que a </a:t>
            </a:r>
            <a:r>
              <a:rPr lang="en-US" altLang="en-US" b="1" dirty="0" err="1"/>
              <a:t>linha</a:t>
            </a:r>
            <a:r>
              <a:rPr lang="en-US" altLang="en-US" b="1" dirty="0"/>
              <a:t> </a:t>
            </a:r>
            <a:r>
              <a:rPr lang="en-US" altLang="en-US" b="1" dirty="0" err="1"/>
              <a:t>telefônica</a:t>
            </a:r>
            <a:r>
              <a:rPr lang="en-US" altLang="en-US" b="1" dirty="0"/>
              <a:t> </a:t>
            </a:r>
            <a:r>
              <a:rPr lang="en-US" altLang="en-US" b="1" dirty="0" err="1"/>
              <a:t>esteja</a:t>
            </a:r>
            <a:r>
              <a:rPr lang="en-US" altLang="en-US" b="1" dirty="0"/>
              <a:t> </a:t>
            </a:r>
            <a:r>
              <a:rPr lang="en-US" altLang="en-US" b="1" dirty="0" err="1"/>
              <a:t>ocupada</a:t>
            </a:r>
            <a:r>
              <a:rPr lang="en-US" altLang="en-US" b="1" dirty="0"/>
              <a:t>.</a:t>
            </a:r>
            <a:endParaRPr lang="en-US" altLang="en-US" sz="2000" b="1" dirty="0"/>
          </a:p>
        </p:txBody>
      </p:sp>
      <p:sp>
        <p:nvSpPr>
          <p:cNvPr id="2356229" name="Text Box 6"/>
          <p:cNvSpPr txBox="1">
            <a:spLocks noChangeArrowheads="1"/>
          </p:cNvSpPr>
          <p:nvPr/>
        </p:nvSpPr>
        <p:spPr bwMode="auto">
          <a:xfrm>
            <a:off x="400050" y="2522538"/>
            <a:ext cx="1581150" cy="7937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600" b="1" dirty="0" err="1">
                <a:solidFill>
                  <a:srgbClr val="FF3300"/>
                </a:solidFill>
              </a:rPr>
              <a:t>Empírica</a:t>
            </a:r>
            <a:endParaRPr lang="en-US" altLang="en-US" sz="2600" b="1" dirty="0">
              <a:solidFill>
                <a:srgbClr val="FF3300"/>
              </a:solidFill>
            </a:endParaRPr>
          </a:p>
          <a:p>
            <a:pPr eaLnBrk="0" latinLnBrk="1" hangingPunct="0"/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2356230" name="Text Box 7"/>
          <p:cNvSpPr txBox="1">
            <a:spLocks noChangeArrowheads="1"/>
          </p:cNvSpPr>
          <p:nvPr/>
        </p:nvSpPr>
        <p:spPr bwMode="auto">
          <a:xfrm>
            <a:off x="314325" y="4916488"/>
            <a:ext cx="1820863" cy="838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900" b="1" dirty="0" err="1">
                <a:solidFill>
                  <a:srgbClr val="FF3300"/>
                </a:solidFill>
              </a:rPr>
              <a:t>Subjetiva</a:t>
            </a:r>
            <a:endParaRPr lang="en-US" altLang="en-US" sz="2900" b="1" dirty="0">
              <a:solidFill>
                <a:srgbClr val="FF3300"/>
              </a:solidFill>
            </a:endParaRPr>
          </a:p>
          <a:p>
            <a:pPr eaLnBrk="0" latinLnBrk="1" hangingPunct="0"/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2356231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dirty="0" err="1">
                <a:solidFill>
                  <a:srgbClr val="003399"/>
                </a:solidFill>
              </a:rPr>
              <a:t>Tipos</a:t>
            </a:r>
            <a:r>
              <a:rPr lang="en-US" altLang="en-US" sz="4800" dirty="0">
                <a:solidFill>
                  <a:srgbClr val="003399"/>
                </a:solidFill>
              </a:rPr>
              <a:t> de </a:t>
            </a:r>
            <a:r>
              <a:rPr lang="en-US" altLang="en-US" sz="4800" dirty="0" err="1">
                <a:solidFill>
                  <a:srgbClr val="003399"/>
                </a:solidFill>
              </a:rPr>
              <a:t>probabilidade</a:t>
            </a:r>
            <a:endParaRPr lang="en-US" altLang="en-US" sz="4800" dirty="0">
              <a:solidFill>
                <a:srgbClr val="003399"/>
              </a:solidFill>
            </a:endParaRPr>
          </a:p>
        </p:txBody>
      </p:sp>
      <p:pic>
        <p:nvPicPr>
          <p:cNvPr id="235623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0700" y="2990850"/>
            <a:ext cx="4800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33" name="Text Box 10"/>
          <p:cNvSpPr txBox="1">
            <a:spLocks noChangeArrowheads="1"/>
          </p:cNvSpPr>
          <p:nvPr/>
        </p:nvSpPr>
        <p:spPr bwMode="auto">
          <a:xfrm>
            <a:off x="2409825" y="1836738"/>
            <a:ext cx="5264150" cy="300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1800" b="1"/>
              <a:t>número de resultados em </a:t>
            </a:r>
            <a:r>
              <a:rPr lang="pt-BR" sz="1800" b="1" i="1"/>
              <a:t>E</a:t>
            </a:r>
          </a:p>
        </p:txBody>
      </p:sp>
      <p:sp>
        <p:nvSpPr>
          <p:cNvPr id="2356234" name="Rectangle 11"/>
          <p:cNvSpPr>
            <a:spLocks noChangeArrowheads="1"/>
          </p:cNvSpPr>
          <p:nvPr/>
        </p:nvSpPr>
        <p:spPr bwMode="auto">
          <a:xfrm>
            <a:off x="2293938" y="2252663"/>
            <a:ext cx="5510212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1"/>
              <a:t>número total de resultados no espaço amostral</a:t>
            </a:r>
            <a:endParaRPr lang="pt-BR" sz="1800" b="1" i="1"/>
          </a:p>
        </p:txBody>
      </p:sp>
      <p:sp>
        <p:nvSpPr>
          <p:cNvPr id="2356235" name="Rectangle 12"/>
          <p:cNvSpPr>
            <a:spLocks noChangeArrowheads="1"/>
          </p:cNvSpPr>
          <p:nvPr/>
        </p:nvSpPr>
        <p:spPr bwMode="auto">
          <a:xfrm>
            <a:off x="2886075" y="3017838"/>
            <a:ext cx="3689350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1"/>
              <a:t>Frequência no evento </a:t>
            </a:r>
            <a:r>
              <a:rPr lang="pt-BR" sz="1800" b="1" i="1"/>
              <a:t>E</a:t>
            </a:r>
          </a:p>
        </p:txBody>
      </p:sp>
      <p:sp>
        <p:nvSpPr>
          <p:cNvPr id="2356236" name="Rectangle 13"/>
          <p:cNvSpPr>
            <a:spLocks noChangeArrowheads="1"/>
          </p:cNvSpPr>
          <p:nvPr/>
        </p:nvSpPr>
        <p:spPr bwMode="auto">
          <a:xfrm>
            <a:off x="2835275" y="3513138"/>
            <a:ext cx="3727450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1"/>
              <a:t>Frequência total</a:t>
            </a:r>
            <a:endParaRPr lang="pt-BR" sz="1800" b="1" i="1"/>
          </a:p>
        </p:txBody>
      </p:sp>
      <p:sp>
        <p:nvSpPr>
          <p:cNvPr id="2356237" name="Text Box 14"/>
          <p:cNvSpPr txBox="1">
            <a:spLocks noChangeArrowheads="1"/>
          </p:cNvSpPr>
          <p:nvPr/>
        </p:nvSpPr>
        <p:spPr bwMode="auto">
          <a:xfrm>
            <a:off x="1216025" y="1874838"/>
            <a:ext cx="958850" cy="528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800" b="1" i="1" dirty="0"/>
              <a:t>P</a:t>
            </a:r>
            <a:r>
              <a:rPr lang="pt-BR" sz="2800" b="1" dirty="0"/>
              <a:t>(</a:t>
            </a:r>
            <a:r>
              <a:rPr lang="pt-BR" sz="2800" b="1" i="1" dirty="0"/>
              <a:t>E</a:t>
            </a:r>
            <a:r>
              <a:rPr lang="pt-BR" sz="2800" b="1" dirty="0"/>
              <a:t>)</a:t>
            </a:r>
          </a:p>
        </p:txBody>
      </p:sp>
      <p:sp>
        <p:nvSpPr>
          <p:cNvPr id="2356238" name="Rectangle 15"/>
          <p:cNvSpPr>
            <a:spLocks noChangeArrowheads="1"/>
          </p:cNvSpPr>
          <p:nvPr/>
        </p:nvSpPr>
        <p:spPr bwMode="auto">
          <a:xfrm>
            <a:off x="1647825" y="3221038"/>
            <a:ext cx="895350" cy="519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i="1" dirty="0"/>
              <a:t>P</a:t>
            </a:r>
            <a:r>
              <a:rPr lang="pt-BR" sz="2800" b="1" dirty="0"/>
              <a:t>(</a:t>
            </a:r>
            <a:r>
              <a:rPr lang="pt-BR" sz="2800" b="1" i="1" dirty="0"/>
              <a:t>E</a:t>
            </a:r>
            <a:r>
              <a:rPr lang="pt-BR" sz="2800" b="1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3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58274" name="Text Box 3"/>
          <p:cNvSpPr txBox="1">
            <a:spLocks noChangeArrowheads="1"/>
          </p:cNvSpPr>
          <p:nvPr/>
        </p:nvSpPr>
        <p:spPr bwMode="auto">
          <a:xfrm>
            <a:off x="1981200" y="228600"/>
            <a:ext cx="4797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rgbClr val="FF3300"/>
                </a:solidFill>
                <a:latin typeface="Times New Roman" pitchFamily="18" charset="0"/>
              </a:rPr>
              <a:t>Probabilidade</a:t>
            </a:r>
            <a:endParaRPr lang="pt-BR" sz="600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2358275" name="Picture 4" descr="chuva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4675"/>
            <a:ext cx="30480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276" name="Picture 5" descr="arcoiri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1700213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7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59298" name="Text Box 3"/>
          <p:cNvSpPr txBox="1">
            <a:spLocks noChangeArrowheads="1"/>
          </p:cNvSpPr>
          <p:nvPr/>
        </p:nvSpPr>
        <p:spPr bwMode="auto">
          <a:xfrm>
            <a:off x="1981200" y="228600"/>
            <a:ext cx="4797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rgbClr val="FF3300"/>
                </a:solidFill>
                <a:latin typeface="Times New Roman" pitchFamily="18" charset="0"/>
              </a:rPr>
              <a:t>Probabilidade</a:t>
            </a:r>
            <a:endParaRPr lang="pt-BR" sz="600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2359299" name="Picture 4" descr="fig2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0960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1" name="Text Box 3"/>
          <p:cNvSpPr txBox="1">
            <a:spLocks noChangeArrowheads="1"/>
          </p:cNvSpPr>
          <p:nvPr/>
        </p:nvSpPr>
        <p:spPr bwMode="auto">
          <a:xfrm>
            <a:off x="1214438" y="500063"/>
            <a:ext cx="6754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FF3300"/>
                </a:solidFill>
                <a:latin typeface="Times New Roman" pitchFamily="18" charset="0"/>
              </a:rPr>
              <a:t>Lei dos </a:t>
            </a:r>
            <a:r>
              <a:rPr lang="en-US" sz="4800" b="1" dirty="0" err="1">
                <a:solidFill>
                  <a:srgbClr val="FF3300"/>
                </a:solidFill>
                <a:latin typeface="Times New Roman" pitchFamily="18" charset="0"/>
              </a:rPr>
              <a:t>grandes</a:t>
            </a:r>
            <a:r>
              <a:rPr lang="en-US" sz="4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latin typeface="Times New Roman" pitchFamily="18" charset="0"/>
              </a:rPr>
              <a:t>números</a:t>
            </a:r>
            <a:endParaRPr lang="pt-BR" sz="4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360322" name="CaixaDeTexto 4"/>
          <p:cNvSpPr txBox="1">
            <a:spLocks noChangeArrowheads="1"/>
          </p:cNvSpPr>
          <p:nvPr/>
        </p:nvSpPr>
        <p:spPr bwMode="auto">
          <a:xfrm>
            <a:off x="1428750" y="1857375"/>
            <a:ext cx="607218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 dirty="0">
                <a:latin typeface="Albertus" pitchFamily="34" charset="0"/>
              </a:rPr>
              <a:t>À medida que um experimento é repetido mais e mais vezes, a probabilidade</a:t>
            </a:r>
          </a:p>
          <a:p>
            <a:pPr algn="ctr"/>
            <a:r>
              <a:rPr lang="pt-BR" sz="3600" b="1" dirty="0">
                <a:latin typeface="Albertus" pitchFamily="34" charset="0"/>
              </a:rPr>
              <a:t> empírica de um evento tende à sua probabilidade teórica (real)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68144" y="6309320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Bernoulli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5" name="Text Box 3"/>
          <p:cNvSpPr txBox="1">
            <a:spLocks noChangeArrowheads="1"/>
          </p:cNvSpPr>
          <p:nvPr/>
        </p:nvSpPr>
        <p:spPr bwMode="auto">
          <a:xfrm>
            <a:off x="755650" y="404813"/>
            <a:ext cx="7301999" cy="923330"/>
          </a:xfrm>
          <a:prstGeom prst="rect">
            <a:avLst/>
          </a:prstGeom>
          <a:solidFill>
            <a:srgbClr val="0033CC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latin typeface="Times New Roman" pitchFamily="18" charset="0"/>
              </a:rPr>
              <a:t>Combinação de Eventos</a:t>
            </a:r>
            <a:endParaRPr lang="pt-BR" sz="5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1346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1347" name="Text Box 5"/>
          <p:cNvSpPr txBox="1">
            <a:spLocks noChangeArrowheads="1"/>
          </p:cNvSpPr>
          <p:nvPr/>
        </p:nvSpPr>
        <p:spPr bwMode="auto">
          <a:xfrm>
            <a:off x="2755900" y="1600200"/>
            <a:ext cx="3340100" cy="1246188"/>
          </a:xfrm>
          <a:prstGeom prst="rect">
            <a:avLst/>
          </a:prstGeom>
          <a:solidFill>
            <a:srgbClr val="0000FF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FFF99"/>
                </a:solidFill>
                <a:latin typeface="Times New Roman" pitchFamily="18" charset="0"/>
              </a:rPr>
              <a:t>Eventos</a:t>
            </a:r>
            <a:endParaRPr lang="pt-BR" sz="7200" b="1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361348" name="Text Box 6"/>
          <p:cNvSpPr txBox="1">
            <a:spLocks noChangeArrowheads="1"/>
          </p:cNvSpPr>
          <p:nvPr/>
        </p:nvSpPr>
        <p:spPr bwMode="auto">
          <a:xfrm>
            <a:off x="685800" y="3352800"/>
            <a:ext cx="7297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t-BR" sz="6000" b="1" dirty="0">
                <a:solidFill>
                  <a:srgbClr val="FF6600"/>
                </a:solidFill>
                <a:latin typeface="Arial Black" pitchFamily="34" charset="0"/>
              </a:rPr>
              <a:t> Independentes</a:t>
            </a:r>
          </a:p>
          <a:p>
            <a:pPr>
              <a:buFont typeface="Wingdings" pitchFamily="2" charset="2"/>
              <a:buChar char="q"/>
            </a:pPr>
            <a:r>
              <a:rPr lang="pt-BR" sz="6000" b="1" dirty="0">
                <a:solidFill>
                  <a:srgbClr val="FF6600"/>
                </a:solidFill>
                <a:latin typeface="Arial Black" pitchFamily="34" charset="0"/>
              </a:rPr>
              <a:t> Dependentes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210819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32688" cy="923925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>
                <a:solidFill>
                  <a:srgbClr val="FFFF00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62371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210821" name="Text Box 5"/>
          <p:cNvSpPr txBox="1">
            <a:spLocks noChangeArrowheads="1"/>
          </p:cNvSpPr>
          <p:nvPr/>
        </p:nvSpPr>
        <p:spPr bwMode="auto">
          <a:xfrm>
            <a:off x="2755900" y="1600200"/>
            <a:ext cx="3340100" cy="1246188"/>
          </a:xfrm>
          <a:prstGeom prst="rect">
            <a:avLst/>
          </a:prstGeom>
          <a:solidFill>
            <a:srgbClr val="0000FF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rgbClr val="FFFF99"/>
                </a:solidFill>
                <a:latin typeface="Times New Roman" pitchFamily="18" charset="0"/>
              </a:rPr>
              <a:t>Eventos</a:t>
            </a:r>
            <a:endParaRPr lang="pt-BR" sz="720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362373" name="Text Box 6"/>
          <p:cNvSpPr txBox="1">
            <a:spLocks noChangeArrowheads="1"/>
          </p:cNvSpPr>
          <p:nvPr/>
        </p:nvSpPr>
        <p:spPr bwMode="auto">
          <a:xfrm>
            <a:off x="609600" y="2895600"/>
            <a:ext cx="7216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6000">
                <a:solidFill>
                  <a:srgbClr val="FF6600"/>
                </a:solidFill>
                <a:latin typeface="Arial Black" pitchFamily="34" charset="0"/>
              </a:rPr>
              <a:t> Independentes</a:t>
            </a:r>
          </a:p>
        </p:txBody>
      </p:sp>
      <p:sp>
        <p:nvSpPr>
          <p:cNvPr id="2362374" name="Text Box 7"/>
          <p:cNvSpPr txBox="1">
            <a:spLocks noChangeArrowheads="1"/>
          </p:cNvSpPr>
          <p:nvPr/>
        </p:nvSpPr>
        <p:spPr bwMode="auto">
          <a:xfrm>
            <a:off x="900113" y="4140200"/>
            <a:ext cx="68405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dirty="0">
                <a:latin typeface="Tahoma" pitchFamily="34" charset="0"/>
              </a:rPr>
              <a:t>A ocorrência de  um </a:t>
            </a:r>
            <a:r>
              <a:rPr lang="pt-BR" sz="4000" b="1" dirty="0">
                <a:solidFill>
                  <a:srgbClr val="003399"/>
                </a:solidFill>
                <a:latin typeface="Tahoma" pitchFamily="34" charset="0"/>
              </a:rPr>
              <a:t>não</a:t>
            </a:r>
            <a:r>
              <a:rPr lang="pt-BR" sz="4000" dirty="0">
                <a:latin typeface="Tahoma" pitchFamily="34" charset="0"/>
              </a:rPr>
              <a:t> </a:t>
            </a:r>
          </a:p>
          <a:p>
            <a:pPr algn="ctr"/>
            <a:r>
              <a:rPr lang="pt-BR" sz="4000" dirty="0">
                <a:latin typeface="Tahoma" pitchFamily="34" charset="0"/>
              </a:rPr>
              <a:t>influencia a</a:t>
            </a:r>
          </a:p>
          <a:p>
            <a:pPr algn="ctr"/>
            <a:r>
              <a:rPr lang="pt-BR" sz="4000" dirty="0">
                <a:latin typeface="Tahoma" pitchFamily="34" charset="0"/>
              </a:rPr>
              <a:t> ocorrência do outro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3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211843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32831" cy="92333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FFFF00"/>
                </a:solidFill>
                <a:latin typeface="Times New Roman" pitchFamily="18" charset="0"/>
              </a:rPr>
              <a:t>Combinações de Eventos</a:t>
            </a:r>
            <a:endParaRPr lang="pt-BR" sz="5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63395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211845" name="Text Box 5"/>
          <p:cNvSpPr txBox="1">
            <a:spLocks noChangeArrowheads="1"/>
          </p:cNvSpPr>
          <p:nvPr/>
        </p:nvSpPr>
        <p:spPr bwMode="auto">
          <a:xfrm>
            <a:off x="2755900" y="1600200"/>
            <a:ext cx="3340100" cy="1246188"/>
          </a:xfrm>
          <a:prstGeom prst="rect">
            <a:avLst/>
          </a:prstGeom>
          <a:solidFill>
            <a:srgbClr val="0000FF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rgbClr val="FFFF99"/>
                </a:solidFill>
                <a:latin typeface="Times New Roman" pitchFamily="18" charset="0"/>
              </a:rPr>
              <a:t>Eventos</a:t>
            </a:r>
            <a:endParaRPr lang="pt-BR" sz="720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363397" name="Text Box 6"/>
          <p:cNvSpPr txBox="1">
            <a:spLocks noChangeArrowheads="1"/>
          </p:cNvSpPr>
          <p:nvPr/>
        </p:nvSpPr>
        <p:spPr bwMode="auto">
          <a:xfrm>
            <a:off x="609600" y="2895600"/>
            <a:ext cx="6496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6000">
                <a:solidFill>
                  <a:srgbClr val="FF6600"/>
                </a:solidFill>
                <a:latin typeface="Arial Black" pitchFamily="34" charset="0"/>
              </a:rPr>
              <a:t> Dependentes</a:t>
            </a:r>
          </a:p>
        </p:txBody>
      </p:sp>
      <p:sp>
        <p:nvSpPr>
          <p:cNvPr id="2363398" name="Text Box 7"/>
          <p:cNvSpPr txBox="1">
            <a:spLocks noChangeArrowheads="1"/>
          </p:cNvSpPr>
          <p:nvPr/>
        </p:nvSpPr>
        <p:spPr bwMode="auto">
          <a:xfrm>
            <a:off x="323850" y="4191000"/>
            <a:ext cx="83042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>
                <a:latin typeface="Tahoma" pitchFamily="34" charset="0"/>
              </a:rPr>
              <a:t>A ocorrência de um  </a:t>
            </a:r>
          </a:p>
          <a:p>
            <a:pPr algn="ctr"/>
            <a:r>
              <a:rPr lang="pt-BR" sz="4000">
                <a:latin typeface="Tahoma" pitchFamily="34" charset="0"/>
              </a:rPr>
              <a:t>influencia a ocorrência do outro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7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212867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4419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4420" name="Text Box 5"/>
          <p:cNvSpPr txBox="1">
            <a:spLocks noChangeArrowheads="1"/>
          </p:cNvSpPr>
          <p:nvPr/>
        </p:nvSpPr>
        <p:spPr bwMode="auto">
          <a:xfrm>
            <a:off x="758825" y="1933575"/>
            <a:ext cx="7531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 Ocorrência de dois ou mais </a:t>
            </a:r>
          </a:p>
          <a:p>
            <a:pPr algn="ctr">
              <a:buFont typeface="Wingdings" pitchFamily="2" charset="2"/>
              <a:buNone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eventos independentes</a:t>
            </a:r>
          </a:p>
        </p:txBody>
      </p:sp>
      <p:pic>
        <p:nvPicPr>
          <p:cNvPr id="2364421" name="Picture 6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148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4422" name="Text Box 7"/>
          <p:cNvSpPr txBox="1">
            <a:spLocks noChangeArrowheads="1"/>
          </p:cNvSpPr>
          <p:nvPr/>
        </p:nvSpPr>
        <p:spPr bwMode="auto">
          <a:xfrm>
            <a:off x="2649538" y="3213100"/>
            <a:ext cx="3595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latin typeface="Tahoma" pitchFamily="34" charset="0"/>
              </a:rPr>
              <a:t>Duas moedas</a:t>
            </a:r>
          </a:p>
        </p:txBody>
      </p:sp>
      <p:pic>
        <p:nvPicPr>
          <p:cNvPr id="2364423" name="Picture 8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386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4424" name="Text Box 9"/>
          <p:cNvSpPr txBox="1">
            <a:spLocks noChangeArrowheads="1"/>
          </p:cNvSpPr>
          <p:nvPr/>
        </p:nvSpPr>
        <p:spPr bwMode="auto">
          <a:xfrm>
            <a:off x="762000" y="53340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4425" name="Text Box 10"/>
          <p:cNvSpPr txBox="1">
            <a:spLocks noChangeArrowheads="1"/>
          </p:cNvSpPr>
          <p:nvPr/>
        </p:nvSpPr>
        <p:spPr bwMode="auto">
          <a:xfrm>
            <a:off x="2819400" y="53340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4426" name="Text Box 11"/>
          <p:cNvSpPr txBox="1">
            <a:spLocks noChangeArrowheads="1"/>
          </p:cNvSpPr>
          <p:nvPr/>
        </p:nvSpPr>
        <p:spPr bwMode="auto">
          <a:xfrm>
            <a:off x="454697" y="5867400"/>
            <a:ext cx="8199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0099"/>
                </a:solidFill>
                <a:latin typeface="Tahoma" pitchFamily="34" charset="0"/>
              </a:rPr>
              <a:t>P (ambos) = produto das probabilidades individuais</a:t>
            </a:r>
          </a:p>
        </p:txBody>
      </p:sp>
      <p:sp>
        <p:nvSpPr>
          <p:cNvPr id="2364427" name="Text Box 12"/>
          <p:cNvSpPr txBox="1">
            <a:spLocks noChangeArrowheads="1"/>
          </p:cNvSpPr>
          <p:nvPr/>
        </p:nvSpPr>
        <p:spPr bwMode="auto">
          <a:xfrm>
            <a:off x="2151063" y="5080000"/>
            <a:ext cx="515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1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365442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5443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5444" name="Text Box 5"/>
          <p:cNvSpPr txBox="1">
            <a:spLocks noChangeArrowheads="1"/>
          </p:cNvSpPr>
          <p:nvPr/>
        </p:nvSpPr>
        <p:spPr bwMode="auto">
          <a:xfrm>
            <a:off x="758825" y="1933575"/>
            <a:ext cx="7531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 Ocorrência de dois ou mais </a:t>
            </a:r>
          </a:p>
          <a:p>
            <a:pPr algn="ctr">
              <a:buFont typeface="Wingdings" pitchFamily="2" charset="2"/>
              <a:buNone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eventos independentes</a:t>
            </a:r>
          </a:p>
        </p:txBody>
      </p:sp>
      <p:pic>
        <p:nvPicPr>
          <p:cNvPr id="2365445" name="Picture 6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148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5446" name="Text Box 7"/>
          <p:cNvSpPr txBox="1">
            <a:spLocks noChangeArrowheads="1"/>
          </p:cNvSpPr>
          <p:nvPr/>
        </p:nvSpPr>
        <p:spPr bwMode="auto">
          <a:xfrm>
            <a:off x="2887663" y="3124200"/>
            <a:ext cx="3208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0">
                <a:latin typeface="Tahoma" pitchFamily="34" charset="0"/>
              </a:rPr>
              <a:t>Duas moedas</a:t>
            </a:r>
          </a:p>
        </p:txBody>
      </p:sp>
      <p:pic>
        <p:nvPicPr>
          <p:cNvPr id="2365447" name="Picture 8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386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5448" name="Text Box 9"/>
          <p:cNvSpPr txBox="1">
            <a:spLocks noChangeArrowheads="1"/>
          </p:cNvSpPr>
          <p:nvPr/>
        </p:nvSpPr>
        <p:spPr bwMode="auto">
          <a:xfrm>
            <a:off x="762000" y="53340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5449" name="Text Box 10"/>
          <p:cNvSpPr txBox="1">
            <a:spLocks noChangeArrowheads="1"/>
          </p:cNvSpPr>
          <p:nvPr/>
        </p:nvSpPr>
        <p:spPr bwMode="auto">
          <a:xfrm>
            <a:off x="2819400" y="53340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5450" name="Text Box 11"/>
          <p:cNvSpPr txBox="1">
            <a:spLocks noChangeArrowheads="1"/>
          </p:cNvSpPr>
          <p:nvPr/>
        </p:nvSpPr>
        <p:spPr bwMode="auto">
          <a:xfrm>
            <a:off x="454697" y="5867400"/>
            <a:ext cx="8199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0099"/>
                </a:solidFill>
                <a:latin typeface="Tahoma" pitchFamily="34" charset="0"/>
              </a:rPr>
              <a:t>P (ambos) = produto das probabilidades individuais</a:t>
            </a:r>
          </a:p>
        </p:txBody>
      </p:sp>
      <p:sp>
        <p:nvSpPr>
          <p:cNvPr id="2365451" name="Text Box 12"/>
          <p:cNvSpPr txBox="1">
            <a:spLocks noChangeArrowheads="1"/>
          </p:cNvSpPr>
          <p:nvPr/>
        </p:nvSpPr>
        <p:spPr bwMode="auto">
          <a:xfrm>
            <a:off x="2151063" y="5080000"/>
            <a:ext cx="515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e</a:t>
            </a:r>
          </a:p>
        </p:txBody>
      </p:sp>
      <p:sp>
        <p:nvSpPr>
          <p:cNvPr id="2365452" name="Text Box 13"/>
          <p:cNvSpPr txBox="1">
            <a:spLocks noChangeArrowheads="1"/>
          </p:cNvSpPr>
          <p:nvPr/>
        </p:nvSpPr>
        <p:spPr bwMode="auto">
          <a:xfrm>
            <a:off x="1600200" y="38862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1/2</a:t>
            </a:r>
          </a:p>
        </p:txBody>
      </p:sp>
      <p:sp>
        <p:nvSpPr>
          <p:cNvPr id="2365453" name="Text Box 14"/>
          <p:cNvSpPr txBox="1">
            <a:spLocks noChangeArrowheads="1"/>
          </p:cNvSpPr>
          <p:nvPr/>
        </p:nvSpPr>
        <p:spPr bwMode="auto">
          <a:xfrm>
            <a:off x="3429000" y="39624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1/2</a:t>
            </a:r>
          </a:p>
        </p:txBody>
      </p:sp>
      <p:sp>
        <p:nvSpPr>
          <p:cNvPr id="2365454" name="Text Box 15"/>
          <p:cNvSpPr txBox="1">
            <a:spLocks noChangeArrowheads="1"/>
          </p:cNvSpPr>
          <p:nvPr/>
        </p:nvSpPr>
        <p:spPr bwMode="auto">
          <a:xfrm>
            <a:off x="4578619" y="4114800"/>
            <a:ext cx="4179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3366FF"/>
                </a:solidFill>
                <a:latin typeface="Tahoma" pitchFamily="34" charset="0"/>
              </a:rPr>
              <a:t>P (ambos) = ½ . ½ = 1/4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5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366466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6467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366468" name="Picture 5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98638"/>
            <a:ext cx="123507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469" name="Picture 6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1798638"/>
            <a:ext cx="123507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6470" name="Text Box 7"/>
          <p:cNvSpPr txBox="1">
            <a:spLocks noChangeArrowheads="1"/>
          </p:cNvSpPr>
          <p:nvPr/>
        </p:nvSpPr>
        <p:spPr bwMode="auto">
          <a:xfrm>
            <a:off x="2133600" y="31242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Moeda 1</a:t>
            </a:r>
          </a:p>
        </p:txBody>
      </p:sp>
      <p:sp>
        <p:nvSpPr>
          <p:cNvPr id="2366471" name="Text Box 8"/>
          <p:cNvSpPr txBox="1">
            <a:spLocks noChangeArrowheads="1"/>
          </p:cNvSpPr>
          <p:nvPr/>
        </p:nvSpPr>
        <p:spPr bwMode="auto">
          <a:xfrm>
            <a:off x="4760913" y="3124200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Moeda 2</a:t>
            </a:r>
          </a:p>
        </p:txBody>
      </p:sp>
      <p:sp>
        <p:nvSpPr>
          <p:cNvPr id="2366472" name="Text Box 9"/>
          <p:cNvSpPr txBox="1">
            <a:spLocks noChangeArrowheads="1"/>
          </p:cNvSpPr>
          <p:nvPr/>
        </p:nvSpPr>
        <p:spPr bwMode="auto">
          <a:xfrm>
            <a:off x="2195513" y="3767138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Cara</a:t>
            </a:r>
          </a:p>
        </p:txBody>
      </p:sp>
      <p:sp>
        <p:nvSpPr>
          <p:cNvPr id="2366473" name="Text Box 10"/>
          <p:cNvSpPr txBox="1">
            <a:spLocks noChangeArrowheads="1"/>
          </p:cNvSpPr>
          <p:nvPr/>
        </p:nvSpPr>
        <p:spPr bwMode="auto">
          <a:xfrm>
            <a:off x="5070475" y="3733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Cara</a:t>
            </a:r>
          </a:p>
        </p:txBody>
      </p:sp>
      <p:sp>
        <p:nvSpPr>
          <p:cNvPr id="2366474" name="Text Box 11"/>
          <p:cNvSpPr txBox="1">
            <a:spLocks noChangeArrowheads="1"/>
          </p:cNvSpPr>
          <p:nvPr/>
        </p:nvSpPr>
        <p:spPr bwMode="auto">
          <a:xfrm>
            <a:off x="2209800" y="42672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Cara</a:t>
            </a:r>
          </a:p>
        </p:txBody>
      </p:sp>
      <p:sp>
        <p:nvSpPr>
          <p:cNvPr id="2366475" name="Text Box 12"/>
          <p:cNvSpPr txBox="1">
            <a:spLocks noChangeArrowheads="1"/>
          </p:cNvSpPr>
          <p:nvPr/>
        </p:nvSpPr>
        <p:spPr bwMode="auto">
          <a:xfrm>
            <a:off x="5019675" y="4267200"/>
            <a:ext cx="96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Coroa</a:t>
            </a:r>
          </a:p>
        </p:txBody>
      </p:sp>
      <p:sp>
        <p:nvSpPr>
          <p:cNvPr id="2366476" name="Text Box 13"/>
          <p:cNvSpPr txBox="1">
            <a:spLocks noChangeArrowheads="1"/>
          </p:cNvSpPr>
          <p:nvPr/>
        </p:nvSpPr>
        <p:spPr bwMode="auto">
          <a:xfrm>
            <a:off x="2124075" y="4876800"/>
            <a:ext cx="96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Coroa</a:t>
            </a:r>
          </a:p>
        </p:txBody>
      </p:sp>
      <p:sp>
        <p:nvSpPr>
          <p:cNvPr id="2366477" name="Text Box 14"/>
          <p:cNvSpPr txBox="1">
            <a:spLocks noChangeArrowheads="1"/>
          </p:cNvSpPr>
          <p:nvPr/>
        </p:nvSpPr>
        <p:spPr bwMode="auto">
          <a:xfrm>
            <a:off x="5114925" y="4876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Cara</a:t>
            </a:r>
          </a:p>
        </p:txBody>
      </p:sp>
      <p:sp>
        <p:nvSpPr>
          <p:cNvPr id="2366478" name="Text Box 15"/>
          <p:cNvSpPr txBox="1">
            <a:spLocks noChangeArrowheads="1"/>
          </p:cNvSpPr>
          <p:nvPr/>
        </p:nvSpPr>
        <p:spPr bwMode="auto">
          <a:xfrm>
            <a:off x="2133600" y="5486400"/>
            <a:ext cx="96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Coroa</a:t>
            </a:r>
          </a:p>
        </p:txBody>
      </p:sp>
      <p:sp>
        <p:nvSpPr>
          <p:cNvPr id="2366479" name="Text Box 16"/>
          <p:cNvSpPr txBox="1">
            <a:spLocks noChangeArrowheads="1"/>
          </p:cNvSpPr>
          <p:nvPr/>
        </p:nvSpPr>
        <p:spPr bwMode="auto">
          <a:xfrm>
            <a:off x="5053013" y="5486400"/>
            <a:ext cx="96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solidFill>
                  <a:srgbClr val="FF3300"/>
                </a:solidFill>
                <a:latin typeface="Tahoma" pitchFamily="34" charset="0"/>
              </a:rPr>
              <a:t>Coroa</a:t>
            </a:r>
          </a:p>
        </p:txBody>
      </p:sp>
      <p:sp>
        <p:nvSpPr>
          <p:cNvPr id="2366480" name="Rectangle 17"/>
          <p:cNvSpPr>
            <a:spLocks noChangeArrowheads="1"/>
          </p:cNvSpPr>
          <p:nvPr/>
        </p:nvSpPr>
        <p:spPr bwMode="auto">
          <a:xfrm>
            <a:off x="1981200" y="3657600"/>
            <a:ext cx="4267200" cy="685800"/>
          </a:xfrm>
          <a:prstGeom prst="rect">
            <a:avLst/>
          </a:prstGeom>
          <a:noFill/>
          <a:ln w="57150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6481" name="Text Box 18"/>
          <p:cNvSpPr txBox="1">
            <a:spLocks noChangeArrowheads="1"/>
          </p:cNvSpPr>
          <p:nvPr/>
        </p:nvSpPr>
        <p:spPr bwMode="auto">
          <a:xfrm>
            <a:off x="6238875" y="3690938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1/4</a:t>
            </a:r>
          </a:p>
        </p:txBody>
      </p:sp>
      <p:sp>
        <p:nvSpPr>
          <p:cNvPr id="2366482" name="Text Box 19"/>
          <p:cNvSpPr txBox="1">
            <a:spLocks noChangeArrowheads="1"/>
          </p:cNvSpPr>
          <p:nvPr/>
        </p:nvSpPr>
        <p:spPr bwMode="auto">
          <a:xfrm>
            <a:off x="6248400" y="42672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1/4</a:t>
            </a:r>
          </a:p>
        </p:txBody>
      </p:sp>
      <p:sp>
        <p:nvSpPr>
          <p:cNvPr id="2366483" name="Text Box 20"/>
          <p:cNvSpPr txBox="1">
            <a:spLocks noChangeArrowheads="1"/>
          </p:cNvSpPr>
          <p:nvPr/>
        </p:nvSpPr>
        <p:spPr bwMode="auto">
          <a:xfrm>
            <a:off x="6248400" y="48768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1/4</a:t>
            </a:r>
          </a:p>
        </p:txBody>
      </p:sp>
      <p:sp>
        <p:nvSpPr>
          <p:cNvPr id="2366484" name="Text Box 21"/>
          <p:cNvSpPr txBox="1">
            <a:spLocks noChangeArrowheads="1"/>
          </p:cNvSpPr>
          <p:nvPr/>
        </p:nvSpPr>
        <p:spPr bwMode="auto">
          <a:xfrm>
            <a:off x="6248400" y="54864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4955538" y="5733256"/>
            <a:ext cx="348845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Pablo Neruda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02744" y="295102"/>
            <a:ext cx="57961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333333"/>
                </a:solidFill>
                <a:latin typeface="+mn-lt"/>
              </a:rPr>
              <a:t>Quero apenas cinco coisas...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Primeiro é o amor sem fim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A segunda é ver o outono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A terceira é o grave inverno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Em quarto lugar o verão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A quinta coisa são teus olhos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Não quero dormir sem teus olhos.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Não quero ser... sem que me olhes. 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solidFill>
                  <a:srgbClr val="333333"/>
                </a:solidFill>
                <a:latin typeface="+mn-lt"/>
              </a:rPr>
              <a:t>Abro mão da primavera para que continues me olhando</a:t>
            </a:r>
            <a:endParaRPr lang="pt-B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55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938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b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67490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7491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7492" name="Text Box 5"/>
          <p:cNvSpPr txBox="1">
            <a:spLocks noChangeArrowheads="1"/>
          </p:cNvSpPr>
          <p:nvPr/>
        </p:nvSpPr>
        <p:spPr bwMode="auto">
          <a:xfrm>
            <a:off x="467544" y="1988840"/>
            <a:ext cx="73136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Blip>
                <a:blip r:embed="rId2"/>
              </a:buBlip>
            </a:pPr>
            <a:r>
              <a:rPr lang="pt-BR" sz="3600" dirty="0">
                <a:solidFill>
                  <a:srgbClr val="FF6600"/>
                </a:solidFill>
                <a:latin typeface="Arial Black" pitchFamily="34" charset="0"/>
              </a:rPr>
              <a:t> Ocorrência de pelo menos</a:t>
            </a:r>
          </a:p>
          <a:p>
            <a:pPr algn="ctr"/>
            <a:r>
              <a:rPr lang="pt-BR" sz="3600" dirty="0">
                <a:solidFill>
                  <a:srgbClr val="FF6600"/>
                </a:solidFill>
                <a:latin typeface="Arial Black" pitchFamily="34" charset="0"/>
              </a:rPr>
              <a:t>um de dois eventos</a:t>
            </a:r>
          </a:p>
        </p:txBody>
      </p:sp>
      <p:pic>
        <p:nvPicPr>
          <p:cNvPr id="2367493" name="Picture 6" descr="dinheiro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7494" name="Text Box 7"/>
          <p:cNvSpPr txBox="1">
            <a:spLocks noChangeArrowheads="1"/>
          </p:cNvSpPr>
          <p:nvPr/>
        </p:nvSpPr>
        <p:spPr bwMode="auto">
          <a:xfrm>
            <a:off x="2871051" y="3124200"/>
            <a:ext cx="32383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0" dirty="0">
                <a:latin typeface="Tahoma" pitchFamily="34" charset="0"/>
              </a:rPr>
              <a:t>Duas moedas</a:t>
            </a:r>
          </a:p>
        </p:txBody>
      </p:sp>
      <p:pic>
        <p:nvPicPr>
          <p:cNvPr id="2367495" name="Picture 8" descr="dinheiro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7338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7496" name="Text Box 9"/>
          <p:cNvSpPr txBox="1">
            <a:spLocks noChangeArrowheads="1"/>
          </p:cNvSpPr>
          <p:nvPr/>
        </p:nvSpPr>
        <p:spPr bwMode="auto">
          <a:xfrm>
            <a:off x="1600200" y="51816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7497" name="Text Box 10"/>
          <p:cNvSpPr txBox="1">
            <a:spLocks noChangeArrowheads="1"/>
          </p:cNvSpPr>
          <p:nvPr/>
        </p:nvSpPr>
        <p:spPr bwMode="auto">
          <a:xfrm>
            <a:off x="4800600" y="51054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7498" name="Text Box 11"/>
          <p:cNvSpPr txBox="1">
            <a:spLocks noChangeArrowheads="1"/>
          </p:cNvSpPr>
          <p:nvPr/>
        </p:nvSpPr>
        <p:spPr bwMode="auto">
          <a:xfrm>
            <a:off x="1899422" y="5576888"/>
            <a:ext cx="44037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rgbClr val="3366FF"/>
                </a:solidFill>
                <a:latin typeface="Tahoma" pitchFamily="34" charset="0"/>
              </a:rPr>
              <a:t>P (um ou outro) =  ?</a:t>
            </a:r>
          </a:p>
        </p:txBody>
      </p:sp>
      <p:sp>
        <p:nvSpPr>
          <p:cNvPr id="2367499" name="Text Box 12"/>
          <p:cNvSpPr txBox="1">
            <a:spLocks noChangeArrowheads="1"/>
          </p:cNvSpPr>
          <p:nvPr/>
        </p:nvSpPr>
        <p:spPr bwMode="auto">
          <a:xfrm>
            <a:off x="3429000" y="43434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3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216963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rgbClr val="0033CC"/>
          </a:solidFill>
          <a:ln w="57150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>
                <a:solidFill>
                  <a:srgbClr val="FFFF00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68515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8516" name="Text Box 5"/>
          <p:cNvSpPr txBox="1">
            <a:spLocks noChangeArrowheads="1"/>
          </p:cNvSpPr>
          <p:nvPr/>
        </p:nvSpPr>
        <p:spPr bwMode="auto">
          <a:xfrm>
            <a:off x="900113" y="1933575"/>
            <a:ext cx="7248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 Ocorrência de pelo menos</a:t>
            </a:r>
          </a:p>
          <a:p>
            <a:pPr algn="ctr">
              <a:buFont typeface="Wingdings" pitchFamily="2" charset="2"/>
              <a:buNone/>
            </a:pPr>
            <a:r>
              <a:rPr lang="pt-BR" sz="3600">
                <a:solidFill>
                  <a:srgbClr val="FF6600"/>
                </a:solidFill>
                <a:latin typeface="Arial Black" pitchFamily="34" charset="0"/>
              </a:rPr>
              <a:t>um de dois eventos</a:t>
            </a:r>
          </a:p>
        </p:txBody>
      </p:sp>
      <p:pic>
        <p:nvPicPr>
          <p:cNvPr id="2368517" name="Picture 6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8518" name="Text Box 7"/>
          <p:cNvSpPr txBox="1">
            <a:spLocks noChangeArrowheads="1"/>
          </p:cNvSpPr>
          <p:nvPr/>
        </p:nvSpPr>
        <p:spPr bwMode="auto">
          <a:xfrm>
            <a:off x="2871051" y="3124200"/>
            <a:ext cx="32383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0">
                <a:latin typeface="Tahoma" pitchFamily="34" charset="0"/>
              </a:rPr>
              <a:t>Duas moedas</a:t>
            </a:r>
            <a:endParaRPr lang="pt-BR" sz="4000" b="0" dirty="0">
              <a:latin typeface="Tahoma" pitchFamily="34" charset="0"/>
            </a:endParaRPr>
          </a:p>
        </p:txBody>
      </p:sp>
      <p:pic>
        <p:nvPicPr>
          <p:cNvPr id="2368519" name="Picture 8" descr="dinheir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733800"/>
            <a:ext cx="12350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8520" name="Text Box 9"/>
          <p:cNvSpPr txBox="1">
            <a:spLocks noChangeArrowheads="1"/>
          </p:cNvSpPr>
          <p:nvPr/>
        </p:nvSpPr>
        <p:spPr bwMode="auto">
          <a:xfrm>
            <a:off x="1600200" y="51816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(cara)</a:t>
            </a:r>
          </a:p>
        </p:txBody>
      </p:sp>
      <p:sp>
        <p:nvSpPr>
          <p:cNvPr id="2368521" name="Text Box 10"/>
          <p:cNvSpPr txBox="1">
            <a:spLocks noChangeArrowheads="1"/>
          </p:cNvSpPr>
          <p:nvPr/>
        </p:nvSpPr>
        <p:spPr bwMode="auto">
          <a:xfrm>
            <a:off x="4714875" y="5105400"/>
            <a:ext cx="142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P (coroa)</a:t>
            </a:r>
          </a:p>
        </p:txBody>
      </p:sp>
      <p:sp>
        <p:nvSpPr>
          <p:cNvPr id="2368522" name="Text Box 11"/>
          <p:cNvSpPr txBox="1">
            <a:spLocks noChangeArrowheads="1"/>
          </p:cNvSpPr>
          <p:nvPr/>
        </p:nvSpPr>
        <p:spPr bwMode="auto">
          <a:xfrm>
            <a:off x="587375" y="5576888"/>
            <a:ext cx="7026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0">
                <a:solidFill>
                  <a:srgbClr val="3366FF"/>
                </a:solidFill>
                <a:latin typeface="Tahoma" pitchFamily="34" charset="0"/>
              </a:rPr>
              <a:t>P (um ou outro) =  ½ + ½ = 2/2 = 1</a:t>
            </a:r>
          </a:p>
        </p:txBody>
      </p:sp>
      <p:sp>
        <p:nvSpPr>
          <p:cNvPr id="2368523" name="Text Box 12"/>
          <p:cNvSpPr txBox="1">
            <a:spLocks noChangeArrowheads="1"/>
          </p:cNvSpPr>
          <p:nvPr/>
        </p:nvSpPr>
        <p:spPr bwMode="auto">
          <a:xfrm>
            <a:off x="3429000" y="43434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7" name="Rectangle 2"/>
          <p:cNvSpPr>
            <a:spLocks noChangeArrowheads="1"/>
          </p:cNvSpPr>
          <p:nvPr/>
        </p:nvSpPr>
        <p:spPr bwMode="auto">
          <a:xfrm>
            <a:off x="304800" y="304800"/>
            <a:ext cx="84582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369538" name="Text Box 3"/>
          <p:cNvSpPr txBox="1">
            <a:spLocks noChangeArrowheads="1"/>
          </p:cNvSpPr>
          <p:nvPr/>
        </p:nvSpPr>
        <p:spPr bwMode="auto">
          <a:xfrm>
            <a:off x="787400" y="609600"/>
            <a:ext cx="7518400" cy="971550"/>
          </a:xfrm>
          <a:prstGeom prst="rect">
            <a:avLst/>
          </a:prstGeom>
          <a:solidFill>
            <a:schemeClr val="hlink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Combinações de Eventos</a:t>
            </a:r>
            <a:endParaRPr lang="pt-BR" sz="5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69539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369540" name="Text Box 5"/>
          <p:cNvSpPr txBox="1">
            <a:spLocks noChangeArrowheads="1"/>
          </p:cNvSpPr>
          <p:nvPr/>
        </p:nvSpPr>
        <p:spPr bwMode="auto">
          <a:xfrm>
            <a:off x="1471613" y="1676400"/>
            <a:ext cx="5556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pt-BR" sz="2800">
                <a:solidFill>
                  <a:srgbClr val="FF6600"/>
                </a:solidFill>
                <a:latin typeface="Arial Black" pitchFamily="34" charset="0"/>
              </a:rPr>
              <a:t> Ocorrência de pelo menos</a:t>
            </a:r>
          </a:p>
          <a:p>
            <a:pPr algn="ctr">
              <a:buFont typeface="Wingdings" pitchFamily="2" charset="2"/>
              <a:buNone/>
            </a:pPr>
            <a:r>
              <a:rPr lang="pt-BR" sz="2800">
                <a:solidFill>
                  <a:srgbClr val="FF6600"/>
                </a:solidFill>
                <a:latin typeface="Arial Black" pitchFamily="34" charset="0"/>
              </a:rPr>
              <a:t>um de dois eventos</a:t>
            </a:r>
          </a:p>
        </p:txBody>
      </p:sp>
      <p:sp>
        <p:nvSpPr>
          <p:cNvPr id="2369541" name="Text Box 6"/>
          <p:cNvSpPr txBox="1">
            <a:spLocks noChangeArrowheads="1"/>
          </p:cNvSpPr>
          <p:nvPr/>
        </p:nvSpPr>
        <p:spPr bwMode="auto">
          <a:xfrm>
            <a:off x="3214678" y="2643182"/>
            <a:ext cx="2208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0" dirty="0">
                <a:latin typeface="Tahoma" pitchFamily="34" charset="0"/>
              </a:rPr>
              <a:t>Um dado</a:t>
            </a:r>
          </a:p>
        </p:txBody>
      </p:sp>
      <p:sp>
        <p:nvSpPr>
          <p:cNvPr id="2369542" name="Text Box 7"/>
          <p:cNvSpPr txBox="1">
            <a:spLocks noChangeArrowheads="1"/>
          </p:cNvSpPr>
          <p:nvPr/>
        </p:nvSpPr>
        <p:spPr bwMode="auto">
          <a:xfrm>
            <a:off x="545774" y="5576888"/>
            <a:ext cx="80778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000099"/>
                </a:solidFill>
                <a:latin typeface="Tahoma" pitchFamily="34" charset="0"/>
              </a:rPr>
              <a:t>P (um ou outro)   mutuamente excludentes </a:t>
            </a:r>
          </a:p>
        </p:txBody>
      </p:sp>
      <p:sp>
        <p:nvSpPr>
          <p:cNvPr id="2369543" name="Text Box 8"/>
          <p:cNvSpPr txBox="1">
            <a:spLocks noChangeArrowheads="1"/>
          </p:cNvSpPr>
          <p:nvPr/>
        </p:nvSpPr>
        <p:spPr bwMode="auto">
          <a:xfrm>
            <a:off x="2057400" y="39624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ou</a:t>
            </a:r>
          </a:p>
        </p:txBody>
      </p:sp>
      <p:sp>
        <p:nvSpPr>
          <p:cNvPr id="2369544" name="Text Box 9"/>
          <p:cNvSpPr txBox="1">
            <a:spLocks noChangeArrowheads="1"/>
          </p:cNvSpPr>
          <p:nvPr/>
        </p:nvSpPr>
        <p:spPr bwMode="auto">
          <a:xfrm>
            <a:off x="914400" y="4114800"/>
            <a:ext cx="1196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>
                <a:latin typeface="Tahoma" pitchFamily="34" charset="0"/>
              </a:rPr>
              <a:t>P (5)</a:t>
            </a:r>
          </a:p>
        </p:txBody>
      </p:sp>
      <p:sp>
        <p:nvSpPr>
          <p:cNvPr id="2369545" name="Text Box 10"/>
          <p:cNvSpPr txBox="1">
            <a:spLocks noChangeArrowheads="1"/>
          </p:cNvSpPr>
          <p:nvPr/>
        </p:nvSpPr>
        <p:spPr bwMode="auto">
          <a:xfrm>
            <a:off x="3048000" y="4114800"/>
            <a:ext cx="1196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>
                <a:latin typeface="Tahoma" pitchFamily="34" charset="0"/>
              </a:rPr>
              <a:t>P (6)</a:t>
            </a:r>
          </a:p>
        </p:txBody>
      </p:sp>
      <p:pic>
        <p:nvPicPr>
          <p:cNvPr id="2369546" name="Picture 11" descr="da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438400"/>
            <a:ext cx="2068513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9547" name="Rectangle 12"/>
          <p:cNvSpPr>
            <a:spLocks noChangeArrowheads="1"/>
          </p:cNvSpPr>
          <p:nvPr/>
        </p:nvSpPr>
        <p:spPr bwMode="auto">
          <a:xfrm>
            <a:off x="6324600" y="2438400"/>
            <a:ext cx="22098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9548" name="Text Box 13"/>
          <p:cNvSpPr txBox="1">
            <a:spLocks noChangeArrowheads="1"/>
          </p:cNvSpPr>
          <p:nvPr/>
        </p:nvSpPr>
        <p:spPr bwMode="auto">
          <a:xfrm>
            <a:off x="1285875" y="4757738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1/6</a:t>
            </a:r>
          </a:p>
        </p:txBody>
      </p:sp>
      <p:sp>
        <p:nvSpPr>
          <p:cNvPr id="2369549" name="Text Box 14"/>
          <p:cNvSpPr txBox="1">
            <a:spLocks noChangeArrowheads="1"/>
          </p:cNvSpPr>
          <p:nvPr/>
        </p:nvSpPr>
        <p:spPr bwMode="auto">
          <a:xfrm>
            <a:off x="3557588" y="4800600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1/6</a:t>
            </a:r>
          </a:p>
        </p:txBody>
      </p:sp>
      <p:sp>
        <p:nvSpPr>
          <p:cNvPr id="2369550" name="Text Box 15"/>
          <p:cNvSpPr txBox="1">
            <a:spLocks noChangeArrowheads="1"/>
          </p:cNvSpPr>
          <p:nvPr/>
        </p:nvSpPr>
        <p:spPr bwMode="auto">
          <a:xfrm>
            <a:off x="2133600" y="45720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+</a:t>
            </a:r>
          </a:p>
        </p:txBody>
      </p:sp>
      <p:sp>
        <p:nvSpPr>
          <p:cNvPr id="2369551" name="Text Box 16"/>
          <p:cNvSpPr txBox="1">
            <a:spLocks noChangeArrowheads="1"/>
          </p:cNvSpPr>
          <p:nvPr/>
        </p:nvSpPr>
        <p:spPr bwMode="auto">
          <a:xfrm>
            <a:off x="4143375" y="45720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3300"/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2369552" name="Text Box 17"/>
          <p:cNvSpPr txBox="1">
            <a:spLocks noChangeArrowheads="1"/>
          </p:cNvSpPr>
          <p:nvPr/>
        </p:nvSpPr>
        <p:spPr bwMode="auto">
          <a:xfrm>
            <a:off x="4953000" y="47244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0">
                <a:latin typeface="Tahoma" pitchFamily="34" charset="0"/>
              </a:rPr>
              <a:t>2/6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71604" y="3286124"/>
            <a:ext cx="5381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dirty="0">
                <a:solidFill>
                  <a:srgbClr val="3366FF"/>
                </a:solidFill>
                <a:latin typeface="Tahoma" pitchFamily="34" charset="0"/>
              </a:rPr>
              <a:t>mutuamente excludentes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1" name="Rectangle 2"/>
          <p:cNvSpPr>
            <a:spLocks noChangeArrowheads="1"/>
          </p:cNvSpPr>
          <p:nvPr/>
        </p:nvSpPr>
        <p:spPr bwMode="auto">
          <a:xfrm>
            <a:off x="279400" y="1120775"/>
            <a:ext cx="3451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/>
              <a:t>Dois dados são jogados.</a:t>
            </a:r>
          </a:p>
          <a:p>
            <a:pPr eaLnBrk="0" hangingPunct="0"/>
            <a:r>
              <a:rPr lang="en-US" altLang="en-US" sz="1800"/>
              <a:t>Descreva o espaço amostral.</a:t>
            </a:r>
          </a:p>
        </p:txBody>
      </p:sp>
      <p:sp>
        <p:nvSpPr>
          <p:cNvPr id="2370562" name="Rectangle 4"/>
          <p:cNvSpPr>
            <a:spLocks noChangeArrowheads="1"/>
          </p:cNvSpPr>
          <p:nvPr/>
        </p:nvSpPr>
        <p:spPr bwMode="auto">
          <a:xfrm>
            <a:off x="3276600" y="5445125"/>
            <a:ext cx="302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altLang="en-US" sz="2800"/>
              <a:t>36 resultados</a:t>
            </a:r>
            <a:endParaRPr lang="en-US" altLang="en-US"/>
          </a:p>
        </p:txBody>
      </p:sp>
      <p:sp>
        <p:nvSpPr>
          <p:cNvPr id="2370563" name="Rectangle 5"/>
          <p:cNvSpPr>
            <a:spLocks noChangeArrowheads="1"/>
          </p:cNvSpPr>
          <p:nvPr/>
        </p:nvSpPr>
        <p:spPr bwMode="auto">
          <a:xfrm>
            <a:off x="3779838" y="42926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>
                <a:solidFill>
                  <a:srgbClr val="FF0000"/>
                </a:solidFill>
              </a:rPr>
              <a:t>2</a:t>
            </a:r>
            <a:r>
              <a:rPr lang="en-US" altLang="en-US" b="0" u="sng" baseline="30000">
                <a:solidFill>
                  <a:srgbClr val="FF0000"/>
                </a:solidFill>
              </a:rPr>
              <a:t>a</a:t>
            </a:r>
            <a:r>
              <a:rPr lang="en-US" altLang="en-US" b="0">
                <a:solidFill>
                  <a:srgbClr val="FF0000"/>
                </a:solidFill>
              </a:rPr>
              <a:t> jogada</a:t>
            </a:r>
            <a:endParaRPr lang="en-US" altLang="en-US" b="0">
              <a:solidFill>
                <a:schemeClr val="tx2"/>
              </a:solidFill>
            </a:endParaRPr>
          </a:p>
        </p:txBody>
      </p:sp>
      <p:sp>
        <p:nvSpPr>
          <p:cNvPr id="2370564" name="Text Box 6"/>
          <p:cNvSpPr txBox="1">
            <a:spLocks noChangeArrowheads="1"/>
          </p:cNvSpPr>
          <p:nvPr/>
        </p:nvSpPr>
        <p:spPr bwMode="auto">
          <a:xfrm>
            <a:off x="4008438" y="966788"/>
            <a:ext cx="1112837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800">
                <a:solidFill>
                  <a:srgbClr val="339966"/>
                </a:solidFill>
              </a:rPr>
              <a:t>Início</a:t>
            </a:r>
            <a:endParaRPr lang="en-US" altLang="en-US" sz="2000">
              <a:solidFill>
                <a:srgbClr val="339966"/>
              </a:solidFill>
            </a:endParaRPr>
          </a:p>
        </p:txBody>
      </p:sp>
      <p:sp>
        <p:nvSpPr>
          <p:cNvPr id="2370565" name="Line 7"/>
          <p:cNvSpPr>
            <a:spLocks noChangeShapeType="1"/>
          </p:cNvSpPr>
          <p:nvPr/>
        </p:nvSpPr>
        <p:spPr bwMode="auto">
          <a:xfrm>
            <a:off x="4479925" y="1385888"/>
            <a:ext cx="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>
            <a:off x="138112" y="2570163"/>
            <a:ext cx="1139825" cy="1409700"/>
            <a:chOff x="1046" y="1405"/>
            <a:chExt cx="527" cy="3357"/>
          </a:xfrm>
        </p:grpSpPr>
        <p:sp>
          <p:nvSpPr>
            <p:cNvPr id="2370622" name="Line 9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3" name="Line 10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4" name="Line 11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5" name="Line 12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6" name="Line 13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7" name="Line 14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5400000">
            <a:off x="1863725" y="2501901"/>
            <a:ext cx="1139825" cy="1409700"/>
            <a:chOff x="1046" y="1405"/>
            <a:chExt cx="527" cy="3357"/>
          </a:xfrm>
        </p:grpSpPr>
        <p:sp>
          <p:nvSpPr>
            <p:cNvPr id="2370616" name="Line 16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7" name="Line 17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8" name="Line 18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9" name="Line 19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0" name="Line 20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21" name="Line 21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 rot="5400000">
            <a:off x="3433762" y="2455863"/>
            <a:ext cx="1139825" cy="1409700"/>
            <a:chOff x="1046" y="1405"/>
            <a:chExt cx="527" cy="3357"/>
          </a:xfrm>
        </p:grpSpPr>
        <p:sp>
          <p:nvSpPr>
            <p:cNvPr id="2370610" name="Line 23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1" name="Line 24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2" name="Line 25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3" name="Line 26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4" name="Line 27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15" name="Line 28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rot="5400000">
            <a:off x="4865687" y="2432051"/>
            <a:ext cx="1139825" cy="1409700"/>
            <a:chOff x="1046" y="1405"/>
            <a:chExt cx="527" cy="3357"/>
          </a:xfrm>
        </p:grpSpPr>
        <p:sp>
          <p:nvSpPr>
            <p:cNvPr id="2370604" name="Line 30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5" name="Line 31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6" name="Line 32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7" name="Line 33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8" name="Line 34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9" name="Line 35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 rot="5400000">
            <a:off x="6365875" y="2362201"/>
            <a:ext cx="1139825" cy="1409700"/>
            <a:chOff x="1046" y="1405"/>
            <a:chExt cx="527" cy="3357"/>
          </a:xfrm>
        </p:grpSpPr>
        <p:sp>
          <p:nvSpPr>
            <p:cNvPr id="2370598" name="Line 37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9" name="Line 38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0" name="Line 39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1" name="Line 40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2" name="Line 41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603" name="Line 42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 rot="5400000">
            <a:off x="7869237" y="2338388"/>
            <a:ext cx="1139825" cy="1409700"/>
            <a:chOff x="1046" y="1405"/>
            <a:chExt cx="527" cy="3357"/>
          </a:xfrm>
        </p:grpSpPr>
        <p:sp>
          <p:nvSpPr>
            <p:cNvPr id="2370592" name="Line 44"/>
            <p:cNvSpPr>
              <a:spLocks noChangeShapeType="1"/>
            </p:cNvSpPr>
            <p:nvPr/>
          </p:nvSpPr>
          <p:spPr bwMode="auto">
            <a:xfrm>
              <a:off x="1046" y="3151"/>
              <a:ext cx="527" cy="9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3" name="Line 45"/>
            <p:cNvSpPr>
              <a:spLocks noChangeShapeType="1"/>
            </p:cNvSpPr>
            <p:nvPr/>
          </p:nvSpPr>
          <p:spPr bwMode="auto">
            <a:xfrm flipV="1">
              <a:off x="1046" y="1405"/>
              <a:ext cx="527" cy="17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4" name="Line 46"/>
            <p:cNvSpPr>
              <a:spLocks noChangeShapeType="1"/>
            </p:cNvSpPr>
            <p:nvPr/>
          </p:nvSpPr>
          <p:spPr bwMode="auto">
            <a:xfrm flipV="1">
              <a:off x="1046" y="2121"/>
              <a:ext cx="527" cy="10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5" name="Line 47"/>
            <p:cNvSpPr>
              <a:spLocks noChangeShapeType="1"/>
            </p:cNvSpPr>
            <p:nvPr/>
          </p:nvSpPr>
          <p:spPr bwMode="auto">
            <a:xfrm flipV="1">
              <a:off x="1046" y="2795"/>
              <a:ext cx="527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6" name="Line 48"/>
            <p:cNvSpPr>
              <a:spLocks noChangeShapeType="1"/>
            </p:cNvSpPr>
            <p:nvPr/>
          </p:nvSpPr>
          <p:spPr bwMode="auto">
            <a:xfrm>
              <a:off x="1046" y="3151"/>
              <a:ext cx="52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597" name="Line 49"/>
            <p:cNvSpPr>
              <a:spLocks noChangeShapeType="1"/>
            </p:cNvSpPr>
            <p:nvPr/>
          </p:nvSpPr>
          <p:spPr bwMode="auto">
            <a:xfrm>
              <a:off x="1046" y="3151"/>
              <a:ext cx="527" cy="16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370572" name="Line 50"/>
          <p:cNvSpPr>
            <a:spLocks noChangeShapeType="1"/>
          </p:cNvSpPr>
          <p:nvPr/>
        </p:nvSpPr>
        <p:spPr bwMode="auto">
          <a:xfrm flipH="1">
            <a:off x="685800" y="1701800"/>
            <a:ext cx="3783013" cy="10064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3" name="Line 51"/>
          <p:cNvSpPr>
            <a:spLocks noChangeShapeType="1"/>
          </p:cNvSpPr>
          <p:nvPr/>
        </p:nvSpPr>
        <p:spPr bwMode="auto">
          <a:xfrm flipH="1">
            <a:off x="2397125" y="1697038"/>
            <a:ext cx="2079625" cy="939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4" name="Line 52"/>
          <p:cNvSpPr>
            <a:spLocks noChangeShapeType="1"/>
          </p:cNvSpPr>
          <p:nvPr/>
        </p:nvSpPr>
        <p:spPr bwMode="auto">
          <a:xfrm flipH="1">
            <a:off x="3979863" y="1693863"/>
            <a:ext cx="496887" cy="889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5" name="Line 53"/>
          <p:cNvSpPr>
            <a:spLocks noChangeShapeType="1"/>
          </p:cNvSpPr>
          <p:nvPr/>
        </p:nvSpPr>
        <p:spPr bwMode="auto">
          <a:xfrm>
            <a:off x="4479925" y="1703388"/>
            <a:ext cx="925513" cy="8588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6" name="Line 54"/>
          <p:cNvSpPr>
            <a:spLocks noChangeShapeType="1"/>
          </p:cNvSpPr>
          <p:nvPr/>
        </p:nvSpPr>
        <p:spPr bwMode="auto">
          <a:xfrm>
            <a:off x="4476750" y="1697038"/>
            <a:ext cx="2416175" cy="7953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7" name="Line 55"/>
          <p:cNvSpPr>
            <a:spLocks noChangeShapeType="1"/>
          </p:cNvSpPr>
          <p:nvPr/>
        </p:nvSpPr>
        <p:spPr bwMode="auto">
          <a:xfrm>
            <a:off x="4476750" y="1697038"/>
            <a:ext cx="3921125" cy="7794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0578" name="Text Box 56"/>
          <p:cNvSpPr txBox="1">
            <a:spLocks noChangeArrowheads="1"/>
          </p:cNvSpPr>
          <p:nvPr/>
        </p:nvSpPr>
        <p:spPr bwMode="auto">
          <a:xfrm>
            <a:off x="322263" y="24082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1</a:t>
            </a:r>
          </a:p>
        </p:txBody>
      </p:sp>
      <p:sp>
        <p:nvSpPr>
          <p:cNvPr id="2370579" name="Text Box 57"/>
          <p:cNvSpPr txBox="1">
            <a:spLocks noChangeArrowheads="1"/>
          </p:cNvSpPr>
          <p:nvPr/>
        </p:nvSpPr>
        <p:spPr bwMode="auto">
          <a:xfrm>
            <a:off x="2100263" y="24082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2</a:t>
            </a:r>
          </a:p>
        </p:txBody>
      </p:sp>
      <p:sp>
        <p:nvSpPr>
          <p:cNvPr id="2370580" name="Text Box 58"/>
          <p:cNvSpPr txBox="1">
            <a:spLocks noChangeArrowheads="1"/>
          </p:cNvSpPr>
          <p:nvPr/>
        </p:nvSpPr>
        <p:spPr bwMode="auto">
          <a:xfrm>
            <a:off x="3532188" y="24082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3</a:t>
            </a:r>
          </a:p>
        </p:txBody>
      </p:sp>
      <p:sp>
        <p:nvSpPr>
          <p:cNvPr id="2370581" name="Text Box 59"/>
          <p:cNvSpPr txBox="1">
            <a:spLocks noChangeArrowheads="1"/>
          </p:cNvSpPr>
          <p:nvPr/>
        </p:nvSpPr>
        <p:spPr bwMode="auto">
          <a:xfrm>
            <a:off x="4964113" y="24082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4</a:t>
            </a:r>
          </a:p>
        </p:txBody>
      </p:sp>
      <p:sp>
        <p:nvSpPr>
          <p:cNvPr id="2370582" name="Text Box 60"/>
          <p:cNvSpPr txBox="1">
            <a:spLocks noChangeArrowheads="1"/>
          </p:cNvSpPr>
          <p:nvPr/>
        </p:nvSpPr>
        <p:spPr bwMode="auto">
          <a:xfrm>
            <a:off x="6534150" y="24082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5</a:t>
            </a:r>
          </a:p>
        </p:txBody>
      </p:sp>
      <p:sp>
        <p:nvSpPr>
          <p:cNvPr id="2370583" name="Text Box 61"/>
          <p:cNvSpPr txBox="1">
            <a:spLocks noChangeArrowheads="1"/>
          </p:cNvSpPr>
          <p:nvPr/>
        </p:nvSpPr>
        <p:spPr bwMode="auto">
          <a:xfrm>
            <a:off x="7988300" y="24082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6</a:t>
            </a:r>
          </a:p>
        </p:txBody>
      </p:sp>
      <p:sp>
        <p:nvSpPr>
          <p:cNvPr id="2370584" name="Text Box 62"/>
          <p:cNvSpPr txBox="1">
            <a:spLocks noChangeArrowheads="1"/>
          </p:cNvSpPr>
          <p:nvPr/>
        </p:nvSpPr>
        <p:spPr bwMode="auto">
          <a:xfrm>
            <a:off x="-101600" y="381635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1  2  3  4  5  6</a:t>
            </a:r>
          </a:p>
        </p:txBody>
      </p:sp>
      <p:sp>
        <p:nvSpPr>
          <p:cNvPr id="2370585" name="Text Box 63"/>
          <p:cNvSpPr txBox="1">
            <a:spLocks noChangeArrowheads="1"/>
          </p:cNvSpPr>
          <p:nvPr/>
        </p:nvSpPr>
        <p:spPr bwMode="auto">
          <a:xfrm>
            <a:off x="1627188" y="382905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1  2  3  4  5  6</a:t>
            </a:r>
          </a:p>
        </p:txBody>
      </p:sp>
      <p:sp>
        <p:nvSpPr>
          <p:cNvPr id="2370586" name="Text Box 64"/>
          <p:cNvSpPr txBox="1">
            <a:spLocks noChangeArrowheads="1"/>
          </p:cNvSpPr>
          <p:nvPr/>
        </p:nvSpPr>
        <p:spPr bwMode="auto">
          <a:xfrm>
            <a:off x="3228975" y="382905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1 2  3  4  5  6</a:t>
            </a:r>
          </a:p>
        </p:txBody>
      </p:sp>
      <p:sp>
        <p:nvSpPr>
          <p:cNvPr id="2370587" name="Text Box 65"/>
          <p:cNvSpPr txBox="1">
            <a:spLocks noChangeArrowheads="1"/>
          </p:cNvSpPr>
          <p:nvPr/>
        </p:nvSpPr>
        <p:spPr bwMode="auto">
          <a:xfrm>
            <a:off x="4622800" y="382905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1  2  3  4  5  6</a:t>
            </a:r>
          </a:p>
        </p:txBody>
      </p:sp>
      <p:sp>
        <p:nvSpPr>
          <p:cNvPr id="2370588" name="Text Box 66"/>
          <p:cNvSpPr txBox="1">
            <a:spLocks noChangeArrowheads="1"/>
          </p:cNvSpPr>
          <p:nvPr/>
        </p:nvSpPr>
        <p:spPr bwMode="auto">
          <a:xfrm>
            <a:off x="6115050" y="382905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1  2  3  4  5  6</a:t>
            </a:r>
          </a:p>
        </p:txBody>
      </p:sp>
      <p:sp>
        <p:nvSpPr>
          <p:cNvPr id="2370589" name="Text Box 67"/>
          <p:cNvSpPr txBox="1">
            <a:spLocks noChangeArrowheads="1"/>
          </p:cNvSpPr>
          <p:nvPr/>
        </p:nvSpPr>
        <p:spPr bwMode="auto">
          <a:xfrm>
            <a:off x="7639050" y="381635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1800"/>
              <a:t>1  2  3  4  5  6</a:t>
            </a:r>
          </a:p>
        </p:txBody>
      </p:sp>
      <p:sp>
        <p:nvSpPr>
          <p:cNvPr id="2370590" name="Rectangle 68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6000" b="0" dirty="0" err="1"/>
              <a:t>Espaço</a:t>
            </a:r>
            <a:r>
              <a:rPr lang="en-US" altLang="en-US" sz="6000" b="0" dirty="0"/>
              <a:t> </a:t>
            </a:r>
            <a:r>
              <a:rPr lang="en-US" altLang="en-US" sz="6000" b="0" dirty="0" err="1"/>
              <a:t>amostral</a:t>
            </a:r>
            <a:endParaRPr lang="en-US" altLang="en-US" sz="6000" b="0" dirty="0"/>
          </a:p>
        </p:txBody>
      </p:sp>
      <p:sp>
        <p:nvSpPr>
          <p:cNvPr id="2370591" name="Rectangle 3"/>
          <p:cNvSpPr>
            <a:spLocks noChangeArrowheads="1"/>
          </p:cNvSpPr>
          <p:nvPr/>
        </p:nvSpPr>
        <p:spPr bwMode="auto">
          <a:xfrm>
            <a:off x="5435600" y="1341438"/>
            <a:ext cx="15367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>
                <a:solidFill>
                  <a:schemeClr val="tx2"/>
                </a:solidFill>
              </a:rPr>
              <a:t>1</a:t>
            </a:r>
            <a:r>
              <a:rPr lang="en-US" altLang="en-US" b="0" u="sng" baseline="30000">
                <a:solidFill>
                  <a:schemeClr val="tx2"/>
                </a:solidFill>
              </a:rPr>
              <a:t>a</a:t>
            </a:r>
            <a:r>
              <a:rPr lang="en-US" altLang="en-US" b="0">
                <a:solidFill>
                  <a:schemeClr val="tx2"/>
                </a:solidFill>
              </a:rPr>
              <a:t> jogada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3"/>
          <p:cNvSpPr>
            <a:spLocks noChangeArrowheads="1"/>
          </p:cNvSpPr>
          <p:nvPr/>
        </p:nvSpPr>
        <p:spPr bwMode="auto">
          <a:xfrm>
            <a:off x="8445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1,1</a:t>
            </a:r>
          </a:p>
          <a:p>
            <a:pPr eaLnBrk="0" hangingPunct="0"/>
            <a:r>
              <a:rPr lang="en-US" altLang="en-US" sz="2800" b="0" dirty="0"/>
              <a:t>1,2</a:t>
            </a:r>
          </a:p>
          <a:p>
            <a:pPr eaLnBrk="0" hangingPunct="0"/>
            <a:r>
              <a:rPr lang="en-US" altLang="en-US" sz="2800" b="0" dirty="0"/>
              <a:t>1,3</a:t>
            </a:r>
          </a:p>
          <a:p>
            <a:pPr eaLnBrk="0" hangingPunct="0"/>
            <a:r>
              <a:rPr lang="en-US" altLang="en-US" sz="2800" b="0" dirty="0"/>
              <a:t>1,4</a:t>
            </a:r>
          </a:p>
          <a:p>
            <a:pPr eaLnBrk="0" hangingPunct="0"/>
            <a:r>
              <a:rPr lang="en-US" altLang="en-US" sz="2800" b="0" dirty="0"/>
              <a:t>1,5</a:t>
            </a:r>
          </a:p>
          <a:p>
            <a:pPr eaLnBrk="0" hangingPunct="0"/>
            <a:r>
              <a:rPr lang="en-US" altLang="en-US" sz="2800" b="0" dirty="0"/>
              <a:t>1,6</a:t>
            </a:r>
          </a:p>
        </p:txBody>
      </p:sp>
      <p:sp>
        <p:nvSpPr>
          <p:cNvPr id="2372611" name="Rectangle 4"/>
          <p:cNvSpPr>
            <a:spLocks noChangeArrowheads="1"/>
          </p:cNvSpPr>
          <p:nvPr/>
        </p:nvSpPr>
        <p:spPr bwMode="auto">
          <a:xfrm>
            <a:off x="214788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2,1</a:t>
            </a:r>
          </a:p>
          <a:p>
            <a:pPr eaLnBrk="0" hangingPunct="0"/>
            <a:r>
              <a:rPr lang="en-US" altLang="en-US" sz="2800" b="0" dirty="0"/>
              <a:t>2,2</a:t>
            </a:r>
          </a:p>
          <a:p>
            <a:pPr eaLnBrk="0" hangingPunct="0"/>
            <a:r>
              <a:rPr lang="en-US" altLang="en-US" sz="2800" b="0" dirty="0"/>
              <a:t>2,3</a:t>
            </a:r>
          </a:p>
          <a:p>
            <a:pPr eaLnBrk="0" hangingPunct="0"/>
            <a:r>
              <a:rPr lang="en-US" altLang="en-US" sz="2800" b="0" dirty="0"/>
              <a:t>2,4</a:t>
            </a:r>
          </a:p>
          <a:p>
            <a:pPr eaLnBrk="0" hangingPunct="0"/>
            <a:r>
              <a:rPr lang="en-US" altLang="en-US" sz="2800" b="0" dirty="0"/>
              <a:t>2,5</a:t>
            </a:r>
          </a:p>
          <a:p>
            <a:pPr eaLnBrk="0" hangingPunct="0"/>
            <a:r>
              <a:rPr lang="en-US" altLang="en-US" sz="2800" b="0" dirty="0"/>
              <a:t>2,6</a:t>
            </a:r>
          </a:p>
        </p:txBody>
      </p:sp>
      <p:sp>
        <p:nvSpPr>
          <p:cNvPr id="2372612" name="Rectangle 5"/>
          <p:cNvSpPr>
            <a:spLocks noChangeArrowheads="1"/>
          </p:cNvSpPr>
          <p:nvPr/>
        </p:nvSpPr>
        <p:spPr bwMode="auto">
          <a:xfrm>
            <a:off x="345440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3,1</a:t>
            </a:r>
          </a:p>
          <a:p>
            <a:pPr eaLnBrk="0" hangingPunct="0"/>
            <a:r>
              <a:rPr lang="en-US" altLang="en-US" sz="2800" b="0" dirty="0"/>
              <a:t>3,2</a:t>
            </a:r>
          </a:p>
          <a:p>
            <a:pPr eaLnBrk="0" hangingPunct="0"/>
            <a:r>
              <a:rPr lang="en-US" altLang="en-US" sz="2800" b="0" dirty="0"/>
              <a:t>3,3</a:t>
            </a:r>
          </a:p>
          <a:p>
            <a:pPr eaLnBrk="0" hangingPunct="0"/>
            <a:r>
              <a:rPr lang="en-US" altLang="en-US" sz="2800" b="0" dirty="0"/>
              <a:t>3,4</a:t>
            </a:r>
          </a:p>
          <a:p>
            <a:pPr eaLnBrk="0" hangingPunct="0"/>
            <a:r>
              <a:rPr lang="en-US" altLang="en-US" sz="2800" b="0" dirty="0"/>
              <a:t>3,5</a:t>
            </a:r>
          </a:p>
          <a:p>
            <a:pPr eaLnBrk="0" hangingPunct="0"/>
            <a:r>
              <a:rPr lang="en-US" altLang="en-US" sz="2800" b="0" dirty="0"/>
              <a:t>3,6</a:t>
            </a:r>
          </a:p>
        </p:txBody>
      </p:sp>
      <p:sp>
        <p:nvSpPr>
          <p:cNvPr id="2372613" name="Rectangle 6"/>
          <p:cNvSpPr>
            <a:spLocks noChangeArrowheads="1"/>
          </p:cNvSpPr>
          <p:nvPr/>
        </p:nvSpPr>
        <p:spPr bwMode="auto">
          <a:xfrm>
            <a:off x="475773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4,1</a:t>
            </a:r>
          </a:p>
          <a:p>
            <a:pPr eaLnBrk="0" hangingPunct="0"/>
            <a:r>
              <a:rPr lang="en-US" altLang="en-US" sz="2800" b="0" dirty="0"/>
              <a:t>4,2</a:t>
            </a:r>
          </a:p>
          <a:p>
            <a:pPr eaLnBrk="0" hangingPunct="0"/>
            <a:r>
              <a:rPr lang="en-US" altLang="en-US" sz="2800" b="0" dirty="0"/>
              <a:t>4,3</a:t>
            </a:r>
          </a:p>
          <a:p>
            <a:pPr eaLnBrk="0" hangingPunct="0"/>
            <a:r>
              <a:rPr lang="en-US" altLang="en-US" sz="2800" b="0" dirty="0"/>
              <a:t>4,4</a:t>
            </a:r>
          </a:p>
          <a:p>
            <a:pPr eaLnBrk="0" hangingPunct="0"/>
            <a:r>
              <a:rPr lang="en-US" altLang="en-US" sz="2800" b="0" dirty="0"/>
              <a:t>4,5</a:t>
            </a:r>
          </a:p>
          <a:p>
            <a:pPr eaLnBrk="0" hangingPunct="0"/>
            <a:r>
              <a:rPr lang="en-US" altLang="en-US" sz="2800" b="0" dirty="0"/>
              <a:t>4,6</a:t>
            </a:r>
          </a:p>
        </p:txBody>
      </p:sp>
      <p:sp>
        <p:nvSpPr>
          <p:cNvPr id="2372614" name="Rectangle 7"/>
          <p:cNvSpPr>
            <a:spLocks noChangeArrowheads="1"/>
          </p:cNvSpPr>
          <p:nvPr/>
        </p:nvSpPr>
        <p:spPr bwMode="auto">
          <a:xfrm>
            <a:off x="60642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5,1</a:t>
            </a:r>
          </a:p>
          <a:p>
            <a:pPr eaLnBrk="0" hangingPunct="0"/>
            <a:r>
              <a:rPr lang="en-US" altLang="en-US" sz="2800" b="0" dirty="0"/>
              <a:t>5,2</a:t>
            </a:r>
          </a:p>
          <a:p>
            <a:pPr eaLnBrk="0" hangingPunct="0"/>
            <a:r>
              <a:rPr lang="en-US" altLang="en-US" sz="2800" b="0" dirty="0"/>
              <a:t>5,3</a:t>
            </a:r>
          </a:p>
          <a:p>
            <a:pPr eaLnBrk="0" hangingPunct="0"/>
            <a:r>
              <a:rPr lang="en-US" altLang="en-US" sz="2800" b="0" dirty="0"/>
              <a:t>5,4</a:t>
            </a:r>
          </a:p>
          <a:p>
            <a:pPr eaLnBrk="0" hangingPunct="0"/>
            <a:r>
              <a:rPr lang="en-US" altLang="en-US" sz="2800" b="0" dirty="0"/>
              <a:t>5,5</a:t>
            </a:r>
          </a:p>
          <a:p>
            <a:pPr eaLnBrk="0" hangingPunct="0"/>
            <a:r>
              <a:rPr lang="en-US" altLang="en-US" sz="2800" b="0" dirty="0"/>
              <a:t>5,6</a:t>
            </a:r>
          </a:p>
        </p:txBody>
      </p:sp>
      <p:sp>
        <p:nvSpPr>
          <p:cNvPr id="2372615" name="Rectangle 8"/>
          <p:cNvSpPr>
            <a:spLocks noChangeArrowheads="1"/>
          </p:cNvSpPr>
          <p:nvPr/>
        </p:nvSpPr>
        <p:spPr bwMode="auto">
          <a:xfrm>
            <a:off x="7370763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6,1</a:t>
            </a:r>
          </a:p>
          <a:p>
            <a:pPr eaLnBrk="0" hangingPunct="0"/>
            <a:r>
              <a:rPr lang="en-US" altLang="en-US" sz="2800" b="0" dirty="0"/>
              <a:t>6,2</a:t>
            </a:r>
          </a:p>
          <a:p>
            <a:pPr eaLnBrk="0" hangingPunct="0"/>
            <a:r>
              <a:rPr lang="en-US" altLang="en-US" sz="2800" b="0" dirty="0"/>
              <a:t>6,3</a:t>
            </a:r>
          </a:p>
          <a:p>
            <a:pPr eaLnBrk="0" hangingPunct="0"/>
            <a:r>
              <a:rPr lang="en-US" altLang="en-US" sz="2800" b="0" dirty="0"/>
              <a:t>6,4</a:t>
            </a:r>
          </a:p>
          <a:p>
            <a:pPr eaLnBrk="0" hangingPunct="0"/>
            <a:r>
              <a:rPr lang="en-US" altLang="en-US" sz="2800" b="0" dirty="0"/>
              <a:t>6,5</a:t>
            </a:r>
          </a:p>
          <a:p>
            <a:pPr eaLnBrk="0" hangingPunct="0"/>
            <a:r>
              <a:rPr lang="en-US" altLang="en-US" sz="2800" b="0" dirty="0"/>
              <a:t>6,6</a:t>
            </a:r>
          </a:p>
        </p:txBody>
      </p:sp>
      <p:sp>
        <p:nvSpPr>
          <p:cNvPr id="2372616" name="Text Box 9"/>
          <p:cNvSpPr txBox="1">
            <a:spLocks noChangeArrowheads="1"/>
          </p:cNvSpPr>
          <p:nvPr/>
        </p:nvSpPr>
        <p:spPr bwMode="auto">
          <a:xfrm>
            <a:off x="165100" y="4792663"/>
            <a:ext cx="564515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Detemine a probabilidade de que a soma seja 4.</a:t>
            </a:r>
          </a:p>
        </p:txBody>
      </p:sp>
      <p:sp>
        <p:nvSpPr>
          <p:cNvPr id="2372617" name="Text Box 10"/>
          <p:cNvSpPr txBox="1">
            <a:spLocks noChangeArrowheads="1"/>
          </p:cNvSpPr>
          <p:nvPr/>
        </p:nvSpPr>
        <p:spPr bwMode="auto">
          <a:xfrm>
            <a:off x="165100" y="5461000"/>
            <a:ext cx="5870575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Determine a probabilidade de que a soma seja 11.</a:t>
            </a:r>
          </a:p>
        </p:txBody>
      </p:sp>
      <p:sp>
        <p:nvSpPr>
          <p:cNvPr id="2372618" name="Text Box 11"/>
          <p:cNvSpPr txBox="1">
            <a:spLocks noChangeArrowheads="1"/>
          </p:cNvSpPr>
          <p:nvPr/>
        </p:nvSpPr>
        <p:spPr bwMode="auto">
          <a:xfrm>
            <a:off x="165100" y="6096000"/>
            <a:ext cx="6434138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Determine a probabilidade de que a soma seja 4 ou 11.</a:t>
            </a:r>
          </a:p>
        </p:txBody>
      </p:sp>
      <p:sp>
        <p:nvSpPr>
          <p:cNvPr id="2372619" name="Text Box 12"/>
          <p:cNvSpPr txBox="1">
            <a:spLocks noChangeArrowheads="1"/>
          </p:cNvSpPr>
          <p:nvPr/>
        </p:nvSpPr>
        <p:spPr bwMode="auto">
          <a:xfrm>
            <a:off x="755650" y="981075"/>
            <a:ext cx="8257389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800" b="1" dirty="0" err="1">
                <a:solidFill>
                  <a:srgbClr val="FF0000"/>
                </a:solidFill>
              </a:rPr>
              <a:t>Dois</a:t>
            </a:r>
            <a:r>
              <a:rPr lang="en-US" altLang="en-US" sz="2800" b="1" dirty="0">
                <a:solidFill>
                  <a:srgbClr val="FF0000"/>
                </a:solidFill>
              </a:rPr>
              <a:t> dados </a:t>
            </a:r>
            <a:r>
              <a:rPr lang="en-US" altLang="en-US" sz="2800" b="1" dirty="0" err="1">
                <a:solidFill>
                  <a:srgbClr val="FF0000"/>
                </a:solidFill>
              </a:rPr>
              <a:t>são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jogados</a:t>
            </a:r>
            <a:r>
              <a:rPr lang="en-US" altLang="en-US" sz="2800" b="1" dirty="0">
                <a:solidFill>
                  <a:srgbClr val="FF0000"/>
                </a:solidFill>
              </a:rPr>
              <a:t> e </a:t>
            </a:r>
            <a:r>
              <a:rPr lang="en-US" altLang="en-US" sz="2800" b="1" dirty="0" err="1">
                <a:solidFill>
                  <a:srgbClr val="FF0000"/>
                </a:solidFill>
              </a:rPr>
              <a:t>sua</a:t>
            </a:r>
            <a:r>
              <a:rPr lang="en-US" altLang="en-US" sz="2800" b="1" dirty="0">
                <a:solidFill>
                  <a:srgbClr val="FF0000"/>
                </a:solidFill>
              </a:rPr>
              <a:t> soma é </a:t>
            </a:r>
            <a:r>
              <a:rPr lang="en-US" altLang="en-US" sz="2800" b="1" dirty="0" err="1">
                <a:solidFill>
                  <a:srgbClr val="FF0000"/>
                </a:solidFill>
              </a:rPr>
              <a:t>anotada</a:t>
            </a:r>
            <a:r>
              <a:rPr lang="en-US" altLang="en-US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37262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701675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solidFill>
                  <a:srgbClr val="6600FF"/>
                </a:solidFill>
              </a:rPr>
              <a:t>Espaço</a:t>
            </a:r>
            <a:r>
              <a:rPr lang="en-US" altLang="en-US" sz="4000" dirty="0">
                <a:solidFill>
                  <a:srgbClr val="6600FF"/>
                </a:solidFill>
              </a:rPr>
              <a:t> </a:t>
            </a:r>
            <a:r>
              <a:rPr lang="en-US" altLang="en-US" sz="4000" dirty="0" err="1">
                <a:solidFill>
                  <a:srgbClr val="6600FF"/>
                </a:solidFill>
              </a:rPr>
              <a:t>amostral</a:t>
            </a:r>
            <a:endParaRPr lang="en-US" altLang="en-US" sz="4000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3"/>
          <p:cNvSpPr>
            <a:spLocks noChangeArrowheads="1"/>
          </p:cNvSpPr>
          <p:nvPr/>
        </p:nvSpPr>
        <p:spPr bwMode="auto">
          <a:xfrm>
            <a:off x="8445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1,1</a:t>
            </a:r>
          </a:p>
          <a:p>
            <a:pPr eaLnBrk="0" hangingPunct="0"/>
            <a:r>
              <a:rPr lang="en-US" altLang="en-US" sz="2800" b="0" dirty="0"/>
              <a:t>1,2</a:t>
            </a:r>
          </a:p>
          <a:p>
            <a:pPr eaLnBrk="0" hangingPunct="0"/>
            <a:r>
              <a:rPr lang="en-US" altLang="en-US" sz="2800" b="0" dirty="0">
                <a:solidFill>
                  <a:srgbClr val="FF0000"/>
                </a:solidFill>
              </a:rPr>
              <a:t>1,3</a:t>
            </a:r>
          </a:p>
          <a:p>
            <a:pPr eaLnBrk="0" hangingPunct="0"/>
            <a:r>
              <a:rPr lang="en-US" altLang="en-US" sz="2800" b="0" dirty="0"/>
              <a:t>1,4</a:t>
            </a:r>
          </a:p>
          <a:p>
            <a:pPr eaLnBrk="0" hangingPunct="0"/>
            <a:r>
              <a:rPr lang="en-US" altLang="en-US" sz="2800" b="0" dirty="0"/>
              <a:t>1,5</a:t>
            </a:r>
          </a:p>
          <a:p>
            <a:pPr eaLnBrk="0" hangingPunct="0"/>
            <a:r>
              <a:rPr lang="en-US" altLang="en-US" sz="2800" b="0" dirty="0"/>
              <a:t>1,6</a:t>
            </a:r>
          </a:p>
        </p:txBody>
      </p:sp>
      <p:sp>
        <p:nvSpPr>
          <p:cNvPr id="2372611" name="Rectangle 4"/>
          <p:cNvSpPr>
            <a:spLocks noChangeArrowheads="1"/>
          </p:cNvSpPr>
          <p:nvPr/>
        </p:nvSpPr>
        <p:spPr bwMode="auto">
          <a:xfrm>
            <a:off x="214788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2,1</a:t>
            </a:r>
          </a:p>
          <a:p>
            <a:pPr eaLnBrk="0" hangingPunct="0"/>
            <a:r>
              <a:rPr lang="en-US" altLang="en-US" sz="2800" b="0" dirty="0">
                <a:solidFill>
                  <a:srgbClr val="FF0000"/>
                </a:solidFill>
              </a:rPr>
              <a:t>2,2</a:t>
            </a:r>
          </a:p>
          <a:p>
            <a:pPr eaLnBrk="0" hangingPunct="0"/>
            <a:r>
              <a:rPr lang="en-US" altLang="en-US" sz="2800" b="0" dirty="0"/>
              <a:t>2,3</a:t>
            </a:r>
          </a:p>
          <a:p>
            <a:pPr eaLnBrk="0" hangingPunct="0"/>
            <a:r>
              <a:rPr lang="en-US" altLang="en-US" sz="2800" b="0" dirty="0"/>
              <a:t>2,4</a:t>
            </a:r>
          </a:p>
          <a:p>
            <a:pPr eaLnBrk="0" hangingPunct="0"/>
            <a:r>
              <a:rPr lang="en-US" altLang="en-US" sz="2800" b="0" dirty="0"/>
              <a:t>2,5</a:t>
            </a:r>
          </a:p>
          <a:p>
            <a:pPr eaLnBrk="0" hangingPunct="0"/>
            <a:r>
              <a:rPr lang="en-US" altLang="en-US" sz="2800" b="0" dirty="0"/>
              <a:t>2,6</a:t>
            </a:r>
          </a:p>
        </p:txBody>
      </p:sp>
      <p:sp>
        <p:nvSpPr>
          <p:cNvPr id="2372612" name="Rectangle 5"/>
          <p:cNvSpPr>
            <a:spLocks noChangeArrowheads="1"/>
          </p:cNvSpPr>
          <p:nvPr/>
        </p:nvSpPr>
        <p:spPr bwMode="auto">
          <a:xfrm>
            <a:off x="345440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>
                <a:solidFill>
                  <a:srgbClr val="FF0000"/>
                </a:solidFill>
              </a:rPr>
              <a:t>3,1</a:t>
            </a:r>
          </a:p>
          <a:p>
            <a:pPr eaLnBrk="0" hangingPunct="0"/>
            <a:r>
              <a:rPr lang="en-US" altLang="en-US" sz="2800" b="0" dirty="0"/>
              <a:t>3,2</a:t>
            </a:r>
          </a:p>
          <a:p>
            <a:pPr eaLnBrk="0" hangingPunct="0"/>
            <a:r>
              <a:rPr lang="en-US" altLang="en-US" sz="2800" b="0" dirty="0"/>
              <a:t>3,3</a:t>
            </a:r>
          </a:p>
          <a:p>
            <a:pPr eaLnBrk="0" hangingPunct="0"/>
            <a:r>
              <a:rPr lang="en-US" altLang="en-US" sz="2800" b="0" dirty="0"/>
              <a:t>3,4</a:t>
            </a:r>
          </a:p>
          <a:p>
            <a:pPr eaLnBrk="0" hangingPunct="0"/>
            <a:r>
              <a:rPr lang="en-US" altLang="en-US" sz="2800" b="0" dirty="0"/>
              <a:t>3,5</a:t>
            </a:r>
          </a:p>
          <a:p>
            <a:pPr eaLnBrk="0" hangingPunct="0"/>
            <a:r>
              <a:rPr lang="en-US" altLang="en-US" sz="2800" b="0" dirty="0"/>
              <a:t>3,6</a:t>
            </a:r>
          </a:p>
        </p:txBody>
      </p:sp>
      <p:sp>
        <p:nvSpPr>
          <p:cNvPr id="2372613" name="Rectangle 6"/>
          <p:cNvSpPr>
            <a:spLocks noChangeArrowheads="1"/>
          </p:cNvSpPr>
          <p:nvPr/>
        </p:nvSpPr>
        <p:spPr bwMode="auto">
          <a:xfrm>
            <a:off x="475773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4,1</a:t>
            </a:r>
          </a:p>
          <a:p>
            <a:pPr eaLnBrk="0" hangingPunct="0"/>
            <a:r>
              <a:rPr lang="en-US" altLang="en-US" sz="2800" b="0" dirty="0"/>
              <a:t>4,2</a:t>
            </a:r>
          </a:p>
          <a:p>
            <a:pPr eaLnBrk="0" hangingPunct="0"/>
            <a:r>
              <a:rPr lang="en-US" altLang="en-US" sz="2800" b="0" dirty="0"/>
              <a:t>4,3</a:t>
            </a:r>
          </a:p>
          <a:p>
            <a:pPr eaLnBrk="0" hangingPunct="0"/>
            <a:r>
              <a:rPr lang="en-US" altLang="en-US" sz="2800" b="0" dirty="0"/>
              <a:t>4,4</a:t>
            </a:r>
          </a:p>
          <a:p>
            <a:pPr eaLnBrk="0" hangingPunct="0"/>
            <a:r>
              <a:rPr lang="en-US" altLang="en-US" sz="2800" b="0" dirty="0"/>
              <a:t>4,5</a:t>
            </a:r>
          </a:p>
          <a:p>
            <a:pPr eaLnBrk="0" hangingPunct="0"/>
            <a:r>
              <a:rPr lang="en-US" altLang="en-US" sz="2800" b="0" dirty="0"/>
              <a:t>4,6</a:t>
            </a:r>
          </a:p>
        </p:txBody>
      </p:sp>
      <p:sp>
        <p:nvSpPr>
          <p:cNvPr id="2372614" name="Rectangle 7"/>
          <p:cNvSpPr>
            <a:spLocks noChangeArrowheads="1"/>
          </p:cNvSpPr>
          <p:nvPr/>
        </p:nvSpPr>
        <p:spPr bwMode="auto">
          <a:xfrm>
            <a:off x="60642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5,1</a:t>
            </a:r>
          </a:p>
          <a:p>
            <a:pPr eaLnBrk="0" hangingPunct="0"/>
            <a:r>
              <a:rPr lang="en-US" altLang="en-US" sz="2800" b="0" dirty="0"/>
              <a:t>5,2</a:t>
            </a:r>
          </a:p>
          <a:p>
            <a:pPr eaLnBrk="0" hangingPunct="0"/>
            <a:r>
              <a:rPr lang="en-US" altLang="en-US" sz="2800" b="0" dirty="0"/>
              <a:t>5,3</a:t>
            </a:r>
          </a:p>
          <a:p>
            <a:pPr eaLnBrk="0" hangingPunct="0"/>
            <a:r>
              <a:rPr lang="en-US" altLang="en-US" sz="2800" b="0" dirty="0"/>
              <a:t>5,4</a:t>
            </a:r>
          </a:p>
          <a:p>
            <a:pPr eaLnBrk="0" hangingPunct="0"/>
            <a:r>
              <a:rPr lang="en-US" altLang="en-US" sz="2800" b="0" dirty="0"/>
              <a:t>5,5</a:t>
            </a:r>
          </a:p>
          <a:p>
            <a:pPr eaLnBrk="0" hangingPunct="0"/>
            <a:r>
              <a:rPr lang="en-US" altLang="en-US" sz="2800" b="0" dirty="0"/>
              <a:t>5,6</a:t>
            </a:r>
          </a:p>
        </p:txBody>
      </p:sp>
      <p:sp>
        <p:nvSpPr>
          <p:cNvPr id="2372615" name="Rectangle 8"/>
          <p:cNvSpPr>
            <a:spLocks noChangeArrowheads="1"/>
          </p:cNvSpPr>
          <p:nvPr/>
        </p:nvSpPr>
        <p:spPr bwMode="auto">
          <a:xfrm>
            <a:off x="7370763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6,1</a:t>
            </a:r>
          </a:p>
          <a:p>
            <a:pPr eaLnBrk="0" hangingPunct="0"/>
            <a:r>
              <a:rPr lang="en-US" altLang="en-US" sz="2800" b="0" dirty="0"/>
              <a:t>6,2</a:t>
            </a:r>
          </a:p>
          <a:p>
            <a:pPr eaLnBrk="0" hangingPunct="0"/>
            <a:r>
              <a:rPr lang="en-US" altLang="en-US" sz="2800" b="0" dirty="0"/>
              <a:t>6,3</a:t>
            </a:r>
          </a:p>
          <a:p>
            <a:pPr eaLnBrk="0" hangingPunct="0"/>
            <a:r>
              <a:rPr lang="en-US" altLang="en-US" sz="2800" b="0" dirty="0"/>
              <a:t>6,4</a:t>
            </a:r>
          </a:p>
          <a:p>
            <a:pPr eaLnBrk="0" hangingPunct="0"/>
            <a:r>
              <a:rPr lang="en-US" altLang="en-US" sz="2800" b="0" dirty="0"/>
              <a:t>6,5</a:t>
            </a:r>
          </a:p>
          <a:p>
            <a:pPr eaLnBrk="0" hangingPunct="0"/>
            <a:r>
              <a:rPr lang="en-US" altLang="en-US" sz="2800" b="0" dirty="0"/>
              <a:t>6,6</a:t>
            </a:r>
          </a:p>
        </p:txBody>
      </p:sp>
      <p:sp>
        <p:nvSpPr>
          <p:cNvPr id="2372616" name="Text Box 9"/>
          <p:cNvSpPr txBox="1">
            <a:spLocks noChangeArrowheads="1"/>
          </p:cNvSpPr>
          <p:nvPr/>
        </p:nvSpPr>
        <p:spPr bwMode="auto">
          <a:xfrm>
            <a:off x="165100" y="4792663"/>
            <a:ext cx="564515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Detemine a probabilidade de que a soma seja 4.</a:t>
            </a:r>
          </a:p>
        </p:txBody>
      </p:sp>
      <p:sp>
        <p:nvSpPr>
          <p:cNvPr id="2372619" name="Text Box 12"/>
          <p:cNvSpPr txBox="1">
            <a:spLocks noChangeArrowheads="1"/>
          </p:cNvSpPr>
          <p:nvPr/>
        </p:nvSpPr>
        <p:spPr bwMode="auto">
          <a:xfrm>
            <a:off x="755650" y="981075"/>
            <a:ext cx="7710488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800" b="0" dirty="0" err="1"/>
              <a:t>Dois</a:t>
            </a:r>
            <a:r>
              <a:rPr lang="en-US" altLang="en-US" sz="2800" b="0" dirty="0"/>
              <a:t> dados </a:t>
            </a:r>
            <a:r>
              <a:rPr lang="en-US" altLang="en-US" sz="2800" b="0" dirty="0" err="1"/>
              <a:t>são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jogados</a:t>
            </a:r>
            <a:r>
              <a:rPr lang="en-US" altLang="en-US" sz="2800" b="0" dirty="0"/>
              <a:t> e </a:t>
            </a:r>
            <a:r>
              <a:rPr lang="en-US" altLang="en-US" sz="2800" b="0" dirty="0" err="1"/>
              <a:t>sua</a:t>
            </a:r>
            <a:r>
              <a:rPr lang="en-US" altLang="en-US" sz="2800" b="0" dirty="0"/>
              <a:t> soma é </a:t>
            </a:r>
            <a:r>
              <a:rPr lang="en-US" altLang="en-US" sz="2800" b="0" dirty="0" err="1"/>
              <a:t>anotada</a:t>
            </a:r>
            <a:r>
              <a:rPr lang="en-US" altLang="en-US" sz="2800" b="0" dirty="0"/>
              <a:t>.</a:t>
            </a:r>
          </a:p>
        </p:txBody>
      </p:sp>
      <p:sp>
        <p:nvSpPr>
          <p:cNvPr id="237262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701675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solidFill>
                  <a:srgbClr val="6600FF"/>
                </a:solidFill>
              </a:rPr>
              <a:t>Espaço</a:t>
            </a:r>
            <a:r>
              <a:rPr lang="en-US" altLang="en-US" sz="4000" dirty="0">
                <a:solidFill>
                  <a:srgbClr val="6600FF"/>
                </a:solidFill>
              </a:rPr>
              <a:t> </a:t>
            </a:r>
            <a:r>
              <a:rPr lang="en-US" altLang="en-US" sz="4000" dirty="0" err="1">
                <a:solidFill>
                  <a:srgbClr val="6600FF"/>
                </a:solidFill>
              </a:rPr>
              <a:t>amostral</a:t>
            </a:r>
            <a:endParaRPr lang="en-US" altLang="en-US" sz="4000" dirty="0">
              <a:solidFill>
                <a:srgbClr val="6600FF"/>
              </a:solidFill>
            </a:endParaRPr>
          </a:p>
        </p:txBody>
      </p:sp>
      <p:sp>
        <p:nvSpPr>
          <p:cNvPr id="2372621" name="Text Box 14"/>
          <p:cNvSpPr txBox="1">
            <a:spLocks noChangeArrowheads="1"/>
          </p:cNvSpPr>
          <p:nvPr/>
        </p:nvSpPr>
        <p:spPr bwMode="auto">
          <a:xfrm>
            <a:off x="6175375" y="4751388"/>
            <a:ext cx="29686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b="1" dirty="0">
                <a:solidFill>
                  <a:srgbClr val="0033CC"/>
                </a:solidFill>
              </a:rPr>
              <a:t>3/36 = 1/12 = 0,083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7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26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3"/>
          <p:cNvSpPr>
            <a:spLocks noChangeArrowheads="1"/>
          </p:cNvSpPr>
          <p:nvPr/>
        </p:nvSpPr>
        <p:spPr bwMode="auto">
          <a:xfrm>
            <a:off x="8445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1,1</a:t>
            </a:r>
          </a:p>
          <a:p>
            <a:pPr eaLnBrk="0" hangingPunct="0"/>
            <a:r>
              <a:rPr lang="en-US" altLang="en-US" sz="2800" b="0" dirty="0"/>
              <a:t>1,2</a:t>
            </a:r>
          </a:p>
          <a:p>
            <a:pPr eaLnBrk="0" hangingPunct="0"/>
            <a:r>
              <a:rPr lang="en-US" altLang="en-US" sz="2800" b="0" dirty="0"/>
              <a:t>1,3</a:t>
            </a:r>
          </a:p>
          <a:p>
            <a:pPr eaLnBrk="0" hangingPunct="0"/>
            <a:r>
              <a:rPr lang="en-US" altLang="en-US" sz="2800" b="0" dirty="0"/>
              <a:t>1,4</a:t>
            </a:r>
          </a:p>
          <a:p>
            <a:pPr eaLnBrk="0" hangingPunct="0"/>
            <a:r>
              <a:rPr lang="en-US" altLang="en-US" sz="2800" b="0" dirty="0"/>
              <a:t>1,5</a:t>
            </a:r>
          </a:p>
          <a:p>
            <a:pPr eaLnBrk="0" hangingPunct="0"/>
            <a:r>
              <a:rPr lang="en-US" altLang="en-US" sz="2800" b="0" dirty="0"/>
              <a:t>1,6</a:t>
            </a:r>
          </a:p>
        </p:txBody>
      </p:sp>
      <p:sp>
        <p:nvSpPr>
          <p:cNvPr id="2372611" name="Rectangle 4"/>
          <p:cNvSpPr>
            <a:spLocks noChangeArrowheads="1"/>
          </p:cNvSpPr>
          <p:nvPr/>
        </p:nvSpPr>
        <p:spPr bwMode="auto">
          <a:xfrm>
            <a:off x="214788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2,1</a:t>
            </a:r>
          </a:p>
          <a:p>
            <a:pPr eaLnBrk="0" hangingPunct="0"/>
            <a:r>
              <a:rPr lang="en-US" altLang="en-US" sz="2800" b="0" dirty="0"/>
              <a:t>2,2</a:t>
            </a:r>
          </a:p>
          <a:p>
            <a:pPr eaLnBrk="0" hangingPunct="0"/>
            <a:r>
              <a:rPr lang="en-US" altLang="en-US" sz="2800" b="0" dirty="0"/>
              <a:t>2,3</a:t>
            </a:r>
          </a:p>
          <a:p>
            <a:pPr eaLnBrk="0" hangingPunct="0"/>
            <a:r>
              <a:rPr lang="en-US" altLang="en-US" sz="2800" b="0" dirty="0"/>
              <a:t>2,4</a:t>
            </a:r>
          </a:p>
          <a:p>
            <a:pPr eaLnBrk="0" hangingPunct="0"/>
            <a:r>
              <a:rPr lang="en-US" altLang="en-US" sz="2800" b="0" dirty="0"/>
              <a:t>2,5</a:t>
            </a:r>
          </a:p>
          <a:p>
            <a:pPr eaLnBrk="0" hangingPunct="0"/>
            <a:r>
              <a:rPr lang="en-US" altLang="en-US" sz="2800" b="0" dirty="0"/>
              <a:t>2,6</a:t>
            </a:r>
          </a:p>
        </p:txBody>
      </p:sp>
      <p:sp>
        <p:nvSpPr>
          <p:cNvPr id="2372612" name="Rectangle 5"/>
          <p:cNvSpPr>
            <a:spLocks noChangeArrowheads="1"/>
          </p:cNvSpPr>
          <p:nvPr/>
        </p:nvSpPr>
        <p:spPr bwMode="auto">
          <a:xfrm>
            <a:off x="345440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3,1</a:t>
            </a:r>
          </a:p>
          <a:p>
            <a:pPr eaLnBrk="0" hangingPunct="0"/>
            <a:r>
              <a:rPr lang="en-US" altLang="en-US" sz="2800" b="0" dirty="0"/>
              <a:t>3,2</a:t>
            </a:r>
          </a:p>
          <a:p>
            <a:pPr eaLnBrk="0" hangingPunct="0"/>
            <a:r>
              <a:rPr lang="en-US" altLang="en-US" sz="2800" b="0" dirty="0"/>
              <a:t>3,3</a:t>
            </a:r>
          </a:p>
          <a:p>
            <a:pPr eaLnBrk="0" hangingPunct="0"/>
            <a:r>
              <a:rPr lang="en-US" altLang="en-US" sz="2800" b="0" dirty="0"/>
              <a:t>3,4</a:t>
            </a:r>
          </a:p>
          <a:p>
            <a:pPr eaLnBrk="0" hangingPunct="0"/>
            <a:r>
              <a:rPr lang="en-US" altLang="en-US" sz="2800" b="0" dirty="0"/>
              <a:t>3,5</a:t>
            </a:r>
          </a:p>
          <a:p>
            <a:pPr eaLnBrk="0" hangingPunct="0"/>
            <a:r>
              <a:rPr lang="en-US" altLang="en-US" sz="2800" b="0" dirty="0"/>
              <a:t>3,6</a:t>
            </a:r>
          </a:p>
        </p:txBody>
      </p:sp>
      <p:sp>
        <p:nvSpPr>
          <p:cNvPr id="2372613" name="Rectangle 6"/>
          <p:cNvSpPr>
            <a:spLocks noChangeArrowheads="1"/>
          </p:cNvSpPr>
          <p:nvPr/>
        </p:nvSpPr>
        <p:spPr bwMode="auto">
          <a:xfrm>
            <a:off x="475773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4,1</a:t>
            </a:r>
          </a:p>
          <a:p>
            <a:pPr eaLnBrk="0" hangingPunct="0"/>
            <a:r>
              <a:rPr lang="en-US" altLang="en-US" sz="2800" b="0" dirty="0"/>
              <a:t>4,2</a:t>
            </a:r>
          </a:p>
          <a:p>
            <a:pPr eaLnBrk="0" hangingPunct="0"/>
            <a:r>
              <a:rPr lang="en-US" altLang="en-US" sz="2800" b="0" dirty="0"/>
              <a:t>4,3</a:t>
            </a:r>
          </a:p>
          <a:p>
            <a:pPr eaLnBrk="0" hangingPunct="0"/>
            <a:r>
              <a:rPr lang="en-US" altLang="en-US" sz="2800" b="0" dirty="0"/>
              <a:t>4,4</a:t>
            </a:r>
          </a:p>
          <a:p>
            <a:pPr eaLnBrk="0" hangingPunct="0"/>
            <a:r>
              <a:rPr lang="en-US" altLang="en-US" sz="2800" b="0" dirty="0"/>
              <a:t>4,5</a:t>
            </a:r>
          </a:p>
          <a:p>
            <a:pPr eaLnBrk="0" hangingPunct="0"/>
            <a:r>
              <a:rPr lang="en-US" altLang="en-US" sz="2800" b="0" dirty="0"/>
              <a:t>4,6</a:t>
            </a:r>
          </a:p>
        </p:txBody>
      </p:sp>
      <p:sp>
        <p:nvSpPr>
          <p:cNvPr id="2372614" name="Rectangle 7"/>
          <p:cNvSpPr>
            <a:spLocks noChangeArrowheads="1"/>
          </p:cNvSpPr>
          <p:nvPr/>
        </p:nvSpPr>
        <p:spPr bwMode="auto">
          <a:xfrm>
            <a:off x="60642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5,1</a:t>
            </a:r>
          </a:p>
          <a:p>
            <a:pPr eaLnBrk="0" hangingPunct="0"/>
            <a:r>
              <a:rPr lang="en-US" altLang="en-US" sz="2800" b="0" dirty="0"/>
              <a:t>5,2</a:t>
            </a:r>
          </a:p>
          <a:p>
            <a:pPr eaLnBrk="0" hangingPunct="0"/>
            <a:r>
              <a:rPr lang="en-US" altLang="en-US" sz="2800" b="0" dirty="0"/>
              <a:t>5,3</a:t>
            </a:r>
          </a:p>
          <a:p>
            <a:pPr eaLnBrk="0" hangingPunct="0"/>
            <a:r>
              <a:rPr lang="en-US" altLang="en-US" sz="2800" b="0" dirty="0"/>
              <a:t>5,4</a:t>
            </a:r>
          </a:p>
          <a:p>
            <a:pPr eaLnBrk="0" hangingPunct="0"/>
            <a:r>
              <a:rPr lang="en-US" altLang="en-US" sz="2800" b="0" dirty="0"/>
              <a:t>5,5</a:t>
            </a:r>
          </a:p>
          <a:p>
            <a:pPr eaLnBrk="0" hangingPunct="0"/>
            <a:r>
              <a:rPr lang="en-US" altLang="en-US" sz="2800" b="0" dirty="0">
                <a:solidFill>
                  <a:srgbClr val="FF0000"/>
                </a:solidFill>
              </a:rPr>
              <a:t>5,6</a:t>
            </a:r>
          </a:p>
        </p:txBody>
      </p:sp>
      <p:sp>
        <p:nvSpPr>
          <p:cNvPr id="2372615" name="Rectangle 8"/>
          <p:cNvSpPr>
            <a:spLocks noChangeArrowheads="1"/>
          </p:cNvSpPr>
          <p:nvPr/>
        </p:nvSpPr>
        <p:spPr bwMode="auto">
          <a:xfrm>
            <a:off x="7370763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dirty="0"/>
              <a:t>6,1</a:t>
            </a:r>
          </a:p>
          <a:p>
            <a:pPr eaLnBrk="0" hangingPunct="0"/>
            <a:r>
              <a:rPr lang="en-US" altLang="en-US" sz="2800" b="0" dirty="0"/>
              <a:t>6,2</a:t>
            </a:r>
          </a:p>
          <a:p>
            <a:pPr eaLnBrk="0" hangingPunct="0"/>
            <a:r>
              <a:rPr lang="en-US" altLang="en-US" sz="2800" b="0" dirty="0"/>
              <a:t>6,3</a:t>
            </a:r>
          </a:p>
          <a:p>
            <a:pPr eaLnBrk="0" hangingPunct="0"/>
            <a:r>
              <a:rPr lang="en-US" altLang="en-US" sz="2800" b="0" dirty="0"/>
              <a:t>6,4</a:t>
            </a:r>
          </a:p>
          <a:p>
            <a:pPr eaLnBrk="0" hangingPunct="0"/>
            <a:r>
              <a:rPr lang="en-US" altLang="en-US" sz="2800" b="0" dirty="0">
                <a:solidFill>
                  <a:srgbClr val="FF0000"/>
                </a:solidFill>
              </a:rPr>
              <a:t>6,5</a:t>
            </a:r>
          </a:p>
          <a:p>
            <a:pPr eaLnBrk="0" hangingPunct="0"/>
            <a:r>
              <a:rPr lang="en-US" altLang="en-US" sz="2800" b="0" dirty="0"/>
              <a:t>6,6</a:t>
            </a:r>
          </a:p>
        </p:txBody>
      </p:sp>
      <p:sp>
        <p:nvSpPr>
          <p:cNvPr id="2372617" name="Text Box 10"/>
          <p:cNvSpPr txBox="1">
            <a:spLocks noChangeArrowheads="1"/>
          </p:cNvSpPr>
          <p:nvPr/>
        </p:nvSpPr>
        <p:spPr bwMode="auto">
          <a:xfrm>
            <a:off x="165100" y="5461000"/>
            <a:ext cx="5870575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Determine a probabilidade de que a soma seja 11.</a:t>
            </a:r>
          </a:p>
        </p:txBody>
      </p:sp>
      <p:sp>
        <p:nvSpPr>
          <p:cNvPr id="2372619" name="Text Box 12"/>
          <p:cNvSpPr txBox="1">
            <a:spLocks noChangeArrowheads="1"/>
          </p:cNvSpPr>
          <p:nvPr/>
        </p:nvSpPr>
        <p:spPr bwMode="auto">
          <a:xfrm>
            <a:off x="755650" y="981075"/>
            <a:ext cx="7710488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800" b="0" dirty="0" err="1"/>
              <a:t>Dois</a:t>
            </a:r>
            <a:r>
              <a:rPr lang="en-US" altLang="en-US" sz="2800" b="0" dirty="0"/>
              <a:t> dados </a:t>
            </a:r>
            <a:r>
              <a:rPr lang="en-US" altLang="en-US" sz="2800" b="0" dirty="0" err="1"/>
              <a:t>são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jogados</a:t>
            </a:r>
            <a:r>
              <a:rPr lang="en-US" altLang="en-US" sz="2800" b="0" dirty="0"/>
              <a:t> e </a:t>
            </a:r>
            <a:r>
              <a:rPr lang="en-US" altLang="en-US" sz="2800" b="0" dirty="0" err="1"/>
              <a:t>sua</a:t>
            </a:r>
            <a:r>
              <a:rPr lang="en-US" altLang="en-US" sz="2800" b="0" dirty="0"/>
              <a:t> soma é </a:t>
            </a:r>
            <a:r>
              <a:rPr lang="en-US" altLang="en-US" sz="2800" b="0" dirty="0" err="1"/>
              <a:t>anotada</a:t>
            </a:r>
            <a:r>
              <a:rPr lang="en-US" altLang="en-US" sz="2800" b="0" dirty="0"/>
              <a:t>.</a:t>
            </a:r>
          </a:p>
        </p:txBody>
      </p:sp>
      <p:sp>
        <p:nvSpPr>
          <p:cNvPr id="237262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701675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solidFill>
                  <a:srgbClr val="6600FF"/>
                </a:solidFill>
              </a:rPr>
              <a:t>Espaço</a:t>
            </a:r>
            <a:r>
              <a:rPr lang="en-US" altLang="en-US" sz="4000" dirty="0">
                <a:solidFill>
                  <a:srgbClr val="6600FF"/>
                </a:solidFill>
              </a:rPr>
              <a:t> </a:t>
            </a:r>
            <a:r>
              <a:rPr lang="en-US" altLang="en-US" sz="4000" dirty="0" err="1">
                <a:solidFill>
                  <a:srgbClr val="6600FF"/>
                </a:solidFill>
              </a:rPr>
              <a:t>amostral</a:t>
            </a:r>
            <a:endParaRPr lang="en-US" altLang="en-US" sz="4000" dirty="0">
              <a:solidFill>
                <a:srgbClr val="6600FF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124575" y="5446713"/>
            <a:ext cx="30194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b="1" dirty="0">
                <a:solidFill>
                  <a:srgbClr val="0033CC"/>
                </a:solidFill>
              </a:rPr>
              <a:t>2/36 = 1/18 = 0,056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09" name="Oval 2"/>
          <p:cNvSpPr>
            <a:spLocks noChangeArrowheads="1"/>
          </p:cNvSpPr>
          <p:nvPr/>
        </p:nvSpPr>
        <p:spPr bwMode="auto">
          <a:xfrm>
            <a:off x="6019800" y="4140200"/>
            <a:ext cx="7366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10" name="Rectangle 3"/>
          <p:cNvSpPr>
            <a:spLocks noChangeArrowheads="1"/>
          </p:cNvSpPr>
          <p:nvPr/>
        </p:nvSpPr>
        <p:spPr bwMode="auto">
          <a:xfrm>
            <a:off x="8445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</a:t>
            </a:r>
            <a:r>
              <a:rPr lang="en-US" altLang="en-US" sz="2800" b="0">
                <a:solidFill>
                  <a:srgbClr val="FF0000"/>
                </a:solidFill>
              </a:rPr>
              <a:t>,1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</a:t>
            </a:r>
            <a:r>
              <a:rPr lang="en-US" altLang="en-US" sz="2800" b="0">
                <a:solidFill>
                  <a:srgbClr val="FF0000"/>
                </a:solidFill>
              </a:rPr>
              <a:t>,2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</a:t>
            </a:r>
            <a:r>
              <a:rPr lang="en-US" altLang="en-US" sz="2800" b="0">
                <a:solidFill>
                  <a:srgbClr val="FF0000"/>
                </a:solidFill>
              </a:rPr>
              <a:t>,3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</a:t>
            </a:r>
            <a:r>
              <a:rPr lang="en-US" altLang="en-US" sz="2800" b="0">
                <a:solidFill>
                  <a:srgbClr val="FF0000"/>
                </a:solidFill>
              </a:rPr>
              <a:t>,4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</a:t>
            </a:r>
            <a:r>
              <a:rPr lang="en-US" altLang="en-US" sz="2800" b="0">
                <a:solidFill>
                  <a:srgbClr val="FF0000"/>
                </a:solidFill>
              </a:rPr>
              <a:t>,5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1,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1" name="Rectangle 4"/>
          <p:cNvSpPr>
            <a:spLocks noChangeArrowheads="1"/>
          </p:cNvSpPr>
          <p:nvPr/>
        </p:nvSpPr>
        <p:spPr bwMode="auto">
          <a:xfrm>
            <a:off x="214788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33CC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1</a:t>
            </a:r>
            <a:endParaRPr lang="en-US" altLang="en-US" sz="2800" b="0"/>
          </a:p>
          <a:p>
            <a:pPr eaLnBrk="0" hangingPunct="0"/>
            <a:r>
              <a:rPr lang="en-US" altLang="en-US" sz="2800" b="0">
                <a:solidFill>
                  <a:srgbClr val="0033CC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2</a:t>
            </a:r>
            <a:endParaRPr lang="en-US" altLang="en-US" sz="2800" b="0"/>
          </a:p>
          <a:p>
            <a:pPr eaLnBrk="0" hangingPunct="0"/>
            <a:r>
              <a:rPr lang="en-US" altLang="en-US" sz="2800" b="0">
                <a:solidFill>
                  <a:srgbClr val="0033CC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3</a:t>
            </a:r>
            <a:endParaRPr lang="en-US" altLang="en-US" sz="2800" b="0"/>
          </a:p>
          <a:p>
            <a:pPr eaLnBrk="0" hangingPunct="0"/>
            <a:r>
              <a:rPr lang="en-US" altLang="en-US" sz="2800" b="0">
                <a:solidFill>
                  <a:srgbClr val="0033CC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4</a:t>
            </a:r>
            <a:endParaRPr lang="en-US" altLang="en-US" sz="2800" b="0"/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5</a:t>
            </a:r>
            <a:endParaRPr lang="en-US" altLang="en-US" sz="2800" b="0"/>
          </a:p>
          <a:p>
            <a:pPr eaLnBrk="0" hangingPunct="0"/>
            <a:r>
              <a:rPr lang="en-US" altLang="en-US" sz="2800" b="0">
                <a:solidFill>
                  <a:srgbClr val="0033CC"/>
                </a:solidFill>
              </a:rPr>
              <a:t>2,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2" name="Rectangle 5"/>
          <p:cNvSpPr>
            <a:spLocks noChangeArrowheads="1"/>
          </p:cNvSpPr>
          <p:nvPr/>
        </p:nvSpPr>
        <p:spPr bwMode="auto">
          <a:xfrm>
            <a:off x="345440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</a:t>
            </a:r>
            <a:r>
              <a:rPr lang="en-US" altLang="en-US" sz="2800" b="0">
                <a:solidFill>
                  <a:srgbClr val="FF0000"/>
                </a:solidFill>
              </a:rPr>
              <a:t>,1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</a:t>
            </a:r>
            <a:r>
              <a:rPr lang="en-US" altLang="en-US" sz="2800" b="0">
                <a:solidFill>
                  <a:srgbClr val="FF0000"/>
                </a:solidFill>
              </a:rPr>
              <a:t>,2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</a:t>
            </a:r>
            <a:r>
              <a:rPr lang="en-US" altLang="en-US" sz="2800" b="0">
                <a:solidFill>
                  <a:srgbClr val="FF0000"/>
                </a:solidFill>
              </a:rPr>
              <a:t>,3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</a:t>
            </a:r>
            <a:r>
              <a:rPr lang="en-US" altLang="en-US" sz="2800" b="0">
                <a:solidFill>
                  <a:srgbClr val="FF0000"/>
                </a:solidFill>
              </a:rPr>
              <a:t>,4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</a:t>
            </a:r>
            <a:r>
              <a:rPr lang="en-US" altLang="en-US" sz="2800" b="0">
                <a:solidFill>
                  <a:srgbClr val="FF0000"/>
                </a:solidFill>
              </a:rPr>
              <a:t>,5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3,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3" name="Rectangle 6"/>
          <p:cNvSpPr>
            <a:spLocks noChangeArrowheads="1"/>
          </p:cNvSpPr>
          <p:nvPr/>
        </p:nvSpPr>
        <p:spPr bwMode="auto">
          <a:xfrm>
            <a:off x="4757738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</a:t>
            </a:r>
            <a:r>
              <a:rPr lang="en-US" altLang="en-US" sz="2800" b="0">
                <a:solidFill>
                  <a:srgbClr val="FF0000"/>
                </a:solidFill>
              </a:rPr>
              <a:t>,1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</a:t>
            </a:r>
            <a:r>
              <a:rPr lang="en-US" altLang="en-US" sz="2800" b="0">
                <a:solidFill>
                  <a:srgbClr val="FF0000"/>
                </a:solidFill>
              </a:rPr>
              <a:t>,2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</a:t>
            </a:r>
            <a:r>
              <a:rPr lang="en-US" altLang="en-US" sz="2800" b="0">
                <a:solidFill>
                  <a:srgbClr val="FF0000"/>
                </a:solidFill>
              </a:rPr>
              <a:t>,3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</a:t>
            </a:r>
            <a:r>
              <a:rPr lang="en-US" altLang="en-US" sz="2800" b="0">
                <a:solidFill>
                  <a:srgbClr val="FF0000"/>
                </a:solidFill>
              </a:rPr>
              <a:t>,4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</a:t>
            </a:r>
            <a:r>
              <a:rPr lang="en-US" altLang="en-US" sz="2800" b="0">
                <a:solidFill>
                  <a:srgbClr val="FF0000"/>
                </a:solidFill>
              </a:rPr>
              <a:t>,5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4,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4" name="Rectangle 7"/>
          <p:cNvSpPr>
            <a:spLocks noChangeArrowheads="1"/>
          </p:cNvSpPr>
          <p:nvPr/>
        </p:nvSpPr>
        <p:spPr bwMode="auto">
          <a:xfrm>
            <a:off x="6064250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</a:t>
            </a:r>
            <a:r>
              <a:rPr lang="en-US" altLang="en-US" sz="2800" b="0">
                <a:solidFill>
                  <a:srgbClr val="FF0000"/>
                </a:solidFill>
              </a:rPr>
              <a:t>,1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</a:t>
            </a:r>
            <a:r>
              <a:rPr lang="en-US" altLang="en-US" sz="2800" b="0">
                <a:solidFill>
                  <a:srgbClr val="FF0000"/>
                </a:solidFill>
              </a:rPr>
              <a:t>,2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</a:t>
            </a:r>
            <a:r>
              <a:rPr lang="en-US" altLang="en-US" sz="2800" b="0">
                <a:solidFill>
                  <a:srgbClr val="FF0000"/>
                </a:solidFill>
              </a:rPr>
              <a:t>,3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</a:t>
            </a:r>
            <a:r>
              <a:rPr lang="en-US" altLang="en-US" sz="2800" b="0">
                <a:solidFill>
                  <a:srgbClr val="FF0000"/>
                </a:solidFill>
              </a:rPr>
              <a:t>,4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</a:t>
            </a:r>
            <a:r>
              <a:rPr lang="en-US" altLang="en-US" sz="2800" b="0">
                <a:solidFill>
                  <a:srgbClr val="FF0000"/>
                </a:solidFill>
              </a:rPr>
              <a:t>,5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5,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5" name="Rectangle 8"/>
          <p:cNvSpPr>
            <a:spLocks noChangeArrowheads="1"/>
          </p:cNvSpPr>
          <p:nvPr/>
        </p:nvSpPr>
        <p:spPr bwMode="auto">
          <a:xfrm>
            <a:off x="7370763" y="1938338"/>
            <a:ext cx="67945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</a:t>
            </a:r>
            <a:r>
              <a:rPr lang="en-US" altLang="en-US" sz="2800" b="0">
                <a:solidFill>
                  <a:srgbClr val="FF0000"/>
                </a:solidFill>
              </a:rPr>
              <a:t>,1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</a:t>
            </a:r>
            <a:r>
              <a:rPr lang="en-US" altLang="en-US" sz="2800" b="0">
                <a:solidFill>
                  <a:srgbClr val="FF0000"/>
                </a:solidFill>
              </a:rPr>
              <a:t>,2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</a:t>
            </a:r>
            <a:r>
              <a:rPr lang="en-US" altLang="en-US" sz="2800" b="0">
                <a:solidFill>
                  <a:srgbClr val="FF0000"/>
                </a:solidFill>
              </a:rPr>
              <a:t>,3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</a:t>
            </a:r>
            <a:r>
              <a:rPr lang="en-US" altLang="en-US" sz="2800" b="0">
                <a:solidFill>
                  <a:srgbClr val="FF0000"/>
                </a:solidFill>
              </a:rPr>
              <a:t>,4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</a:t>
            </a:r>
            <a:r>
              <a:rPr lang="en-US" altLang="en-US" sz="2800" b="0">
                <a:solidFill>
                  <a:srgbClr val="FF0000"/>
                </a:solidFill>
              </a:rPr>
              <a:t>,5</a:t>
            </a:r>
          </a:p>
          <a:p>
            <a:pPr eaLnBrk="0" hangingPunct="0"/>
            <a:r>
              <a:rPr lang="en-US" altLang="en-US" sz="2800" b="0">
                <a:solidFill>
                  <a:schemeClr val="tx2"/>
                </a:solidFill>
              </a:rPr>
              <a:t>6,</a:t>
            </a:r>
            <a:r>
              <a:rPr lang="en-US" altLang="en-US" sz="2800" b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72618" name="Text Box 11"/>
          <p:cNvSpPr txBox="1">
            <a:spLocks noChangeArrowheads="1"/>
          </p:cNvSpPr>
          <p:nvPr/>
        </p:nvSpPr>
        <p:spPr bwMode="auto">
          <a:xfrm>
            <a:off x="165100" y="6096000"/>
            <a:ext cx="6434138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Determine a probabilidade de que a soma seja 4 ou 11.</a:t>
            </a:r>
          </a:p>
        </p:txBody>
      </p:sp>
      <p:sp>
        <p:nvSpPr>
          <p:cNvPr id="2372619" name="Text Box 12"/>
          <p:cNvSpPr txBox="1">
            <a:spLocks noChangeArrowheads="1"/>
          </p:cNvSpPr>
          <p:nvPr/>
        </p:nvSpPr>
        <p:spPr bwMode="auto">
          <a:xfrm>
            <a:off x="755650" y="981075"/>
            <a:ext cx="7710488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800" b="0"/>
              <a:t>Dois dados são jogados e sua soma é anotada.</a:t>
            </a:r>
          </a:p>
        </p:txBody>
      </p:sp>
      <p:sp>
        <p:nvSpPr>
          <p:cNvPr id="237262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4138"/>
            <a:ext cx="9144000" cy="7016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00FF"/>
                </a:solidFill>
              </a:rPr>
              <a:t>Espaço amostral</a:t>
            </a:r>
          </a:p>
        </p:txBody>
      </p:sp>
      <p:sp>
        <p:nvSpPr>
          <p:cNvPr id="2372623" name="Text Box 16"/>
          <p:cNvSpPr txBox="1">
            <a:spLocks noChangeArrowheads="1"/>
          </p:cNvSpPr>
          <p:nvPr/>
        </p:nvSpPr>
        <p:spPr bwMode="auto">
          <a:xfrm>
            <a:off x="6657975" y="6042025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b="1" dirty="0">
                <a:solidFill>
                  <a:srgbClr val="00B050"/>
                </a:solidFill>
              </a:rPr>
              <a:t>5/36 = 0,139</a:t>
            </a:r>
          </a:p>
        </p:txBody>
      </p:sp>
      <p:sp>
        <p:nvSpPr>
          <p:cNvPr id="2372624" name="Oval 17"/>
          <p:cNvSpPr>
            <a:spLocks noChangeArrowheads="1"/>
          </p:cNvSpPr>
          <p:nvPr/>
        </p:nvSpPr>
        <p:spPr bwMode="auto">
          <a:xfrm>
            <a:off x="7327900" y="3695700"/>
            <a:ext cx="7366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25" name="Oval 18"/>
          <p:cNvSpPr>
            <a:spLocks noChangeArrowheads="1"/>
          </p:cNvSpPr>
          <p:nvPr/>
        </p:nvSpPr>
        <p:spPr bwMode="auto">
          <a:xfrm>
            <a:off x="3416300" y="1981200"/>
            <a:ext cx="7366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26" name="Oval 19"/>
          <p:cNvSpPr>
            <a:spLocks noChangeArrowheads="1"/>
          </p:cNvSpPr>
          <p:nvPr/>
        </p:nvSpPr>
        <p:spPr bwMode="auto">
          <a:xfrm>
            <a:off x="2120900" y="2413000"/>
            <a:ext cx="7366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27" name="Oval 20"/>
          <p:cNvSpPr>
            <a:spLocks noChangeArrowheads="1"/>
          </p:cNvSpPr>
          <p:nvPr/>
        </p:nvSpPr>
        <p:spPr bwMode="auto">
          <a:xfrm>
            <a:off x="812800" y="2832100"/>
            <a:ext cx="7366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28" name="Line 21"/>
          <p:cNvSpPr>
            <a:spLocks noChangeShapeType="1"/>
          </p:cNvSpPr>
          <p:nvPr/>
        </p:nvSpPr>
        <p:spPr bwMode="auto">
          <a:xfrm flipV="1">
            <a:off x="6756400" y="3987800"/>
            <a:ext cx="58420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29" name="Line 22"/>
          <p:cNvSpPr>
            <a:spLocks noChangeShapeType="1"/>
          </p:cNvSpPr>
          <p:nvPr/>
        </p:nvSpPr>
        <p:spPr bwMode="auto">
          <a:xfrm flipH="1">
            <a:off x="2844800" y="2286000"/>
            <a:ext cx="58420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72630" name="Line 23"/>
          <p:cNvSpPr>
            <a:spLocks noChangeShapeType="1"/>
          </p:cNvSpPr>
          <p:nvPr/>
        </p:nvSpPr>
        <p:spPr bwMode="auto">
          <a:xfrm flipH="1">
            <a:off x="1549400" y="2781300"/>
            <a:ext cx="6731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7" name="Rectangle 2"/>
          <p:cNvSpPr>
            <a:spLocks noChangeArrowheads="1"/>
          </p:cNvSpPr>
          <p:nvPr/>
        </p:nvSpPr>
        <p:spPr bwMode="auto">
          <a:xfrm>
            <a:off x="636588" y="2152650"/>
            <a:ext cx="4365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en-US" b="0"/>
          </a:p>
        </p:txBody>
      </p:sp>
      <p:sp>
        <p:nvSpPr>
          <p:cNvPr id="2374658" name="Rectangle 3"/>
          <p:cNvSpPr>
            <a:spLocks noGrp="1" noChangeArrowheads="1"/>
          </p:cNvSpPr>
          <p:nvPr>
            <p:ph type="title"/>
          </p:nvPr>
        </p:nvSpPr>
        <p:spPr>
          <a:xfrm>
            <a:off x="822325" y="-3175"/>
            <a:ext cx="7772400" cy="857250"/>
          </a:xfrm>
        </p:spPr>
        <p:txBody>
          <a:bodyPr lIns="92075" tIns="46038" rIns="92075" bIns="46038"/>
          <a:lstStyle/>
          <a:p>
            <a:r>
              <a:rPr lang="en-US" altLang="en-US" sz="4800" dirty="0" err="1"/>
              <a:t>Eventos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complementares</a:t>
            </a:r>
            <a:endParaRPr lang="en-US" altLang="en-US" sz="4800" dirty="0"/>
          </a:p>
        </p:txBody>
      </p:sp>
      <p:sp>
        <p:nvSpPr>
          <p:cNvPr id="2374659" name="Rectangle 4" descr="Parchment"/>
          <p:cNvSpPr>
            <a:spLocks noChangeArrowheads="1"/>
          </p:cNvSpPr>
          <p:nvPr/>
        </p:nvSpPr>
        <p:spPr bwMode="auto">
          <a:xfrm>
            <a:off x="200025" y="1006475"/>
            <a:ext cx="874395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800" b="1" dirty="0"/>
              <a:t>O </a:t>
            </a:r>
            <a:r>
              <a:rPr lang="en-US" altLang="en-US" sz="2800" b="1" dirty="0" err="1"/>
              <a:t>complemento</a:t>
            </a:r>
            <a:r>
              <a:rPr lang="en-US" altLang="en-US" sz="2800" b="1" dirty="0"/>
              <a:t> do </a:t>
            </a:r>
            <a:r>
              <a:rPr lang="en-US" altLang="en-US" sz="2800" b="1" dirty="0" err="1"/>
              <a:t>evento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E </a:t>
            </a:r>
            <a:r>
              <a:rPr lang="en-US" altLang="en-US" sz="2800" b="1" dirty="0"/>
              <a:t>é o </a:t>
            </a:r>
            <a:r>
              <a:rPr lang="en-US" altLang="en-US" sz="2800" b="1" dirty="0" err="1"/>
              <a:t>evento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E´</a:t>
            </a:r>
            <a:r>
              <a:rPr lang="en-US" altLang="en-US" sz="2800" b="1" dirty="0"/>
              <a:t>.</a:t>
            </a:r>
            <a:br>
              <a:rPr lang="en-US" altLang="en-US" sz="2800" b="1" dirty="0"/>
            </a:br>
            <a:r>
              <a:rPr lang="en-US" altLang="en-US" sz="2800" b="1" dirty="0"/>
              <a:t> </a:t>
            </a:r>
            <a:r>
              <a:rPr lang="en-US" altLang="en-US" sz="2800" b="1" i="1" dirty="0"/>
              <a:t>E´ </a:t>
            </a:r>
            <a:r>
              <a:rPr lang="en-US" altLang="en-US" sz="2800" b="1" dirty="0" err="1"/>
              <a:t>consiste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em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todos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os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resultados</a:t>
            </a:r>
            <a:r>
              <a:rPr lang="en-US" altLang="en-US" sz="2800" b="1" dirty="0"/>
              <a:t> do </a:t>
            </a:r>
            <a:r>
              <a:rPr lang="en-US" altLang="en-US" sz="2800" b="1" dirty="0" err="1"/>
              <a:t>espaço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amostral</a:t>
            </a:r>
            <a:r>
              <a:rPr lang="en-US" altLang="en-US" sz="2800" b="1" dirty="0"/>
              <a:t> que </a:t>
            </a:r>
            <a:r>
              <a:rPr lang="en-US" altLang="en-US" sz="2800" b="1" i="1" dirty="0" err="1"/>
              <a:t>não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estejam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incluídos</a:t>
            </a:r>
            <a:r>
              <a:rPr lang="en-US" altLang="en-US" sz="2800" b="1" dirty="0"/>
              <a:t> no </a:t>
            </a:r>
            <a:r>
              <a:rPr lang="en-US" altLang="en-US" sz="2800" b="1" dirty="0" err="1"/>
              <a:t>evento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E</a:t>
            </a:r>
            <a:r>
              <a:rPr lang="en-US" altLang="en-US" sz="2800" b="1" dirty="0"/>
              <a:t>.</a:t>
            </a:r>
          </a:p>
        </p:txBody>
      </p:sp>
      <p:sp>
        <p:nvSpPr>
          <p:cNvPr id="2374660" name="Rectangle 5"/>
          <p:cNvSpPr>
            <a:spLocks noChangeArrowheads="1"/>
          </p:cNvSpPr>
          <p:nvPr/>
        </p:nvSpPr>
        <p:spPr bwMode="auto">
          <a:xfrm>
            <a:off x="600075" y="3721100"/>
            <a:ext cx="82518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200"/>
              <a:t>A produção diária é de 12 carros, 5 dos quais são defeituosos. Se um carro for selecionado ao acaso, determine a probabilidade de que ele não seja defeituoso.</a:t>
            </a:r>
            <a:r>
              <a:rPr lang="en-US" altLang="en-US" sz="2800" b="0"/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20788" y="2376488"/>
            <a:ext cx="1462087" cy="898525"/>
            <a:chOff x="769" y="2164"/>
            <a:chExt cx="766" cy="716"/>
          </a:xfrm>
        </p:grpSpPr>
        <p:sp>
          <p:nvSpPr>
            <p:cNvPr id="2374665" name="Oval 7"/>
            <p:cNvSpPr>
              <a:spLocks noChangeArrowheads="1"/>
            </p:cNvSpPr>
            <p:nvPr/>
          </p:nvSpPr>
          <p:spPr bwMode="auto">
            <a:xfrm>
              <a:off x="769" y="2164"/>
              <a:ext cx="766" cy="716"/>
            </a:xfrm>
            <a:prstGeom prst="ellipse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2374666" name="Rectangle 8"/>
            <p:cNvSpPr>
              <a:spLocks noChangeArrowheads="1"/>
            </p:cNvSpPr>
            <p:nvPr/>
          </p:nvSpPr>
          <p:spPr bwMode="auto">
            <a:xfrm>
              <a:off x="924" y="2291"/>
              <a:ext cx="45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altLang="en-US" sz="2800" b="1" i="1" dirty="0"/>
                <a:t>E</a:t>
              </a:r>
              <a:endParaRPr lang="en-US" altLang="en-US" sz="2000" b="1" i="1" dirty="0"/>
            </a:p>
          </p:txBody>
        </p:sp>
      </p:grpSp>
      <p:sp>
        <p:nvSpPr>
          <p:cNvPr id="2374662" name="Rectangle 9"/>
          <p:cNvSpPr>
            <a:spLocks noChangeArrowheads="1"/>
          </p:cNvSpPr>
          <p:nvPr/>
        </p:nvSpPr>
        <p:spPr bwMode="auto">
          <a:xfrm>
            <a:off x="3941763" y="26352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b="1" i="1">
                <a:solidFill>
                  <a:srgbClr val="000099"/>
                </a:solidFill>
              </a:rPr>
              <a:t>E´</a:t>
            </a:r>
            <a:endParaRPr lang="en-US" altLang="en-US" sz="2000" b="1" i="1">
              <a:solidFill>
                <a:srgbClr val="000099"/>
              </a:solidFill>
            </a:endParaRPr>
          </a:p>
        </p:txBody>
      </p:sp>
      <p:sp>
        <p:nvSpPr>
          <p:cNvPr id="2374663" name="Rectangle 10"/>
          <p:cNvSpPr>
            <a:spLocks noChangeArrowheads="1"/>
          </p:cNvSpPr>
          <p:nvPr/>
        </p:nvSpPr>
        <p:spPr bwMode="auto">
          <a:xfrm>
            <a:off x="601663" y="5216525"/>
            <a:ext cx="7997825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Solução:</a:t>
            </a:r>
          </a:p>
          <a:p>
            <a:pPr eaLnBrk="0" hangingPunct="0"/>
            <a:r>
              <a:rPr lang="en-US" altLang="en-US" sz="2000" i="1"/>
              <a:t>P</a:t>
            </a:r>
            <a:r>
              <a:rPr lang="en-US" altLang="en-US" sz="2000"/>
              <a:t>(defeituoso) = 5/12</a:t>
            </a:r>
          </a:p>
          <a:p>
            <a:pPr eaLnBrk="0" hangingPunct="0"/>
            <a:r>
              <a:rPr lang="en-US" altLang="en-US" sz="2000" i="1"/>
              <a:t>P</a:t>
            </a:r>
            <a:r>
              <a:rPr lang="en-US" altLang="en-US" sz="2000"/>
              <a:t>(não defeituoso) = 1 – 5/12 = 7/12 = 0,583</a:t>
            </a:r>
          </a:p>
        </p:txBody>
      </p:sp>
      <p:sp>
        <p:nvSpPr>
          <p:cNvPr id="2374664" name="Text Box 11"/>
          <p:cNvSpPr txBox="1">
            <a:spLocks noChangeArrowheads="1"/>
          </p:cNvSpPr>
          <p:nvPr/>
        </p:nvSpPr>
        <p:spPr bwMode="auto">
          <a:xfrm>
            <a:off x="5465763" y="2603500"/>
            <a:ext cx="3297237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1" hangingPunct="0"/>
            <a:r>
              <a:rPr lang="en-US" altLang="en-US" sz="2800" b="1" i="1" dirty="0">
                <a:solidFill>
                  <a:srgbClr val="FF0000"/>
                </a:solidFill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i="1" dirty="0">
                <a:solidFill>
                  <a:srgbClr val="FF0000"/>
                </a:solidFill>
              </a:rPr>
              <a:t>E´</a:t>
            </a:r>
            <a:r>
              <a:rPr lang="en-US" altLang="en-US" sz="2800" b="1" dirty="0">
                <a:solidFill>
                  <a:srgbClr val="FF0000"/>
                </a:solidFill>
              </a:rPr>
              <a:t>) = 1 – </a:t>
            </a:r>
            <a:r>
              <a:rPr lang="en-US" altLang="en-US" sz="2800" b="1" i="1" dirty="0">
                <a:solidFill>
                  <a:srgbClr val="FF0000"/>
                </a:solidFill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i="1" dirty="0">
                <a:solidFill>
                  <a:srgbClr val="FF0000"/>
                </a:solidFill>
              </a:rPr>
              <a:t>E</a:t>
            </a:r>
            <a:r>
              <a:rPr lang="en-US" altLang="en-US" sz="28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705" name="Rectangle 2"/>
          <p:cNvSpPr>
            <a:spLocks noChangeArrowheads="1"/>
          </p:cNvSpPr>
          <p:nvPr/>
        </p:nvSpPr>
        <p:spPr bwMode="auto">
          <a:xfrm>
            <a:off x="420688" y="1217613"/>
            <a:ext cx="8199437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FF0000"/>
                </a:solidFill>
              </a:rPr>
              <a:t>A </a:t>
            </a:r>
            <a:r>
              <a:rPr lang="en-US" altLang="en-US" b="1" dirty="0" err="1">
                <a:solidFill>
                  <a:srgbClr val="FF0000"/>
                </a:solidFill>
              </a:rPr>
              <a:t>probabilidade</a:t>
            </a:r>
            <a:r>
              <a:rPr lang="en-US" altLang="en-US" b="1" dirty="0">
                <a:solidFill>
                  <a:srgbClr val="FF0000"/>
                </a:solidFill>
              </a:rPr>
              <a:t> de um </a:t>
            </a:r>
            <a:r>
              <a:rPr lang="en-US" altLang="en-US" b="1" dirty="0" err="1">
                <a:solidFill>
                  <a:srgbClr val="FF0000"/>
                </a:solidFill>
              </a:rPr>
              <a:t>evento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B </a:t>
            </a:r>
            <a:r>
              <a:rPr lang="en-US" altLang="en-US" b="1" dirty="0" err="1">
                <a:solidFill>
                  <a:srgbClr val="FF0000"/>
                </a:solidFill>
              </a:rPr>
              <a:t>ocorrer</a:t>
            </a:r>
            <a:r>
              <a:rPr lang="en-US" altLang="en-US" b="1" dirty="0">
                <a:solidFill>
                  <a:srgbClr val="FF0000"/>
                </a:solidFill>
              </a:rPr>
              <a:t>, dado (</a:t>
            </a:r>
            <a:r>
              <a:rPr lang="en-US" altLang="en-US" b="1" dirty="0" err="1">
                <a:solidFill>
                  <a:srgbClr val="FF0000"/>
                </a:solidFill>
              </a:rPr>
              <a:t>ou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na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condição</a:t>
            </a:r>
            <a:r>
              <a:rPr lang="en-US" altLang="en-US" b="1" dirty="0">
                <a:solidFill>
                  <a:srgbClr val="FF0000"/>
                </a:solidFill>
              </a:rPr>
              <a:t> de) que outro </a:t>
            </a:r>
            <a:r>
              <a:rPr lang="en-US" altLang="en-US" b="1" dirty="0" err="1">
                <a:solidFill>
                  <a:srgbClr val="FF0000"/>
                </a:solidFill>
              </a:rPr>
              <a:t>evento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A </a:t>
            </a:r>
            <a:r>
              <a:rPr lang="en-US" altLang="en-US" b="1" dirty="0" err="1">
                <a:solidFill>
                  <a:srgbClr val="FF0000"/>
                </a:solidFill>
              </a:rPr>
              <a:t>já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ocorreu</a:t>
            </a:r>
            <a:r>
              <a:rPr lang="en-US" altLang="en-US" b="1" dirty="0">
                <a:solidFill>
                  <a:srgbClr val="FF0000"/>
                </a:solidFill>
              </a:rPr>
              <a:t>.  </a:t>
            </a:r>
          </a:p>
        </p:txBody>
      </p:sp>
      <p:sp>
        <p:nvSpPr>
          <p:cNvPr id="2376706" name="Rectangle 3"/>
          <p:cNvSpPr>
            <a:spLocks noChangeArrowheads="1"/>
          </p:cNvSpPr>
          <p:nvPr/>
        </p:nvSpPr>
        <p:spPr bwMode="auto">
          <a:xfrm>
            <a:off x="581025" y="3767587"/>
            <a:ext cx="8039100" cy="15703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altLang="en-US" b="1" dirty="0" err="1"/>
              <a:t>Dois</a:t>
            </a:r>
            <a:r>
              <a:rPr lang="en-US" altLang="en-US" b="1" dirty="0"/>
              <a:t> </a:t>
            </a:r>
            <a:r>
              <a:rPr lang="en-US" altLang="en-US" b="1" dirty="0" err="1"/>
              <a:t>carros</a:t>
            </a:r>
            <a:r>
              <a:rPr lang="en-US" altLang="en-US" b="1" dirty="0"/>
              <a:t> </a:t>
            </a:r>
            <a:r>
              <a:rPr lang="en-US" altLang="en-US" b="1" dirty="0" err="1"/>
              <a:t>são</a:t>
            </a:r>
            <a:r>
              <a:rPr lang="en-US" altLang="en-US" b="1" dirty="0"/>
              <a:t> </a:t>
            </a:r>
            <a:r>
              <a:rPr lang="en-US" altLang="en-US" b="1" dirty="0" err="1"/>
              <a:t>selecionados</a:t>
            </a:r>
            <a:r>
              <a:rPr lang="en-US" altLang="en-US" b="1" dirty="0"/>
              <a:t> </a:t>
            </a:r>
            <a:r>
              <a:rPr lang="en-US" altLang="en-US" b="1" dirty="0" err="1"/>
              <a:t>em</a:t>
            </a:r>
            <a:r>
              <a:rPr lang="en-US" altLang="en-US" b="1" dirty="0"/>
              <a:t> </a:t>
            </a:r>
            <a:r>
              <a:rPr lang="en-US" altLang="en-US" b="1" dirty="0" err="1"/>
              <a:t>uma</a:t>
            </a:r>
            <a:r>
              <a:rPr lang="en-US" altLang="en-US" b="1" dirty="0"/>
              <a:t> </a:t>
            </a:r>
            <a:r>
              <a:rPr lang="en-US" altLang="en-US" b="1" dirty="0" err="1"/>
              <a:t>linha</a:t>
            </a:r>
            <a:r>
              <a:rPr lang="en-US" altLang="en-US" b="1" dirty="0"/>
              <a:t> de </a:t>
            </a:r>
            <a:r>
              <a:rPr lang="en-US" altLang="en-US" b="1" dirty="0" err="1"/>
              <a:t>produção</a:t>
            </a:r>
            <a:r>
              <a:rPr lang="en-US" altLang="en-US" b="1" dirty="0"/>
              <a:t> com 12 </a:t>
            </a:r>
            <a:r>
              <a:rPr lang="en-US" altLang="en-US" b="1" dirty="0" err="1"/>
              <a:t>carros</a:t>
            </a:r>
            <a:r>
              <a:rPr lang="en-US" altLang="en-US" b="1" dirty="0"/>
              <a:t>, 5 deles </a:t>
            </a:r>
            <a:r>
              <a:rPr lang="en-US" altLang="en-US" b="1" dirty="0" err="1"/>
              <a:t>defeituosos</a:t>
            </a:r>
            <a:r>
              <a:rPr lang="en-US" altLang="en-US" b="1" dirty="0"/>
              <a:t>. </a:t>
            </a:r>
            <a:r>
              <a:rPr lang="en-US" altLang="en-US" b="1" dirty="0" err="1"/>
              <a:t>Qual</a:t>
            </a:r>
            <a:r>
              <a:rPr lang="en-US" altLang="en-US" b="1" dirty="0"/>
              <a:t> é a </a:t>
            </a:r>
            <a:r>
              <a:rPr lang="en-US" altLang="en-US" b="1" dirty="0" err="1"/>
              <a:t>probabilidade</a:t>
            </a:r>
            <a:r>
              <a:rPr lang="en-US" altLang="en-US" b="1" dirty="0"/>
              <a:t> de o </a:t>
            </a:r>
            <a:r>
              <a:rPr lang="en-US" altLang="en-US" b="1" dirty="0" err="1"/>
              <a:t>segundo</a:t>
            </a:r>
            <a:r>
              <a:rPr lang="en-US" altLang="en-US" b="1" dirty="0"/>
              <a:t> </a:t>
            </a:r>
            <a:r>
              <a:rPr lang="en-US" altLang="en-US" b="1" dirty="0" err="1"/>
              <a:t>carro</a:t>
            </a:r>
            <a:r>
              <a:rPr lang="en-US" altLang="en-US" b="1" dirty="0"/>
              <a:t> </a:t>
            </a:r>
            <a:r>
              <a:rPr lang="en-US" altLang="en-US" b="1" dirty="0" err="1"/>
              <a:t>ser</a:t>
            </a:r>
            <a:r>
              <a:rPr lang="en-US" altLang="en-US" b="1" dirty="0"/>
              <a:t> </a:t>
            </a:r>
            <a:r>
              <a:rPr lang="en-US" altLang="en-US" b="1" dirty="0" err="1"/>
              <a:t>defeituoso</a:t>
            </a:r>
            <a:r>
              <a:rPr lang="en-US" altLang="en-US" b="1" dirty="0"/>
              <a:t>, </a:t>
            </a:r>
            <a:r>
              <a:rPr lang="en-US" altLang="en-US" b="1" i="1" dirty="0"/>
              <a:t>dado </a:t>
            </a:r>
            <a:r>
              <a:rPr lang="en-US" altLang="en-US" b="1" i="1" dirty="0" err="1"/>
              <a:t>qu</a:t>
            </a:r>
            <a:r>
              <a:rPr lang="en-US" altLang="en-US" b="1" i="1" dirty="0"/>
              <a:t> </a:t>
            </a:r>
            <a:r>
              <a:rPr lang="en-US" altLang="en-US" b="1" dirty="0"/>
              <a:t>o </a:t>
            </a:r>
            <a:r>
              <a:rPr lang="en-US" altLang="en-US" b="1" dirty="0" err="1"/>
              <a:t>primeiro</a:t>
            </a:r>
            <a:r>
              <a:rPr lang="en-US" altLang="en-US" b="1" dirty="0"/>
              <a:t> </a:t>
            </a:r>
            <a:r>
              <a:rPr lang="en-US" altLang="en-US" b="1" dirty="0" err="1"/>
              <a:t>carro</a:t>
            </a:r>
            <a:r>
              <a:rPr lang="en-US" altLang="en-US" b="1" dirty="0"/>
              <a:t> era </a:t>
            </a:r>
            <a:r>
              <a:rPr lang="en-US" altLang="en-US" b="1" dirty="0" err="1"/>
              <a:t>defeituoso</a:t>
            </a:r>
            <a:r>
              <a:rPr lang="en-US" altLang="en-US" b="1" dirty="0"/>
              <a:t>?</a:t>
            </a:r>
          </a:p>
        </p:txBody>
      </p:sp>
      <p:sp>
        <p:nvSpPr>
          <p:cNvPr id="2376707" name="Rectangle 4"/>
          <p:cNvSpPr>
            <a:spLocks noChangeArrowheads="1"/>
          </p:cNvSpPr>
          <p:nvPr/>
        </p:nvSpPr>
        <p:spPr bwMode="auto">
          <a:xfrm>
            <a:off x="400050" y="2241550"/>
            <a:ext cx="877252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1" dirty="0" err="1">
                <a:solidFill>
                  <a:srgbClr val="000099"/>
                </a:solidFill>
              </a:rPr>
              <a:t>Escrevemos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essa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situação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como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i="1" dirty="0">
                <a:solidFill>
                  <a:srgbClr val="000099"/>
                </a:solidFill>
              </a:rPr>
              <a:t>P</a:t>
            </a:r>
            <a:r>
              <a:rPr lang="en-US" altLang="en-US" b="1" dirty="0">
                <a:solidFill>
                  <a:srgbClr val="000099"/>
                </a:solidFill>
              </a:rPr>
              <a:t>(</a:t>
            </a:r>
            <a:r>
              <a:rPr lang="en-US" altLang="en-US" b="1" i="1" dirty="0">
                <a:solidFill>
                  <a:srgbClr val="000099"/>
                </a:solidFill>
              </a:rPr>
              <a:t>B</a:t>
            </a:r>
            <a:r>
              <a:rPr lang="en-US" altLang="en-US" b="1" dirty="0">
                <a:solidFill>
                  <a:srgbClr val="000099"/>
                </a:solidFill>
              </a:rPr>
              <a:t>|</a:t>
            </a:r>
            <a:r>
              <a:rPr lang="en-US" altLang="en-US" b="1" i="1" dirty="0">
                <a:solidFill>
                  <a:srgbClr val="000099"/>
                </a:solidFill>
              </a:rPr>
              <a:t>A</a:t>
            </a:r>
            <a:r>
              <a:rPr lang="en-US" altLang="en-US" b="1" dirty="0">
                <a:solidFill>
                  <a:srgbClr val="000099"/>
                </a:solidFill>
              </a:rPr>
              <a:t>) e </a:t>
            </a:r>
            <a:r>
              <a:rPr lang="en-US" altLang="en-US" b="1" dirty="0" err="1">
                <a:solidFill>
                  <a:srgbClr val="000099"/>
                </a:solidFill>
              </a:rPr>
              <a:t>lemos</a:t>
            </a:r>
            <a:r>
              <a:rPr lang="en-US" altLang="en-US" b="1" dirty="0">
                <a:solidFill>
                  <a:srgbClr val="000099"/>
                </a:solidFill>
              </a:rPr>
              <a:t> “a </a:t>
            </a:r>
            <a:r>
              <a:rPr lang="en-US" altLang="en-US" b="1" dirty="0" err="1">
                <a:solidFill>
                  <a:srgbClr val="000099"/>
                </a:solidFill>
              </a:rPr>
              <a:t>probabilidade</a:t>
            </a:r>
            <a:r>
              <a:rPr lang="en-US" altLang="en-US" b="1" dirty="0">
                <a:solidFill>
                  <a:srgbClr val="000099"/>
                </a:solidFill>
              </a:rPr>
              <a:t> de </a:t>
            </a:r>
            <a:r>
              <a:rPr lang="en-US" altLang="en-US" b="1" i="1" dirty="0">
                <a:solidFill>
                  <a:srgbClr val="000099"/>
                </a:solidFill>
              </a:rPr>
              <a:t>B</a:t>
            </a:r>
            <a:r>
              <a:rPr lang="en-US" altLang="en-US" b="1" dirty="0">
                <a:solidFill>
                  <a:srgbClr val="000099"/>
                </a:solidFill>
              </a:rPr>
              <a:t>, dado </a:t>
            </a:r>
            <a:r>
              <a:rPr lang="en-US" altLang="en-US" b="1" i="1" dirty="0">
                <a:solidFill>
                  <a:srgbClr val="000099"/>
                </a:solidFill>
              </a:rPr>
              <a:t>A</a:t>
            </a:r>
            <a:r>
              <a:rPr lang="en-US" altLang="en-US" b="1" dirty="0">
                <a:solidFill>
                  <a:srgbClr val="000099"/>
                </a:solidFill>
              </a:rPr>
              <a:t>”.</a:t>
            </a:r>
          </a:p>
        </p:txBody>
      </p:sp>
      <p:sp>
        <p:nvSpPr>
          <p:cNvPr id="2376709" name="Rectangle 6"/>
          <p:cNvSpPr>
            <a:spLocks noGrp="1" noChangeArrowheads="1"/>
          </p:cNvSpPr>
          <p:nvPr>
            <p:ph type="title"/>
          </p:nvPr>
        </p:nvSpPr>
        <p:spPr>
          <a:xfrm>
            <a:off x="595313" y="0"/>
            <a:ext cx="8548687" cy="762000"/>
          </a:xfrm>
        </p:spPr>
        <p:txBody>
          <a:bodyPr/>
          <a:lstStyle/>
          <a:p>
            <a:pPr eaLnBrk="1" hangingPunct="1"/>
            <a:r>
              <a:rPr lang="en-US" altLang="en-US" sz="4800"/>
              <a:t>Probabilidade condicional</a:t>
            </a:r>
          </a:p>
        </p:txBody>
      </p:sp>
    </p:spTree>
    <p:extLst>
      <p:ext uri="{BB962C8B-B14F-4D97-AF65-F5344CB8AC3E}">
        <p14:creationId xmlns:p14="http://schemas.microsoft.com/office/powerpoint/2010/main" val="297280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69" name="Rectangle 2"/>
          <p:cNvSpPr>
            <a:spLocks noChangeArrowheads="1"/>
          </p:cNvSpPr>
          <p:nvPr/>
        </p:nvSpPr>
        <p:spPr bwMode="auto">
          <a:xfrm>
            <a:off x="533400" y="457200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36770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6621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</a:rPr>
              <a:t>PROBABILIDADE</a:t>
            </a:r>
            <a:endParaRPr lang="pt-BR" sz="60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336771" name="Text Box 4"/>
          <p:cNvSpPr txBox="1">
            <a:spLocks noChangeArrowheads="1"/>
          </p:cNvSpPr>
          <p:nvPr/>
        </p:nvSpPr>
        <p:spPr bwMode="auto">
          <a:xfrm>
            <a:off x="1706563" y="3665538"/>
            <a:ext cx="5713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rgbClr val="0033CC"/>
                </a:solidFill>
                <a:latin typeface="Swis721 Hv BT"/>
              </a:rPr>
              <a:t>possibilidade de quantificar </a:t>
            </a:r>
          </a:p>
          <a:p>
            <a:pPr algn="ctr"/>
            <a:r>
              <a:rPr lang="pt-BR" sz="3200" b="1" dirty="0">
                <a:solidFill>
                  <a:srgbClr val="0033CC"/>
                </a:solidFill>
                <a:latin typeface="Swis721 Hv BT"/>
              </a:rPr>
              <a:t>quão provável é</a:t>
            </a:r>
          </a:p>
          <a:p>
            <a:pPr algn="ctr"/>
            <a:r>
              <a:rPr lang="pt-BR" sz="3200" b="1" dirty="0">
                <a:solidFill>
                  <a:srgbClr val="0033CC"/>
                </a:solidFill>
                <a:latin typeface="Swis721 Hv BT"/>
              </a:rPr>
              <a:t>determinado evento</a:t>
            </a:r>
          </a:p>
        </p:txBody>
      </p:sp>
      <p:sp>
        <p:nvSpPr>
          <p:cNvPr id="2336772" name="Text Box 5"/>
          <p:cNvSpPr txBox="1">
            <a:spLocks noChangeArrowheads="1"/>
          </p:cNvSpPr>
          <p:nvPr/>
        </p:nvSpPr>
        <p:spPr bwMode="auto">
          <a:xfrm>
            <a:off x="2890838" y="1989138"/>
            <a:ext cx="3019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000" b="1" dirty="0">
                <a:latin typeface="Times New Roman" pitchFamily="18" charset="0"/>
              </a:rPr>
              <a:t>Objetivo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706" name="Rectangle 3"/>
          <p:cNvSpPr>
            <a:spLocks noChangeArrowheads="1"/>
          </p:cNvSpPr>
          <p:nvPr/>
        </p:nvSpPr>
        <p:spPr bwMode="auto">
          <a:xfrm>
            <a:off x="628650" y="1844824"/>
            <a:ext cx="8039100" cy="15703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altLang="en-US" b="1" dirty="0" err="1"/>
              <a:t>Dois</a:t>
            </a:r>
            <a:r>
              <a:rPr lang="en-US" altLang="en-US" b="1" dirty="0"/>
              <a:t> </a:t>
            </a:r>
            <a:r>
              <a:rPr lang="en-US" altLang="en-US" b="1" dirty="0" err="1"/>
              <a:t>carros</a:t>
            </a:r>
            <a:r>
              <a:rPr lang="en-US" altLang="en-US" b="1" dirty="0"/>
              <a:t> </a:t>
            </a:r>
            <a:r>
              <a:rPr lang="en-US" altLang="en-US" b="1" dirty="0" err="1"/>
              <a:t>são</a:t>
            </a:r>
            <a:r>
              <a:rPr lang="en-US" altLang="en-US" b="1" dirty="0"/>
              <a:t> </a:t>
            </a:r>
            <a:r>
              <a:rPr lang="en-US" altLang="en-US" b="1" dirty="0" err="1"/>
              <a:t>selecionados</a:t>
            </a:r>
            <a:r>
              <a:rPr lang="en-US" altLang="en-US" b="1" dirty="0"/>
              <a:t> </a:t>
            </a:r>
            <a:r>
              <a:rPr lang="en-US" altLang="en-US" b="1" dirty="0" err="1"/>
              <a:t>em</a:t>
            </a:r>
            <a:r>
              <a:rPr lang="en-US" altLang="en-US" b="1" dirty="0"/>
              <a:t> </a:t>
            </a:r>
            <a:r>
              <a:rPr lang="en-US" altLang="en-US" b="1" dirty="0" err="1"/>
              <a:t>uma</a:t>
            </a:r>
            <a:r>
              <a:rPr lang="en-US" altLang="en-US" b="1" dirty="0"/>
              <a:t> </a:t>
            </a:r>
            <a:r>
              <a:rPr lang="en-US" altLang="en-US" b="1" dirty="0" err="1"/>
              <a:t>linha</a:t>
            </a:r>
            <a:r>
              <a:rPr lang="en-US" altLang="en-US" b="1" dirty="0"/>
              <a:t> de </a:t>
            </a:r>
            <a:r>
              <a:rPr lang="en-US" altLang="en-US" b="1" dirty="0" err="1"/>
              <a:t>produção</a:t>
            </a:r>
            <a:r>
              <a:rPr lang="en-US" altLang="en-US" b="1" dirty="0"/>
              <a:t> com 12 </a:t>
            </a:r>
            <a:r>
              <a:rPr lang="en-US" altLang="en-US" b="1" dirty="0" err="1"/>
              <a:t>carros</a:t>
            </a:r>
            <a:r>
              <a:rPr lang="en-US" altLang="en-US" b="1" dirty="0"/>
              <a:t>, 5 deles </a:t>
            </a:r>
            <a:r>
              <a:rPr lang="en-US" altLang="en-US" b="1" dirty="0" err="1"/>
              <a:t>defeituosos</a:t>
            </a:r>
            <a:r>
              <a:rPr lang="en-US" altLang="en-US" b="1" dirty="0"/>
              <a:t>. </a:t>
            </a:r>
            <a:r>
              <a:rPr lang="en-US" altLang="en-US" b="1" dirty="0" err="1"/>
              <a:t>Qual</a:t>
            </a:r>
            <a:r>
              <a:rPr lang="en-US" altLang="en-US" b="1" dirty="0"/>
              <a:t> é a </a:t>
            </a:r>
            <a:r>
              <a:rPr lang="en-US" altLang="en-US" b="1" dirty="0" err="1"/>
              <a:t>probabilidade</a:t>
            </a:r>
            <a:r>
              <a:rPr lang="en-US" altLang="en-US" b="1" dirty="0"/>
              <a:t> de o </a:t>
            </a:r>
            <a:r>
              <a:rPr lang="en-US" altLang="en-US" b="1" dirty="0" err="1"/>
              <a:t>segundo</a:t>
            </a:r>
            <a:r>
              <a:rPr lang="en-US" altLang="en-US" b="1" dirty="0"/>
              <a:t> </a:t>
            </a:r>
            <a:r>
              <a:rPr lang="en-US" altLang="en-US" b="1" dirty="0" err="1"/>
              <a:t>carro</a:t>
            </a:r>
            <a:r>
              <a:rPr lang="en-US" altLang="en-US" b="1" dirty="0"/>
              <a:t> </a:t>
            </a:r>
            <a:r>
              <a:rPr lang="en-US" altLang="en-US" b="1" dirty="0" err="1"/>
              <a:t>ser</a:t>
            </a:r>
            <a:r>
              <a:rPr lang="en-US" altLang="en-US" b="1" dirty="0"/>
              <a:t> </a:t>
            </a:r>
            <a:r>
              <a:rPr lang="en-US" altLang="en-US" b="1" dirty="0" err="1"/>
              <a:t>defeituoso</a:t>
            </a:r>
            <a:r>
              <a:rPr lang="en-US" altLang="en-US" b="1" dirty="0"/>
              <a:t>, </a:t>
            </a:r>
            <a:r>
              <a:rPr lang="en-US" altLang="en-US" b="1" i="1" dirty="0"/>
              <a:t>dado que </a:t>
            </a:r>
            <a:r>
              <a:rPr lang="en-US" altLang="en-US" b="1" dirty="0"/>
              <a:t>o </a:t>
            </a:r>
            <a:r>
              <a:rPr lang="en-US" altLang="en-US" b="1" dirty="0" err="1"/>
              <a:t>primeiro</a:t>
            </a:r>
            <a:r>
              <a:rPr lang="en-US" altLang="en-US" b="1" dirty="0"/>
              <a:t> </a:t>
            </a:r>
            <a:r>
              <a:rPr lang="en-US" altLang="en-US" b="1" dirty="0" err="1"/>
              <a:t>carro</a:t>
            </a:r>
            <a:r>
              <a:rPr lang="en-US" altLang="en-US" b="1" dirty="0"/>
              <a:t> era </a:t>
            </a:r>
            <a:r>
              <a:rPr lang="en-US" altLang="en-US" b="1" dirty="0" err="1"/>
              <a:t>defeituoso</a:t>
            </a:r>
            <a:r>
              <a:rPr lang="en-US" altLang="en-US" b="1" dirty="0"/>
              <a:t>?</a:t>
            </a:r>
          </a:p>
        </p:txBody>
      </p:sp>
      <p:sp>
        <p:nvSpPr>
          <p:cNvPr id="2376708" name="Rectangle 5"/>
          <p:cNvSpPr>
            <a:spLocks noChangeArrowheads="1"/>
          </p:cNvSpPr>
          <p:nvPr/>
        </p:nvSpPr>
        <p:spPr bwMode="auto">
          <a:xfrm>
            <a:off x="628650" y="4221088"/>
            <a:ext cx="851535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000099"/>
                </a:solidFill>
              </a:rPr>
              <a:t>Dado que um </a:t>
            </a:r>
            <a:r>
              <a:rPr lang="en-US" altLang="en-US" b="1" dirty="0" err="1">
                <a:solidFill>
                  <a:srgbClr val="000099"/>
                </a:solidFill>
              </a:rPr>
              <a:t>carro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defeituoso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já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foi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selecionado</a:t>
            </a:r>
            <a:r>
              <a:rPr lang="en-US" altLang="en-US" b="1" dirty="0">
                <a:solidFill>
                  <a:srgbClr val="000099"/>
                </a:solidFill>
              </a:rPr>
              <a:t>, o </a:t>
            </a:r>
            <a:r>
              <a:rPr lang="en-US" altLang="en-US" b="1" dirty="0" err="1">
                <a:solidFill>
                  <a:srgbClr val="000099"/>
                </a:solidFill>
              </a:rPr>
              <a:t>espaço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amostral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condicional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possui</a:t>
            </a:r>
            <a:r>
              <a:rPr lang="en-US" altLang="en-US" b="1" dirty="0">
                <a:solidFill>
                  <a:srgbClr val="000099"/>
                </a:solidFill>
              </a:rPr>
              <a:t> 4 </a:t>
            </a:r>
            <a:r>
              <a:rPr lang="en-US" altLang="en-US" b="1" dirty="0" err="1">
                <a:solidFill>
                  <a:srgbClr val="000099"/>
                </a:solidFill>
              </a:rPr>
              <a:t>carros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</a:rPr>
              <a:t>defeituosos</a:t>
            </a:r>
            <a:r>
              <a:rPr lang="en-US" altLang="en-US" b="1" dirty="0">
                <a:solidFill>
                  <a:srgbClr val="000099"/>
                </a:solidFill>
              </a:rPr>
              <a:t> entre 11. Logo, </a:t>
            </a:r>
            <a:r>
              <a:rPr lang="en-US" altLang="en-US" b="1" i="1" dirty="0">
                <a:solidFill>
                  <a:srgbClr val="000099"/>
                </a:solidFill>
              </a:rPr>
              <a:t>P</a:t>
            </a:r>
            <a:r>
              <a:rPr lang="en-US" altLang="en-US" b="1" dirty="0">
                <a:solidFill>
                  <a:srgbClr val="000099"/>
                </a:solidFill>
              </a:rPr>
              <a:t>(</a:t>
            </a:r>
            <a:r>
              <a:rPr lang="en-US" altLang="en-US" b="1" i="1" dirty="0">
                <a:solidFill>
                  <a:srgbClr val="000099"/>
                </a:solidFill>
              </a:rPr>
              <a:t>B</a:t>
            </a:r>
            <a:r>
              <a:rPr lang="en-US" altLang="en-US" b="1" dirty="0">
                <a:solidFill>
                  <a:srgbClr val="000099"/>
                </a:solidFill>
              </a:rPr>
              <a:t>|</a:t>
            </a:r>
            <a:r>
              <a:rPr lang="en-US" altLang="en-US" b="1" i="1" dirty="0">
                <a:solidFill>
                  <a:srgbClr val="000099"/>
                </a:solidFill>
              </a:rPr>
              <a:t>A</a:t>
            </a:r>
            <a:r>
              <a:rPr lang="en-US" altLang="en-US" b="1" dirty="0">
                <a:solidFill>
                  <a:srgbClr val="000099"/>
                </a:solidFill>
              </a:rPr>
              <a:t>) = 4/11.</a:t>
            </a:r>
          </a:p>
        </p:txBody>
      </p:sp>
      <p:sp>
        <p:nvSpPr>
          <p:cNvPr id="2376709" name="Rectangle 6"/>
          <p:cNvSpPr>
            <a:spLocks noGrp="1" noChangeArrowheads="1"/>
          </p:cNvSpPr>
          <p:nvPr>
            <p:ph type="title"/>
          </p:nvPr>
        </p:nvSpPr>
        <p:spPr>
          <a:xfrm>
            <a:off x="595313" y="0"/>
            <a:ext cx="8548687" cy="762000"/>
          </a:xfrm>
        </p:spPr>
        <p:txBody>
          <a:bodyPr/>
          <a:lstStyle/>
          <a:p>
            <a:pPr eaLnBrk="1" hangingPunct="1"/>
            <a:r>
              <a:rPr lang="en-US" altLang="en-US" sz="4800"/>
              <a:t>Probabilidade condicional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3" name="Rectangle 2"/>
          <p:cNvSpPr>
            <a:spLocks noChangeArrowheads="1"/>
          </p:cNvSpPr>
          <p:nvPr/>
        </p:nvSpPr>
        <p:spPr bwMode="auto">
          <a:xfrm>
            <a:off x="0" y="1350963"/>
            <a:ext cx="9144000" cy="1479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78754" name="Rectangle 3"/>
          <p:cNvSpPr>
            <a:spLocks noChangeArrowheads="1"/>
          </p:cNvSpPr>
          <p:nvPr/>
        </p:nvSpPr>
        <p:spPr bwMode="auto">
          <a:xfrm>
            <a:off x="569913" y="1436688"/>
            <a:ext cx="8104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/>
              <a:t>Dois dados são lançados. Determine a probabilidade</a:t>
            </a:r>
          </a:p>
          <a:p>
            <a:pPr eaLnBrk="0" hangingPunct="0"/>
            <a:r>
              <a:rPr lang="en-US" altLang="en-US" b="0"/>
              <a:t>de sair 4 no segundo, dado que no primeiro já saiu 4.</a:t>
            </a:r>
          </a:p>
        </p:txBody>
      </p:sp>
      <p:sp>
        <p:nvSpPr>
          <p:cNvPr id="2378755" name="Rectangle 4"/>
          <p:cNvSpPr>
            <a:spLocks noChangeArrowheads="1"/>
          </p:cNvSpPr>
          <p:nvPr/>
        </p:nvSpPr>
        <p:spPr bwMode="auto">
          <a:xfrm>
            <a:off x="568325" y="2868613"/>
            <a:ext cx="6135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0"/>
              <a:t>Espaço amostral original</a:t>
            </a:r>
            <a:r>
              <a:rPr lang="en-US" altLang="en-US" sz="2800" b="0"/>
              <a:t>: {1, 2, 3, 4, 5, 6}</a:t>
            </a:r>
            <a:endParaRPr lang="en-US" altLang="en-US" sz="2800" b="0">
              <a:solidFill>
                <a:schemeClr val="tx2"/>
              </a:solidFill>
            </a:endParaRPr>
          </a:p>
        </p:txBody>
      </p:sp>
      <p:sp>
        <p:nvSpPr>
          <p:cNvPr id="2378756" name="Rectangle 5"/>
          <p:cNvSpPr>
            <a:spLocks noChangeArrowheads="1"/>
          </p:cNvSpPr>
          <p:nvPr/>
        </p:nvSpPr>
        <p:spPr bwMode="auto">
          <a:xfrm>
            <a:off x="571500" y="4022725"/>
            <a:ext cx="85439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en-US" b="0"/>
              <a:t>Dado que no primeiro dado saiu 4, o espaço amostral condicional é: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800" b="0"/>
              <a:t>{1, 2, 3, 4, 5, 6}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2378757" name="Rectangle 6"/>
          <p:cNvSpPr>
            <a:spLocks noChangeArrowheads="1"/>
          </p:cNvSpPr>
          <p:nvPr/>
        </p:nvSpPr>
        <p:spPr bwMode="auto">
          <a:xfrm>
            <a:off x="652463" y="5175250"/>
            <a:ext cx="664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0"/>
              <a:t>Logo, a probabilidade condicional, </a:t>
            </a:r>
            <a:r>
              <a:rPr lang="en-US" altLang="en-US" b="0" i="1"/>
              <a:t>P</a:t>
            </a:r>
            <a:r>
              <a:rPr lang="en-US" altLang="en-US" b="0"/>
              <a:t>(</a:t>
            </a:r>
            <a:r>
              <a:rPr lang="en-US" altLang="en-US" b="0" i="1"/>
              <a:t>B</a:t>
            </a:r>
            <a:r>
              <a:rPr lang="en-US" altLang="en-US" b="0"/>
              <a:t>|</a:t>
            </a:r>
            <a:r>
              <a:rPr lang="en-US" altLang="en-US" b="0" i="1"/>
              <a:t>A</a:t>
            </a:r>
            <a:r>
              <a:rPr lang="en-US" altLang="en-US" b="0"/>
              <a:t>)</a:t>
            </a:r>
            <a:r>
              <a:rPr lang="en-US" altLang="en-US" sz="2000" b="0"/>
              <a:t> = </a:t>
            </a:r>
            <a:r>
              <a:rPr lang="en-US" altLang="en-US" sz="3200" b="0"/>
              <a:t>1/6</a:t>
            </a:r>
          </a:p>
        </p:txBody>
      </p:sp>
      <p:sp>
        <p:nvSpPr>
          <p:cNvPr id="2378758" name="Rectangle 7"/>
          <p:cNvSpPr>
            <a:spLocks noGrp="1" noChangeArrowheads="1"/>
          </p:cNvSpPr>
          <p:nvPr>
            <p:ph type="title"/>
          </p:nvPr>
        </p:nvSpPr>
        <p:spPr>
          <a:xfrm>
            <a:off x="735806" y="3571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4800" dirty="0" err="1"/>
              <a:t>Eventos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independentes</a:t>
            </a:r>
            <a:endParaRPr lang="en-US" altLang="en-US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1" name="Rectangle 2"/>
          <p:cNvSpPr>
            <a:spLocks noChangeArrowheads="1"/>
          </p:cNvSpPr>
          <p:nvPr/>
        </p:nvSpPr>
        <p:spPr bwMode="auto">
          <a:xfrm>
            <a:off x="685800" y="1041400"/>
            <a:ext cx="7629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000" b="0"/>
              <a:t>Dois eventos </a:t>
            </a:r>
            <a:r>
              <a:rPr lang="en-US" altLang="en-US" sz="2000" b="0" i="1"/>
              <a:t>A </a:t>
            </a:r>
            <a:r>
              <a:rPr lang="en-US" altLang="en-US" sz="2000" b="0"/>
              <a:t>e </a:t>
            </a:r>
            <a:r>
              <a:rPr lang="en-US" altLang="en-US" sz="2000" b="0" i="1"/>
              <a:t>B </a:t>
            </a:r>
            <a:r>
              <a:rPr lang="en-US" altLang="en-US" sz="2000" b="0"/>
              <a:t>são </a:t>
            </a:r>
            <a:r>
              <a:rPr lang="en-US" altLang="en-US" sz="2000"/>
              <a:t>independentes </a:t>
            </a:r>
            <a:r>
              <a:rPr lang="en-US" altLang="en-US" sz="2000" b="0"/>
              <a:t>se a probabilidade de ocorrência do evento </a:t>
            </a:r>
            <a:r>
              <a:rPr lang="en-US" altLang="en-US" sz="2000" b="0" i="1"/>
              <a:t>B </a:t>
            </a:r>
            <a:r>
              <a:rPr lang="en-US" altLang="en-US" sz="2000"/>
              <a:t>não </a:t>
            </a:r>
            <a:r>
              <a:rPr lang="en-US" altLang="en-US" sz="2000" b="0"/>
              <a:t>é afetada pela ocorrência (ou não-ocorrência) do evento </a:t>
            </a:r>
            <a:r>
              <a:rPr lang="en-US" altLang="en-US" sz="2000" b="0" i="1"/>
              <a:t>A</a:t>
            </a:r>
            <a:r>
              <a:rPr lang="en-US" altLang="en-US" sz="2000" b="0"/>
              <a:t>.</a:t>
            </a:r>
            <a:endParaRPr lang="en-US" altLang="en-US" sz="2000"/>
          </a:p>
        </p:txBody>
      </p:sp>
      <p:sp>
        <p:nvSpPr>
          <p:cNvPr id="2380802" name="Rectangle 3"/>
          <p:cNvSpPr>
            <a:spLocks noChangeArrowheads="1"/>
          </p:cNvSpPr>
          <p:nvPr/>
        </p:nvSpPr>
        <p:spPr bwMode="auto">
          <a:xfrm>
            <a:off x="457200" y="5110163"/>
            <a:ext cx="42275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 i="1"/>
              <a:t>A </a:t>
            </a:r>
            <a:r>
              <a:rPr lang="en-US" altLang="en-US" sz="1800"/>
              <a:t>= tomar uma aspirina por dia.</a:t>
            </a:r>
          </a:p>
          <a:p>
            <a:pPr eaLnBrk="0" hangingPunct="0"/>
            <a:r>
              <a:rPr lang="en-US" altLang="en-US" sz="1800" i="1"/>
              <a:t>B </a:t>
            </a:r>
            <a:r>
              <a:rPr lang="en-US" altLang="en-US" sz="1800"/>
              <a:t>= ter um ataque do coração.</a:t>
            </a:r>
          </a:p>
        </p:txBody>
      </p:sp>
      <p:sp>
        <p:nvSpPr>
          <p:cNvPr id="2380803" name="Rectangle 4"/>
          <p:cNvSpPr>
            <a:spLocks noChangeArrowheads="1"/>
          </p:cNvSpPr>
          <p:nvPr/>
        </p:nvSpPr>
        <p:spPr bwMode="auto">
          <a:xfrm>
            <a:off x="5346700" y="5114925"/>
            <a:ext cx="2870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i="1"/>
              <a:t>A </a:t>
            </a:r>
            <a:r>
              <a:rPr lang="en-US" altLang="en-US" sz="1800"/>
              <a:t>= ser mulher.</a:t>
            </a:r>
          </a:p>
          <a:p>
            <a:pPr eaLnBrk="0" hangingPunct="0"/>
            <a:r>
              <a:rPr lang="en-US" altLang="en-US" sz="1800" i="1"/>
              <a:t>B </a:t>
            </a:r>
            <a:r>
              <a:rPr lang="en-US" altLang="en-US" sz="1800"/>
              <a:t>= ter menos de 1,62 m.</a:t>
            </a:r>
          </a:p>
        </p:txBody>
      </p:sp>
      <p:sp>
        <p:nvSpPr>
          <p:cNvPr id="2380804" name="Rectangle 5"/>
          <p:cNvSpPr>
            <a:spLocks noChangeArrowheads="1"/>
          </p:cNvSpPr>
          <p:nvPr/>
        </p:nvSpPr>
        <p:spPr bwMode="auto">
          <a:xfrm>
            <a:off x="392113" y="407987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000" b="0"/>
              <a:t>Dois eventos que não são independentes são </a:t>
            </a:r>
            <a:r>
              <a:rPr lang="en-US" altLang="en-US" sz="2000"/>
              <a:t>dependentes.</a:t>
            </a:r>
            <a:endParaRPr lang="en-US" altLang="en-US" sz="2000" b="0"/>
          </a:p>
        </p:txBody>
      </p:sp>
      <p:sp>
        <p:nvSpPr>
          <p:cNvPr id="2380805" name="Rectangle 6"/>
          <p:cNvSpPr>
            <a:spLocks noChangeArrowheads="1"/>
          </p:cNvSpPr>
          <p:nvPr/>
        </p:nvSpPr>
        <p:spPr bwMode="auto">
          <a:xfrm>
            <a:off x="381000" y="3036888"/>
            <a:ext cx="2644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 i="1"/>
              <a:t>A</a:t>
            </a:r>
            <a:r>
              <a:rPr lang="en-US" altLang="en-US" sz="1800"/>
              <a:t> = ser mulher.</a:t>
            </a:r>
          </a:p>
          <a:p>
            <a:pPr eaLnBrk="0" hangingPunct="0"/>
            <a:r>
              <a:rPr lang="en-US" altLang="en-US" sz="1800" i="1"/>
              <a:t>B</a:t>
            </a:r>
            <a:r>
              <a:rPr lang="en-US" altLang="en-US" sz="1800"/>
              <a:t> = ter sangue tipo O.</a:t>
            </a:r>
          </a:p>
        </p:txBody>
      </p:sp>
      <p:sp>
        <p:nvSpPr>
          <p:cNvPr id="2380806" name="Rectangle 7"/>
          <p:cNvSpPr>
            <a:spLocks noChangeArrowheads="1"/>
          </p:cNvSpPr>
          <p:nvPr/>
        </p:nvSpPr>
        <p:spPr bwMode="auto">
          <a:xfrm>
            <a:off x="5024438" y="3000375"/>
            <a:ext cx="375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 i="1"/>
              <a:t>A</a:t>
            </a:r>
            <a:r>
              <a:rPr lang="en-US" altLang="en-US" sz="1800"/>
              <a:t> = 1</a:t>
            </a:r>
            <a:r>
              <a:rPr lang="en-US" altLang="en-US" sz="1800" u="sng" baseline="30000"/>
              <a:t>o</a:t>
            </a:r>
            <a:r>
              <a:rPr lang="en-US" altLang="en-US" sz="1800"/>
              <a:t> filho ser menino.</a:t>
            </a:r>
          </a:p>
          <a:p>
            <a:pPr eaLnBrk="0" hangingPunct="0"/>
            <a:r>
              <a:rPr lang="en-US" altLang="en-US" sz="1800" i="1"/>
              <a:t>B</a:t>
            </a:r>
            <a:r>
              <a:rPr lang="en-US" altLang="en-US" sz="1800"/>
              <a:t> = 2</a:t>
            </a:r>
            <a:r>
              <a:rPr lang="en-US" altLang="en-US" sz="1800" u="sng" baseline="30000"/>
              <a:t>o</a:t>
            </a:r>
            <a:r>
              <a:rPr lang="en-US" altLang="en-US" sz="1800"/>
              <a:t> filho ser menino.</a:t>
            </a:r>
          </a:p>
        </p:txBody>
      </p:sp>
      <p:sp>
        <p:nvSpPr>
          <p:cNvPr id="238080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175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4800"/>
              <a:t>Eventos independentes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49" name="Rectangle 2"/>
          <p:cNvSpPr>
            <a:spLocks noChangeArrowheads="1"/>
          </p:cNvSpPr>
          <p:nvPr/>
        </p:nvSpPr>
        <p:spPr bwMode="auto">
          <a:xfrm>
            <a:off x="346075" y="2005013"/>
            <a:ext cx="8229600" cy="1998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82850" name="Rectangle 3"/>
          <p:cNvSpPr>
            <a:spLocks noChangeArrowheads="1"/>
          </p:cNvSpPr>
          <p:nvPr/>
        </p:nvSpPr>
        <p:spPr bwMode="auto">
          <a:xfrm>
            <a:off x="596900" y="885825"/>
            <a:ext cx="827722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 dirty="0" err="1"/>
              <a:t>Perguntou</a:t>
            </a:r>
            <a:r>
              <a:rPr lang="en-US" altLang="en-US" b="0" dirty="0"/>
              <a:t>-se a </a:t>
            </a:r>
            <a:r>
              <a:rPr lang="en-US" altLang="en-US" b="0" dirty="0" err="1"/>
              <a:t>uma</a:t>
            </a:r>
            <a:r>
              <a:rPr lang="en-US" altLang="en-US" b="0" dirty="0"/>
              <a:t> </a:t>
            </a:r>
            <a:r>
              <a:rPr lang="en-US" altLang="en-US" b="0" dirty="0" err="1"/>
              <a:t>amostra</a:t>
            </a:r>
            <a:r>
              <a:rPr lang="en-US" altLang="en-US" b="0" dirty="0"/>
              <a:t> de </a:t>
            </a:r>
            <a:r>
              <a:rPr lang="en-US" altLang="en-US" b="0" dirty="0" err="1"/>
              <a:t>adultos</a:t>
            </a:r>
            <a:r>
              <a:rPr lang="en-US" altLang="en-US" b="0" dirty="0"/>
              <a:t> </a:t>
            </a:r>
            <a:r>
              <a:rPr lang="en-US" altLang="en-US" b="0" dirty="0" err="1"/>
              <a:t>em</a:t>
            </a:r>
            <a:r>
              <a:rPr lang="en-US" altLang="en-US" b="0" dirty="0"/>
              <a:t> </a:t>
            </a:r>
            <a:r>
              <a:rPr lang="en-US" altLang="en-US" b="0" dirty="0" err="1"/>
              <a:t>três</a:t>
            </a:r>
            <a:r>
              <a:rPr lang="en-US" altLang="en-US" b="0" dirty="0"/>
              <a:t> </a:t>
            </a:r>
            <a:r>
              <a:rPr lang="en-US" altLang="en-US" b="0" dirty="0" err="1"/>
              <a:t>cidades</a:t>
            </a:r>
            <a:r>
              <a:rPr lang="en-US" altLang="en-US" b="0" dirty="0"/>
              <a:t> se </a:t>
            </a:r>
            <a:r>
              <a:rPr lang="en-US" altLang="en-US" b="0" dirty="0" err="1"/>
              <a:t>eles</a:t>
            </a:r>
            <a:r>
              <a:rPr lang="en-US" altLang="en-US" b="0" dirty="0"/>
              <a:t> </a:t>
            </a:r>
            <a:r>
              <a:rPr lang="en-US" altLang="en-US" b="0" dirty="0" err="1"/>
              <a:t>gostavam</a:t>
            </a:r>
            <a:r>
              <a:rPr lang="en-US" altLang="en-US" b="0" dirty="0"/>
              <a:t> de </a:t>
            </a:r>
            <a:r>
              <a:rPr lang="en-US" altLang="en-US" b="1" dirty="0">
                <a:solidFill>
                  <a:srgbClr val="FF0000"/>
                </a:solidFill>
              </a:rPr>
              <a:t>pizza</a:t>
            </a:r>
            <a:r>
              <a:rPr lang="en-US" altLang="en-US" b="0" dirty="0"/>
              <a:t> </a:t>
            </a:r>
          </a:p>
        </p:txBody>
      </p:sp>
      <p:sp>
        <p:nvSpPr>
          <p:cNvPr id="2382851" name="Rectangle 4"/>
          <p:cNvSpPr>
            <a:spLocks noChangeArrowheads="1"/>
          </p:cNvSpPr>
          <p:nvPr/>
        </p:nvSpPr>
        <p:spPr bwMode="auto">
          <a:xfrm>
            <a:off x="542925" y="4778375"/>
            <a:ext cx="37782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en-US" altLang="en-US" b="0"/>
              <a:t>1. </a:t>
            </a:r>
            <a:r>
              <a:rPr lang="en-US" altLang="en-US" b="0" i="1"/>
              <a:t>P</a:t>
            </a:r>
            <a:r>
              <a:rPr lang="en-US" altLang="en-US" b="0"/>
              <a:t>(sim)</a:t>
            </a:r>
          </a:p>
          <a:p>
            <a:pPr eaLnBrk="0" hangingPunct="0">
              <a:lnSpc>
                <a:spcPct val="60000"/>
              </a:lnSpc>
            </a:pPr>
            <a:endParaRPr lang="en-US" altLang="en-US" b="0"/>
          </a:p>
          <a:p>
            <a:pPr eaLnBrk="0" hangingPunct="0">
              <a:lnSpc>
                <a:spcPct val="60000"/>
              </a:lnSpc>
            </a:pPr>
            <a:r>
              <a:rPr lang="en-US" altLang="en-US" b="0"/>
              <a:t>2. </a:t>
            </a:r>
            <a:r>
              <a:rPr lang="en-US" altLang="en-US" b="0" i="1"/>
              <a:t>P</a:t>
            </a:r>
            <a:r>
              <a:rPr lang="en-US" altLang="en-US" b="0"/>
              <a:t>(Campinas)</a:t>
            </a:r>
          </a:p>
          <a:p>
            <a:pPr eaLnBrk="0" hangingPunct="0">
              <a:lnSpc>
                <a:spcPct val="60000"/>
              </a:lnSpc>
            </a:pPr>
            <a:endParaRPr lang="en-US" altLang="en-US" b="0"/>
          </a:p>
          <a:p>
            <a:pPr eaLnBrk="0" hangingPunct="0">
              <a:lnSpc>
                <a:spcPct val="60000"/>
              </a:lnSpc>
            </a:pPr>
            <a:r>
              <a:rPr lang="en-US" altLang="en-US" b="0"/>
              <a:t>3. </a:t>
            </a:r>
            <a:r>
              <a:rPr lang="en-US" altLang="en-US" b="0" i="1"/>
              <a:t>P</a:t>
            </a:r>
            <a:r>
              <a:rPr lang="en-US" altLang="en-US" b="0"/>
              <a:t>(São Paulo)</a:t>
            </a:r>
          </a:p>
          <a:p>
            <a:pPr eaLnBrk="0" hangingPunct="0">
              <a:lnSpc>
                <a:spcPct val="60000"/>
              </a:lnSpc>
            </a:pPr>
            <a:endParaRPr lang="en-US" altLang="en-US" b="0"/>
          </a:p>
          <a:p>
            <a:pPr eaLnBrk="0" hangingPunct="0">
              <a:lnSpc>
                <a:spcPct val="60000"/>
              </a:lnSpc>
            </a:pPr>
            <a:r>
              <a:rPr lang="en-US" altLang="en-US" b="0"/>
              <a:t>4. </a:t>
            </a:r>
            <a:r>
              <a:rPr lang="en-US" altLang="en-US" b="0" i="1"/>
              <a:t>P</a:t>
            </a:r>
            <a:r>
              <a:rPr lang="en-US" altLang="en-US" b="0"/>
              <a:t>(não, dado São Paulo)</a:t>
            </a:r>
          </a:p>
        </p:txBody>
      </p:sp>
      <p:sp>
        <p:nvSpPr>
          <p:cNvPr id="2382852" name="Rectangle 5"/>
          <p:cNvSpPr>
            <a:spLocks noChangeArrowheads="1"/>
          </p:cNvSpPr>
          <p:nvPr/>
        </p:nvSpPr>
        <p:spPr bwMode="auto">
          <a:xfrm>
            <a:off x="2209800" y="2000250"/>
            <a:ext cx="1231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1" dirty="0" err="1">
                <a:solidFill>
                  <a:srgbClr val="000099"/>
                </a:solidFill>
              </a:rPr>
              <a:t>Ribeirão</a:t>
            </a:r>
            <a:endParaRPr lang="en-US" altLang="en-US" b="1" dirty="0">
              <a:solidFill>
                <a:srgbClr val="000099"/>
              </a:solidFill>
            </a:endParaRPr>
          </a:p>
        </p:txBody>
      </p:sp>
      <p:sp>
        <p:nvSpPr>
          <p:cNvPr id="2382853" name="Rectangle 6"/>
          <p:cNvSpPr>
            <a:spLocks noChangeArrowheads="1"/>
          </p:cNvSpPr>
          <p:nvPr/>
        </p:nvSpPr>
        <p:spPr bwMode="auto">
          <a:xfrm>
            <a:off x="3884613" y="2000250"/>
            <a:ext cx="14715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1">
                <a:solidFill>
                  <a:srgbClr val="000099"/>
                </a:solidFill>
              </a:rPr>
              <a:t>Campinas</a:t>
            </a:r>
          </a:p>
        </p:txBody>
      </p:sp>
      <p:sp>
        <p:nvSpPr>
          <p:cNvPr id="2382854" name="Rectangle 7"/>
          <p:cNvSpPr>
            <a:spLocks noChangeArrowheads="1"/>
          </p:cNvSpPr>
          <p:nvPr/>
        </p:nvSpPr>
        <p:spPr bwMode="auto">
          <a:xfrm>
            <a:off x="5554663" y="2000250"/>
            <a:ext cx="1211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1">
                <a:solidFill>
                  <a:srgbClr val="000099"/>
                </a:solidFill>
              </a:rPr>
              <a:t>S. Paulo</a:t>
            </a:r>
          </a:p>
        </p:txBody>
      </p:sp>
      <p:sp>
        <p:nvSpPr>
          <p:cNvPr id="2382855" name="Rectangle 8"/>
          <p:cNvSpPr>
            <a:spLocks noChangeArrowheads="1"/>
          </p:cNvSpPr>
          <p:nvPr/>
        </p:nvSpPr>
        <p:spPr bwMode="auto">
          <a:xfrm>
            <a:off x="7226300" y="2000250"/>
            <a:ext cx="7113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1" dirty="0">
                <a:solidFill>
                  <a:srgbClr val="FF0000"/>
                </a:solidFill>
              </a:rPr>
              <a:t>Total</a:t>
            </a:r>
          </a:p>
        </p:txBody>
      </p:sp>
      <p:sp>
        <p:nvSpPr>
          <p:cNvPr id="2382856" name="Rectangle 9"/>
          <p:cNvSpPr>
            <a:spLocks noChangeArrowheads="1"/>
          </p:cNvSpPr>
          <p:nvPr/>
        </p:nvSpPr>
        <p:spPr bwMode="auto">
          <a:xfrm>
            <a:off x="461963" y="2386013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Sim</a:t>
            </a:r>
            <a:endParaRPr lang="en-US" altLang="en-US" b="0"/>
          </a:p>
        </p:txBody>
      </p:sp>
      <p:sp>
        <p:nvSpPr>
          <p:cNvPr id="2382857" name="Rectangle 10"/>
          <p:cNvSpPr>
            <a:spLocks noChangeArrowheads="1"/>
          </p:cNvSpPr>
          <p:nvPr/>
        </p:nvSpPr>
        <p:spPr bwMode="auto">
          <a:xfrm>
            <a:off x="2209800" y="2386013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100</a:t>
            </a:r>
            <a:endParaRPr lang="en-US" altLang="en-US" b="0"/>
          </a:p>
        </p:txBody>
      </p:sp>
      <p:sp>
        <p:nvSpPr>
          <p:cNvPr id="2382858" name="Rectangle 11"/>
          <p:cNvSpPr>
            <a:spLocks noChangeArrowheads="1"/>
          </p:cNvSpPr>
          <p:nvPr/>
        </p:nvSpPr>
        <p:spPr bwMode="auto">
          <a:xfrm>
            <a:off x="3884613" y="2386013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2859" name="Rectangle 12"/>
          <p:cNvSpPr>
            <a:spLocks noChangeArrowheads="1"/>
          </p:cNvSpPr>
          <p:nvPr/>
        </p:nvSpPr>
        <p:spPr bwMode="auto">
          <a:xfrm>
            <a:off x="5554663" y="2386013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2860" name="Rectangle 13"/>
          <p:cNvSpPr>
            <a:spLocks noChangeArrowheads="1"/>
          </p:cNvSpPr>
          <p:nvPr/>
        </p:nvSpPr>
        <p:spPr bwMode="auto">
          <a:xfrm>
            <a:off x="7226300" y="2386013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400</a:t>
            </a:r>
            <a:endParaRPr lang="en-US" altLang="en-US" b="0"/>
          </a:p>
        </p:txBody>
      </p:sp>
      <p:sp>
        <p:nvSpPr>
          <p:cNvPr id="2382861" name="Rectangle 14"/>
          <p:cNvSpPr>
            <a:spLocks noChangeArrowheads="1"/>
          </p:cNvSpPr>
          <p:nvPr/>
        </p:nvSpPr>
        <p:spPr bwMode="auto">
          <a:xfrm>
            <a:off x="461963" y="2770188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</a:t>
            </a:r>
          </a:p>
        </p:txBody>
      </p:sp>
      <p:sp>
        <p:nvSpPr>
          <p:cNvPr id="2382862" name="Rectangle 15"/>
          <p:cNvSpPr>
            <a:spLocks noChangeArrowheads="1"/>
          </p:cNvSpPr>
          <p:nvPr/>
        </p:nvSpPr>
        <p:spPr bwMode="auto">
          <a:xfrm>
            <a:off x="2209800" y="2770188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125</a:t>
            </a:r>
            <a:endParaRPr lang="en-US" altLang="en-US" b="0"/>
          </a:p>
        </p:txBody>
      </p:sp>
      <p:sp>
        <p:nvSpPr>
          <p:cNvPr id="2382863" name="Rectangle 16"/>
          <p:cNvSpPr>
            <a:spLocks noChangeArrowheads="1"/>
          </p:cNvSpPr>
          <p:nvPr/>
        </p:nvSpPr>
        <p:spPr bwMode="auto">
          <a:xfrm>
            <a:off x="3884613" y="2770188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130</a:t>
            </a:r>
            <a:endParaRPr lang="en-US" altLang="en-US" b="0"/>
          </a:p>
        </p:txBody>
      </p:sp>
      <p:sp>
        <p:nvSpPr>
          <p:cNvPr id="2382864" name="Rectangle 17"/>
          <p:cNvSpPr>
            <a:spLocks noChangeArrowheads="1"/>
          </p:cNvSpPr>
          <p:nvPr/>
        </p:nvSpPr>
        <p:spPr bwMode="auto">
          <a:xfrm>
            <a:off x="5726113" y="2770188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95</a:t>
            </a:r>
            <a:endParaRPr lang="en-US" altLang="en-US" b="0"/>
          </a:p>
        </p:txBody>
      </p:sp>
      <p:sp>
        <p:nvSpPr>
          <p:cNvPr id="2382865" name="Rectangle 18"/>
          <p:cNvSpPr>
            <a:spLocks noChangeArrowheads="1"/>
          </p:cNvSpPr>
          <p:nvPr/>
        </p:nvSpPr>
        <p:spPr bwMode="auto">
          <a:xfrm>
            <a:off x="7226300" y="2770188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350</a:t>
            </a:r>
            <a:endParaRPr lang="en-US" altLang="en-US" b="0"/>
          </a:p>
        </p:txBody>
      </p:sp>
      <p:sp>
        <p:nvSpPr>
          <p:cNvPr id="2382866" name="Rectangle 19"/>
          <p:cNvSpPr>
            <a:spLocks noChangeArrowheads="1"/>
          </p:cNvSpPr>
          <p:nvPr/>
        </p:nvSpPr>
        <p:spPr bwMode="auto">
          <a:xfrm>
            <a:off x="461963" y="3157538"/>
            <a:ext cx="1531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 sabe</a:t>
            </a:r>
            <a:endParaRPr lang="en-US" altLang="en-US" b="0"/>
          </a:p>
        </p:txBody>
      </p:sp>
      <p:sp>
        <p:nvSpPr>
          <p:cNvPr id="2382867" name="Rectangle 20"/>
          <p:cNvSpPr>
            <a:spLocks noChangeArrowheads="1"/>
          </p:cNvSpPr>
          <p:nvPr/>
        </p:nvSpPr>
        <p:spPr bwMode="auto">
          <a:xfrm>
            <a:off x="2209800" y="3157538"/>
            <a:ext cx="50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 75</a:t>
            </a:r>
            <a:endParaRPr lang="en-US" altLang="en-US" b="0"/>
          </a:p>
        </p:txBody>
      </p:sp>
      <p:sp>
        <p:nvSpPr>
          <p:cNvPr id="2382868" name="Rectangle 21"/>
          <p:cNvSpPr>
            <a:spLocks noChangeArrowheads="1"/>
          </p:cNvSpPr>
          <p:nvPr/>
        </p:nvSpPr>
        <p:spPr bwMode="auto">
          <a:xfrm>
            <a:off x="3884613" y="3157538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170</a:t>
            </a:r>
            <a:endParaRPr lang="en-US" altLang="en-US" b="0"/>
          </a:p>
        </p:txBody>
      </p:sp>
      <p:sp>
        <p:nvSpPr>
          <p:cNvPr id="2382869" name="Rectangle 22"/>
          <p:cNvSpPr>
            <a:spLocks noChangeArrowheads="1"/>
          </p:cNvSpPr>
          <p:nvPr/>
        </p:nvSpPr>
        <p:spPr bwMode="auto">
          <a:xfrm>
            <a:off x="5802313" y="3157538"/>
            <a:ext cx="25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5</a:t>
            </a:r>
            <a:endParaRPr lang="en-US" altLang="en-US" b="0"/>
          </a:p>
        </p:txBody>
      </p:sp>
      <p:sp>
        <p:nvSpPr>
          <p:cNvPr id="2382870" name="Rectangle 23"/>
          <p:cNvSpPr>
            <a:spLocks noChangeArrowheads="1"/>
          </p:cNvSpPr>
          <p:nvPr/>
        </p:nvSpPr>
        <p:spPr bwMode="auto">
          <a:xfrm>
            <a:off x="7226300" y="3157538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250</a:t>
            </a:r>
            <a:endParaRPr lang="en-US" altLang="en-US" b="0"/>
          </a:p>
        </p:txBody>
      </p:sp>
      <p:sp>
        <p:nvSpPr>
          <p:cNvPr id="2382871" name="Rectangle 24"/>
          <p:cNvSpPr>
            <a:spLocks noChangeArrowheads="1"/>
          </p:cNvSpPr>
          <p:nvPr/>
        </p:nvSpPr>
        <p:spPr bwMode="auto">
          <a:xfrm>
            <a:off x="804863" y="3543300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sp>
        <p:nvSpPr>
          <p:cNvPr id="2382872" name="Rectangle 25"/>
          <p:cNvSpPr>
            <a:spLocks noChangeArrowheads="1"/>
          </p:cNvSpPr>
          <p:nvPr/>
        </p:nvSpPr>
        <p:spPr bwMode="auto">
          <a:xfrm>
            <a:off x="2209800" y="3543300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300</a:t>
            </a:r>
            <a:endParaRPr lang="en-US" altLang="en-US" b="0"/>
          </a:p>
        </p:txBody>
      </p:sp>
      <p:sp>
        <p:nvSpPr>
          <p:cNvPr id="2382873" name="Rectangle 26"/>
          <p:cNvSpPr>
            <a:spLocks noChangeArrowheads="1"/>
          </p:cNvSpPr>
          <p:nvPr/>
        </p:nvSpPr>
        <p:spPr bwMode="auto">
          <a:xfrm>
            <a:off x="3884613" y="35433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450</a:t>
            </a:r>
            <a:endParaRPr lang="en-US" altLang="en-US" b="0"/>
          </a:p>
        </p:txBody>
      </p:sp>
      <p:sp>
        <p:nvSpPr>
          <p:cNvPr id="2382874" name="Rectangle 27"/>
          <p:cNvSpPr>
            <a:spLocks noChangeArrowheads="1"/>
          </p:cNvSpPr>
          <p:nvPr/>
        </p:nvSpPr>
        <p:spPr bwMode="auto">
          <a:xfrm>
            <a:off x="5554663" y="35433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250</a:t>
            </a:r>
            <a:endParaRPr lang="en-US" altLang="en-US" b="0"/>
          </a:p>
        </p:txBody>
      </p:sp>
      <p:sp>
        <p:nvSpPr>
          <p:cNvPr id="2382875" name="Rectangle 28"/>
          <p:cNvSpPr>
            <a:spLocks noChangeArrowheads="1"/>
          </p:cNvSpPr>
          <p:nvPr/>
        </p:nvSpPr>
        <p:spPr bwMode="auto">
          <a:xfrm>
            <a:off x="7064375" y="3543300"/>
            <a:ext cx="763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1.000</a:t>
            </a:r>
            <a:endParaRPr lang="en-US" altLang="en-US" b="0"/>
          </a:p>
        </p:txBody>
      </p:sp>
      <p:sp>
        <p:nvSpPr>
          <p:cNvPr id="2382876" name="Line 29"/>
          <p:cNvSpPr>
            <a:spLocks noChangeShapeType="1"/>
          </p:cNvSpPr>
          <p:nvPr/>
        </p:nvSpPr>
        <p:spPr bwMode="auto">
          <a:xfrm>
            <a:off x="376238" y="2346325"/>
            <a:ext cx="823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2877" name="Line 30"/>
          <p:cNvSpPr>
            <a:spLocks noChangeShapeType="1"/>
          </p:cNvSpPr>
          <p:nvPr/>
        </p:nvSpPr>
        <p:spPr bwMode="auto">
          <a:xfrm>
            <a:off x="2017713" y="2011363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2878" name="Line 31"/>
          <p:cNvSpPr>
            <a:spLocks noChangeShapeType="1"/>
          </p:cNvSpPr>
          <p:nvPr/>
        </p:nvSpPr>
        <p:spPr bwMode="auto">
          <a:xfrm>
            <a:off x="6900863" y="1989138"/>
            <a:ext cx="0" cy="2017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2879" name="Line 32"/>
          <p:cNvSpPr>
            <a:spLocks noChangeShapeType="1"/>
          </p:cNvSpPr>
          <p:nvPr/>
        </p:nvSpPr>
        <p:spPr bwMode="auto">
          <a:xfrm>
            <a:off x="385763" y="35321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2880" name="Text Box 33"/>
          <p:cNvSpPr txBox="1">
            <a:spLocks noChangeArrowheads="1"/>
          </p:cNvSpPr>
          <p:nvPr/>
        </p:nvSpPr>
        <p:spPr bwMode="auto">
          <a:xfrm>
            <a:off x="1000125" y="4200525"/>
            <a:ext cx="776287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/>
              <a:t>Uma das respostas é selecionada ao acaso. Determine:</a:t>
            </a:r>
            <a:endParaRPr lang="en-US" altLang="en-US" sz="2000" b="0"/>
          </a:p>
        </p:txBody>
      </p:sp>
      <p:sp>
        <p:nvSpPr>
          <p:cNvPr id="2382881" name="Rectangle 34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5400"/>
              <a:t>Tabela de contingência</a:t>
            </a:r>
          </a:p>
        </p:txBody>
      </p:sp>
    </p:spTree>
  </p:cSld>
  <p:clrMapOvr>
    <a:masterClrMapping/>
  </p:clrMapOvr>
  <p:transition spd="slow">
    <p:comb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897" name="Rectangle 2"/>
          <p:cNvSpPr>
            <a:spLocks noChangeArrowheads="1"/>
          </p:cNvSpPr>
          <p:nvPr/>
        </p:nvSpPr>
        <p:spPr bwMode="auto">
          <a:xfrm>
            <a:off x="317500" y="1428750"/>
            <a:ext cx="8343900" cy="200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84898" name="Rectangle 4"/>
          <p:cNvSpPr>
            <a:spLocks noChangeArrowheads="1"/>
          </p:cNvSpPr>
          <p:nvPr/>
        </p:nvSpPr>
        <p:spPr bwMode="auto">
          <a:xfrm>
            <a:off x="590550" y="3914775"/>
            <a:ext cx="14874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b="0"/>
              <a:t>1. </a:t>
            </a:r>
            <a:r>
              <a:rPr lang="en-US" altLang="en-US" b="0" i="1"/>
              <a:t>P</a:t>
            </a:r>
            <a:r>
              <a:rPr lang="en-US" altLang="en-US" b="0"/>
              <a:t>(sim) </a:t>
            </a:r>
          </a:p>
        </p:txBody>
      </p:sp>
      <p:sp>
        <p:nvSpPr>
          <p:cNvPr id="2384899" name="Rectangle 5"/>
          <p:cNvSpPr>
            <a:spLocks noChangeArrowheads="1"/>
          </p:cNvSpPr>
          <p:nvPr/>
        </p:nvSpPr>
        <p:spPr bwMode="auto">
          <a:xfrm>
            <a:off x="2152650" y="1819275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100</a:t>
            </a:r>
            <a:endParaRPr lang="en-US" altLang="en-US" b="0"/>
          </a:p>
        </p:txBody>
      </p:sp>
      <p:sp>
        <p:nvSpPr>
          <p:cNvPr id="2384900" name="Rectangle 6"/>
          <p:cNvSpPr>
            <a:spLocks noChangeArrowheads="1"/>
          </p:cNvSpPr>
          <p:nvPr/>
        </p:nvSpPr>
        <p:spPr bwMode="auto">
          <a:xfrm>
            <a:off x="382746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4901" name="Rectangle 7"/>
          <p:cNvSpPr>
            <a:spLocks noChangeArrowheads="1"/>
          </p:cNvSpPr>
          <p:nvPr/>
        </p:nvSpPr>
        <p:spPr bwMode="auto">
          <a:xfrm>
            <a:off x="549751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4902" name="Rectangle 8"/>
          <p:cNvSpPr>
            <a:spLocks noChangeArrowheads="1"/>
          </p:cNvSpPr>
          <p:nvPr/>
        </p:nvSpPr>
        <p:spPr bwMode="auto">
          <a:xfrm>
            <a:off x="2152650" y="2203450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125</a:t>
            </a:r>
            <a:endParaRPr lang="en-US" altLang="en-US" b="0"/>
          </a:p>
        </p:txBody>
      </p:sp>
      <p:sp>
        <p:nvSpPr>
          <p:cNvPr id="2384903" name="Rectangle 9"/>
          <p:cNvSpPr>
            <a:spLocks noChangeArrowheads="1"/>
          </p:cNvSpPr>
          <p:nvPr/>
        </p:nvSpPr>
        <p:spPr bwMode="auto">
          <a:xfrm>
            <a:off x="3827463" y="220345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130</a:t>
            </a:r>
            <a:endParaRPr lang="en-US" altLang="en-US" b="0"/>
          </a:p>
        </p:txBody>
      </p:sp>
      <p:sp>
        <p:nvSpPr>
          <p:cNvPr id="2384904" name="Rectangle 10"/>
          <p:cNvSpPr>
            <a:spLocks noChangeArrowheads="1"/>
          </p:cNvSpPr>
          <p:nvPr/>
        </p:nvSpPr>
        <p:spPr bwMode="auto">
          <a:xfrm>
            <a:off x="5662613" y="220345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95</a:t>
            </a:r>
            <a:endParaRPr lang="en-US" altLang="en-US" b="0"/>
          </a:p>
        </p:txBody>
      </p:sp>
      <p:sp>
        <p:nvSpPr>
          <p:cNvPr id="2384905" name="Rectangle 11"/>
          <p:cNvSpPr>
            <a:spLocks noChangeArrowheads="1"/>
          </p:cNvSpPr>
          <p:nvPr/>
        </p:nvSpPr>
        <p:spPr bwMode="auto">
          <a:xfrm>
            <a:off x="7235825" y="220345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350</a:t>
            </a:r>
            <a:endParaRPr lang="en-US" altLang="en-US" b="0"/>
          </a:p>
        </p:txBody>
      </p:sp>
      <p:sp>
        <p:nvSpPr>
          <p:cNvPr id="2384906" name="Rectangle 12"/>
          <p:cNvSpPr>
            <a:spLocks noChangeArrowheads="1"/>
          </p:cNvSpPr>
          <p:nvPr/>
        </p:nvSpPr>
        <p:spPr bwMode="auto">
          <a:xfrm>
            <a:off x="2152650" y="2590800"/>
            <a:ext cx="50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 75</a:t>
            </a:r>
            <a:endParaRPr lang="en-US" altLang="en-US" b="0"/>
          </a:p>
        </p:txBody>
      </p:sp>
      <p:sp>
        <p:nvSpPr>
          <p:cNvPr id="2384907" name="Rectangle 13"/>
          <p:cNvSpPr>
            <a:spLocks noChangeArrowheads="1"/>
          </p:cNvSpPr>
          <p:nvPr/>
        </p:nvSpPr>
        <p:spPr bwMode="auto">
          <a:xfrm>
            <a:off x="3827463" y="25908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170</a:t>
            </a:r>
            <a:endParaRPr lang="en-US" altLang="en-US" b="0"/>
          </a:p>
        </p:txBody>
      </p:sp>
      <p:sp>
        <p:nvSpPr>
          <p:cNvPr id="2384908" name="Rectangle 14"/>
          <p:cNvSpPr>
            <a:spLocks noChangeArrowheads="1"/>
          </p:cNvSpPr>
          <p:nvPr/>
        </p:nvSpPr>
        <p:spPr bwMode="auto">
          <a:xfrm>
            <a:off x="5726113" y="2590800"/>
            <a:ext cx="25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5</a:t>
            </a:r>
            <a:endParaRPr lang="en-US" altLang="en-US" b="0"/>
          </a:p>
        </p:txBody>
      </p:sp>
      <p:sp>
        <p:nvSpPr>
          <p:cNvPr id="2384909" name="Rectangle 15"/>
          <p:cNvSpPr>
            <a:spLocks noChangeArrowheads="1"/>
          </p:cNvSpPr>
          <p:nvPr/>
        </p:nvSpPr>
        <p:spPr bwMode="auto">
          <a:xfrm>
            <a:off x="7232650" y="259080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250</a:t>
            </a:r>
            <a:endParaRPr lang="en-US" altLang="en-US" b="0"/>
          </a:p>
        </p:txBody>
      </p:sp>
      <p:sp>
        <p:nvSpPr>
          <p:cNvPr id="2384910" name="Rectangle 16"/>
          <p:cNvSpPr>
            <a:spLocks noChangeArrowheads="1"/>
          </p:cNvSpPr>
          <p:nvPr/>
        </p:nvSpPr>
        <p:spPr bwMode="auto">
          <a:xfrm>
            <a:off x="2152650" y="1433513"/>
            <a:ext cx="1138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Ribeirão</a:t>
            </a:r>
          </a:p>
        </p:txBody>
      </p:sp>
      <p:sp>
        <p:nvSpPr>
          <p:cNvPr id="2384911" name="Rectangle 17"/>
          <p:cNvSpPr>
            <a:spLocks noChangeArrowheads="1"/>
          </p:cNvSpPr>
          <p:nvPr/>
        </p:nvSpPr>
        <p:spPr bwMode="auto">
          <a:xfrm>
            <a:off x="3827463" y="1433513"/>
            <a:ext cx="1374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Campinas</a:t>
            </a:r>
          </a:p>
        </p:txBody>
      </p:sp>
      <p:sp>
        <p:nvSpPr>
          <p:cNvPr id="2384912" name="Rectangle 18"/>
          <p:cNvSpPr>
            <a:spLocks noChangeArrowheads="1"/>
          </p:cNvSpPr>
          <p:nvPr/>
        </p:nvSpPr>
        <p:spPr bwMode="auto">
          <a:xfrm>
            <a:off x="5497513" y="1433513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S. Paulo</a:t>
            </a:r>
          </a:p>
        </p:txBody>
      </p:sp>
      <p:sp>
        <p:nvSpPr>
          <p:cNvPr id="2384913" name="Rectangle 19"/>
          <p:cNvSpPr>
            <a:spLocks noChangeArrowheads="1"/>
          </p:cNvSpPr>
          <p:nvPr/>
        </p:nvSpPr>
        <p:spPr bwMode="auto">
          <a:xfrm>
            <a:off x="7169150" y="1433513"/>
            <a:ext cx="677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sp>
        <p:nvSpPr>
          <p:cNvPr id="2384914" name="Rectangle 20"/>
          <p:cNvSpPr>
            <a:spLocks noChangeArrowheads="1"/>
          </p:cNvSpPr>
          <p:nvPr/>
        </p:nvSpPr>
        <p:spPr bwMode="auto">
          <a:xfrm>
            <a:off x="379413" y="1819275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Sim</a:t>
            </a:r>
          </a:p>
        </p:txBody>
      </p:sp>
      <p:sp>
        <p:nvSpPr>
          <p:cNvPr id="2384915" name="Rectangle 21"/>
          <p:cNvSpPr>
            <a:spLocks noChangeArrowheads="1"/>
          </p:cNvSpPr>
          <p:nvPr/>
        </p:nvSpPr>
        <p:spPr bwMode="auto">
          <a:xfrm>
            <a:off x="379413" y="22034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</a:t>
            </a:r>
          </a:p>
        </p:txBody>
      </p:sp>
      <p:sp>
        <p:nvSpPr>
          <p:cNvPr id="2384916" name="Rectangle 22"/>
          <p:cNvSpPr>
            <a:spLocks noChangeArrowheads="1"/>
          </p:cNvSpPr>
          <p:nvPr/>
        </p:nvSpPr>
        <p:spPr bwMode="auto">
          <a:xfrm>
            <a:off x="379413" y="2590800"/>
            <a:ext cx="1493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 sabe</a:t>
            </a:r>
          </a:p>
        </p:txBody>
      </p:sp>
      <p:sp>
        <p:nvSpPr>
          <p:cNvPr id="2384917" name="Rectangle 23"/>
          <p:cNvSpPr>
            <a:spLocks noChangeArrowheads="1"/>
          </p:cNvSpPr>
          <p:nvPr/>
        </p:nvSpPr>
        <p:spPr bwMode="auto">
          <a:xfrm>
            <a:off x="506413" y="2976563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52650" y="2976563"/>
            <a:ext cx="3854450" cy="365125"/>
            <a:chOff x="1048" y="2500"/>
            <a:chExt cx="1821" cy="307"/>
          </a:xfrm>
        </p:grpSpPr>
        <p:sp>
          <p:nvSpPr>
            <p:cNvPr id="2384933" name="Rectangle 25"/>
            <p:cNvSpPr>
              <a:spLocks noChangeArrowheads="1"/>
            </p:cNvSpPr>
            <p:nvPr/>
          </p:nvSpPr>
          <p:spPr bwMode="auto">
            <a:xfrm>
              <a:off x="104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300</a:t>
              </a:r>
              <a:endParaRPr lang="en-US" altLang="en-US" b="0"/>
            </a:p>
          </p:txBody>
        </p:sp>
        <p:sp>
          <p:nvSpPr>
            <p:cNvPr id="2384934" name="Rectangle 26"/>
            <p:cNvSpPr>
              <a:spLocks noChangeArrowheads="1"/>
            </p:cNvSpPr>
            <p:nvPr/>
          </p:nvSpPr>
          <p:spPr bwMode="auto">
            <a:xfrm>
              <a:off x="1839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450</a:t>
              </a:r>
              <a:endParaRPr lang="en-US" altLang="en-US" b="0"/>
            </a:p>
          </p:txBody>
        </p:sp>
        <p:sp>
          <p:nvSpPr>
            <p:cNvPr id="2384935" name="Rectangle 27"/>
            <p:cNvSpPr>
              <a:spLocks noChangeArrowheads="1"/>
            </p:cNvSpPr>
            <p:nvPr/>
          </p:nvSpPr>
          <p:spPr bwMode="auto">
            <a:xfrm>
              <a:off x="262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250</a:t>
              </a:r>
              <a:endParaRPr lang="en-US" altLang="en-US" b="0"/>
            </a:p>
          </p:txBody>
        </p:sp>
      </p:grpSp>
      <p:sp>
        <p:nvSpPr>
          <p:cNvPr id="2384919" name="Line 28"/>
          <p:cNvSpPr>
            <a:spLocks noChangeShapeType="1"/>
          </p:cNvSpPr>
          <p:nvPr/>
        </p:nvSpPr>
        <p:spPr bwMode="auto">
          <a:xfrm>
            <a:off x="320675" y="1793875"/>
            <a:ext cx="833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20" name="Line 29"/>
          <p:cNvSpPr>
            <a:spLocks noChangeShapeType="1"/>
          </p:cNvSpPr>
          <p:nvPr/>
        </p:nvSpPr>
        <p:spPr bwMode="auto">
          <a:xfrm>
            <a:off x="1960563" y="1436688"/>
            <a:ext cx="0" cy="200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21" name="Line 30"/>
          <p:cNvSpPr>
            <a:spLocks noChangeShapeType="1"/>
          </p:cNvSpPr>
          <p:nvPr/>
        </p:nvSpPr>
        <p:spPr bwMode="auto">
          <a:xfrm>
            <a:off x="1360488" y="3429000"/>
            <a:ext cx="5991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22" name="Line 31"/>
          <p:cNvSpPr>
            <a:spLocks noChangeShapeType="1"/>
          </p:cNvSpPr>
          <p:nvPr/>
        </p:nvSpPr>
        <p:spPr bwMode="auto">
          <a:xfrm>
            <a:off x="6843713" y="1435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23" name="Line 32"/>
          <p:cNvSpPr>
            <a:spLocks noChangeShapeType="1"/>
          </p:cNvSpPr>
          <p:nvPr/>
        </p:nvSpPr>
        <p:spPr bwMode="auto">
          <a:xfrm>
            <a:off x="315913" y="2967038"/>
            <a:ext cx="834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24" name="Rectangle 33"/>
          <p:cNvSpPr>
            <a:spLocks noChangeArrowheads="1"/>
          </p:cNvSpPr>
          <p:nvPr/>
        </p:nvSpPr>
        <p:spPr bwMode="auto">
          <a:xfrm>
            <a:off x="7232650" y="1819275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400</a:t>
            </a:r>
            <a:endParaRPr lang="en-US" altLang="en-US" b="0"/>
          </a:p>
        </p:txBody>
      </p:sp>
      <p:sp>
        <p:nvSpPr>
          <p:cNvPr id="2384925" name="Rectangle 34"/>
          <p:cNvSpPr>
            <a:spLocks noChangeArrowheads="1"/>
          </p:cNvSpPr>
          <p:nvPr/>
        </p:nvSpPr>
        <p:spPr bwMode="auto">
          <a:xfrm>
            <a:off x="7085013" y="2978150"/>
            <a:ext cx="763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1.000</a:t>
            </a:r>
            <a:endParaRPr lang="en-US" altLang="en-US" b="0"/>
          </a:p>
        </p:txBody>
      </p:sp>
      <p:sp>
        <p:nvSpPr>
          <p:cNvPr id="2384926" name="Rectangle 42"/>
          <p:cNvSpPr>
            <a:spLocks noGrp="1" noChangeArrowheads="1"/>
          </p:cNvSpPr>
          <p:nvPr>
            <p:ph type="title"/>
          </p:nvPr>
        </p:nvSpPr>
        <p:spPr>
          <a:xfrm>
            <a:off x="685800" y="412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0"/>
              <a:t>Soluções</a:t>
            </a:r>
          </a:p>
        </p:txBody>
      </p:sp>
      <p:sp>
        <p:nvSpPr>
          <p:cNvPr id="2384927" name="Rectangle 43"/>
          <p:cNvSpPr>
            <a:spLocks noChangeArrowheads="1"/>
          </p:cNvSpPr>
          <p:nvPr/>
        </p:nvSpPr>
        <p:spPr bwMode="auto">
          <a:xfrm>
            <a:off x="3467100" y="3962400"/>
            <a:ext cx="330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84928" name="Rectangle 45"/>
          <p:cNvSpPr>
            <a:spLocks noChangeArrowheads="1"/>
          </p:cNvSpPr>
          <p:nvPr/>
        </p:nvSpPr>
        <p:spPr bwMode="auto">
          <a:xfrm>
            <a:off x="4902200" y="3937000"/>
            <a:ext cx="393700" cy="33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84929" name="Rectangle 46"/>
          <p:cNvSpPr>
            <a:spLocks noChangeArrowheads="1"/>
          </p:cNvSpPr>
          <p:nvPr/>
        </p:nvSpPr>
        <p:spPr bwMode="auto">
          <a:xfrm>
            <a:off x="3454400" y="3937000"/>
            <a:ext cx="393700" cy="33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701935" name="Text Box 47"/>
          <p:cNvSpPr txBox="1">
            <a:spLocks noChangeArrowheads="1"/>
          </p:cNvSpPr>
          <p:nvPr/>
        </p:nvSpPr>
        <p:spPr bwMode="auto">
          <a:xfrm>
            <a:off x="3059113" y="3860800"/>
            <a:ext cx="2170112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000" b="0"/>
              <a:t>= 400/1.000 = 0,4</a:t>
            </a:r>
          </a:p>
        </p:txBody>
      </p:sp>
      <p:sp>
        <p:nvSpPr>
          <p:cNvPr id="2384931" name="Rectangle 48"/>
          <p:cNvSpPr>
            <a:spLocks noChangeArrowheads="1"/>
          </p:cNvSpPr>
          <p:nvPr/>
        </p:nvSpPr>
        <p:spPr bwMode="auto">
          <a:xfrm>
            <a:off x="7235825" y="1844675"/>
            <a:ext cx="720725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4932" name="Rectangle 49"/>
          <p:cNvSpPr>
            <a:spLocks noChangeArrowheads="1"/>
          </p:cNvSpPr>
          <p:nvPr/>
        </p:nvSpPr>
        <p:spPr bwMode="auto">
          <a:xfrm>
            <a:off x="7019925" y="2997200"/>
            <a:ext cx="1081088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0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0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0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93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45" name="Rectangle 2"/>
          <p:cNvSpPr>
            <a:spLocks noChangeArrowheads="1"/>
          </p:cNvSpPr>
          <p:nvPr/>
        </p:nvSpPr>
        <p:spPr bwMode="auto">
          <a:xfrm>
            <a:off x="317500" y="1428750"/>
            <a:ext cx="8343900" cy="200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86946" name="Rectangle 4"/>
          <p:cNvSpPr>
            <a:spLocks noChangeArrowheads="1"/>
          </p:cNvSpPr>
          <p:nvPr/>
        </p:nvSpPr>
        <p:spPr bwMode="auto">
          <a:xfrm>
            <a:off x="590550" y="3914775"/>
            <a:ext cx="23034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b="0"/>
              <a:t>2. </a:t>
            </a:r>
            <a:r>
              <a:rPr lang="en-US" altLang="en-US" b="0" i="1"/>
              <a:t>P</a:t>
            </a:r>
            <a:r>
              <a:rPr lang="en-US" altLang="en-US" b="0"/>
              <a:t>(Campinas)</a:t>
            </a:r>
          </a:p>
        </p:txBody>
      </p:sp>
      <p:sp>
        <p:nvSpPr>
          <p:cNvPr id="2386947" name="Rectangle 5"/>
          <p:cNvSpPr>
            <a:spLocks noChangeArrowheads="1"/>
          </p:cNvSpPr>
          <p:nvPr/>
        </p:nvSpPr>
        <p:spPr bwMode="auto">
          <a:xfrm>
            <a:off x="2152650" y="1819275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100</a:t>
            </a:r>
            <a:endParaRPr lang="en-US" altLang="en-US" b="0"/>
          </a:p>
        </p:txBody>
      </p:sp>
      <p:sp>
        <p:nvSpPr>
          <p:cNvPr id="2386948" name="Rectangle 6"/>
          <p:cNvSpPr>
            <a:spLocks noChangeArrowheads="1"/>
          </p:cNvSpPr>
          <p:nvPr/>
        </p:nvSpPr>
        <p:spPr bwMode="auto">
          <a:xfrm>
            <a:off x="382746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6949" name="Rectangle 7"/>
          <p:cNvSpPr>
            <a:spLocks noChangeArrowheads="1"/>
          </p:cNvSpPr>
          <p:nvPr/>
        </p:nvSpPr>
        <p:spPr bwMode="auto">
          <a:xfrm>
            <a:off x="549751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6950" name="Rectangle 8"/>
          <p:cNvSpPr>
            <a:spLocks noChangeArrowheads="1"/>
          </p:cNvSpPr>
          <p:nvPr/>
        </p:nvSpPr>
        <p:spPr bwMode="auto">
          <a:xfrm>
            <a:off x="2152650" y="2203450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125</a:t>
            </a:r>
            <a:endParaRPr lang="en-US" altLang="en-US" b="0"/>
          </a:p>
        </p:txBody>
      </p:sp>
      <p:sp>
        <p:nvSpPr>
          <p:cNvPr id="2386951" name="Rectangle 9"/>
          <p:cNvSpPr>
            <a:spLocks noChangeArrowheads="1"/>
          </p:cNvSpPr>
          <p:nvPr/>
        </p:nvSpPr>
        <p:spPr bwMode="auto">
          <a:xfrm>
            <a:off x="3827463" y="220345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130</a:t>
            </a:r>
            <a:endParaRPr lang="en-US" altLang="en-US" b="0"/>
          </a:p>
        </p:txBody>
      </p:sp>
      <p:sp>
        <p:nvSpPr>
          <p:cNvPr id="2386952" name="Rectangle 10"/>
          <p:cNvSpPr>
            <a:spLocks noChangeArrowheads="1"/>
          </p:cNvSpPr>
          <p:nvPr/>
        </p:nvSpPr>
        <p:spPr bwMode="auto">
          <a:xfrm>
            <a:off x="5662613" y="220345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95</a:t>
            </a:r>
            <a:endParaRPr lang="en-US" altLang="en-US" b="0"/>
          </a:p>
        </p:txBody>
      </p:sp>
      <p:sp>
        <p:nvSpPr>
          <p:cNvPr id="2386953" name="Rectangle 11"/>
          <p:cNvSpPr>
            <a:spLocks noChangeArrowheads="1"/>
          </p:cNvSpPr>
          <p:nvPr/>
        </p:nvSpPr>
        <p:spPr bwMode="auto">
          <a:xfrm>
            <a:off x="7235825" y="220345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350</a:t>
            </a:r>
            <a:endParaRPr lang="en-US" altLang="en-US" b="0"/>
          </a:p>
        </p:txBody>
      </p:sp>
      <p:sp>
        <p:nvSpPr>
          <p:cNvPr id="2386954" name="Rectangle 12"/>
          <p:cNvSpPr>
            <a:spLocks noChangeArrowheads="1"/>
          </p:cNvSpPr>
          <p:nvPr/>
        </p:nvSpPr>
        <p:spPr bwMode="auto">
          <a:xfrm>
            <a:off x="2152650" y="2590800"/>
            <a:ext cx="50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 75</a:t>
            </a:r>
            <a:endParaRPr lang="en-US" altLang="en-US" b="0"/>
          </a:p>
        </p:txBody>
      </p:sp>
      <p:sp>
        <p:nvSpPr>
          <p:cNvPr id="2386955" name="Rectangle 13"/>
          <p:cNvSpPr>
            <a:spLocks noChangeArrowheads="1"/>
          </p:cNvSpPr>
          <p:nvPr/>
        </p:nvSpPr>
        <p:spPr bwMode="auto">
          <a:xfrm>
            <a:off x="3827463" y="25908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170</a:t>
            </a:r>
            <a:endParaRPr lang="en-US" altLang="en-US" b="0"/>
          </a:p>
        </p:txBody>
      </p:sp>
      <p:sp>
        <p:nvSpPr>
          <p:cNvPr id="2386956" name="Rectangle 14"/>
          <p:cNvSpPr>
            <a:spLocks noChangeArrowheads="1"/>
          </p:cNvSpPr>
          <p:nvPr/>
        </p:nvSpPr>
        <p:spPr bwMode="auto">
          <a:xfrm>
            <a:off x="5726113" y="2590800"/>
            <a:ext cx="25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5</a:t>
            </a:r>
            <a:endParaRPr lang="en-US" altLang="en-US" b="0"/>
          </a:p>
        </p:txBody>
      </p:sp>
      <p:sp>
        <p:nvSpPr>
          <p:cNvPr id="2386957" name="Rectangle 15"/>
          <p:cNvSpPr>
            <a:spLocks noChangeArrowheads="1"/>
          </p:cNvSpPr>
          <p:nvPr/>
        </p:nvSpPr>
        <p:spPr bwMode="auto">
          <a:xfrm>
            <a:off x="7232650" y="259080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250</a:t>
            </a:r>
            <a:endParaRPr lang="en-US" altLang="en-US" b="0"/>
          </a:p>
        </p:txBody>
      </p:sp>
      <p:sp>
        <p:nvSpPr>
          <p:cNvPr id="2386958" name="Rectangle 16"/>
          <p:cNvSpPr>
            <a:spLocks noChangeArrowheads="1"/>
          </p:cNvSpPr>
          <p:nvPr/>
        </p:nvSpPr>
        <p:spPr bwMode="auto">
          <a:xfrm>
            <a:off x="2152650" y="1433513"/>
            <a:ext cx="1138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Ribeirão</a:t>
            </a:r>
          </a:p>
        </p:txBody>
      </p:sp>
      <p:sp>
        <p:nvSpPr>
          <p:cNvPr id="2386959" name="Rectangle 17"/>
          <p:cNvSpPr>
            <a:spLocks noChangeArrowheads="1"/>
          </p:cNvSpPr>
          <p:nvPr/>
        </p:nvSpPr>
        <p:spPr bwMode="auto">
          <a:xfrm>
            <a:off x="3827463" y="1433513"/>
            <a:ext cx="1374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Campinas</a:t>
            </a:r>
          </a:p>
        </p:txBody>
      </p:sp>
      <p:sp>
        <p:nvSpPr>
          <p:cNvPr id="2386960" name="Rectangle 18"/>
          <p:cNvSpPr>
            <a:spLocks noChangeArrowheads="1"/>
          </p:cNvSpPr>
          <p:nvPr/>
        </p:nvSpPr>
        <p:spPr bwMode="auto">
          <a:xfrm>
            <a:off x="5497513" y="1433513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S. Paulo</a:t>
            </a:r>
          </a:p>
        </p:txBody>
      </p:sp>
      <p:sp>
        <p:nvSpPr>
          <p:cNvPr id="2386961" name="Rectangle 19"/>
          <p:cNvSpPr>
            <a:spLocks noChangeArrowheads="1"/>
          </p:cNvSpPr>
          <p:nvPr/>
        </p:nvSpPr>
        <p:spPr bwMode="auto">
          <a:xfrm>
            <a:off x="7169150" y="1433513"/>
            <a:ext cx="677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sp>
        <p:nvSpPr>
          <p:cNvPr id="2386962" name="Rectangle 20"/>
          <p:cNvSpPr>
            <a:spLocks noChangeArrowheads="1"/>
          </p:cNvSpPr>
          <p:nvPr/>
        </p:nvSpPr>
        <p:spPr bwMode="auto">
          <a:xfrm>
            <a:off x="379413" y="1819275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Sim</a:t>
            </a:r>
          </a:p>
        </p:txBody>
      </p:sp>
      <p:sp>
        <p:nvSpPr>
          <p:cNvPr id="2386963" name="Rectangle 21"/>
          <p:cNvSpPr>
            <a:spLocks noChangeArrowheads="1"/>
          </p:cNvSpPr>
          <p:nvPr/>
        </p:nvSpPr>
        <p:spPr bwMode="auto">
          <a:xfrm>
            <a:off x="379413" y="22034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</a:t>
            </a:r>
          </a:p>
        </p:txBody>
      </p:sp>
      <p:sp>
        <p:nvSpPr>
          <p:cNvPr id="2386964" name="Rectangle 22"/>
          <p:cNvSpPr>
            <a:spLocks noChangeArrowheads="1"/>
          </p:cNvSpPr>
          <p:nvPr/>
        </p:nvSpPr>
        <p:spPr bwMode="auto">
          <a:xfrm>
            <a:off x="379413" y="2590800"/>
            <a:ext cx="1493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 sabe</a:t>
            </a:r>
          </a:p>
        </p:txBody>
      </p:sp>
      <p:sp>
        <p:nvSpPr>
          <p:cNvPr id="2386965" name="Rectangle 23"/>
          <p:cNvSpPr>
            <a:spLocks noChangeArrowheads="1"/>
          </p:cNvSpPr>
          <p:nvPr/>
        </p:nvSpPr>
        <p:spPr bwMode="auto">
          <a:xfrm>
            <a:off x="506413" y="2976563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52650" y="2976563"/>
            <a:ext cx="3854450" cy="365125"/>
            <a:chOff x="1048" y="2500"/>
            <a:chExt cx="1821" cy="307"/>
          </a:xfrm>
        </p:grpSpPr>
        <p:sp>
          <p:nvSpPr>
            <p:cNvPr id="2386979" name="Rectangle 25"/>
            <p:cNvSpPr>
              <a:spLocks noChangeArrowheads="1"/>
            </p:cNvSpPr>
            <p:nvPr/>
          </p:nvSpPr>
          <p:spPr bwMode="auto">
            <a:xfrm>
              <a:off x="104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300</a:t>
              </a:r>
              <a:endParaRPr lang="en-US" altLang="en-US" b="0"/>
            </a:p>
          </p:txBody>
        </p:sp>
        <p:sp>
          <p:nvSpPr>
            <p:cNvPr id="2386980" name="Rectangle 26"/>
            <p:cNvSpPr>
              <a:spLocks noChangeArrowheads="1"/>
            </p:cNvSpPr>
            <p:nvPr/>
          </p:nvSpPr>
          <p:spPr bwMode="auto">
            <a:xfrm>
              <a:off x="1839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450</a:t>
              </a:r>
              <a:endParaRPr lang="en-US" altLang="en-US" b="0"/>
            </a:p>
          </p:txBody>
        </p:sp>
        <p:sp>
          <p:nvSpPr>
            <p:cNvPr id="2386981" name="Rectangle 27"/>
            <p:cNvSpPr>
              <a:spLocks noChangeArrowheads="1"/>
            </p:cNvSpPr>
            <p:nvPr/>
          </p:nvSpPr>
          <p:spPr bwMode="auto">
            <a:xfrm>
              <a:off x="262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250</a:t>
              </a:r>
              <a:endParaRPr lang="en-US" altLang="en-US" b="0"/>
            </a:p>
          </p:txBody>
        </p:sp>
      </p:grpSp>
      <p:sp>
        <p:nvSpPr>
          <p:cNvPr id="2386967" name="Line 28"/>
          <p:cNvSpPr>
            <a:spLocks noChangeShapeType="1"/>
          </p:cNvSpPr>
          <p:nvPr/>
        </p:nvSpPr>
        <p:spPr bwMode="auto">
          <a:xfrm>
            <a:off x="320675" y="1793875"/>
            <a:ext cx="833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68" name="Line 29"/>
          <p:cNvSpPr>
            <a:spLocks noChangeShapeType="1"/>
          </p:cNvSpPr>
          <p:nvPr/>
        </p:nvSpPr>
        <p:spPr bwMode="auto">
          <a:xfrm>
            <a:off x="1960563" y="1436688"/>
            <a:ext cx="0" cy="200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69" name="Line 30"/>
          <p:cNvSpPr>
            <a:spLocks noChangeShapeType="1"/>
          </p:cNvSpPr>
          <p:nvPr/>
        </p:nvSpPr>
        <p:spPr bwMode="auto">
          <a:xfrm>
            <a:off x="1360488" y="3429000"/>
            <a:ext cx="5991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70" name="Line 31"/>
          <p:cNvSpPr>
            <a:spLocks noChangeShapeType="1"/>
          </p:cNvSpPr>
          <p:nvPr/>
        </p:nvSpPr>
        <p:spPr bwMode="auto">
          <a:xfrm>
            <a:off x="6843713" y="1435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71" name="Line 32"/>
          <p:cNvSpPr>
            <a:spLocks noChangeShapeType="1"/>
          </p:cNvSpPr>
          <p:nvPr/>
        </p:nvSpPr>
        <p:spPr bwMode="auto">
          <a:xfrm>
            <a:off x="315913" y="2967038"/>
            <a:ext cx="834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72" name="Rectangle 33"/>
          <p:cNvSpPr>
            <a:spLocks noChangeArrowheads="1"/>
          </p:cNvSpPr>
          <p:nvPr/>
        </p:nvSpPr>
        <p:spPr bwMode="auto">
          <a:xfrm>
            <a:off x="7232650" y="1819275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400</a:t>
            </a:r>
            <a:endParaRPr lang="en-US" altLang="en-US" b="0"/>
          </a:p>
        </p:txBody>
      </p:sp>
      <p:sp>
        <p:nvSpPr>
          <p:cNvPr id="2386973" name="Rectangle 34"/>
          <p:cNvSpPr>
            <a:spLocks noChangeArrowheads="1"/>
          </p:cNvSpPr>
          <p:nvPr/>
        </p:nvSpPr>
        <p:spPr bwMode="auto">
          <a:xfrm>
            <a:off x="7085013" y="2978150"/>
            <a:ext cx="763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1.000</a:t>
            </a:r>
            <a:endParaRPr lang="en-US" altLang="en-US" b="0"/>
          </a:p>
        </p:txBody>
      </p:sp>
      <p:sp>
        <p:nvSpPr>
          <p:cNvPr id="2432039" name="Text Box 39"/>
          <p:cNvSpPr txBox="1">
            <a:spLocks noChangeArrowheads="1"/>
          </p:cNvSpPr>
          <p:nvPr/>
        </p:nvSpPr>
        <p:spPr bwMode="auto">
          <a:xfrm>
            <a:off x="3708400" y="3860800"/>
            <a:ext cx="29511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1" hangingPunct="0"/>
            <a:r>
              <a:rPr lang="en-US" altLang="en-US" sz="2000" b="0"/>
              <a:t>= 450/1.000 = 0,45</a:t>
            </a:r>
          </a:p>
        </p:txBody>
      </p:sp>
      <p:sp>
        <p:nvSpPr>
          <p:cNvPr id="2386975" name="Rectangle 41"/>
          <p:cNvSpPr>
            <a:spLocks noGrp="1" noChangeArrowheads="1"/>
          </p:cNvSpPr>
          <p:nvPr>
            <p:ph type="title"/>
          </p:nvPr>
        </p:nvSpPr>
        <p:spPr>
          <a:xfrm>
            <a:off x="685800" y="412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0"/>
              <a:t>Soluções</a:t>
            </a:r>
          </a:p>
        </p:txBody>
      </p:sp>
      <p:sp>
        <p:nvSpPr>
          <p:cNvPr id="2386976" name="Rectangle 42"/>
          <p:cNvSpPr>
            <a:spLocks noChangeArrowheads="1"/>
          </p:cNvSpPr>
          <p:nvPr/>
        </p:nvSpPr>
        <p:spPr bwMode="auto">
          <a:xfrm>
            <a:off x="3467100" y="3962400"/>
            <a:ext cx="330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86977" name="Rectangle 47"/>
          <p:cNvSpPr>
            <a:spLocks noChangeArrowheads="1"/>
          </p:cNvSpPr>
          <p:nvPr/>
        </p:nvSpPr>
        <p:spPr bwMode="auto">
          <a:xfrm>
            <a:off x="3708400" y="2997200"/>
            <a:ext cx="792163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6978" name="Rectangle 48"/>
          <p:cNvSpPr>
            <a:spLocks noChangeArrowheads="1"/>
          </p:cNvSpPr>
          <p:nvPr/>
        </p:nvSpPr>
        <p:spPr bwMode="auto">
          <a:xfrm>
            <a:off x="7019925" y="2997200"/>
            <a:ext cx="1008063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3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3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3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203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3" name="Rectangle 2"/>
          <p:cNvSpPr>
            <a:spLocks noChangeArrowheads="1"/>
          </p:cNvSpPr>
          <p:nvPr/>
        </p:nvSpPr>
        <p:spPr bwMode="auto">
          <a:xfrm>
            <a:off x="317500" y="1428750"/>
            <a:ext cx="8343900" cy="200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88994" name="Rectangle 4"/>
          <p:cNvSpPr>
            <a:spLocks noChangeArrowheads="1"/>
          </p:cNvSpPr>
          <p:nvPr/>
        </p:nvSpPr>
        <p:spPr bwMode="auto">
          <a:xfrm>
            <a:off x="2152650" y="1819275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100</a:t>
            </a:r>
            <a:endParaRPr lang="en-US" altLang="en-US" b="0"/>
          </a:p>
        </p:txBody>
      </p:sp>
      <p:sp>
        <p:nvSpPr>
          <p:cNvPr id="2388995" name="Rectangle 5"/>
          <p:cNvSpPr>
            <a:spLocks noChangeArrowheads="1"/>
          </p:cNvSpPr>
          <p:nvPr/>
        </p:nvSpPr>
        <p:spPr bwMode="auto">
          <a:xfrm>
            <a:off x="382746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8996" name="Rectangle 6"/>
          <p:cNvSpPr>
            <a:spLocks noChangeArrowheads="1"/>
          </p:cNvSpPr>
          <p:nvPr/>
        </p:nvSpPr>
        <p:spPr bwMode="auto">
          <a:xfrm>
            <a:off x="549751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88997" name="Rectangle 7"/>
          <p:cNvSpPr>
            <a:spLocks noChangeArrowheads="1"/>
          </p:cNvSpPr>
          <p:nvPr/>
        </p:nvSpPr>
        <p:spPr bwMode="auto">
          <a:xfrm>
            <a:off x="2152650" y="2203450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125</a:t>
            </a:r>
            <a:endParaRPr lang="en-US" altLang="en-US" b="0"/>
          </a:p>
        </p:txBody>
      </p:sp>
      <p:sp>
        <p:nvSpPr>
          <p:cNvPr id="2388998" name="Rectangle 8"/>
          <p:cNvSpPr>
            <a:spLocks noChangeArrowheads="1"/>
          </p:cNvSpPr>
          <p:nvPr/>
        </p:nvSpPr>
        <p:spPr bwMode="auto">
          <a:xfrm>
            <a:off x="3827463" y="220345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130</a:t>
            </a:r>
            <a:endParaRPr lang="en-US" altLang="en-US" b="0"/>
          </a:p>
        </p:txBody>
      </p:sp>
      <p:sp>
        <p:nvSpPr>
          <p:cNvPr id="2388999" name="Rectangle 9"/>
          <p:cNvSpPr>
            <a:spLocks noChangeArrowheads="1"/>
          </p:cNvSpPr>
          <p:nvPr/>
        </p:nvSpPr>
        <p:spPr bwMode="auto">
          <a:xfrm>
            <a:off x="5662613" y="220345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95</a:t>
            </a:r>
            <a:endParaRPr lang="en-US" altLang="en-US" b="0"/>
          </a:p>
        </p:txBody>
      </p:sp>
      <p:sp>
        <p:nvSpPr>
          <p:cNvPr id="2389000" name="Rectangle 10"/>
          <p:cNvSpPr>
            <a:spLocks noChangeArrowheads="1"/>
          </p:cNvSpPr>
          <p:nvPr/>
        </p:nvSpPr>
        <p:spPr bwMode="auto">
          <a:xfrm>
            <a:off x="7235825" y="220345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350</a:t>
            </a:r>
            <a:endParaRPr lang="en-US" altLang="en-US" b="0"/>
          </a:p>
        </p:txBody>
      </p:sp>
      <p:sp>
        <p:nvSpPr>
          <p:cNvPr id="2389001" name="Rectangle 11"/>
          <p:cNvSpPr>
            <a:spLocks noChangeArrowheads="1"/>
          </p:cNvSpPr>
          <p:nvPr/>
        </p:nvSpPr>
        <p:spPr bwMode="auto">
          <a:xfrm>
            <a:off x="2152650" y="2590800"/>
            <a:ext cx="50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 75</a:t>
            </a:r>
            <a:endParaRPr lang="en-US" altLang="en-US" b="0"/>
          </a:p>
        </p:txBody>
      </p:sp>
      <p:sp>
        <p:nvSpPr>
          <p:cNvPr id="2389002" name="Rectangle 12"/>
          <p:cNvSpPr>
            <a:spLocks noChangeArrowheads="1"/>
          </p:cNvSpPr>
          <p:nvPr/>
        </p:nvSpPr>
        <p:spPr bwMode="auto">
          <a:xfrm>
            <a:off x="3827463" y="25908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170</a:t>
            </a:r>
            <a:endParaRPr lang="en-US" altLang="en-US" b="0"/>
          </a:p>
        </p:txBody>
      </p:sp>
      <p:sp>
        <p:nvSpPr>
          <p:cNvPr id="2389003" name="Rectangle 13"/>
          <p:cNvSpPr>
            <a:spLocks noChangeArrowheads="1"/>
          </p:cNvSpPr>
          <p:nvPr/>
        </p:nvSpPr>
        <p:spPr bwMode="auto">
          <a:xfrm>
            <a:off x="5726113" y="2590800"/>
            <a:ext cx="25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5</a:t>
            </a:r>
            <a:endParaRPr lang="en-US" altLang="en-US" b="0"/>
          </a:p>
        </p:txBody>
      </p:sp>
      <p:sp>
        <p:nvSpPr>
          <p:cNvPr id="2389004" name="Rectangle 14"/>
          <p:cNvSpPr>
            <a:spLocks noChangeArrowheads="1"/>
          </p:cNvSpPr>
          <p:nvPr/>
        </p:nvSpPr>
        <p:spPr bwMode="auto">
          <a:xfrm>
            <a:off x="7232650" y="259080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250</a:t>
            </a:r>
            <a:endParaRPr lang="en-US" altLang="en-US" b="0"/>
          </a:p>
        </p:txBody>
      </p:sp>
      <p:sp>
        <p:nvSpPr>
          <p:cNvPr id="2389005" name="Rectangle 15"/>
          <p:cNvSpPr>
            <a:spLocks noChangeArrowheads="1"/>
          </p:cNvSpPr>
          <p:nvPr/>
        </p:nvSpPr>
        <p:spPr bwMode="auto">
          <a:xfrm>
            <a:off x="2152650" y="1433513"/>
            <a:ext cx="1138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Ribeirão</a:t>
            </a:r>
          </a:p>
        </p:txBody>
      </p:sp>
      <p:sp>
        <p:nvSpPr>
          <p:cNvPr id="2389006" name="Rectangle 16"/>
          <p:cNvSpPr>
            <a:spLocks noChangeArrowheads="1"/>
          </p:cNvSpPr>
          <p:nvPr/>
        </p:nvSpPr>
        <p:spPr bwMode="auto">
          <a:xfrm>
            <a:off x="3827463" y="1433513"/>
            <a:ext cx="1374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Campinas</a:t>
            </a:r>
          </a:p>
        </p:txBody>
      </p:sp>
      <p:sp>
        <p:nvSpPr>
          <p:cNvPr id="2389007" name="Rectangle 17"/>
          <p:cNvSpPr>
            <a:spLocks noChangeArrowheads="1"/>
          </p:cNvSpPr>
          <p:nvPr/>
        </p:nvSpPr>
        <p:spPr bwMode="auto">
          <a:xfrm>
            <a:off x="5497513" y="1433513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S. Paulo</a:t>
            </a:r>
          </a:p>
        </p:txBody>
      </p:sp>
      <p:sp>
        <p:nvSpPr>
          <p:cNvPr id="2389008" name="Rectangle 18"/>
          <p:cNvSpPr>
            <a:spLocks noChangeArrowheads="1"/>
          </p:cNvSpPr>
          <p:nvPr/>
        </p:nvSpPr>
        <p:spPr bwMode="auto">
          <a:xfrm>
            <a:off x="7169150" y="1433513"/>
            <a:ext cx="677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sp>
        <p:nvSpPr>
          <p:cNvPr id="2389009" name="Rectangle 19"/>
          <p:cNvSpPr>
            <a:spLocks noChangeArrowheads="1"/>
          </p:cNvSpPr>
          <p:nvPr/>
        </p:nvSpPr>
        <p:spPr bwMode="auto">
          <a:xfrm>
            <a:off x="379413" y="1819275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Sim</a:t>
            </a:r>
          </a:p>
        </p:txBody>
      </p:sp>
      <p:sp>
        <p:nvSpPr>
          <p:cNvPr id="2389010" name="Rectangle 20"/>
          <p:cNvSpPr>
            <a:spLocks noChangeArrowheads="1"/>
          </p:cNvSpPr>
          <p:nvPr/>
        </p:nvSpPr>
        <p:spPr bwMode="auto">
          <a:xfrm>
            <a:off x="379413" y="22034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</a:t>
            </a:r>
          </a:p>
        </p:txBody>
      </p:sp>
      <p:sp>
        <p:nvSpPr>
          <p:cNvPr id="2389011" name="Rectangle 21"/>
          <p:cNvSpPr>
            <a:spLocks noChangeArrowheads="1"/>
          </p:cNvSpPr>
          <p:nvPr/>
        </p:nvSpPr>
        <p:spPr bwMode="auto">
          <a:xfrm>
            <a:off x="379413" y="2590800"/>
            <a:ext cx="1493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 sabe</a:t>
            </a:r>
          </a:p>
        </p:txBody>
      </p:sp>
      <p:sp>
        <p:nvSpPr>
          <p:cNvPr id="2389012" name="Rectangle 22"/>
          <p:cNvSpPr>
            <a:spLocks noChangeArrowheads="1"/>
          </p:cNvSpPr>
          <p:nvPr/>
        </p:nvSpPr>
        <p:spPr bwMode="auto">
          <a:xfrm>
            <a:off x="506413" y="2976563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52650" y="2976563"/>
            <a:ext cx="3854450" cy="365125"/>
            <a:chOff x="1048" y="2500"/>
            <a:chExt cx="1821" cy="307"/>
          </a:xfrm>
        </p:grpSpPr>
        <p:sp>
          <p:nvSpPr>
            <p:cNvPr id="2389027" name="Rectangle 24"/>
            <p:cNvSpPr>
              <a:spLocks noChangeArrowheads="1"/>
            </p:cNvSpPr>
            <p:nvPr/>
          </p:nvSpPr>
          <p:spPr bwMode="auto">
            <a:xfrm>
              <a:off x="104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300</a:t>
              </a:r>
              <a:endParaRPr lang="en-US" altLang="en-US" b="0"/>
            </a:p>
          </p:txBody>
        </p:sp>
        <p:sp>
          <p:nvSpPr>
            <p:cNvPr id="2389028" name="Rectangle 25"/>
            <p:cNvSpPr>
              <a:spLocks noChangeArrowheads="1"/>
            </p:cNvSpPr>
            <p:nvPr/>
          </p:nvSpPr>
          <p:spPr bwMode="auto">
            <a:xfrm>
              <a:off x="1839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450</a:t>
              </a:r>
              <a:endParaRPr lang="en-US" altLang="en-US" b="0"/>
            </a:p>
          </p:txBody>
        </p:sp>
        <p:sp>
          <p:nvSpPr>
            <p:cNvPr id="2389029" name="Rectangle 26"/>
            <p:cNvSpPr>
              <a:spLocks noChangeArrowheads="1"/>
            </p:cNvSpPr>
            <p:nvPr/>
          </p:nvSpPr>
          <p:spPr bwMode="auto">
            <a:xfrm>
              <a:off x="262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250</a:t>
              </a:r>
              <a:endParaRPr lang="en-US" altLang="en-US" b="0"/>
            </a:p>
          </p:txBody>
        </p:sp>
      </p:grpSp>
      <p:sp>
        <p:nvSpPr>
          <p:cNvPr id="2389014" name="Line 27"/>
          <p:cNvSpPr>
            <a:spLocks noChangeShapeType="1"/>
          </p:cNvSpPr>
          <p:nvPr/>
        </p:nvSpPr>
        <p:spPr bwMode="auto">
          <a:xfrm>
            <a:off x="320675" y="1793875"/>
            <a:ext cx="833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15" name="Line 28"/>
          <p:cNvSpPr>
            <a:spLocks noChangeShapeType="1"/>
          </p:cNvSpPr>
          <p:nvPr/>
        </p:nvSpPr>
        <p:spPr bwMode="auto">
          <a:xfrm>
            <a:off x="1960563" y="1436688"/>
            <a:ext cx="0" cy="200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16" name="Line 29"/>
          <p:cNvSpPr>
            <a:spLocks noChangeShapeType="1"/>
          </p:cNvSpPr>
          <p:nvPr/>
        </p:nvSpPr>
        <p:spPr bwMode="auto">
          <a:xfrm>
            <a:off x="1360488" y="3429000"/>
            <a:ext cx="5991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17" name="Line 30"/>
          <p:cNvSpPr>
            <a:spLocks noChangeShapeType="1"/>
          </p:cNvSpPr>
          <p:nvPr/>
        </p:nvSpPr>
        <p:spPr bwMode="auto">
          <a:xfrm>
            <a:off x="6843713" y="1435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18" name="Line 31"/>
          <p:cNvSpPr>
            <a:spLocks noChangeShapeType="1"/>
          </p:cNvSpPr>
          <p:nvPr/>
        </p:nvSpPr>
        <p:spPr bwMode="auto">
          <a:xfrm>
            <a:off x="315913" y="2967038"/>
            <a:ext cx="834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19" name="Rectangle 32"/>
          <p:cNvSpPr>
            <a:spLocks noChangeArrowheads="1"/>
          </p:cNvSpPr>
          <p:nvPr/>
        </p:nvSpPr>
        <p:spPr bwMode="auto">
          <a:xfrm>
            <a:off x="7232650" y="1819275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400</a:t>
            </a:r>
            <a:endParaRPr lang="en-US" altLang="en-US" b="0"/>
          </a:p>
        </p:txBody>
      </p:sp>
      <p:sp>
        <p:nvSpPr>
          <p:cNvPr id="2389020" name="Rectangle 33"/>
          <p:cNvSpPr>
            <a:spLocks noChangeArrowheads="1"/>
          </p:cNvSpPr>
          <p:nvPr/>
        </p:nvSpPr>
        <p:spPr bwMode="auto">
          <a:xfrm>
            <a:off x="7085013" y="2978150"/>
            <a:ext cx="763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1.000</a:t>
            </a:r>
            <a:endParaRPr lang="en-US" altLang="en-US" b="0"/>
          </a:p>
        </p:txBody>
      </p:sp>
      <p:sp>
        <p:nvSpPr>
          <p:cNvPr id="2440226" name="Text Box 34"/>
          <p:cNvSpPr txBox="1">
            <a:spLocks noChangeArrowheads="1"/>
          </p:cNvSpPr>
          <p:nvPr/>
        </p:nvSpPr>
        <p:spPr bwMode="auto">
          <a:xfrm>
            <a:off x="3708400" y="3860800"/>
            <a:ext cx="29511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1" hangingPunct="0"/>
            <a:r>
              <a:rPr lang="en-US" altLang="en-US" sz="2000" b="0"/>
              <a:t>= 250/1.000 = 0,25</a:t>
            </a:r>
          </a:p>
        </p:txBody>
      </p:sp>
      <p:sp>
        <p:nvSpPr>
          <p:cNvPr id="2389022" name="Rectangle 35"/>
          <p:cNvSpPr>
            <a:spLocks noGrp="1" noChangeArrowheads="1"/>
          </p:cNvSpPr>
          <p:nvPr>
            <p:ph type="title"/>
          </p:nvPr>
        </p:nvSpPr>
        <p:spPr>
          <a:xfrm>
            <a:off x="685800" y="412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0"/>
              <a:t>Soluções</a:t>
            </a:r>
          </a:p>
        </p:txBody>
      </p:sp>
      <p:sp>
        <p:nvSpPr>
          <p:cNvPr id="2389023" name="Rectangle 36"/>
          <p:cNvSpPr>
            <a:spLocks noChangeArrowheads="1"/>
          </p:cNvSpPr>
          <p:nvPr/>
        </p:nvSpPr>
        <p:spPr bwMode="auto">
          <a:xfrm>
            <a:off x="3467100" y="3962400"/>
            <a:ext cx="330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89024" name="Rectangle 37"/>
          <p:cNvSpPr>
            <a:spLocks noChangeArrowheads="1"/>
          </p:cNvSpPr>
          <p:nvPr/>
        </p:nvSpPr>
        <p:spPr bwMode="auto">
          <a:xfrm>
            <a:off x="5364163" y="2997200"/>
            <a:ext cx="792162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25" name="Rectangle 38"/>
          <p:cNvSpPr>
            <a:spLocks noChangeArrowheads="1"/>
          </p:cNvSpPr>
          <p:nvPr/>
        </p:nvSpPr>
        <p:spPr bwMode="auto">
          <a:xfrm>
            <a:off x="7019925" y="2997200"/>
            <a:ext cx="1008063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89026" name="Rectangle 39"/>
          <p:cNvSpPr>
            <a:spLocks noChangeArrowheads="1"/>
          </p:cNvSpPr>
          <p:nvPr/>
        </p:nvSpPr>
        <p:spPr bwMode="auto">
          <a:xfrm>
            <a:off x="590550" y="3914775"/>
            <a:ext cx="20812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b="0"/>
              <a:t>3. </a:t>
            </a:r>
            <a:r>
              <a:rPr lang="en-US" altLang="en-US" b="0" i="1"/>
              <a:t>P</a:t>
            </a:r>
            <a:r>
              <a:rPr lang="en-US" altLang="en-US" b="0"/>
              <a:t>(S. Paulo)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4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4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4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022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1" name="Rectangle 2"/>
          <p:cNvSpPr>
            <a:spLocks noChangeArrowheads="1"/>
          </p:cNvSpPr>
          <p:nvPr/>
        </p:nvSpPr>
        <p:spPr bwMode="auto">
          <a:xfrm>
            <a:off x="317500" y="1428750"/>
            <a:ext cx="8343900" cy="200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91042" name="Rectangle 3"/>
          <p:cNvSpPr>
            <a:spLocks noChangeArrowheads="1"/>
          </p:cNvSpPr>
          <p:nvPr/>
        </p:nvSpPr>
        <p:spPr bwMode="auto">
          <a:xfrm>
            <a:off x="2152650" y="1819275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100</a:t>
            </a:r>
            <a:endParaRPr lang="en-US" altLang="en-US" b="0"/>
          </a:p>
        </p:txBody>
      </p:sp>
      <p:sp>
        <p:nvSpPr>
          <p:cNvPr id="2391043" name="Rectangle 4"/>
          <p:cNvSpPr>
            <a:spLocks noChangeArrowheads="1"/>
          </p:cNvSpPr>
          <p:nvPr/>
        </p:nvSpPr>
        <p:spPr bwMode="auto">
          <a:xfrm>
            <a:off x="382746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91044" name="Rectangle 5"/>
          <p:cNvSpPr>
            <a:spLocks noChangeArrowheads="1"/>
          </p:cNvSpPr>
          <p:nvPr/>
        </p:nvSpPr>
        <p:spPr bwMode="auto">
          <a:xfrm>
            <a:off x="5497513" y="1819275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150</a:t>
            </a:r>
            <a:endParaRPr lang="en-US" altLang="en-US" b="0"/>
          </a:p>
        </p:txBody>
      </p:sp>
      <p:sp>
        <p:nvSpPr>
          <p:cNvPr id="2391045" name="Rectangle 6"/>
          <p:cNvSpPr>
            <a:spLocks noChangeArrowheads="1"/>
          </p:cNvSpPr>
          <p:nvPr/>
        </p:nvSpPr>
        <p:spPr bwMode="auto">
          <a:xfrm>
            <a:off x="2152650" y="2203450"/>
            <a:ext cx="509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125</a:t>
            </a:r>
            <a:endParaRPr lang="en-US" altLang="en-US" b="0"/>
          </a:p>
        </p:txBody>
      </p:sp>
      <p:sp>
        <p:nvSpPr>
          <p:cNvPr id="2391046" name="Rectangle 7"/>
          <p:cNvSpPr>
            <a:spLocks noChangeArrowheads="1"/>
          </p:cNvSpPr>
          <p:nvPr/>
        </p:nvSpPr>
        <p:spPr bwMode="auto">
          <a:xfrm>
            <a:off x="3827463" y="220345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130</a:t>
            </a:r>
            <a:endParaRPr lang="en-US" altLang="en-US" b="0"/>
          </a:p>
        </p:txBody>
      </p:sp>
      <p:sp>
        <p:nvSpPr>
          <p:cNvPr id="2391047" name="Rectangle 8"/>
          <p:cNvSpPr>
            <a:spLocks noChangeArrowheads="1"/>
          </p:cNvSpPr>
          <p:nvPr/>
        </p:nvSpPr>
        <p:spPr bwMode="auto">
          <a:xfrm>
            <a:off x="5662613" y="2203450"/>
            <a:ext cx="339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95</a:t>
            </a:r>
            <a:endParaRPr lang="en-US" altLang="en-US" b="0"/>
          </a:p>
        </p:txBody>
      </p:sp>
      <p:sp>
        <p:nvSpPr>
          <p:cNvPr id="2391048" name="Rectangle 9"/>
          <p:cNvSpPr>
            <a:spLocks noChangeArrowheads="1"/>
          </p:cNvSpPr>
          <p:nvPr/>
        </p:nvSpPr>
        <p:spPr bwMode="auto">
          <a:xfrm>
            <a:off x="7235825" y="220345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350</a:t>
            </a:r>
            <a:endParaRPr lang="en-US" altLang="en-US" b="0"/>
          </a:p>
        </p:txBody>
      </p:sp>
      <p:sp>
        <p:nvSpPr>
          <p:cNvPr id="2391049" name="Rectangle 10"/>
          <p:cNvSpPr>
            <a:spLocks noChangeArrowheads="1"/>
          </p:cNvSpPr>
          <p:nvPr/>
        </p:nvSpPr>
        <p:spPr bwMode="auto">
          <a:xfrm>
            <a:off x="2152650" y="2590800"/>
            <a:ext cx="50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 75</a:t>
            </a:r>
            <a:endParaRPr lang="en-US" altLang="en-US" b="0"/>
          </a:p>
        </p:txBody>
      </p:sp>
      <p:sp>
        <p:nvSpPr>
          <p:cNvPr id="2391050" name="Rectangle 11"/>
          <p:cNvSpPr>
            <a:spLocks noChangeArrowheads="1"/>
          </p:cNvSpPr>
          <p:nvPr/>
        </p:nvSpPr>
        <p:spPr bwMode="auto">
          <a:xfrm>
            <a:off x="3827463" y="2590800"/>
            <a:ext cx="50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170</a:t>
            </a:r>
            <a:endParaRPr lang="en-US" altLang="en-US" b="0"/>
          </a:p>
        </p:txBody>
      </p:sp>
      <p:sp>
        <p:nvSpPr>
          <p:cNvPr id="2391051" name="Rectangle 12"/>
          <p:cNvSpPr>
            <a:spLocks noChangeArrowheads="1"/>
          </p:cNvSpPr>
          <p:nvPr/>
        </p:nvSpPr>
        <p:spPr bwMode="auto">
          <a:xfrm>
            <a:off x="5726113" y="2590800"/>
            <a:ext cx="25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 5</a:t>
            </a:r>
            <a:endParaRPr lang="en-US" altLang="en-US" b="0"/>
          </a:p>
        </p:txBody>
      </p:sp>
      <p:sp>
        <p:nvSpPr>
          <p:cNvPr id="2391052" name="Rectangle 13"/>
          <p:cNvSpPr>
            <a:spLocks noChangeArrowheads="1"/>
          </p:cNvSpPr>
          <p:nvPr/>
        </p:nvSpPr>
        <p:spPr bwMode="auto">
          <a:xfrm>
            <a:off x="7232650" y="2590800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250</a:t>
            </a:r>
            <a:endParaRPr lang="en-US" altLang="en-US" b="0"/>
          </a:p>
        </p:txBody>
      </p:sp>
      <p:sp>
        <p:nvSpPr>
          <p:cNvPr id="2391053" name="Rectangle 14"/>
          <p:cNvSpPr>
            <a:spLocks noChangeArrowheads="1"/>
          </p:cNvSpPr>
          <p:nvPr/>
        </p:nvSpPr>
        <p:spPr bwMode="auto">
          <a:xfrm>
            <a:off x="2152650" y="1433513"/>
            <a:ext cx="1138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Ribeirão</a:t>
            </a:r>
          </a:p>
        </p:txBody>
      </p:sp>
      <p:sp>
        <p:nvSpPr>
          <p:cNvPr id="2391054" name="Rectangle 15"/>
          <p:cNvSpPr>
            <a:spLocks noChangeArrowheads="1"/>
          </p:cNvSpPr>
          <p:nvPr/>
        </p:nvSpPr>
        <p:spPr bwMode="auto">
          <a:xfrm>
            <a:off x="3827463" y="1433513"/>
            <a:ext cx="1374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Campinas</a:t>
            </a:r>
          </a:p>
        </p:txBody>
      </p:sp>
      <p:sp>
        <p:nvSpPr>
          <p:cNvPr id="2391055" name="Rectangle 16"/>
          <p:cNvSpPr>
            <a:spLocks noChangeArrowheads="1"/>
          </p:cNvSpPr>
          <p:nvPr/>
        </p:nvSpPr>
        <p:spPr bwMode="auto">
          <a:xfrm>
            <a:off x="5497513" y="1433513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0000"/>
                </a:solidFill>
              </a:rPr>
              <a:t>S. Paulo</a:t>
            </a:r>
          </a:p>
        </p:txBody>
      </p:sp>
      <p:sp>
        <p:nvSpPr>
          <p:cNvPr id="2391056" name="Rectangle 17"/>
          <p:cNvSpPr>
            <a:spLocks noChangeArrowheads="1"/>
          </p:cNvSpPr>
          <p:nvPr/>
        </p:nvSpPr>
        <p:spPr bwMode="auto">
          <a:xfrm>
            <a:off x="7169150" y="1433513"/>
            <a:ext cx="677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sp>
        <p:nvSpPr>
          <p:cNvPr id="2391057" name="Rectangle 18"/>
          <p:cNvSpPr>
            <a:spLocks noChangeArrowheads="1"/>
          </p:cNvSpPr>
          <p:nvPr/>
        </p:nvSpPr>
        <p:spPr bwMode="auto">
          <a:xfrm>
            <a:off x="379413" y="1819275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Sim</a:t>
            </a:r>
          </a:p>
        </p:txBody>
      </p:sp>
      <p:sp>
        <p:nvSpPr>
          <p:cNvPr id="2391058" name="Rectangle 19"/>
          <p:cNvSpPr>
            <a:spLocks noChangeArrowheads="1"/>
          </p:cNvSpPr>
          <p:nvPr/>
        </p:nvSpPr>
        <p:spPr bwMode="auto">
          <a:xfrm>
            <a:off x="379413" y="22034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</a:t>
            </a:r>
          </a:p>
        </p:txBody>
      </p:sp>
      <p:sp>
        <p:nvSpPr>
          <p:cNvPr id="2391059" name="Rectangle 20"/>
          <p:cNvSpPr>
            <a:spLocks noChangeArrowheads="1"/>
          </p:cNvSpPr>
          <p:nvPr/>
        </p:nvSpPr>
        <p:spPr bwMode="auto">
          <a:xfrm>
            <a:off x="379413" y="2590800"/>
            <a:ext cx="1493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Não sabe</a:t>
            </a:r>
          </a:p>
        </p:txBody>
      </p:sp>
      <p:sp>
        <p:nvSpPr>
          <p:cNvPr id="2391060" name="Rectangle 21"/>
          <p:cNvSpPr>
            <a:spLocks noChangeArrowheads="1"/>
          </p:cNvSpPr>
          <p:nvPr/>
        </p:nvSpPr>
        <p:spPr bwMode="auto">
          <a:xfrm>
            <a:off x="506413" y="2976563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000000"/>
                </a:solidFill>
              </a:rPr>
              <a:t>Total</a:t>
            </a:r>
            <a:endParaRPr lang="en-US" altLang="en-US" b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152650" y="2976563"/>
            <a:ext cx="3854450" cy="365125"/>
            <a:chOff x="1048" y="2500"/>
            <a:chExt cx="1821" cy="307"/>
          </a:xfrm>
        </p:grpSpPr>
        <p:sp>
          <p:nvSpPr>
            <p:cNvPr id="2391075" name="Rectangle 23"/>
            <p:cNvSpPr>
              <a:spLocks noChangeArrowheads="1"/>
            </p:cNvSpPr>
            <p:nvPr/>
          </p:nvSpPr>
          <p:spPr bwMode="auto">
            <a:xfrm>
              <a:off x="104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300</a:t>
              </a:r>
              <a:endParaRPr lang="en-US" altLang="en-US" b="0"/>
            </a:p>
          </p:txBody>
        </p:sp>
        <p:sp>
          <p:nvSpPr>
            <p:cNvPr id="2391076" name="Rectangle 24"/>
            <p:cNvSpPr>
              <a:spLocks noChangeArrowheads="1"/>
            </p:cNvSpPr>
            <p:nvPr/>
          </p:nvSpPr>
          <p:spPr bwMode="auto">
            <a:xfrm>
              <a:off x="1839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450</a:t>
              </a:r>
              <a:endParaRPr lang="en-US" altLang="en-US" b="0"/>
            </a:p>
          </p:txBody>
        </p:sp>
        <p:sp>
          <p:nvSpPr>
            <p:cNvPr id="2391077" name="Rectangle 25"/>
            <p:cNvSpPr>
              <a:spLocks noChangeArrowheads="1"/>
            </p:cNvSpPr>
            <p:nvPr/>
          </p:nvSpPr>
          <p:spPr bwMode="auto">
            <a:xfrm>
              <a:off x="2628" y="2500"/>
              <a:ext cx="2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latinLnBrk="1" hangingPunct="0"/>
              <a:r>
                <a:rPr lang="en-US" altLang="en-US" b="0">
                  <a:solidFill>
                    <a:srgbClr val="000000"/>
                  </a:solidFill>
                </a:rPr>
                <a:t>250</a:t>
              </a:r>
              <a:endParaRPr lang="en-US" altLang="en-US" b="0"/>
            </a:p>
          </p:txBody>
        </p:sp>
      </p:grpSp>
      <p:sp>
        <p:nvSpPr>
          <p:cNvPr id="2391062" name="Line 26"/>
          <p:cNvSpPr>
            <a:spLocks noChangeShapeType="1"/>
          </p:cNvSpPr>
          <p:nvPr/>
        </p:nvSpPr>
        <p:spPr bwMode="auto">
          <a:xfrm>
            <a:off x="320675" y="1793875"/>
            <a:ext cx="833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63" name="Line 27"/>
          <p:cNvSpPr>
            <a:spLocks noChangeShapeType="1"/>
          </p:cNvSpPr>
          <p:nvPr/>
        </p:nvSpPr>
        <p:spPr bwMode="auto">
          <a:xfrm>
            <a:off x="1960563" y="1436688"/>
            <a:ext cx="0" cy="200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64" name="Line 28"/>
          <p:cNvSpPr>
            <a:spLocks noChangeShapeType="1"/>
          </p:cNvSpPr>
          <p:nvPr/>
        </p:nvSpPr>
        <p:spPr bwMode="auto">
          <a:xfrm>
            <a:off x="1360488" y="3429000"/>
            <a:ext cx="5991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65" name="Line 29"/>
          <p:cNvSpPr>
            <a:spLocks noChangeShapeType="1"/>
          </p:cNvSpPr>
          <p:nvPr/>
        </p:nvSpPr>
        <p:spPr bwMode="auto">
          <a:xfrm>
            <a:off x="6843713" y="1435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66" name="Line 30"/>
          <p:cNvSpPr>
            <a:spLocks noChangeShapeType="1"/>
          </p:cNvSpPr>
          <p:nvPr/>
        </p:nvSpPr>
        <p:spPr bwMode="auto">
          <a:xfrm>
            <a:off x="315913" y="2967038"/>
            <a:ext cx="834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67" name="Rectangle 31"/>
          <p:cNvSpPr>
            <a:spLocks noChangeArrowheads="1"/>
          </p:cNvSpPr>
          <p:nvPr/>
        </p:nvSpPr>
        <p:spPr bwMode="auto">
          <a:xfrm>
            <a:off x="7232650" y="1819275"/>
            <a:ext cx="59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 400</a:t>
            </a:r>
            <a:endParaRPr lang="en-US" altLang="en-US" b="0"/>
          </a:p>
        </p:txBody>
      </p:sp>
      <p:sp>
        <p:nvSpPr>
          <p:cNvPr id="2391068" name="Rectangle 32"/>
          <p:cNvSpPr>
            <a:spLocks noChangeArrowheads="1"/>
          </p:cNvSpPr>
          <p:nvPr/>
        </p:nvSpPr>
        <p:spPr bwMode="auto">
          <a:xfrm>
            <a:off x="7085013" y="2978150"/>
            <a:ext cx="763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latinLnBrk="1" hangingPunct="0"/>
            <a:r>
              <a:rPr lang="en-US" altLang="en-US" b="0">
                <a:solidFill>
                  <a:srgbClr val="000000"/>
                </a:solidFill>
              </a:rPr>
              <a:t>1.000</a:t>
            </a:r>
            <a:endParaRPr lang="en-US" altLang="en-US" b="0"/>
          </a:p>
        </p:txBody>
      </p:sp>
      <p:sp>
        <p:nvSpPr>
          <p:cNvPr id="2442273" name="Text Box 33"/>
          <p:cNvSpPr txBox="1">
            <a:spLocks noChangeArrowheads="1"/>
          </p:cNvSpPr>
          <p:nvPr/>
        </p:nvSpPr>
        <p:spPr bwMode="auto">
          <a:xfrm>
            <a:off x="5508625" y="3860800"/>
            <a:ext cx="29511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1" hangingPunct="0"/>
            <a:r>
              <a:rPr lang="en-US" altLang="en-US" sz="2000" b="0"/>
              <a:t>= 95/250 = 0,38</a:t>
            </a:r>
          </a:p>
        </p:txBody>
      </p:sp>
      <p:sp>
        <p:nvSpPr>
          <p:cNvPr id="2391070" name="Rectangle 34"/>
          <p:cNvSpPr>
            <a:spLocks noGrp="1" noChangeArrowheads="1"/>
          </p:cNvSpPr>
          <p:nvPr>
            <p:ph type="title"/>
          </p:nvPr>
        </p:nvSpPr>
        <p:spPr>
          <a:xfrm>
            <a:off x="685800" y="412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0"/>
              <a:t>Soluções</a:t>
            </a:r>
          </a:p>
        </p:txBody>
      </p:sp>
      <p:sp>
        <p:nvSpPr>
          <p:cNvPr id="2391071" name="Rectangle 35"/>
          <p:cNvSpPr>
            <a:spLocks noChangeArrowheads="1"/>
          </p:cNvSpPr>
          <p:nvPr/>
        </p:nvSpPr>
        <p:spPr bwMode="auto">
          <a:xfrm>
            <a:off x="3467100" y="3962400"/>
            <a:ext cx="330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91072" name="Rectangle 36"/>
          <p:cNvSpPr>
            <a:spLocks noChangeArrowheads="1"/>
          </p:cNvSpPr>
          <p:nvPr/>
        </p:nvSpPr>
        <p:spPr bwMode="auto">
          <a:xfrm>
            <a:off x="5435600" y="2205038"/>
            <a:ext cx="792163" cy="360362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73" name="Rectangle 37"/>
          <p:cNvSpPr>
            <a:spLocks noChangeArrowheads="1"/>
          </p:cNvSpPr>
          <p:nvPr/>
        </p:nvSpPr>
        <p:spPr bwMode="auto">
          <a:xfrm>
            <a:off x="5292725" y="2997200"/>
            <a:ext cx="1008063" cy="36036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1074" name="Rectangle 39"/>
          <p:cNvSpPr>
            <a:spLocks noChangeArrowheads="1"/>
          </p:cNvSpPr>
          <p:nvPr/>
        </p:nvSpPr>
        <p:spPr bwMode="auto">
          <a:xfrm>
            <a:off x="590550" y="3914775"/>
            <a:ext cx="35226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en-US" b="0"/>
              <a:t>4. </a:t>
            </a:r>
            <a:r>
              <a:rPr lang="en-US" altLang="en-US" b="0" i="1"/>
              <a:t>P</a:t>
            </a:r>
            <a:r>
              <a:rPr lang="en-US" altLang="en-US" b="0"/>
              <a:t>(não, dado S. Paulo)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4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2273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089" name="Rectangle 2"/>
          <p:cNvSpPr>
            <a:spLocks noChangeArrowheads="1"/>
          </p:cNvSpPr>
          <p:nvPr/>
        </p:nvSpPr>
        <p:spPr bwMode="auto">
          <a:xfrm>
            <a:off x="546100" y="1085850"/>
            <a:ext cx="8197850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 dirty="0"/>
              <a:t>Para </a:t>
            </a:r>
            <a:r>
              <a:rPr lang="en-US" altLang="en-US" b="0" dirty="0" err="1"/>
              <a:t>determinar</a:t>
            </a:r>
            <a:r>
              <a:rPr lang="en-US" altLang="en-US" b="0" dirty="0"/>
              <a:t> a </a:t>
            </a:r>
            <a:r>
              <a:rPr lang="en-US" altLang="en-US" b="0" dirty="0" err="1"/>
              <a:t>probabilidade</a:t>
            </a:r>
            <a:r>
              <a:rPr lang="en-US" altLang="en-US" b="0" dirty="0"/>
              <a:t> de </a:t>
            </a:r>
            <a:r>
              <a:rPr lang="en-US" altLang="en-US" b="0" dirty="0" err="1"/>
              <a:t>que</a:t>
            </a:r>
            <a:r>
              <a:rPr lang="en-US" altLang="en-US" b="0" dirty="0"/>
              <a:t> </a:t>
            </a:r>
            <a:r>
              <a:rPr lang="en-US" altLang="en-US" b="0" dirty="0" err="1"/>
              <a:t>dois</a:t>
            </a:r>
            <a:r>
              <a:rPr lang="en-US" altLang="en-US" b="0" dirty="0"/>
              <a:t> </a:t>
            </a:r>
            <a:r>
              <a:rPr lang="en-US" altLang="en-US" b="0" dirty="0" err="1"/>
              <a:t>eventos</a:t>
            </a:r>
            <a:r>
              <a:rPr lang="en-US" altLang="en-US" b="0" dirty="0"/>
              <a:t>, </a:t>
            </a:r>
            <a:r>
              <a:rPr lang="en-US" altLang="en-US" b="0" i="1" dirty="0"/>
              <a:t>A </a:t>
            </a:r>
            <a:r>
              <a:rPr lang="en-US" altLang="en-US" b="0" dirty="0"/>
              <a:t>e </a:t>
            </a:r>
            <a:r>
              <a:rPr lang="en-US" altLang="en-US" b="0" i="1" dirty="0"/>
              <a:t>B</a:t>
            </a:r>
            <a:r>
              <a:rPr lang="en-US" altLang="en-US" b="0" dirty="0"/>
              <a:t>, </a:t>
            </a:r>
            <a:r>
              <a:rPr lang="en-US" altLang="en-US" b="0" dirty="0" err="1"/>
              <a:t>ocorram</a:t>
            </a:r>
            <a:r>
              <a:rPr lang="en-US" altLang="en-US" b="0" dirty="0"/>
              <a:t> </a:t>
            </a:r>
            <a:r>
              <a:rPr lang="en-US" altLang="en-US" b="0" dirty="0" err="1"/>
              <a:t>em</a:t>
            </a:r>
            <a:r>
              <a:rPr lang="en-US" altLang="en-US" b="0" dirty="0"/>
              <a:t> </a:t>
            </a:r>
            <a:r>
              <a:rPr lang="en-US" altLang="en-US" b="0" dirty="0" err="1"/>
              <a:t>sequência</a:t>
            </a:r>
            <a:r>
              <a:rPr lang="en-US" altLang="en-US" b="0" dirty="0"/>
              <a:t>, </a:t>
            </a:r>
            <a:r>
              <a:rPr lang="en-US" altLang="en-US" b="0" dirty="0" err="1"/>
              <a:t>multiplique</a:t>
            </a:r>
            <a:r>
              <a:rPr lang="en-US" altLang="en-US" b="0" dirty="0"/>
              <a:t> a </a:t>
            </a:r>
            <a:r>
              <a:rPr lang="en-US" altLang="en-US" b="0" dirty="0" err="1"/>
              <a:t>probabilidade</a:t>
            </a:r>
            <a:r>
              <a:rPr lang="en-US" altLang="en-US" b="0" dirty="0"/>
              <a:t> de </a:t>
            </a:r>
            <a:r>
              <a:rPr lang="en-US" altLang="en-US" b="0" i="1" dirty="0"/>
              <a:t>A </a:t>
            </a:r>
            <a:r>
              <a:rPr lang="en-US" altLang="en-US" b="0" dirty="0" err="1"/>
              <a:t>ocorrer</a:t>
            </a:r>
            <a:r>
              <a:rPr lang="en-US" altLang="en-US" b="0" dirty="0"/>
              <a:t> </a:t>
            </a:r>
            <a:r>
              <a:rPr lang="en-US" altLang="en-US" b="0" dirty="0" err="1"/>
              <a:t>pela</a:t>
            </a:r>
            <a:r>
              <a:rPr lang="en-US" altLang="en-US" b="0" dirty="0"/>
              <a:t> </a:t>
            </a:r>
            <a:r>
              <a:rPr lang="en-US" altLang="en-US" b="0" dirty="0" err="1"/>
              <a:t>probabilidade</a:t>
            </a:r>
            <a:r>
              <a:rPr lang="en-US" altLang="en-US" b="0" dirty="0"/>
              <a:t> </a:t>
            </a:r>
            <a:r>
              <a:rPr lang="en-US" altLang="en-US" b="0" dirty="0" err="1"/>
              <a:t>condicional</a:t>
            </a:r>
            <a:r>
              <a:rPr lang="en-US" altLang="en-US" b="0" dirty="0"/>
              <a:t> de </a:t>
            </a:r>
            <a:r>
              <a:rPr lang="en-US" altLang="en-US" b="0" i="1" dirty="0"/>
              <a:t>B </a:t>
            </a:r>
            <a:r>
              <a:rPr lang="en-US" altLang="en-US" b="0" dirty="0" err="1"/>
              <a:t>ocorrer</a:t>
            </a:r>
            <a:r>
              <a:rPr lang="en-US" altLang="en-US" b="0" dirty="0"/>
              <a:t>, dado </a:t>
            </a:r>
            <a:r>
              <a:rPr lang="en-US" altLang="en-US" b="0" dirty="0" err="1"/>
              <a:t>que</a:t>
            </a:r>
            <a:r>
              <a:rPr lang="en-US" altLang="en-US" b="0" dirty="0"/>
              <a:t> </a:t>
            </a:r>
            <a:r>
              <a:rPr lang="en-US" altLang="en-US" b="0" i="1" dirty="0"/>
              <a:t>A </a:t>
            </a:r>
            <a:r>
              <a:rPr lang="en-US" altLang="en-US" b="0" dirty="0" err="1"/>
              <a:t>já</a:t>
            </a:r>
            <a:r>
              <a:rPr lang="en-US" altLang="en-US" b="0" dirty="0"/>
              <a:t> </a:t>
            </a:r>
            <a:r>
              <a:rPr lang="en-US" altLang="en-US" b="0" dirty="0" err="1"/>
              <a:t>ocorreu</a:t>
            </a:r>
            <a:r>
              <a:rPr lang="en-US" altLang="en-US" b="0" dirty="0"/>
              <a:t>.</a:t>
            </a:r>
          </a:p>
        </p:txBody>
      </p:sp>
      <p:sp>
        <p:nvSpPr>
          <p:cNvPr id="2393090" name="Rectangle 3"/>
          <p:cNvSpPr>
            <a:spLocks noChangeArrowheads="1"/>
          </p:cNvSpPr>
          <p:nvPr/>
        </p:nvSpPr>
        <p:spPr bwMode="auto">
          <a:xfrm>
            <a:off x="2309813" y="2528888"/>
            <a:ext cx="412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A </a:t>
            </a:r>
            <a:r>
              <a:rPr lang="en-US" altLang="en-US" sz="2800" b="0"/>
              <a:t>e </a:t>
            </a:r>
            <a:r>
              <a:rPr lang="en-US" altLang="en-US" sz="2800" b="0" i="1"/>
              <a:t>B</a:t>
            </a:r>
            <a:r>
              <a:rPr lang="en-US" altLang="en-US" sz="2800" b="0"/>
              <a:t>) = </a:t>
            </a:r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A</a:t>
            </a:r>
            <a:r>
              <a:rPr lang="en-US" altLang="en-US" sz="2800" b="0"/>
              <a:t>) x </a:t>
            </a:r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B</a:t>
            </a:r>
            <a:r>
              <a:rPr lang="en-US" altLang="en-US" sz="2800" b="0"/>
              <a:t>|</a:t>
            </a:r>
            <a:r>
              <a:rPr lang="en-US" altLang="en-US" sz="2800" b="0" i="1"/>
              <a:t>A</a:t>
            </a:r>
            <a:r>
              <a:rPr lang="en-US" altLang="en-US" sz="2800" b="0"/>
              <a:t>)</a:t>
            </a:r>
            <a:r>
              <a:rPr lang="en-US" altLang="en-US" sz="2000" b="0"/>
              <a:t> </a:t>
            </a:r>
          </a:p>
        </p:txBody>
      </p:sp>
      <p:sp>
        <p:nvSpPr>
          <p:cNvPr id="2393091" name="Rectangle 4"/>
          <p:cNvSpPr>
            <a:spLocks noChangeArrowheads="1"/>
          </p:cNvSpPr>
          <p:nvPr/>
        </p:nvSpPr>
        <p:spPr bwMode="auto">
          <a:xfrm>
            <a:off x="628650" y="3378200"/>
            <a:ext cx="820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b="0"/>
              <a:t>Dois carros são selecionados em uma linha de produção com 12 unidades, 5 delas defeituosas. Determine a probabilidade de ambos os carros serem defeituosos.</a:t>
            </a:r>
          </a:p>
        </p:txBody>
      </p:sp>
      <p:sp>
        <p:nvSpPr>
          <p:cNvPr id="2393092" name="Rectangle 5"/>
          <p:cNvSpPr>
            <a:spLocks noChangeArrowheads="1"/>
          </p:cNvSpPr>
          <p:nvPr/>
        </p:nvSpPr>
        <p:spPr bwMode="auto">
          <a:xfrm>
            <a:off x="846138" y="4856163"/>
            <a:ext cx="785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0" i="1"/>
              <a:t>A </a:t>
            </a:r>
            <a:r>
              <a:rPr lang="en-US" altLang="en-US" b="0"/>
              <a:t>= o 1</a:t>
            </a:r>
            <a:r>
              <a:rPr lang="en-US" altLang="en-US" u="sng" baseline="30000"/>
              <a:t>o</a:t>
            </a:r>
            <a:r>
              <a:rPr lang="en-US" altLang="en-US" b="0"/>
              <a:t> carro é defeituoso.   </a:t>
            </a:r>
            <a:r>
              <a:rPr lang="en-US" altLang="en-US" b="0" i="1"/>
              <a:t>B </a:t>
            </a:r>
            <a:r>
              <a:rPr lang="en-US" altLang="en-US" b="0"/>
              <a:t>= o 2</a:t>
            </a:r>
            <a:r>
              <a:rPr lang="en-US" altLang="en-US" u="sng" baseline="30000"/>
              <a:t>o</a:t>
            </a:r>
            <a:r>
              <a:rPr lang="en-US" altLang="en-US" b="0"/>
              <a:t> carro é defeituoso.</a:t>
            </a:r>
          </a:p>
        </p:txBody>
      </p:sp>
      <p:sp>
        <p:nvSpPr>
          <p:cNvPr id="2393093" name="Rectangle 6"/>
          <p:cNvSpPr>
            <a:spLocks noChangeArrowheads="1"/>
          </p:cNvSpPr>
          <p:nvPr/>
        </p:nvSpPr>
        <p:spPr bwMode="auto">
          <a:xfrm>
            <a:off x="785813" y="5381625"/>
            <a:ext cx="199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A</a:t>
            </a:r>
            <a:r>
              <a:rPr lang="en-US" altLang="en-US" sz="2800" b="0"/>
              <a:t>) = 5/12</a:t>
            </a:r>
          </a:p>
        </p:txBody>
      </p:sp>
      <p:sp>
        <p:nvSpPr>
          <p:cNvPr id="2393094" name="Rectangle 7"/>
          <p:cNvSpPr>
            <a:spLocks noChangeArrowheads="1"/>
          </p:cNvSpPr>
          <p:nvPr/>
        </p:nvSpPr>
        <p:spPr bwMode="auto">
          <a:xfrm>
            <a:off x="4368800" y="5384800"/>
            <a:ext cx="232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B</a:t>
            </a:r>
            <a:r>
              <a:rPr lang="en-US" altLang="en-US" sz="2800" b="0"/>
              <a:t>|</a:t>
            </a:r>
            <a:r>
              <a:rPr lang="en-US" altLang="en-US" sz="2800" b="0" i="1"/>
              <a:t>A</a:t>
            </a:r>
            <a:r>
              <a:rPr lang="en-US" altLang="en-US" sz="2800" b="0"/>
              <a:t>) = 4/11</a:t>
            </a:r>
          </a:p>
        </p:txBody>
      </p:sp>
      <p:sp>
        <p:nvSpPr>
          <p:cNvPr id="2393095" name="Rectangle 8"/>
          <p:cNvSpPr>
            <a:spLocks noChangeArrowheads="1"/>
          </p:cNvSpPr>
          <p:nvPr/>
        </p:nvSpPr>
        <p:spPr bwMode="auto">
          <a:xfrm>
            <a:off x="788988" y="5837238"/>
            <a:ext cx="6288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b="0" i="1"/>
              <a:t>P</a:t>
            </a:r>
            <a:r>
              <a:rPr lang="en-US" altLang="en-US" sz="2800" b="0"/>
              <a:t>(</a:t>
            </a:r>
            <a:r>
              <a:rPr lang="en-US" altLang="en-US" sz="2800" b="0" i="1"/>
              <a:t>A</a:t>
            </a:r>
            <a:r>
              <a:rPr lang="en-US" altLang="en-US" sz="2800" b="0"/>
              <a:t> e </a:t>
            </a:r>
            <a:r>
              <a:rPr lang="en-US" altLang="en-US" sz="2800" b="0" i="1"/>
              <a:t>B</a:t>
            </a:r>
            <a:r>
              <a:rPr lang="en-US" altLang="en-US" sz="2800" b="0"/>
              <a:t>) = 5/12 x 4/11 = 5/33 = 0,1515</a:t>
            </a:r>
          </a:p>
        </p:txBody>
      </p:sp>
      <p:sp>
        <p:nvSpPr>
          <p:cNvPr id="2393096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445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5400" b="0"/>
              <a:t>Regra da Multiplicação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137" name="Text Box 2"/>
          <p:cNvSpPr txBox="1">
            <a:spLocks noChangeArrowheads="1"/>
          </p:cNvSpPr>
          <p:nvPr/>
        </p:nvSpPr>
        <p:spPr bwMode="auto">
          <a:xfrm>
            <a:off x="501650" y="906463"/>
            <a:ext cx="7800533" cy="178510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sz="2200" b="0" dirty="0"/>
              <a:t>Se um </a:t>
            </a:r>
            <a:r>
              <a:rPr lang="en-US" altLang="en-US" sz="2200" b="0" dirty="0" err="1"/>
              <a:t>evento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pode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ocorrer</a:t>
            </a:r>
            <a:r>
              <a:rPr lang="en-US" altLang="en-US" sz="2200" b="0" dirty="0"/>
              <a:t> de </a:t>
            </a:r>
            <a:r>
              <a:rPr lang="en-US" altLang="en-US" sz="2200" i="1" dirty="0"/>
              <a:t>m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maneiras</a:t>
            </a:r>
            <a:r>
              <a:rPr lang="en-US" altLang="en-US" sz="2200" b="0" dirty="0"/>
              <a:t> e um </a:t>
            </a:r>
            <a:r>
              <a:rPr lang="en-US" altLang="en-US" sz="2200" b="0" dirty="0" err="1"/>
              <a:t>segundo</a:t>
            </a:r>
            <a:br>
              <a:rPr lang="en-US" altLang="en-US" sz="2200" b="0" dirty="0"/>
            </a:br>
            <a:r>
              <a:rPr lang="en-US" altLang="en-US" sz="2200" b="0" dirty="0" err="1"/>
              <a:t>evento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pode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ocorrer</a:t>
            </a:r>
            <a:r>
              <a:rPr lang="en-US" altLang="en-US" sz="2200" b="0" dirty="0"/>
              <a:t> de </a:t>
            </a:r>
            <a:r>
              <a:rPr lang="en-US" altLang="en-US" sz="2200" i="1" dirty="0"/>
              <a:t>n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maneiras</a:t>
            </a:r>
            <a:r>
              <a:rPr lang="en-US" altLang="en-US" sz="2200" b="0" dirty="0"/>
              <a:t>, o </a:t>
            </a:r>
            <a:r>
              <a:rPr lang="en-US" altLang="en-US" sz="2200" b="0" dirty="0" err="1"/>
              <a:t>número</a:t>
            </a:r>
            <a:r>
              <a:rPr lang="en-US" altLang="en-US" sz="2200" b="0" dirty="0"/>
              <a:t> de </a:t>
            </a:r>
            <a:r>
              <a:rPr lang="en-US" altLang="en-US" sz="2200" b="0" dirty="0" err="1"/>
              <a:t>maneiras</a:t>
            </a:r>
            <a:br>
              <a:rPr lang="en-US" altLang="en-US" sz="2200" b="0" dirty="0"/>
            </a:br>
            <a:r>
              <a:rPr lang="en-US" altLang="en-US" sz="2200" b="0" dirty="0" err="1"/>
              <a:t>pelas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quais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os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dois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eventos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podem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ocorrer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em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sequência</a:t>
            </a:r>
            <a:r>
              <a:rPr lang="en-US" altLang="en-US" sz="2200" b="0" dirty="0"/>
              <a:t> é</a:t>
            </a:r>
            <a:br>
              <a:rPr lang="en-US" altLang="en-US" sz="2200" b="0" dirty="0"/>
            </a:br>
            <a:r>
              <a:rPr lang="en-US" altLang="en-US" sz="2200" i="1" dirty="0"/>
              <a:t>m </a:t>
            </a:r>
            <a:r>
              <a:rPr lang="en-US" altLang="en-US" sz="2200" dirty="0"/>
              <a:t>• </a:t>
            </a:r>
            <a:r>
              <a:rPr lang="en-US" altLang="en-US" sz="2200" i="1" dirty="0"/>
              <a:t>n</a:t>
            </a:r>
            <a:r>
              <a:rPr lang="en-US" altLang="en-US" sz="2200" b="0" i="1" dirty="0"/>
              <a:t>. </a:t>
            </a:r>
            <a:r>
              <a:rPr lang="en-US" altLang="en-US" sz="2200" b="0" i="1" dirty="0" err="1"/>
              <a:t>Essa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regra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pode</a:t>
            </a:r>
            <a:r>
              <a:rPr lang="en-US" altLang="en-US" sz="2200" b="0" i="1" dirty="0"/>
              <a:t> ser </a:t>
            </a:r>
            <a:r>
              <a:rPr lang="en-US" altLang="en-US" sz="2200" b="0" i="1" dirty="0" err="1"/>
              <a:t>estendida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para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qualquer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número</a:t>
            </a:r>
            <a:br>
              <a:rPr lang="en-US" altLang="en-US" sz="2200" b="0" i="1" dirty="0"/>
            </a:br>
            <a:r>
              <a:rPr lang="en-US" altLang="en-US" sz="2200" b="0" i="1" dirty="0"/>
              <a:t>de </a:t>
            </a:r>
            <a:r>
              <a:rPr lang="en-US" altLang="en-US" sz="2200" b="0" i="1" dirty="0" err="1"/>
              <a:t>eventos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que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ocorram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em</a:t>
            </a:r>
            <a:r>
              <a:rPr lang="en-US" altLang="en-US" sz="2200" b="0" i="1" dirty="0"/>
              <a:t> </a:t>
            </a:r>
            <a:r>
              <a:rPr lang="en-US" altLang="en-US" sz="2200" b="0" i="1" dirty="0" err="1"/>
              <a:t>sequência</a:t>
            </a:r>
            <a:r>
              <a:rPr lang="en-US" altLang="en-US" sz="2200" b="0" i="1" dirty="0"/>
              <a:t>. </a:t>
            </a:r>
            <a:endParaRPr lang="en-US" altLang="en-US" sz="2200" b="0" dirty="0"/>
          </a:p>
        </p:txBody>
      </p:sp>
      <p:sp>
        <p:nvSpPr>
          <p:cNvPr id="2395138" name="Text Box 3"/>
          <p:cNvSpPr txBox="1">
            <a:spLocks noChangeArrowheads="1"/>
          </p:cNvSpPr>
          <p:nvPr/>
        </p:nvSpPr>
        <p:spPr bwMode="auto">
          <a:xfrm>
            <a:off x="190500" y="2652713"/>
            <a:ext cx="85725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1" hangingPunct="0">
              <a:buFont typeface="Arial" charset="0"/>
              <a:buNone/>
            </a:pPr>
            <a:r>
              <a:rPr lang="en-US" altLang="en-US" sz="1800"/>
              <a:t>Se uma refeição consiste em duas opções de sopa, três de prato principal e duas de sobremesa, quantas refeições diferentes podem ser compostas?</a:t>
            </a:r>
          </a:p>
        </p:txBody>
      </p:sp>
      <p:sp>
        <p:nvSpPr>
          <p:cNvPr id="2395139" name="Text Box 4"/>
          <p:cNvSpPr txBox="1">
            <a:spLocks noChangeArrowheads="1"/>
          </p:cNvSpPr>
          <p:nvPr/>
        </p:nvSpPr>
        <p:spPr bwMode="auto">
          <a:xfrm>
            <a:off x="6853238" y="6188075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= 12 refeições</a:t>
            </a:r>
          </a:p>
        </p:txBody>
      </p:sp>
      <p:sp>
        <p:nvSpPr>
          <p:cNvPr id="2395140" name="Line 5"/>
          <p:cNvSpPr>
            <a:spLocks noChangeShapeType="1"/>
          </p:cNvSpPr>
          <p:nvPr/>
        </p:nvSpPr>
        <p:spPr bwMode="auto">
          <a:xfrm>
            <a:off x="304800" y="5100638"/>
            <a:ext cx="1168400" cy="0"/>
          </a:xfrm>
          <a:prstGeom prst="line">
            <a:avLst/>
          </a:prstGeom>
          <a:noFill/>
          <a:ln w="9525">
            <a:solidFill>
              <a:srgbClr val="AECF9E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1" name="Text Box 6"/>
          <p:cNvSpPr txBox="1">
            <a:spLocks noChangeArrowheads="1"/>
          </p:cNvSpPr>
          <p:nvPr/>
        </p:nvSpPr>
        <p:spPr bwMode="auto">
          <a:xfrm>
            <a:off x="284163" y="4762500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>
                <a:solidFill>
                  <a:srgbClr val="008000"/>
                </a:solidFill>
              </a:rPr>
              <a:t>Início</a:t>
            </a:r>
            <a:endParaRPr lang="en-US" altLang="en-US"/>
          </a:p>
        </p:txBody>
      </p:sp>
      <p:sp>
        <p:nvSpPr>
          <p:cNvPr id="2395142" name="Line 7"/>
          <p:cNvSpPr>
            <a:spLocks noChangeShapeType="1"/>
          </p:cNvSpPr>
          <p:nvPr/>
        </p:nvSpPr>
        <p:spPr bwMode="auto">
          <a:xfrm flipV="1">
            <a:off x="1473200" y="4386263"/>
            <a:ext cx="10922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3" name="Line 8"/>
          <p:cNvSpPr>
            <a:spLocks noChangeShapeType="1"/>
          </p:cNvSpPr>
          <p:nvPr/>
        </p:nvSpPr>
        <p:spPr bwMode="auto">
          <a:xfrm>
            <a:off x="1447800" y="5086350"/>
            <a:ext cx="1092200" cy="4857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4" name="Text Box 9"/>
          <p:cNvSpPr txBox="1">
            <a:spLocks noChangeArrowheads="1"/>
          </p:cNvSpPr>
          <p:nvPr/>
        </p:nvSpPr>
        <p:spPr bwMode="auto">
          <a:xfrm>
            <a:off x="2138363" y="61880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>
                <a:solidFill>
                  <a:schemeClr val="tx2"/>
                </a:solidFill>
              </a:rPr>
              <a:t>2</a:t>
            </a:r>
            <a:endParaRPr lang="en-US" altLang="en-US"/>
          </a:p>
        </p:txBody>
      </p:sp>
      <p:sp>
        <p:nvSpPr>
          <p:cNvPr id="2395145" name="Text Box 10"/>
          <p:cNvSpPr txBox="1">
            <a:spLocks noChangeArrowheads="1"/>
          </p:cNvSpPr>
          <p:nvPr/>
        </p:nvSpPr>
        <p:spPr bwMode="auto">
          <a:xfrm>
            <a:off x="1652588" y="3476625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tx2"/>
                </a:solidFill>
              </a:rPr>
              <a:t>Sopa</a:t>
            </a:r>
            <a:endParaRPr lang="en-US" altLang="en-US" b="0"/>
          </a:p>
        </p:txBody>
      </p:sp>
      <p:sp>
        <p:nvSpPr>
          <p:cNvPr id="2395146" name="Line 11"/>
          <p:cNvSpPr>
            <a:spLocks noChangeShapeType="1"/>
          </p:cNvSpPr>
          <p:nvPr/>
        </p:nvSpPr>
        <p:spPr bwMode="auto">
          <a:xfrm flipV="1">
            <a:off x="2571750" y="3743325"/>
            <a:ext cx="2000250" cy="63341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7" name="Line 12"/>
          <p:cNvSpPr>
            <a:spLocks noChangeShapeType="1"/>
          </p:cNvSpPr>
          <p:nvPr/>
        </p:nvSpPr>
        <p:spPr bwMode="auto">
          <a:xfrm flipV="1">
            <a:off x="2552700" y="4186238"/>
            <a:ext cx="2019300" cy="19843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8" name="Line 13"/>
          <p:cNvSpPr>
            <a:spLocks noChangeShapeType="1"/>
          </p:cNvSpPr>
          <p:nvPr/>
        </p:nvSpPr>
        <p:spPr bwMode="auto">
          <a:xfrm>
            <a:off x="2559050" y="4394200"/>
            <a:ext cx="2012950" cy="2063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49" name="Line 14"/>
          <p:cNvSpPr>
            <a:spLocks noChangeShapeType="1"/>
          </p:cNvSpPr>
          <p:nvPr/>
        </p:nvSpPr>
        <p:spPr bwMode="auto">
          <a:xfrm flipV="1">
            <a:off x="2552700" y="4986338"/>
            <a:ext cx="2019300" cy="576262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0" name="Line 15"/>
          <p:cNvSpPr>
            <a:spLocks noChangeShapeType="1"/>
          </p:cNvSpPr>
          <p:nvPr/>
        </p:nvSpPr>
        <p:spPr bwMode="auto">
          <a:xfrm flipV="1">
            <a:off x="2552700" y="5429250"/>
            <a:ext cx="2019300" cy="134938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1" name="Line 16"/>
          <p:cNvSpPr>
            <a:spLocks noChangeShapeType="1"/>
          </p:cNvSpPr>
          <p:nvPr/>
        </p:nvSpPr>
        <p:spPr bwMode="auto">
          <a:xfrm>
            <a:off x="2527300" y="5561013"/>
            <a:ext cx="2044700" cy="2825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2" name="Text Box 17"/>
          <p:cNvSpPr txBox="1">
            <a:spLocks noChangeArrowheads="1"/>
          </p:cNvSpPr>
          <p:nvPr/>
        </p:nvSpPr>
        <p:spPr bwMode="auto">
          <a:xfrm>
            <a:off x="3106738" y="6186488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/>
              <a:t>•</a:t>
            </a:r>
          </a:p>
        </p:txBody>
      </p:sp>
      <p:sp>
        <p:nvSpPr>
          <p:cNvPr id="2395153" name="Text Box 18"/>
          <p:cNvSpPr txBox="1">
            <a:spLocks noChangeArrowheads="1"/>
          </p:cNvSpPr>
          <p:nvPr/>
        </p:nvSpPr>
        <p:spPr bwMode="auto">
          <a:xfrm>
            <a:off x="4011613" y="61880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395154" name="Text Box 19"/>
          <p:cNvSpPr txBox="1">
            <a:spLocks noChangeArrowheads="1"/>
          </p:cNvSpPr>
          <p:nvPr/>
        </p:nvSpPr>
        <p:spPr bwMode="auto">
          <a:xfrm>
            <a:off x="2951163" y="3476625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rgbClr val="FF6600"/>
                </a:solidFill>
              </a:rPr>
              <a:t>Principal</a:t>
            </a:r>
            <a:endParaRPr lang="en-US" altLang="en-US" b="0"/>
          </a:p>
        </p:txBody>
      </p:sp>
      <p:sp>
        <p:nvSpPr>
          <p:cNvPr id="2395155" name="Line 20"/>
          <p:cNvSpPr>
            <a:spLocks noChangeShapeType="1"/>
          </p:cNvSpPr>
          <p:nvPr/>
        </p:nvSpPr>
        <p:spPr bwMode="auto">
          <a:xfrm rot="234648" flipV="1">
            <a:off x="4572000" y="3498850"/>
            <a:ext cx="1547813" cy="2873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6" name="Line 21"/>
          <p:cNvSpPr>
            <a:spLocks noChangeShapeType="1"/>
          </p:cNvSpPr>
          <p:nvPr/>
        </p:nvSpPr>
        <p:spPr bwMode="auto">
          <a:xfrm>
            <a:off x="4572000" y="3743325"/>
            <a:ext cx="1625600" cy="127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7" name="Line 22"/>
          <p:cNvSpPr>
            <a:spLocks noChangeShapeType="1"/>
          </p:cNvSpPr>
          <p:nvPr/>
        </p:nvSpPr>
        <p:spPr bwMode="auto">
          <a:xfrm rot="234648" flipV="1">
            <a:off x="4584700" y="3914775"/>
            <a:ext cx="1533525" cy="3127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8" name="Line 23"/>
          <p:cNvSpPr>
            <a:spLocks noChangeShapeType="1"/>
          </p:cNvSpPr>
          <p:nvPr/>
        </p:nvSpPr>
        <p:spPr bwMode="auto">
          <a:xfrm>
            <a:off x="4591050" y="4184650"/>
            <a:ext cx="1606550" cy="101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59" name="Line 24"/>
          <p:cNvSpPr>
            <a:spLocks noChangeShapeType="1"/>
          </p:cNvSpPr>
          <p:nvPr/>
        </p:nvSpPr>
        <p:spPr bwMode="auto">
          <a:xfrm rot="234648" flipV="1">
            <a:off x="4578350" y="4329113"/>
            <a:ext cx="1539875" cy="3063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0" name="Line 25"/>
          <p:cNvSpPr>
            <a:spLocks noChangeShapeType="1"/>
          </p:cNvSpPr>
          <p:nvPr/>
        </p:nvSpPr>
        <p:spPr bwMode="auto">
          <a:xfrm>
            <a:off x="4578350" y="4592638"/>
            <a:ext cx="1619250" cy="107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1" name="Line 26"/>
          <p:cNvSpPr>
            <a:spLocks noChangeShapeType="1"/>
          </p:cNvSpPr>
          <p:nvPr/>
        </p:nvSpPr>
        <p:spPr bwMode="auto">
          <a:xfrm rot="234648" flipV="1">
            <a:off x="4584700" y="4743450"/>
            <a:ext cx="1535113" cy="2809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2" name="Line 27"/>
          <p:cNvSpPr>
            <a:spLocks noChangeShapeType="1"/>
          </p:cNvSpPr>
          <p:nvPr/>
        </p:nvSpPr>
        <p:spPr bwMode="auto">
          <a:xfrm>
            <a:off x="4565650" y="4981575"/>
            <a:ext cx="1631950" cy="1333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3" name="Line 28"/>
          <p:cNvSpPr>
            <a:spLocks noChangeShapeType="1"/>
          </p:cNvSpPr>
          <p:nvPr/>
        </p:nvSpPr>
        <p:spPr bwMode="auto">
          <a:xfrm rot="234648" flipV="1">
            <a:off x="4583113" y="5172075"/>
            <a:ext cx="1535112" cy="2984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4" name="Line 29"/>
          <p:cNvSpPr>
            <a:spLocks noChangeShapeType="1"/>
          </p:cNvSpPr>
          <p:nvPr/>
        </p:nvSpPr>
        <p:spPr bwMode="auto">
          <a:xfrm>
            <a:off x="4572000" y="5429250"/>
            <a:ext cx="1625600" cy="1143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5" name="Line 30"/>
          <p:cNvSpPr>
            <a:spLocks noChangeShapeType="1"/>
          </p:cNvSpPr>
          <p:nvPr/>
        </p:nvSpPr>
        <p:spPr bwMode="auto">
          <a:xfrm rot="234648" flipV="1">
            <a:off x="4578350" y="5586413"/>
            <a:ext cx="1541463" cy="2936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6" name="Line 31"/>
          <p:cNvSpPr>
            <a:spLocks noChangeShapeType="1"/>
          </p:cNvSpPr>
          <p:nvPr/>
        </p:nvSpPr>
        <p:spPr bwMode="auto">
          <a:xfrm>
            <a:off x="4572000" y="5843588"/>
            <a:ext cx="1625600" cy="1143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95167" name="Text Box 32"/>
          <p:cNvSpPr txBox="1">
            <a:spLocks noChangeArrowheads="1"/>
          </p:cNvSpPr>
          <p:nvPr/>
        </p:nvSpPr>
        <p:spPr bwMode="auto">
          <a:xfrm>
            <a:off x="5884863" y="61880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395168" name="Text Box 33"/>
          <p:cNvSpPr txBox="1">
            <a:spLocks noChangeArrowheads="1"/>
          </p:cNvSpPr>
          <p:nvPr/>
        </p:nvSpPr>
        <p:spPr bwMode="auto">
          <a:xfrm>
            <a:off x="4979988" y="6186488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/>
              <a:t>•</a:t>
            </a:r>
          </a:p>
        </p:txBody>
      </p:sp>
      <p:sp>
        <p:nvSpPr>
          <p:cNvPr id="2395169" name="Text Box 34"/>
          <p:cNvSpPr txBox="1">
            <a:spLocks noChangeArrowheads="1"/>
          </p:cNvSpPr>
          <p:nvPr/>
        </p:nvSpPr>
        <p:spPr bwMode="auto">
          <a:xfrm>
            <a:off x="4557713" y="3162300"/>
            <a:ext cx="174466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en-US" b="0">
                <a:solidFill>
                  <a:schemeClr val="hlink"/>
                </a:solidFill>
              </a:rPr>
              <a:t>Sobremesa</a:t>
            </a:r>
            <a:endParaRPr lang="en-US" altLang="en-US" b="0"/>
          </a:p>
        </p:txBody>
      </p:sp>
      <p:sp>
        <p:nvSpPr>
          <p:cNvPr id="2395170" name="Rectangle 3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80500" cy="671513"/>
          </a:xfrm>
        </p:spPr>
        <p:txBody>
          <a:bodyPr/>
          <a:lstStyle/>
          <a:p>
            <a:pPr eaLnBrk="1" hangingPunct="1"/>
            <a:r>
              <a:rPr lang="en-US" altLang="en-US" sz="3900"/>
              <a:t>Princípio Fundamental da Contagem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793" name="Rectangle 2"/>
          <p:cNvSpPr>
            <a:spLocks noChangeArrowheads="1"/>
          </p:cNvSpPr>
          <p:nvPr/>
        </p:nvSpPr>
        <p:spPr bwMode="auto">
          <a:xfrm>
            <a:off x="533400" y="457200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37794" name="Text Box 3"/>
          <p:cNvSpPr txBox="1">
            <a:spLocks noChangeArrowheads="1"/>
          </p:cNvSpPr>
          <p:nvPr/>
        </p:nvSpPr>
        <p:spPr bwMode="auto">
          <a:xfrm>
            <a:off x="1138238" y="762000"/>
            <a:ext cx="6630987" cy="101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6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37795" name="Text Box 4"/>
          <p:cNvSpPr txBox="1">
            <a:spLocks noChangeArrowheads="1"/>
          </p:cNvSpPr>
          <p:nvPr/>
        </p:nvSpPr>
        <p:spPr bwMode="auto">
          <a:xfrm>
            <a:off x="2555875" y="1989138"/>
            <a:ext cx="3662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 b="1" dirty="0">
                <a:latin typeface="Times New Roman" pitchFamily="18" charset="0"/>
              </a:rPr>
              <a:t>DEFINIÇÕES</a:t>
            </a:r>
          </a:p>
        </p:txBody>
      </p:sp>
      <p:sp>
        <p:nvSpPr>
          <p:cNvPr id="2337796" name="Text Box 5"/>
          <p:cNvSpPr txBox="1">
            <a:spLocks noChangeArrowheads="1"/>
          </p:cNvSpPr>
          <p:nvPr/>
        </p:nvSpPr>
        <p:spPr bwMode="auto">
          <a:xfrm>
            <a:off x="1447800" y="2832100"/>
            <a:ext cx="62817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conjunto</a:t>
            </a:r>
          </a:p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espaço amostral</a:t>
            </a:r>
          </a:p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evento</a:t>
            </a:r>
            <a:endParaRPr lang="pt-BR" sz="60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449" name="Picture 2" descr="Hos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0375"/>
            <a:ext cx="9347200" cy="73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817" name="Rectangle 2"/>
          <p:cNvSpPr>
            <a:spLocks noChangeArrowheads="1"/>
          </p:cNvSpPr>
          <p:nvPr/>
        </p:nvSpPr>
        <p:spPr bwMode="auto">
          <a:xfrm>
            <a:off x="285720" y="428604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38818" name="Text Box 3"/>
          <p:cNvSpPr txBox="1">
            <a:spLocks noChangeArrowheads="1"/>
          </p:cNvSpPr>
          <p:nvPr/>
        </p:nvSpPr>
        <p:spPr bwMode="auto">
          <a:xfrm>
            <a:off x="1138238" y="762000"/>
            <a:ext cx="6630987" cy="101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6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38819" name="Text Box 4"/>
          <p:cNvSpPr txBox="1">
            <a:spLocks noChangeArrowheads="1"/>
          </p:cNvSpPr>
          <p:nvPr/>
        </p:nvSpPr>
        <p:spPr bwMode="auto">
          <a:xfrm>
            <a:off x="2590800" y="1828800"/>
            <a:ext cx="3662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 b="1">
                <a:latin typeface="Times New Roman" pitchFamily="18" charset="0"/>
              </a:rPr>
              <a:t>DEFINIÇÕES</a:t>
            </a:r>
          </a:p>
        </p:txBody>
      </p:sp>
      <p:sp>
        <p:nvSpPr>
          <p:cNvPr id="2338820" name="Text Box 5"/>
          <p:cNvSpPr txBox="1">
            <a:spLocks noChangeArrowheads="1"/>
          </p:cNvSpPr>
          <p:nvPr/>
        </p:nvSpPr>
        <p:spPr bwMode="auto">
          <a:xfrm>
            <a:off x="2209800" y="2620963"/>
            <a:ext cx="3943350" cy="1016000"/>
          </a:xfrm>
          <a:prstGeom prst="rect">
            <a:avLst/>
          </a:prstGeom>
          <a:solidFill>
            <a:srgbClr val="CC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conjunto</a:t>
            </a:r>
            <a:endParaRPr lang="pt-BR" sz="6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38821" name="Text Box 6"/>
          <p:cNvSpPr txBox="1">
            <a:spLocks noChangeArrowheads="1"/>
          </p:cNvSpPr>
          <p:nvPr/>
        </p:nvSpPr>
        <p:spPr bwMode="auto">
          <a:xfrm>
            <a:off x="914400" y="4140200"/>
            <a:ext cx="733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É uma coleção bem definida de objetos ou itens</a:t>
            </a:r>
          </a:p>
        </p:txBody>
      </p:sp>
      <p:sp>
        <p:nvSpPr>
          <p:cNvPr id="2338822" name="Text Box 7"/>
          <p:cNvSpPr txBox="1">
            <a:spLocks noChangeArrowheads="1"/>
          </p:cNvSpPr>
          <p:nvPr/>
        </p:nvSpPr>
        <p:spPr bwMode="auto">
          <a:xfrm>
            <a:off x="1857356" y="5000636"/>
            <a:ext cx="5447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i="1" dirty="0">
                <a:solidFill>
                  <a:srgbClr val="FF3300"/>
                </a:solidFill>
                <a:latin typeface="Albertus" pitchFamily="34" charset="0"/>
              </a:rPr>
              <a:t>Exemplo: pós graduandos da FMRP</a:t>
            </a:r>
          </a:p>
          <a:p>
            <a:pPr algn="ctr"/>
            <a:r>
              <a:rPr lang="pt-BR" b="1" i="1" dirty="0">
                <a:solidFill>
                  <a:srgbClr val="FF3300"/>
                </a:solidFill>
                <a:latin typeface="Albertus" pitchFamily="34" charset="0"/>
              </a:rPr>
              <a:t>Idade dos docentes da FMRP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1" name="Rectangle 2"/>
          <p:cNvSpPr>
            <a:spLocks noChangeArrowheads="1"/>
          </p:cNvSpPr>
          <p:nvPr/>
        </p:nvSpPr>
        <p:spPr bwMode="auto">
          <a:xfrm>
            <a:off x="533400" y="457200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39842" name="Text Box 3"/>
          <p:cNvSpPr txBox="1">
            <a:spLocks noChangeArrowheads="1"/>
          </p:cNvSpPr>
          <p:nvPr/>
        </p:nvSpPr>
        <p:spPr bwMode="auto">
          <a:xfrm>
            <a:off x="1138238" y="762000"/>
            <a:ext cx="6630987" cy="101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6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39843" name="Text Box 4"/>
          <p:cNvSpPr txBox="1">
            <a:spLocks noChangeArrowheads="1"/>
          </p:cNvSpPr>
          <p:nvPr/>
        </p:nvSpPr>
        <p:spPr bwMode="auto">
          <a:xfrm>
            <a:off x="2590800" y="1828800"/>
            <a:ext cx="36968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 b="1" dirty="0">
                <a:latin typeface="Times New Roman" pitchFamily="18" charset="0"/>
              </a:rPr>
              <a:t>DEFINIÇÕES</a:t>
            </a:r>
          </a:p>
        </p:txBody>
      </p:sp>
      <p:sp>
        <p:nvSpPr>
          <p:cNvPr id="2339844" name="Text Box 5"/>
          <p:cNvSpPr txBox="1">
            <a:spLocks noChangeArrowheads="1"/>
          </p:cNvSpPr>
          <p:nvPr/>
        </p:nvSpPr>
        <p:spPr bwMode="auto">
          <a:xfrm>
            <a:off x="1371600" y="2620963"/>
            <a:ext cx="6341801" cy="1015663"/>
          </a:xfrm>
          <a:prstGeom prst="rect">
            <a:avLst/>
          </a:prstGeom>
          <a:solidFill>
            <a:srgbClr val="CC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espaço amostral</a:t>
            </a:r>
            <a:endParaRPr lang="pt-BR" sz="6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39845" name="Text Box 6"/>
          <p:cNvSpPr txBox="1">
            <a:spLocks noChangeArrowheads="1"/>
          </p:cNvSpPr>
          <p:nvPr/>
        </p:nvSpPr>
        <p:spPr bwMode="auto">
          <a:xfrm>
            <a:off x="1828800" y="4114800"/>
            <a:ext cx="56572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É o conjunto de todos os resultados </a:t>
            </a:r>
          </a:p>
          <a:p>
            <a:pPr algn="ctr"/>
            <a:r>
              <a:rPr lang="pt-BR" sz="2800" b="1">
                <a:latin typeface="Times New Roman" pitchFamily="18" charset="0"/>
              </a:rPr>
              <a:t>possíveis de</a:t>
            </a:r>
          </a:p>
          <a:p>
            <a:pPr algn="ctr"/>
            <a:r>
              <a:rPr lang="pt-BR" sz="2800" b="1">
                <a:latin typeface="Times New Roman" pitchFamily="18" charset="0"/>
              </a:rPr>
              <a:t>um experimento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5" name="Rectangle 2"/>
          <p:cNvSpPr>
            <a:spLocks noChangeArrowheads="1"/>
          </p:cNvSpPr>
          <p:nvPr/>
        </p:nvSpPr>
        <p:spPr bwMode="auto">
          <a:xfrm>
            <a:off x="533400" y="457200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40866" name="Text Box 3"/>
          <p:cNvSpPr txBox="1">
            <a:spLocks noChangeArrowheads="1"/>
          </p:cNvSpPr>
          <p:nvPr/>
        </p:nvSpPr>
        <p:spPr bwMode="auto">
          <a:xfrm>
            <a:off x="1379538" y="765175"/>
            <a:ext cx="6684843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0033CC"/>
                </a:solidFill>
                <a:latin typeface="Times New Roman" pitchFamily="18" charset="0"/>
              </a:rPr>
              <a:t>PROBABILIDADE</a:t>
            </a:r>
            <a:endParaRPr lang="pt-BR" sz="60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340867" name="Text Box 4"/>
          <p:cNvSpPr txBox="1">
            <a:spLocks noChangeArrowheads="1"/>
          </p:cNvSpPr>
          <p:nvPr/>
        </p:nvSpPr>
        <p:spPr bwMode="auto">
          <a:xfrm>
            <a:off x="2843213" y="1989138"/>
            <a:ext cx="36968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400" b="1" dirty="0">
                <a:latin typeface="Times New Roman" pitchFamily="18" charset="0"/>
              </a:rPr>
              <a:t>DEFINIÇÕES</a:t>
            </a:r>
          </a:p>
        </p:txBody>
      </p:sp>
      <p:sp>
        <p:nvSpPr>
          <p:cNvPr id="2340868" name="Text Box 5"/>
          <p:cNvSpPr txBox="1">
            <a:spLocks noChangeArrowheads="1"/>
          </p:cNvSpPr>
          <p:nvPr/>
        </p:nvSpPr>
        <p:spPr bwMode="auto">
          <a:xfrm>
            <a:off x="2916238" y="3068638"/>
            <a:ext cx="3179762" cy="1016000"/>
          </a:xfrm>
          <a:prstGeom prst="rect">
            <a:avLst/>
          </a:prstGeom>
          <a:solidFill>
            <a:srgbClr val="CC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</a:rPr>
              <a:t> evento</a:t>
            </a:r>
            <a:endParaRPr lang="pt-BR" sz="6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40869" name="Text Box 6"/>
          <p:cNvSpPr txBox="1">
            <a:spLocks noChangeArrowheads="1"/>
          </p:cNvSpPr>
          <p:nvPr/>
        </p:nvSpPr>
        <p:spPr bwMode="auto">
          <a:xfrm>
            <a:off x="1835150" y="4365625"/>
            <a:ext cx="525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É o resultado de um experimento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89" name="Rectangle 2"/>
          <p:cNvSpPr>
            <a:spLocks noChangeArrowheads="1"/>
          </p:cNvSpPr>
          <p:nvPr/>
        </p:nvSpPr>
        <p:spPr bwMode="auto">
          <a:xfrm>
            <a:off x="533400" y="457200"/>
            <a:ext cx="8001000" cy="601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41890" name="Text Box 3"/>
          <p:cNvSpPr txBox="1">
            <a:spLocks noChangeArrowheads="1"/>
          </p:cNvSpPr>
          <p:nvPr/>
        </p:nvSpPr>
        <p:spPr bwMode="auto">
          <a:xfrm>
            <a:off x="1403350" y="765175"/>
            <a:ext cx="6630988" cy="101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itchFamily="18" charset="0"/>
              </a:rPr>
              <a:t>PROBABILIDADE</a:t>
            </a:r>
            <a:endParaRPr lang="pt-BR" sz="6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41891" name="Oval 4"/>
          <p:cNvSpPr>
            <a:spLocks noChangeArrowheads="1"/>
          </p:cNvSpPr>
          <p:nvPr/>
        </p:nvSpPr>
        <p:spPr bwMode="auto">
          <a:xfrm>
            <a:off x="2895600" y="2438400"/>
            <a:ext cx="3200400" cy="32004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41892" name="Rectangle 5"/>
          <p:cNvSpPr>
            <a:spLocks noChangeArrowheads="1"/>
          </p:cNvSpPr>
          <p:nvPr/>
        </p:nvSpPr>
        <p:spPr bwMode="auto">
          <a:xfrm>
            <a:off x="4038600" y="3581400"/>
            <a:ext cx="8382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41893" name="Line 6"/>
          <p:cNvSpPr>
            <a:spLocks noChangeShapeType="1"/>
          </p:cNvSpPr>
          <p:nvPr/>
        </p:nvSpPr>
        <p:spPr bwMode="auto">
          <a:xfrm>
            <a:off x="4648200" y="40386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41894" name="Text Box 7"/>
          <p:cNvSpPr txBox="1">
            <a:spLocks noChangeArrowheads="1"/>
          </p:cNvSpPr>
          <p:nvPr/>
        </p:nvSpPr>
        <p:spPr bwMode="auto">
          <a:xfrm>
            <a:off x="6948488" y="3716338"/>
            <a:ext cx="170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0033CC"/>
                </a:solidFill>
                <a:latin typeface="Verdana" pitchFamily="34" charset="0"/>
              </a:rPr>
              <a:t>Evento A</a:t>
            </a:r>
          </a:p>
        </p:txBody>
      </p:sp>
      <p:sp>
        <p:nvSpPr>
          <p:cNvPr id="2341895" name="Line 8"/>
          <p:cNvSpPr>
            <a:spLocks noChangeShapeType="1"/>
          </p:cNvSpPr>
          <p:nvPr/>
        </p:nvSpPr>
        <p:spPr bwMode="auto">
          <a:xfrm flipH="1" flipV="1">
            <a:off x="1752600" y="3124200"/>
            <a:ext cx="1143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41896" name="Text Box 9"/>
          <p:cNvSpPr txBox="1">
            <a:spLocks noChangeArrowheads="1"/>
          </p:cNvSpPr>
          <p:nvPr/>
        </p:nvSpPr>
        <p:spPr bwMode="auto">
          <a:xfrm>
            <a:off x="500034" y="2428875"/>
            <a:ext cx="299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33CC"/>
                </a:solidFill>
                <a:latin typeface="Verdana" pitchFamily="34" charset="0"/>
              </a:rPr>
              <a:t>Espaço amostral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1857</Words>
  <Application>Microsoft Office PowerPoint</Application>
  <PresentationFormat>Apresentação na tela (4:3)</PresentationFormat>
  <Paragraphs>591</Paragraphs>
  <Slides>50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9" baseType="lpstr">
      <vt:lpstr>Albertus</vt:lpstr>
      <vt:lpstr>Arial</vt:lpstr>
      <vt:lpstr>Arial Black</vt:lpstr>
      <vt:lpstr>Swis721 Hv BT</vt:lpstr>
      <vt:lpstr>Tahoma</vt:lpstr>
      <vt:lpstr>Times New Roman</vt:lpstr>
      <vt:lpstr>Verdana</vt:lpstr>
      <vt:lpstr>Wingdings</vt:lpstr>
      <vt:lpstr>Design padrão</vt:lpstr>
      <vt:lpstr>Estatística aplicada a ensaios clínicos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Tipos de probabilidade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Espaço amostral</vt:lpstr>
      <vt:lpstr>Espaço amostral</vt:lpstr>
      <vt:lpstr>Espaço amostral</vt:lpstr>
      <vt:lpstr>Espaço amostral</vt:lpstr>
      <vt:lpstr>Espaço amostral</vt:lpstr>
      <vt:lpstr>Eventos complementares</vt:lpstr>
      <vt:lpstr>Probabilidade condicional</vt:lpstr>
      <vt:lpstr>Probabilidade condicional</vt:lpstr>
      <vt:lpstr>Eventos independentes</vt:lpstr>
      <vt:lpstr>Eventos independentes</vt:lpstr>
      <vt:lpstr>Tabela de contingência</vt:lpstr>
      <vt:lpstr>Soluções</vt:lpstr>
      <vt:lpstr>Soluções</vt:lpstr>
      <vt:lpstr>Soluções</vt:lpstr>
      <vt:lpstr>Soluções</vt:lpstr>
      <vt:lpstr>Regra da Multiplicação</vt:lpstr>
      <vt:lpstr>Princípio Fundamental da Contagem</vt:lpstr>
      <vt:lpstr>Apresentação do PowerPoint</vt:lpstr>
    </vt:vector>
  </TitlesOfParts>
  <Company>anestesia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drvicente</dc:creator>
  <cp:lastModifiedBy>Luís Vicente Garcia</cp:lastModifiedBy>
  <cp:revision>445</cp:revision>
  <dcterms:created xsi:type="dcterms:W3CDTF">2006-02-03T11:17:50Z</dcterms:created>
  <dcterms:modified xsi:type="dcterms:W3CDTF">2017-04-02T00:25:16Z</dcterms:modified>
</cp:coreProperties>
</file>