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2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19" autoAdjust="0"/>
  </p:normalViewPr>
  <p:slideViewPr>
    <p:cSldViewPr>
      <p:cViewPr varScale="1">
        <p:scale>
          <a:sx n="91" d="100"/>
          <a:sy n="91" d="100"/>
        </p:scale>
        <p:origin x="12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6693B-012B-414F-84F9-2CE863BEA4AA}" type="datetimeFigureOut">
              <a:rPr lang="pt-BR" smtClean="0"/>
              <a:t>15/03/2017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477D-5EAB-4FDA-A4BB-96DA5FFE05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C8E7E-47B6-400B-811A-A2F7BC6A13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1BD56-98A0-4A47-8576-30502B5B5C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4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34B19-CBC6-45B6-8B24-B8CFDBCFC33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C565-32E0-45CD-8056-6F969096E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9D4F-3571-4F7D-BFB9-5D88D35106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647B-D32C-4025-9E11-6330C24D9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C6A4-C2C0-44EF-94B6-2081BB110D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4A35-1E21-4B91-A44C-C2AFAEC31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0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7DF9-60E8-4890-9416-7BAEBF6E8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AB4-17FE-4CEF-971A-9C85F81DD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EFC0-6EF6-4711-AE3C-1919B322C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82007-2BFD-49EE-A1A7-B47355527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7530-DAB4-4D41-A3A9-9259A7BBA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DD9-5BF1-4F26-A986-734ADA1CF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87FD8-7183-4362-B8A5-48675D3A6F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u.unisinos.br/entrevistas/508460-repensar-a-economia-entrevista-especial-com-ricardo-abramova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N1Hor3siZ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-Uk7g7zDq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42938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pt-BR" altLang="en-US" sz="3600" b="1" dirty="0" smtClean="0"/>
              <a:t>LES 0129 – Sociologia e </a:t>
            </a:r>
            <a:r>
              <a:rPr lang="pt-BR" altLang="en-US" sz="3600" b="1" dirty="0" smtClean="0"/>
              <a:t>Extensão</a:t>
            </a:r>
            <a:endParaRPr lang="en-US" altLang="en-US" sz="3200" b="1" u="sng" dirty="0" smtClean="0"/>
          </a:p>
        </p:txBody>
      </p:sp>
      <p:sp>
        <p:nvSpPr>
          <p:cNvPr id="2" name="Retângulo 1"/>
          <p:cNvSpPr/>
          <p:nvPr/>
        </p:nvSpPr>
        <p:spPr>
          <a:xfrm>
            <a:off x="762000" y="13716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altLang="en-US" sz="2000" b="1" dirty="0" smtClean="0"/>
          </a:p>
          <a:p>
            <a:r>
              <a:rPr lang="pt-BR" altLang="en-US" sz="3200" b="1" u="sng" dirty="0" smtClean="0"/>
              <a:t>Aula </a:t>
            </a:r>
            <a:r>
              <a:rPr lang="pt-BR" altLang="en-US" sz="3200" b="1" u="sng" dirty="0"/>
              <a:t>2</a:t>
            </a:r>
          </a:p>
          <a:p>
            <a:endParaRPr lang="pt-BR" sz="4000" b="1" dirty="0" smtClean="0"/>
          </a:p>
          <a:p>
            <a:r>
              <a:rPr lang="pt-BR" sz="4000" b="1" dirty="0" smtClean="0"/>
              <a:t>HISTÓRIA </a:t>
            </a:r>
            <a:r>
              <a:rPr lang="pt-BR" sz="4000" b="1" dirty="0"/>
              <a:t>DA AGRICULTURA. </a:t>
            </a:r>
            <a:endParaRPr lang="pt-BR" sz="4000" b="1" dirty="0" smtClean="0"/>
          </a:p>
          <a:p>
            <a:r>
              <a:rPr lang="pt-BR" sz="4000" b="1" dirty="0" smtClean="0"/>
              <a:t>LEI </a:t>
            </a:r>
            <a:r>
              <a:rPr lang="pt-BR" sz="4000" b="1" dirty="0"/>
              <a:t>DE TERRAS. </a:t>
            </a:r>
            <a:endParaRPr lang="pt-BR" sz="4000" b="1" dirty="0" smtClean="0"/>
          </a:p>
          <a:p>
            <a:r>
              <a:rPr lang="pt-BR" sz="4000" b="1" dirty="0" smtClean="0"/>
              <a:t>ESTRUTURA </a:t>
            </a:r>
            <a:r>
              <a:rPr lang="pt-BR" sz="4000" b="1" dirty="0"/>
              <a:t>FUNDIÁRIA. </a:t>
            </a:r>
            <a:endParaRPr lang="pt-BR" sz="4000" b="1" dirty="0" smtClean="0"/>
          </a:p>
          <a:p>
            <a:r>
              <a:rPr lang="pt-BR" sz="4000" b="1" dirty="0" smtClean="0"/>
              <a:t>REFORMA AGRÁRIA.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440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5400" smtClean="0"/>
              <a:t>Legislação</a:t>
            </a:r>
            <a:endParaRPr lang="en-US" altLang="en-US" sz="5400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4000" dirty="0" smtClean="0"/>
              <a:t>Lei de Terras no Brasil (1850)  X  “</a:t>
            </a:r>
            <a:r>
              <a:rPr lang="pt-BR" sz="4000" dirty="0" err="1" smtClean="0"/>
              <a:t>Homestead</a:t>
            </a:r>
            <a:r>
              <a:rPr lang="pt-BR" sz="4000" dirty="0" smtClean="0"/>
              <a:t> </a:t>
            </a:r>
            <a:r>
              <a:rPr lang="pt-BR" sz="4000" dirty="0" err="1" smtClean="0"/>
              <a:t>Act</a:t>
            </a:r>
            <a:r>
              <a:rPr lang="pt-BR" sz="4000" dirty="0" smtClean="0"/>
              <a:t>” nos EUA (1862)</a:t>
            </a:r>
          </a:p>
          <a:p>
            <a:pPr marL="0" indent="0">
              <a:buFontTx/>
              <a:buNone/>
              <a:defRPr/>
            </a:pPr>
            <a:endParaRPr lang="pt-BR" sz="4000" dirty="0" smtClean="0"/>
          </a:p>
          <a:p>
            <a:pPr>
              <a:defRPr/>
            </a:pPr>
            <a:r>
              <a:rPr lang="pt-BR" sz="4000" dirty="0" smtClean="0"/>
              <a:t>Terra como mercadoria (commodity)</a:t>
            </a:r>
          </a:p>
          <a:p>
            <a:pPr>
              <a:defRPr/>
            </a:pPr>
            <a:endParaRPr lang="pt-BR" sz="4000" dirty="0" smtClean="0"/>
          </a:p>
          <a:p>
            <a:pPr eaLnBrk="1" hangingPunct="1"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Exclusão Social  (Movimentos sociais-Canudos)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8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</a:t>
            </a:r>
            <a:r>
              <a:rPr lang="pt-BR" altLang="en-US" sz="4000" smtClean="0"/>
              <a:t>          </a:t>
            </a:r>
            <a:br>
              <a:rPr lang="pt-BR" altLang="en-US" sz="4000" smtClean="0"/>
            </a:br>
            <a:endParaRPr lang="en-US" altLang="en-US" sz="2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788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1850-1888   = industrialização bloqueada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</a:t>
            </a:r>
            <a:r>
              <a:rPr lang="pt-BR" sz="2400" i="1" u="sng" dirty="0" smtClean="0"/>
              <a:t>Governo monárquico. Escravismo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1888-1929 = Café e importação de industrializados.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</a:t>
            </a:r>
            <a:r>
              <a:rPr lang="pt-BR" sz="2400" i="1" u="sng" dirty="0" smtClean="0"/>
              <a:t>Política do “café com leite”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b="1" dirty="0" smtClean="0"/>
              <a:t>1930</a:t>
            </a:r>
            <a:r>
              <a:rPr lang="pt-BR" sz="2400" dirty="0" smtClean="0"/>
              <a:t>   = Crise do café e mudanças econômicas.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Industria substitutiva das importações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</a:t>
            </a:r>
            <a:r>
              <a:rPr lang="pt-BR" sz="2400" i="1" dirty="0" smtClean="0"/>
              <a:t>                                    </a:t>
            </a:r>
            <a:r>
              <a:rPr lang="pt-BR" sz="2400" i="1" u="sng" dirty="0" smtClean="0"/>
              <a:t>Getúlio Dorneles Vargas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1931-1955   = Industrialização livre do capital cafeicultor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</a:t>
            </a:r>
            <a:r>
              <a:rPr lang="pt-BR" sz="2400" i="1" u="sng" dirty="0" smtClean="0"/>
              <a:t>Capital Nacional.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1939-1945 = II Grande Guerra.  </a:t>
            </a:r>
            <a:r>
              <a:rPr lang="pt-BR" sz="2400" i="1" u="sng" dirty="0" smtClean="0"/>
              <a:t>GV e a CSN (Olga)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t-B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DATAS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Primeira República =  1889 a 1929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Segunda República = 1930 a 1937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Terceira República =   1937 a 1945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694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II</a:t>
            </a:r>
            <a:endParaRPr lang="en-US" altLang="en-US" sz="3200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1945-1950 = Industria e agricultura do Pós-guerra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</a:t>
            </a:r>
            <a:r>
              <a:rPr lang="pt-BR" sz="2400" i="1" u="sng" dirty="0" smtClean="0"/>
              <a:t>Governo Dutra e o retorno de Getúlio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	                                         		</a:t>
            </a:r>
            <a:r>
              <a:rPr lang="pt-BR" sz="2400" u="sng" dirty="0" smtClean="0"/>
              <a:t>1949 - COMIBEU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1950-1956 = Capital nacional  X  estrangeiro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    </a:t>
            </a:r>
            <a:r>
              <a:rPr lang="pt-BR" sz="2400" i="1" u="sng" dirty="0" smtClean="0"/>
              <a:t>Suicídio de GV.</a:t>
            </a: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1956-1966   = industrialização pesada (automobilística)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  </a:t>
            </a:r>
            <a:r>
              <a:rPr lang="pt-BR" sz="2400" i="1" u="sng" dirty="0" smtClean="0"/>
              <a:t>Juscelino=</a:t>
            </a:r>
            <a:r>
              <a:rPr lang="pt-BR" sz="2400" i="1" u="sng" dirty="0" err="1" smtClean="0"/>
              <a:t>Janio+Jango</a:t>
            </a:r>
            <a:r>
              <a:rPr lang="pt-BR" sz="2400" i="1" u="sng" dirty="0" smtClean="0"/>
              <a:t>+ Ditadura</a:t>
            </a: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1967-1970   = Milagre Brasileiro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1973</a:t>
            </a:r>
            <a:r>
              <a:rPr lang="pt-BR" sz="2400" dirty="0" smtClean="0"/>
              <a:t> – Crise do petróleo.  </a:t>
            </a:r>
            <a:r>
              <a:rPr lang="pt-BR" sz="2400" i="1" u="sng" dirty="0" smtClean="0"/>
              <a:t>PROALCOOL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</a:t>
            </a:r>
            <a:r>
              <a:rPr lang="pt-BR" sz="2400" u="sng" dirty="0" smtClean="0"/>
              <a:t>Expansão da soja</a:t>
            </a:r>
            <a:endParaRPr lang="pt-BR" sz="2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97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 u="sng" smtClean="0">
                <a:solidFill>
                  <a:srgbClr val="000000"/>
                </a:solidFill>
              </a:rPr>
              <a:t>Processo de Industrialização no Brasil III</a:t>
            </a:r>
            <a:endParaRPr lang="en-US" altLang="en-U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1980 </a:t>
            </a:r>
            <a:r>
              <a:rPr lang="pt-BR" sz="2800" dirty="0">
                <a:solidFill>
                  <a:srgbClr val="000000"/>
                </a:solidFill>
              </a:rPr>
              <a:t>-  Nova depressão.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  </a:t>
            </a:r>
            <a:r>
              <a:rPr lang="pt-BR" sz="2800" u="sng" dirty="0" smtClean="0">
                <a:solidFill>
                  <a:srgbClr val="000000"/>
                </a:solidFill>
              </a:rPr>
              <a:t>Redemocratização </a:t>
            </a:r>
            <a:r>
              <a:rPr lang="pt-BR" sz="2800" u="sng" dirty="0">
                <a:solidFill>
                  <a:srgbClr val="000000"/>
                </a:solidFill>
              </a:rPr>
              <a:t>(1985</a:t>
            </a:r>
            <a:r>
              <a:rPr lang="pt-BR" sz="2800" u="sng" dirty="0" smtClean="0">
                <a:solidFill>
                  <a:srgbClr val="000000"/>
                </a:solidFill>
              </a:rPr>
              <a:t>) = RA, MST.</a:t>
            </a:r>
            <a:endParaRPr lang="pt-BR" sz="2800" u="sng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b="1" dirty="0" smtClean="0">
                <a:solidFill>
                  <a:srgbClr val="000000"/>
                </a:solidFill>
              </a:rPr>
              <a:t>1990</a:t>
            </a:r>
            <a:r>
              <a:rPr lang="pt-BR" sz="2800" dirty="0" smtClean="0">
                <a:solidFill>
                  <a:srgbClr val="000000"/>
                </a:solidFill>
              </a:rPr>
              <a:t> </a:t>
            </a:r>
            <a:r>
              <a:rPr lang="pt-BR" sz="2800" dirty="0">
                <a:solidFill>
                  <a:srgbClr val="000000"/>
                </a:solidFill>
              </a:rPr>
              <a:t>- Globalização. Neoliberalismo. </a:t>
            </a:r>
            <a:r>
              <a:rPr lang="pt-BR" sz="2800" dirty="0" smtClean="0">
                <a:solidFill>
                  <a:srgbClr val="000000"/>
                </a:solidFill>
              </a:rPr>
              <a:t>Questão Ambiental.</a:t>
            </a: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2000 </a:t>
            </a:r>
            <a:r>
              <a:rPr lang="pt-BR" sz="2800" dirty="0">
                <a:solidFill>
                  <a:srgbClr val="000000"/>
                </a:solidFill>
              </a:rPr>
              <a:t>- Novo Século (novas crises)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</a:t>
            </a: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</a:t>
            </a:r>
            <a:r>
              <a:rPr lang="pt-BR" sz="2800" i="1" u="sng" dirty="0">
                <a:solidFill>
                  <a:srgbClr val="000000"/>
                </a:solidFill>
              </a:rPr>
              <a:t>Novos rumos da indústria e da agricultura</a:t>
            </a:r>
            <a:endParaRPr lang="en-US" sz="2800" i="1" u="sng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pt-BR" altLang="en-US" u="sng" smtClean="0"/>
              <a:t>Pontos a destacar:</a:t>
            </a:r>
            <a:endParaRPr lang="en-US" altLang="en-US" u="sng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800" dirty="0" smtClean="0"/>
              <a:t>REVOLUÇÃO VERDE (inicio 1960’s)</a:t>
            </a:r>
          </a:p>
          <a:p>
            <a:r>
              <a:rPr lang="pt-BR" altLang="en-US" sz="2800" dirty="0" smtClean="0"/>
              <a:t>EMBRAPA (Criada em 1972; unificação das entidades estaduais de pesquisa, exceto São Paulo=IAC)    (cf. </a:t>
            </a:r>
            <a:r>
              <a:rPr lang="pt-BR" altLang="en-US" sz="2000" b="1" dirty="0" smtClean="0"/>
              <a:t>EMBRATER</a:t>
            </a:r>
            <a:r>
              <a:rPr lang="pt-BR" altLang="en-US" sz="2800" dirty="0" smtClean="0"/>
              <a:t>)</a:t>
            </a:r>
          </a:p>
          <a:p>
            <a:r>
              <a:rPr lang="pt-BR" altLang="en-US" sz="2800" dirty="0" smtClean="0"/>
              <a:t>Programa de treinamento de pesquisadores no exterior/consequências</a:t>
            </a:r>
          </a:p>
          <a:p>
            <a:r>
              <a:rPr lang="pt-BR" altLang="en-US" sz="2800" dirty="0" smtClean="0"/>
              <a:t>Êxodo Rural (migrações)</a:t>
            </a:r>
          </a:p>
          <a:p>
            <a:r>
              <a:rPr lang="pt-BR" altLang="en-US" sz="2800" dirty="0" smtClean="0"/>
              <a:t>Ressurgimento dos Movimentos Sociais e da questão Agrária(1985)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9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873250"/>
          </a:xfrm>
        </p:spPr>
        <p:txBody>
          <a:bodyPr/>
          <a:lstStyle/>
          <a:p>
            <a:pPr eaLnBrk="1" hangingPunct="1"/>
            <a:r>
              <a:rPr lang="pt-BR" altLang="en-US" sz="4000" b="1" smtClean="0">
                <a:solidFill>
                  <a:schemeClr val="tx1"/>
                </a:solidFill>
              </a:rPr>
              <a:t>Conseqüências para a agricultura</a:t>
            </a:r>
            <a:r>
              <a:rPr lang="pt-BR" altLang="en-US" sz="3600" b="1" smtClean="0">
                <a:solidFill>
                  <a:schemeClr val="tx1"/>
                </a:solidFill>
              </a:rPr>
              <a:t/>
            </a:r>
            <a:br>
              <a:rPr lang="pt-BR" altLang="en-US" sz="3600" b="1" smtClean="0">
                <a:solidFill>
                  <a:schemeClr val="tx1"/>
                </a:solidFill>
              </a:rPr>
            </a:br>
            <a:r>
              <a:rPr lang="pt-BR" altLang="en-US" sz="1800" smtClean="0">
                <a:solidFill>
                  <a:schemeClr val="tx1"/>
                </a:solidFill>
              </a:rPr>
              <a:t/>
            </a:r>
            <a:br>
              <a:rPr lang="pt-BR" altLang="en-US" sz="1800" smtClean="0">
                <a:solidFill>
                  <a:schemeClr val="tx1"/>
                </a:solidFill>
              </a:rPr>
            </a:br>
            <a:endParaRPr lang="en-US" altLang="en-US" sz="180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eaLnBrk="1" hangingPunct="1"/>
            <a:r>
              <a:rPr lang="pt-BR" altLang="en-US" sz="2800" smtClean="0"/>
              <a:t>Modernização</a:t>
            </a:r>
          </a:p>
          <a:p>
            <a:pPr eaLnBrk="1" hangingPunct="1"/>
            <a:r>
              <a:rPr lang="pt-BR" altLang="en-US" sz="2800" smtClean="0"/>
              <a:t>Agribusiness – CAI - Agronegócio</a:t>
            </a:r>
          </a:p>
          <a:p>
            <a:pPr eaLnBrk="1" hangingPunct="1"/>
            <a:r>
              <a:rPr lang="pt-BR" altLang="en-US" sz="2800" smtClean="0"/>
              <a:t>Concentração / exclusão</a:t>
            </a:r>
          </a:p>
          <a:p>
            <a:pPr eaLnBrk="1" hangingPunct="1"/>
            <a:r>
              <a:rPr lang="pt-BR" altLang="en-US" sz="2800" smtClean="0"/>
              <a:t>Rápida urbanização</a:t>
            </a:r>
          </a:p>
          <a:p>
            <a:pPr eaLnBrk="1" hangingPunct="1"/>
            <a:r>
              <a:rPr lang="pt-BR" altLang="en-US" sz="2800" smtClean="0"/>
              <a:t>Problemas Ambientais –</a:t>
            </a:r>
            <a:r>
              <a:rPr lang="pt-BR" altLang="en-US" sz="2000" smtClean="0"/>
              <a:t> (desmatamento, agrotóxicos)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427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smtClean="0"/>
              <a:t>Consequencias (cont.)</a:t>
            </a:r>
            <a:br>
              <a:rPr lang="en-US" altLang="en-US" sz="4000" smtClean="0"/>
            </a:br>
            <a:endParaRPr lang="pt-BR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Movimentos socais: 1960 “Ligas Camponesas”; 1985 “MST” </a:t>
            </a:r>
          </a:p>
          <a:p>
            <a:pPr eaLnBrk="1" hangingPunct="1"/>
            <a:r>
              <a:rPr lang="pt-BR" altLang="en-US" sz="2800" smtClean="0"/>
              <a:t>A Agricultura familiar e o mercado        </a:t>
            </a:r>
            <a:r>
              <a:rPr lang="pt-BR" altLang="en-US" sz="900" smtClean="0"/>
              <a:t>(PNAPO)</a:t>
            </a:r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Programas governamentais: R.A. e PRONAF</a:t>
            </a:r>
          </a:p>
          <a:p>
            <a:pPr eaLnBrk="1" hangingPunct="1"/>
            <a:r>
              <a:rPr lang="pt-BR" altLang="en-US" sz="2800" smtClean="0"/>
              <a:t>Tecnologia e pesquisa para a agricultura familiar</a:t>
            </a:r>
          </a:p>
          <a:p>
            <a:pPr eaLnBrk="1" hangingPunct="1"/>
            <a:r>
              <a:rPr lang="pt-BR" altLang="en-US" sz="2800" smtClean="0"/>
              <a:t>Desenvolvimento Sustentável</a:t>
            </a:r>
          </a:p>
          <a:p>
            <a:pPr eaLnBrk="1" hangingPunct="1"/>
            <a:r>
              <a:rPr lang="pt-BR" altLang="en-US" sz="2800" smtClean="0"/>
              <a:t>ONGs e populações tradicionais.</a:t>
            </a:r>
          </a:p>
        </p:txBody>
      </p:sp>
    </p:spTree>
    <p:extLst>
      <p:ext uri="{BB962C8B-B14F-4D97-AF65-F5344CB8AC3E}">
        <p14:creationId xmlns:p14="http://schemas.microsoft.com/office/powerpoint/2010/main" val="33829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DESENVOLVIMENTO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Repensar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desenvolvimento</a:t>
            </a:r>
            <a:endParaRPr lang="en-US" altLang="en-US" dirty="0" smtClean="0"/>
          </a:p>
          <a:p>
            <a:pPr eaLnBrk="1" hangingPunct="1"/>
            <a:r>
              <a:rPr lang="pt-BR" altLang="en-US" dirty="0" smtClean="0"/>
              <a:t>Agricultura Familiar</a:t>
            </a:r>
          </a:p>
          <a:p>
            <a:pPr eaLnBrk="1" hangingPunct="1"/>
            <a:r>
              <a:rPr lang="pt-BR" altLang="en-US" dirty="0" smtClean="0"/>
              <a:t>Populações Tradicionais</a:t>
            </a:r>
          </a:p>
          <a:p>
            <a:pPr eaLnBrk="1" hangingPunct="1"/>
            <a:r>
              <a:rPr lang="pt-BR" altLang="en-US" dirty="0" smtClean="0"/>
              <a:t>Meio-ambiente</a:t>
            </a:r>
          </a:p>
          <a:p>
            <a:pPr eaLnBrk="1" hangingPunct="1"/>
            <a:r>
              <a:rPr lang="pt-BR" altLang="en-US" dirty="0" smtClean="0"/>
              <a:t>Competição no mercado global</a:t>
            </a:r>
          </a:p>
          <a:p>
            <a:pPr eaLnBrk="1" hangingPunct="1"/>
            <a:r>
              <a:rPr lang="pt-BR" altLang="en-US" u="sng" dirty="0" smtClean="0">
                <a:solidFill>
                  <a:srgbClr val="C00000"/>
                </a:solidFill>
              </a:rPr>
              <a:t>UM PROJETO PARA O BRASIL</a:t>
            </a:r>
            <a:endParaRPr lang="en-US" altLang="en-US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Referências </a:t>
            </a:r>
            <a:r>
              <a:rPr lang="pt-BR" altLang="en-US" sz="2400" smtClean="0"/>
              <a:t>(Importantes)</a:t>
            </a:r>
            <a:endParaRPr lang="en-US" alt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Fernandes, Bernardo </a:t>
            </a:r>
            <a:r>
              <a:rPr lang="pt-BR" sz="2400" dirty="0" err="1" smtClean="0"/>
              <a:t>Mançano</a:t>
            </a:r>
            <a:r>
              <a:rPr lang="pt-BR" sz="2400" dirty="0" smtClean="0"/>
              <a:t>. </a:t>
            </a:r>
            <a:r>
              <a:rPr lang="pt-BR" sz="2400" u="sng" dirty="0" smtClean="0"/>
              <a:t>Brasil: 500 anos de luta pela terra</a:t>
            </a:r>
            <a:r>
              <a:rPr lang="pt-BR" sz="2400" dirty="0" smtClean="0"/>
              <a:t>.  Revista Vozes Maio de 1999.</a:t>
            </a:r>
          </a:p>
          <a:p>
            <a:pPr eaLnBrk="1" hangingPunct="1">
              <a:defRPr/>
            </a:pPr>
            <a:r>
              <a:rPr lang="pt-BR" sz="2400" dirty="0" smtClean="0"/>
              <a:t>Costa, </a:t>
            </a:r>
            <a:r>
              <a:rPr lang="pt-BR" sz="2400" dirty="0" err="1" smtClean="0"/>
              <a:t>Emilia</a:t>
            </a:r>
            <a:r>
              <a:rPr lang="pt-BR" sz="2400" dirty="0" smtClean="0"/>
              <a:t> </a:t>
            </a:r>
            <a:r>
              <a:rPr lang="pt-BR" sz="2400" dirty="0" err="1" smtClean="0"/>
              <a:t>Viotti</a:t>
            </a:r>
            <a:r>
              <a:rPr lang="pt-BR" sz="2400" dirty="0" smtClean="0"/>
              <a:t>.  Da Monarquia a República: momentos decisivos. LECH, SP, 1979  </a:t>
            </a:r>
            <a:r>
              <a:rPr lang="pt-BR" sz="2400" dirty="0" err="1" smtClean="0"/>
              <a:t>Cap</a:t>
            </a:r>
            <a:r>
              <a:rPr lang="pt-BR" sz="2400" dirty="0" smtClean="0"/>
              <a:t> IV </a:t>
            </a:r>
            <a:r>
              <a:rPr lang="pt-BR" sz="2400" u="sng" dirty="0" smtClean="0"/>
              <a:t>Política de Terras no Brasil e nos Estados Unidos</a:t>
            </a:r>
            <a:r>
              <a:rPr lang="pt-BR" sz="2400" dirty="0" smtClean="0"/>
              <a:t>.</a:t>
            </a:r>
          </a:p>
          <a:p>
            <a:pPr eaLnBrk="1" hangingPunct="1">
              <a:defRPr/>
            </a:pPr>
            <a:r>
              <a:rPr lang="pt-BR" sz="2400" dirty="0" err="1" smtClean="0"/>
              <a:t>Idem,Brasil</a:t>
            </a:r>
            <a:r>
              <a:rPr lang="pt-BR" sz="2400" dirty="0" smtClean="0"/>
              <a:t>, Historia, Textos e Contextos. Ed. Unesp, 2015.</a:t>
            </a:r>
          </a:p>
          <a:p>
            <a:pPr eaLnBrk="1" hangingPunct="1">
              <a:defRPr/>
            </a:pPr>
            <a:r>
              <a:rPr lang="pt-BR" sz="2400" dirty="0" smtClean="0"/>
              <a:t>Ibidem, A Escravidão, Ed. Unesp, 2014.</a:t>
            </a:r>
          </a:p>
          <a:p>
            <a:pPr eaLnBrk="1" hangingPunct="1">
              <a:defRPr/>
            </a:pPr>
            <a:r>
              <a:rPr lang="pt-BR" sz="2400" dirty="0"/>
              <a:t>Repensar a economia. O desafio do século </a:t>
            </a:r>
            <a:r>
              <a:rPr lang="pt-BR" sz="2400" dirty="0" err="1"/>
              <a:t>XXI.Entrevista</a:t>
            </a:r>
            <a:r>
              <a:rPr lang="pt-BR" sz="2400" dirty="0"/>
              <a:t> especial com Ricardo </a:t>
            </a:r>
            <a:r>
              <a:rPr lang="pt-BR" sz="2400" dirty="0" err="1"/>
              <a:t>Abramovay</a:t>
            </a:r>
            <a:r>
              <a:rPr lang="pt-BR" sz="2400" dirty="0"/>
              <a:t>. </a:t>
            </a:r>
            <a:r>
              <a:rPr lang="pt-BR" sz="2400" dirty="0">
                <a:hlinkClick r:id="rId2"/>
              </a:rPr>
              <a:t>http://</a:t>
            </a:r>
            <a:r>
              <a:rPr lang="pt-BR" sz="2400" dirty="0" smtClean="0">
                <a:hlinkClick r:id="rId2"/>
              </a:rPr>
              <a:t>www.ihu.unisinos.br/entrevistas/508460-repensar-a-economia-entrevista-especial-com-ricardo-abramovay</a:t>
            </a:r>
            <a:endParaRPr lang="pt-BR" sz="2400" dirty="0" smtClean="0"/>
          </a:p>
          <a:p>
            <a:pPr marL="0" indent="0" eaLnBrk="1" hangingPunct="1">
              <a:buNone/>
              <a:defRPr/>
            </a:pPr>
            <a:r>
              <a:rPr lang="pt-BR" sz="2400" dirty="0" smtClean="0"/>
              <a:t> </a:t>
            </a:r>
            <a:endParaRPr lang="pt-BR" sz="2400" dirty="0"/>
          </a:p>
          <a:p>
            <a:pPr eaLnBrk="1" hangingPunct="1">
              <a:defRPr/>
            </a:pPr>
            <a:endParaRPr lang="pt-BR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t-BR" altLang="en-US" smtClean="0"/>
              <a:t>Referências </a:t>
            </a:r>
            <a:r>
              <a:rPr lang="pt-BR" altLang="en-US" sz="2400" smtClean="0"/>
              <a:t>(Complementares)</a:t>
            </a:r>
            <a:endParaRPr lang="en-US" altLang="en-US" sz="2400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endParaRPr lang="pt-BR" altLang="en-US" sz="3000" dirty="0" smtClean="0"/>
          </a:p>
          <a:p>
            <a:r>
              <a:rPr lang="pt-BR" altLang="en-US" sz="3000" dirty="0" smtClean="0"/>
              <a:t>Silva, Lígia Osório. Terras devolutas e latifúndio: efeitos da Lei de 1850.Ed. UNICAMP, 1996</a:t>
            </a:r>
          </a:p>
          <a:p>
            <a:endParaRPr lang="pt-BR" altLang="en-US" sz="3000" dirty="0" smtClean="0"/>
          </a:p>
          <a:p>
            <a:endParaRPr lang="pt-BR" altLang="en-US" sz="3000" dirty="0" smtClean="0"/>
          </a:p>
          <a:p>
            <a:r>
              <a:rPr lang="pt-BR" altLang="en-US" sz="3000" dirty="0" err="1" smtClean="0"/>
              <a:t>Carone</a:t>
            </a:r>
            <a:r>
              <a:rPr lang="pt-BR" altLang="en-US" sz="3000" dirty="0" smtClean="0"/>
              <a:t>, Edgard. A Segunda República. DIFEL, SP, 1973</a:t>
            </a:r>
          </a:p>
          <a:p>
            <a:endParaRPr lang="pt-B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r>
              <a:rPr lang="pt-BR" altLang="en-US" sz="4000" smtClean="0"/>
              <a:t>História da Sociologia</a:t>
            </a:r>
            <a:endParaRPr lang="en-US" altLang="en-US" sz="4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73238"/>
            <a:ext cx="8640763" cy="446405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Origens da Sociologia: </a:t>
            </a:r>
          </a:p>
          <a:p>
            <a:pPr lvl="1">
              <a:defRPr/>
            </a:pPr>
            <a:r>
              <a:rPr lang="pt-BR" dirty="0" smtClean="0"/>
              <a:t>Comte e o  Iluminismo</a:t>
            </a:r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teóricos: </a:t>
            </a:r>
          </a:p>
          <a:p>
            <a:pPr lvl="1">
              <a:defRPr/>
            </a:pPr>
            <a:r>
              <a:rPr lang="pt-BR" dirty="0" smtClean="0"/>
              <a:t>Marx, Durkheim e </a:t>
            </a:r>
            <a:r>
              <a:rPr lang="pt-BR" dirty="0" smtClean="0"/>
              <a:t>Weber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OUTRAS FONTES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Darcy Ribeiro </a:t>
            </a:r>
          </a:p>
          <a:p>
            <a:pPr marL="0" indent="0" algn="ctr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O Povo Brasileiro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Tupy</a:t>
            </a:r>
            <a:r>
              <a:rPr lang="en-US" b="1" dirty="0" smtClean="0">
                <a:hlinkClick r:id="rId2"/>
              </a:rPr>
              <a:t>   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  https</a:t>
            </a:r>
            <a:r>
              <a:rPr lang="en-US" altLang="en-US" sz="2400" dirty="0"/>
              <a:t>://www.youtube.com/watch?v=Dmi0Jn_9sPA</a:t>
            </a:r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Lusa</a:t>
            </a:r>
            <a:r>
              <a:rPr lang="en-US" dirty="0" smtClean="0"/>
              <a:t>: </a:t>
            </a:r>
            <a:r>
              <a:rPr lang="en-US" sz="2400" dirty="0" smtClean="0"/>
              <a:t>https</a:t>
            </a:r>
            <a:r>
              <a:rPr lang="en-US" sz="2400" dirty="0"/>
              <a:t>://</a:t>
            </a:r>
            <a:r>
              <a:rPr lang="en-US" sz="2400" dirty="0" smtClean="0"/>
              <a:t>www.youtube.com/watch?v=3kLJ8mmHbKo</a:t>
            </a:r>
          </a:p>
        </p:txBody>
      </p:sp>
    </p:spTree>
    <p:extLst>
      <p:ext uri="{BB962C8B-B14F-4D97-AF65-F5344CB8AC3E}">
        <p14:creationId xmlns:p14="http://schemas.microsoft.com/office/powerpoint/2010/main" val="26692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APRESENTAÇÃO DO FILME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sz="5400" b="1" dirty="0" smtClean="0"/>
          </a:p>
          <a:p>
            <a:pPr marL="0" indent="0">
              <a:buNone/>
            </a:pPr>
            <a:r>
              <a:rPr lang="pt-BR" sz="5400" b="1" dirty="0" smtClean="0"/>
              <a:t>O PONTAL DO                               		PARANAPANEMA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1339011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en-US" sz="2400" b="1" smtClean="0"/>
              <a:t>Filme:</a:t>
            </a:r>
            <a:r>
              <a:rPr lang="pt-BR" altLang="en-US" sz="4000" b="1" smtClean="0"/>
              <a:t> O Pontal do Paranapanema</a:t>
            </a:r>
            <a:endParaRPr lang="en-US" altLang="en-US" sz="4000" b="1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US" sz="1400" i="1" u="sng" smtClean="0"/>
              <a:t>Sinopse </a:t>
            </a:r>
            <a:r>
              <a:rPr lang="pt-BR" altLang="en-US" sz="1400" smtClean="0"/>
              <a:t> </a:t>
            </a:r>
          </a:p>
          <a:p>
            <a:pPr eaLnBrk="1" hangingPunct="1">
              <a:buFontTx/>
              <a:buNone/>
            </a:pPr>
            <a:r>
              <a:rPr lang="pt-BR" altLang="en-US" sz="2400" i="1" smtClean="0"/>
              <a:t>Um dos principais centros de conflitos pela terra no Brasil, ali estava a última grande reserva florestal de mata atlântica do interior do Estado de São Paulo. Foram mais de 100 anos de violência social e ambiental. O documentário </a:t>
            </a:r>
            <a:r>
              <a:rPr lang="pt-BR" altLang="en-US" sz="2400" b="1" i="1" smtClean="0"/>
              <a:t>“O Pontal do Paranapanema” </a:t>
            </a:r>
            <a:r>
              <a:rPr lang="pt-BR" altLang="en-US" sz="2400" i="1" smtClean="0"/>
              <a:t>conta essa história, desde o início da grilagem das terras, a chegada dos pioneiros, a exploração marcada pela formação das grandes fazendas, os impactos sociais e ambientais, até as ocupações pelo movimento dos sem terra, o começo da reforma agrária e as tentativas de buscar um desenvolvimento sustentável para a região.</a:t>
            </a:r>
          </a:p>
          <a:p>
            <a:pPr eaLnBrk="1" hangingPunct="1"/>
            <a:r>
              <a:rPr lang="pt-BR" altLang="en-US" sz="2400" i="1" smtClean="0"/>
              <a:t>Depois de tanta devastação, algumas feridas começam a cicatrizar, mas o futuro ainda é incerto… uma história que se repete por todo o Brasil.</a:t>
            </a:r>
            <a:r>
              <a:rPr lang="pt-BR" altLang="en-US" sz="1400" i="1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21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2800" b="1" i="1" u="sng" smtClean="0"/>
              <a:t>Documentário / 2005 / Video digital / cor / 52 ‘</a:t>
            </a:r>
            <a:endParaRPr lang="en-US" altLang="en-US" sz="2800" u="sng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pt-BR" altLang="en-US" sz="1600" i="1" smtClean="0"/>
              <a:t>Ficha Técnica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Direção:Chico Guariba                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Produção Executiva: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Zita Carvalhosa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Roteiro:Júlio Rodrigues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Consultoria Histórica :Paulo Henrique Martinez</a:t>
            </a:r>
            <a:br>
              <a:rPr lang="pt-BR" altLang="en-US" sz="1600" i="1" smtClean="0"/>
            </a:br>
            <a:r>
              <a:rPr lang="pt-BR" altLang="en-US" sz="1600" i="1" smtClean="0"/>
              <a:t>Direção de Fotografia: Bruce Douglas</a:t>
            </a:r>
            <a:br>
              <a:rPr lang="pt-BR" altLang="en-US" sz="1600" i="1" smtClean="0"/>
            </a:br>
            <a:r>
              <a:rPr lang="pt-BR" altLang="en-US" sz="1600" i="1" smtClean="0"/>
              <a:t>Direção de Produção: Afonso Coaracy</a:t>
            </a:r>
            <a:br>
              <a:rPr lang="pt-BR" altLang="en-US" sz="1600" i="1" smtClean="0"/>
            </a:br>
            <a:r>
              <a:rPr lang="pt-BR" altLang="en-US" sz="1600" i="1" smtClean="0"/>
              <a:t>Direção de Arte e pós-produção: Rudi Böhm</a:t>
            </a:r>
            <a:br>
              <a:rPr lang="pt-BR" altLang="en-US" sz="1600" i="1" smtClean="0"/>
            </a:br>
            <a:r>
              <a:rPr lang="pt-BR" altLang="en-US" sz="1600" i="1" smtClean="0"/>
              <a:t>Montagem:Mirella Martinelli, Marcio Miranda Perez</a:t>
            </a:r>
            <a:br>
              <a:rPr lang="pt-BR" altLang="en-US" sz="1600" i="1" smtClean="0"/>
            </a:br>
            <a:r>
              <a:rPr lang="pt-BR" altLang="en-US" sz="1600" i="1" smtClean="0"/>
              <a:t>Edição de som e mixagem: Eduardo Santos Mendes</a:t>
            </a:r>
            <a:br>
              <a:rPr lang="pt-BR" altLang="en-US" sz="1600" i="1" smtClean="0"/>
            </a:br>
            <a:r>
              <a:rPr lang="pt-BR" altLang="en-US" sz="1600" i="1" smtClean="0"/>
              <a:t>Narração : José Rubens Chachá</a:t>
            </a:r>
            <a:br>
              <a:rPr lang="pt-BR" altLang="en-US" sz="1600" i="1" smtClean="0"/>
            </a:br>
            <a:r>
              <a:rPr lang="pt-BR" altLang="en-US" sz="1600" i="1" smtClean="0"/>
              <a:t>Trilha Original :Mario Manga</a:t>
            </a:r>
          </a:p>
          <a:p>
            <a:pPr eaLnBrk="1" hangingPunct="1"/>
            <a:endParaRPr lang="pt-BR" altLang="en-US" sz="1600" i="1" smtClean="0"/>
          </a:p>
          <a:p>
            <a:pPr eaLnBrk="1" hangingPunct="1"/>
            <a:r>
              <a:rPr lang="pt-BR" altLang="en-US" sz="1600" smtClean="0"/>
              <a:t> </a:t>
            </a:r>
            <a:r>
              <a:rPr lang="pt-BR" altLang="en-US" sz="1600" b="1" i="1" smtClean="0"/>
              <a:t>Participação em Festivais: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Selecionado no 5º Ecocine – Festival Internacional de Cinema e Vídeo Ambiental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Participou do Cine’Eco – Festival Internacional de Cinema e Vídeo de Ambiente da Serra da Estrela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Melhor documentário na II Mostra Internacional de Cinema Ambiental.Troféu baobá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Mostra Ecocine – Cabo Frio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Mostra Nacional de Vídeos Ambientais de Vila Velha.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VII Festival Internacional de Cinema e Vídeo Ambiental Goiás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Festival Latino-Americano de Vídeo Ambiental de Iraquara, Prêmio de Melhor Vídeo-documentário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Festival de Cinema de Campinas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32º Jornada Internacional de Cinema da Bahia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9º Festival de Cinema, Vídeo Dcine de Curitiba 2005</a:t>
            </a:r>
            <a:endParaRPr lang="en-US" altLang="en-US" sz="16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8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"O </a:t>
            </a:r>
            <a:r>
              <a:rPr lang="en-US" altLang="en-US" dirty="0" err="1" smtClean="0"/>
              <a:t>Pontal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Paranapanema</a:t>
            </a:r>
            <a:r>
              <a:rPr lang="en-US" altLang="en-US" dirty="0" smtClean="0"/>
              <a:t>" 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altLang="en-US" sz="2000" dirty="0" smtClean="0">
              <a:hlinkClick r:id="rId2"/>
            </a:endParaRPr>
          </a:p>
          <a:p>
            <a:pPr fontAlgn="t"/>
            <a:r>
              <a:rPr lang="en-US" altLang="en-US" sz="4400" b="1" dirty="0" smtClean="0">
                <a:hlinkClick r:id="rId2"/>
              </a:rPr>
              <a:t>YOUTUBE</a:t>
            </a:r>
          </a:p>
          <a:p>
            <a:pPr fontAlgn="t"/>
            <a:endParaRPr lang="en-US" altLang="en-US" sz="4400" dirty="0" smtClean="0">
              <a:hlinkClick r:id="rId2"/>
            </a:endParaRPr>
          </a:p>
          <a:p>
            <a:pPr fontAlgn="t"/>
            <a:r>
              <a:rPr lang="en-US" altLang="en-US" sz="2000" dirty="0" smtClean="0">
                <a:hlinkClick r:id="rId2"/>
              </a:rPr>
              <a:t>https://www.youtube.com/watch?v=q0M0v_AMTt4                    </a:t>
            </a:r>
            <a:r>
              <a:rPr lang="en-US" altLang="en-US" sz="2000" dirty="0" smtClean="0"/>
              <a:t>1/5</a:t>
            </a:r>
          </a:p>
          <a:p>
            <a:pPr fontAlgn="t"/>
            <a:r>
              <a:rPr lang="en-US" altLang="en-US" sz="2000" dirty="0" smtClean="0">
                <a:hlinkClick r:id="rId2"/>
              </a:rPr>
              <a:t>https://www.youtube.com/watch?v=Tmc1vT83rSE                    </a:t>
            </a:r>
            <a:r>
              <a:rPr lang="en-US" altLang="en-US" sz="2000" dirty="0" smtClean="0"/>
              <a:t>2/5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https://www.youtube.com/watch?v=UBRL31BUHsM                 </a:t>
            </a:r>
            <a:r>
              <a:rPr lang="en-US" altLang="en-US" sz="2000" dirty="0" smtClean="0"/>
              <a:t>3/5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https://www.youtube.com/watch?v=MUFW6P83aso                 </a:t>
            </a:r>
            <a:r>
              <a:rPr lang="en-US" altLang="en-US" sz="2000" dirty="0" smtClean="0"/>
              <a:t>4/5</a:t>
            </a:r>
          </a:p>
          <a:p>
            <a:r>
              <a:rPr lang="en-US" altLang="en-US" sz="2000" dirty="0" smtClean="0">
                <a:hlinkClick r:id="rId2"/>
              </a:rPr>
              <a:t>https://www.youtube.com/watch?v=x-Uk7g7zDqY</a:t>
            </a:r>
            <a:r>
              <a:rPr lang="en-US" altLang="en-US" sz="2000" dirty="0" smtClean="0"/>
              <a:t>                    5/5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900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490537"/>
          </a:xfrm>
        </p:spPr>
        <p:txBody>
          <a:bodyPr/>
          <a:lstStyle/>
          <a:p>
            <a:r>
              <a:rPr lang="pt-BR" altLang="en-US" smtClean="0"/>
              <a:t>Linhas sociológicas</a:t>
            </a:r>
            <a:endParaRPr lang="en-US" altLang="en-US" smtClean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0982"/>
                <a:gridCol w="1122218"/>
                <a:gridCol w="920338"/>
                <a:gridCol w="1822862"/>
                <a:gridCol w="718457"/>
                <a:gridCol w="2024743"/>
              </a:tblGrid>
              <a:tr h="869917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Mudança Radical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1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Estrutura-lismo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Humanismo Radical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5132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Objetividade</a:t>
                      </a:r>
                      <a:endParaRPr lang="en-US" sz="1800" b="1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Subjetividade</a:t>
                      </a:r>
                      <a:endParaRPr lang="en-US" sz="1800" b="1" dirty="0" smtClean="0"/>
                    </a:p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13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Positivis-mo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Sociologia </a:t>
                      </a:r>
                      <a:r>
                        <a:rPr lang="pt-BR" sz="1800" dirty="0" err="1" smtClean="0"/>
                        <a:t>Inerpretativa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80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       </a:t>
                      </a:r>
                      <a:r>
                        <a:rPr lang="pt-BR" sz="1800" b="1" dirty="0" smtClean="0"/>
                        <a:t>STATUS QUO</a:t>
                      </a:r>
                      <a:endParaRPr lang="en-US" sz="1800" b="1" dirty="0"/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2800" b="1" u="sng" dirty="0" smtClean="0"/>
              <a:t>TEMAS da Sociologia Rural</a:t>
            </a:r>
            <a:endParaRPr lang="en-US" altLang="en-US" sz="2800" b="1" u="sng" dirty="0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r>
              <a:rPr lang="pt-BR" altLang="en-US" sz="4400" dirty="0" smtClean="0"/>
              <a:t>Agricultura Familiar e Patronal</a:t>
            </a:r>
          </a:p>
          <a:p>
            <a:r>
              <a:rPr lang="pt-BR" altLang="en-US" sz="4400" dirty="0" smtClean="0"/>
              <a:t>O papel da Ciência na sociedade e na Agricultura</a:t>
            </a:r>
          </a:p>
          <a:p>
            <a:r>
              <a:rPr lang="pt-BR" altLang="en-US" sz="4400" dirty="0" smtClean="0"/>
              <a:t>A questão Ambiental</a:t>
            </a:r>
          </a:p>
          <a:p>
            <a:r>
              <a:rPr lang="pt-BR" altLang="en-US" sz="4400" dirty="0" smtClean="0"/>
              <a:t>O papel do Estado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0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4400" dirty="0" smtClean="0"/>
              <a:t>Movimentos Sociais</a:t>
            </a:r>
          </a:p>
          <a:p>
            <a:r>
              <a:rPr lang="pt-BR" altLang="en-US" sz="4400" dirty="0" smtClean="0"/>
              <a:t>Globalização e Crise(s) </a:t>
            </a:r>
          </a:p>
          <a:p>
            <a:r>
              <a:rPr lang="pt-BR" altLang="en-US" sz="4400" dirty="0" smtClean="0"/>
              <a:t>Mudança social e Capitalismo</a:t>
            </a:r>
          </a:p>
          <a:p>
            <a:r>
              <a:rPr lang="pt-BR" altLang="en-US" sz="4400" dirty="0" smtClean="0"/>
              <a:t>Revolução do Sec. </a:t>
            </a:r>
            <a:r>
              <a:rPr lang="pt-BR" altLang="en-US" sz="4400" dirty="0" smtClean="0"/>
              <a:t>XXI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00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428625"/>
            <a:ext cx="8429625" cy="6021388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b="1" dirty="0" smtClean="0"/>
              <a:t>HISTÓRIA DA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 AGRICULTURA 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BRASILEIRA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                                </a:t>
            </a:r>
            <a:r>
              <a:rPr lang="en-US" altLang="en-US" sz="1800" dirty="0" err="1" smtClean="0"/>
              <a:t>Dalcio</a:t>
            </a:r>
            <a:r>
              <a:rPr lang="en-US" altLang="en-US" sz="1800" dirty="0" smtClean="0"/>
              <a:t>  Caron</a:t>
            </a:r>
            <a:r>
              <a:rPr lang="en-US" altLang="en-US" sz="4800" dirty="0" smtClean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9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404813"/>
            <a:ext cx="3538538" cy="4895850"/>
          </a:xfrm>
        </p:spPr>
        <p:txBody>
          <a:bodyPr/>
          <a:lstStyle/>
          <a:p>
            <a:pPr eaLnBrk="1" hangingPunct="1"/>
            <a:r>
              <a:rPr lang="en-US" altLang="en-US" smtClean="0"/>
              <a:t>CAPITANIAS (1500)</a:t>
            </a:r>
          </a:p>
        </p:txBody>
      </p:sp>
      <p:pic>
        <p:nvPicPr>
          <p:cNvPr id="7171" name="Picture 5" descr="0018.jpg (6343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4967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QUESTÃO DA TERRA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sz="2800" b="1" u="sng" dirty="0" smtClean="0"/>
              <a:t>História do Brasil</a:t>
            </a:r>
            <a:endParaRPr lang="en-US" sz="28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600" dirty="0" smtClean="0"/>
              <a:t>    </a:t>
            </a:r>
          </a:p>
          <a:p>
            <a:pPr eaLnBrk="1" hangingPunct="1">
              <a:defRPr/>
            </a:pPr>
            <a:r>
              <a:rPr lang="en-US" sz="2000" dirty="0" smtClean="0"/>
              <a:t>    1500 – </a:t>
            </a:r>
            <a:r>
              <a:rPr lang="en-US" sz="2000" dirty="0" err="1" smtClean="0"/>
              <a:t>Descobrimento</a:t>
            </a:r>
            <a:r>
              <a:rPr lang="en-US" sz="2000" dirty="0" smtClean="0"/>
              <a:t> – Sistema Feudal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Capitanias</a:t>
            </a:r>
            <a:r>
              <a:rPr lang="en-US" sz="2000" dirty="0" smtClean="0"/>
              <a:t> </a:t>
            </a:r>
            <a:r>
              <a:rPr lang="en-US" sz="2000" dirty="0" err="1" smtClean="0"/>
              <a:t>hereditárias</a:t>
            </a:r>
            <a:r>
              <a:rPr lang="en-US" sz="2000" dirty="0" smtClean="0"/>
              <a:t>  (A </a:t>
            </a:r>
            <a:r>
              <a:rPr lang="en-US" sz="2000" dirty="0"/>
              <a:t>terra distribuida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b="1" dirty="0" err="1"/>
              <a:t>sesmarias</a:t>
            </a:r>
            <a:r>
              <a:rPr lang="en-US" sz="2000" dirty="0"/>
              <a:t> </a:t>
            </a:r>
            <a:r>
              <a:rPr lang="en-US" sz="2000" dirty="0" err="1" smtClean="0"/>
              <a:t>aos</a:t>
            </a:r>
            <a:r>
              <a:rPr lang="en-US" sz="2000" dirty="0" smtClean="0"/>
              <a:t> </a:t>
            </a:r>
            <a:r>
              <a:rPr lang="en-US" sz="2000" dirty="0" err="1" smtClean="0"/>
              <a:t>nobres</a:t>
            </a:r>
            <a:r>
              <a:rPr lang="en-US" sz="2000" dirty="0" smtClean="0"/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Extração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recursos</a:t>
            </a:r>
            <a:r>
              <a:rPr lang="en-US" sz="2000" dirty="0" smtClean="0"/>
              <a:t> </a:t>
            </a:r>
            <a:r>
              <a:rPr lang="en-US" sz="2000" dirty="0" err="1" smtClean="0"/>
              <a:t>naturais</a:t>
            </a:r>
            <a:endParaRPr lang="en-US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dirty="0" smtClean="0"/>
              <a:t>   </a:t>
            </a:r>
            <a:r>
              <a:rPr lang="en-US" sz="2000" b="1" dirty="0" smtClean="0"/>
              <a:t> 1822 </a:t>
            </a:r>
            <a:r>
              <a:rPr lang="en-US" sz="2000" dirty="0" smtClean="0"/>
              <a:t>– </a:t>
            </a:r>
            <a:r>
              <a:rPr lang="en-US" sz="2000" dirty="0" err="1" smtClean="0"/>
              <a:t>Fim</a:t>
            </a:r>
            <a:r>
              <a:rPr lang="en-US" sz="2000" dirty="0" smtClean="0"/>
              <a:t> do </a:t>
            </a:r>
            <a:r>
              <a:rPr lang="en-US" sz="2000" dirty="0" err="1" smtClean="0"/>
              <a:t>período</a:t>
            </a:r>
            <a:r>
              <a:rPr lang="en-US" sz="2000" dirty="0" smtClean="0"/>
              <a:t> colonial. </a:t>
            </a:r>
            <a:r>
              <a:rPr lang="en-US" sz="2000" dirty="0" err="1" smtClean="0"/>
              <a:t>Início</a:t>
            </a:r>
            <a:r>
              <a:rPr lang="en-US" sz="2000" dirty="0" smtClean="0"/>
              <a:t> do </a:t>
            </a:r>
            <a:r>
              <a:rPr lang="en-US" sz="2000" dirty="0" err="1" smtClean="0"/>
              <a:t>Império</a:t>
            </a:r>
            <a:r>
              <a:rPr lang="en-US" sz="2000" dirty="0" smtClean="0"/>
              <a:t> do </a:t>
            </a:r>
            <a:br>
              <a:rPr lang="en-US" sz="2000" dirty="0" smtClean="0"/>
            </a:br>
            <a:r>
              <a:rPr lang="en-US" sz="2000" dirty="0" smtClean="0"/>
              <a:t>                  </a:t>
            </a:r>
            <a:r>
              <a:rPr lang="en-US" sz="2000" dirty="0" err="1" smtClean="0"/>
              <a:t>Brasil</a:t>
            </a:r>
            <a:r>
              <a:rPr lang="en-US" sz="2000" dirty="0" smtClean="0"/>
              <a:t>.  </a:t>
            </a:r>
            <a:r>
              <a:rPr lang="pt-BR" sz="2000" dirty="0" smtClean="0"/>
              <a:t>Começo</a:t>
            </a:r>
            <a:r>
              <a:rPr lang="en-US" sz="2000" dirty="0" smtClean="0"/>
              <a:t> da </a:t>
            </a:r>
            <a:r>
              <a:rPr lang="en-US" sz="2000" dirty="0" err="1" smtClean="0"/>
              <a:t>Agricultura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DATAS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1500 a 1808 =  Colonia de Portugal </a:t>
            </a:r>
          </a:p>
          <a:p>
            <a:pPr eaLnBrk="1" hangingPunct="1"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1808 a 1822  =  Colonia de PORTUGAL / Capital do </a:t>
            </a:r>
            <a:r>
              <a:rPr lang="en-US" sz="2000" dirty="0" err="1" smtClean="0"/>
              <a:t>Reino</a:t>
            </a:r>
            <a:r>
              <a:rPr lang="en-US" sz="2000" dirty="0" smtClean="0"/>
              <a:t>                   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1822 a 1889 =   </a:t>
            </a:r>
            <a:r>
              <a:rPr lang="en-US" sz="2000" dirty="0" err="1" smtClean="0"/>
              <a:t>Monarquia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      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548938" y="2781300"/>
            <a:ext cx="4603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u="sng" smtClean="0"/>
              <a:t>1850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Monarquia </a:t>
            </a:r>
          </a:p>
          <a:p>
            <a:pPr eaLnBrk="1" hangingPunct="1"/>
            <a:r>
              <a:rPr lang="pt-BR" altLang="en-US" sz="2800" smtClean="0"/>
              <a:t>Café  X  Açúcar</a:t>
            </a:r>
            <a:endParaRPr lang="en-US" altLang="en-US" sz="1800" smtClean="0"/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Proibição do tráfico de escravos </a:t>
            </a:r>
          </a:p>
          <a:p>
            <a:pPr eaLnBrk="1" hangingPunct="1"/>
            <a:r>
              <a:rPr lang="pt-BR" altLang="en-US" sz="2800" smtClean="0"/>
              <a:t>Mudanças: tecnologias, produtos, poder</a:t>
            </a:r>
          </a:p>
          <a:p>
            <a:pPr eaLnBrk="1" hangingPunct="1"/>
            <a:r>
              <a:rPr lang="pt-BR" altLang="en-US" sz="2800" smtClean="0"/>
              <a:t>Trabalho: escravo x imigrantes</a:t>
            </a:r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Lei de Terras – Brasil  X  Homestead Act - EUA</a:t>
            </a:r>
          </a:p>
          <a:p>
            <a:pPr eaLnBrk="1" hangingPunct="1"/>
            <a:endParaRPr lang="pt-BR" altLang="en-US" sz="2800" smtClean="0"/>
          </a:p>
          <a:p>
            <a:pPr eaLnBrk="1" hangingPunct="1">
              <a:buFontTx/>
              <a:buNone/>
            </a:pPr>
            <a:endParaRPr lang="pt-BR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5680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</TotalTime>
  <Words>710</Words>
  <Application>Microsoft Office PowerPoint</Application>
  <PresentationFormat>Apresentação na tela (4:3)</PresentationFormat>
  <Paragraphs>180</Paragraphs>
  <Slides>24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Design padrão</vt:lpstr>
      <vt:lpstr>LES 0129 – Sociologia e Extensão</vt:lpstr>
      <vt:lpstr>História da Sociologia</vt:lpstr>
      <vt:lpstr>Linhas sociológicas</vt:lpstr>
      <vt:lpstr>TEMAS da Sociologia Rural</vt:lpstr>
      <vt:lpstr>Apresentação do PowerPoint</vt:lpstr>
      <vt:lpstr> HISTÓRIA DA   AGRICULTURA   BRASILEIRA                                 Dalcio  Caron  </vt:lpstr>
      <vt:lpstr>CAPITANIAS (1500)</vt:lpstr>
      <vt:lpstr>A QUESTÃO DA TERRA</vt:lpstr>
      <vt:lpstr>1850</vt:lpstr>
      <vt:lpstr>Legislação</vt:lpstr>
      <vt:lpstr>Processo de Industrialização no Brasil I           </vt:lpstr>
      <vt:lpstr>Processo de Industrialização no Brasil II</vt:lpstr>
      <vt:lpstr>Processo de Industrialização no Brasil III</vt:lpstr>
      <vt:lpstr>Pontos a destacar:</vt:lpstr>
      <vt:lpstr>Conseqüências para a agricultura  </vt:lpstr>
      <vt:lpstr> Consequencias (cont.) </vt:lpstr>
      <vt:lpstr>DESENVOLVIMENTO</vt:lpstr>
      <vt:lpstr>Referências (Importantes)</vt:lpstr>
      <vt:lpstr>Referências (Complementares)</vt:lpstr>
      <vt:lpstr>OUTRAS FONTES</vt:lpstr>
      <vt:lpstr>APRESENTAÇÃO DO FILME</vt:lpstr>
      <vt:lpstr>Filme: O Pontal do Paranapanema</vt:lpstr>
      <vt:lpstr>Documentário / 2005 / Video digital / cor / 52 ‘</vt:lpstr>
      <vt:lpstr>"O Pontal do Paranapanema" 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0129 – Sociologia e Extensão  Introdução</dc:title>
  <dc:creator>Caron</dc:creator>
  <cp:lastModifiedBy>USP</cp:lastModifiedBy>
  <cp:revision>8</cp:revision>
  <dcterms:created xsi:type="dcterms:W3CDTF">2014-08-26T20:51:02Z</dcterms:created>
  <dcterms:modified xsi:type="dcterms:W3CDTF">2017-03-15T21:16:04Z</dcterms:modified>
</cp:coreProperties>
</file>