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4" r:id="rId3"/>
    <p:sldId id="265" r:id="rId4"/>
    <p:sldId id="256" r:id="rId5"/>
    <p:sldId id="272" r:id="rId6"/>
    <p:sldId id="273" r:id="rId7"/>
    <p:sldId id="267" r:id="rId8"/>
    <p:sldId id="257" r:id="rId9"/>
    <p:sldId id="268" r:id="rId10"/>
    <p:sldId id="263" r:id="rId11"/>
    <p:sldId id="269" r:id="rId12"/>
    <p:sldId id="271" r:id="rId13"/>
    <p:sldId id="259" r:id="rId14"/>
    <p:sldId id="270" r:id="rId15"/>
    <p:sldId id="260" r:id="rId16"/>
    <p:sldId id="25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DF18D-D773-436D-A6C9-DC44FB8B40B4}" type="datetimeFigureOut">
              <a:rPr lang="pt-BR" smtClean="0"/>
              <a:t>03/04/17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7CBC-328A-4B1A-8CF1-98EBFCBC4FE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86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41D991-45BC-4C23-8F11-1D8F4B7326AC}" type="slidenum">
              <a:rPr lang="pt-BR"/>
              <a:pPr/>
              <a:t>1</a:t>
            </a:fld>
            <a:endParaRPr lang="pt-B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43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69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2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91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18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59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83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65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50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43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25DD-872F-474C-93F1-1B4A302144F0}" type="datetimeFigureOut">
              <a:rPr lang="pt-BR" smtClean="0"/>
              <a:pPr/>
              <a:t>03/04/17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CD13-A87C-425F-B991-C92639FF5061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7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578100"/>
            <a:ext cx="9144000" cy="896938"/>
          </a:xfrm>
        </p:spPr>
        <p:txBody>
          <a:bodyPr lIns="0" tIns="0" rIns="0" bIns="0" anchor="ctr">
            <a:normAutofit fontScale="90000"/>
          </a:bodyPr>
          <a:lstStyle/>
          <a:p>
            <a:pPr algn="ctr" eaLnBrk="1" hangingPunct="1">
              <a:lnSpc>
                <a:spcPts val="3500"/>
              </a:lnSpc>
              <a:spcBef>
                <a:spcPct val="25000"/>
              </a:spcBef>
              <a:spcAft>
                <a:spcPct val="25000"/>
              </a:spcAft>
            </a:pPr>
            <a:r>
              <a:rPr lang="pt-B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DISPERSÃO ATMOSFÉRICA</a:t>
            </a:r>
            <a:br>
              <a:rPr lang="pt-B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</a:br>
            <a:r>
              <a:rPr lang="pt-B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/>
            </a:r>
            <a:br>
              <a:rPr lang="pt-B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</a:br>
            <a:r>
              <a:rPr lang="pt-BR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Exercício aplicado</a:t>
            </a:r>
            <a:endParaRPr lang="pt-BR" sz="6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19800" y="4915666"/>
            <a:ext cx="2895600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</a:rPr>
              <a:t>Prof. Tadeu 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</a:rPr>
              <a:t>Malheiros</a:t>
            </a:r>
          </a:p>
          <a:p>
            <a:pPr algn="ctr" eaLnBrk="1" hangingPunct="1"/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  <a:p>
            <a:pPr algn="ctr" eaLnBrk="1" hangingPunct="1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</a:rPr>
              <a:t>2017</a:t>
            </a:r>
          </a:p>
          <a:p>
            <a:pPr algn="ctr" eaLnBrk="1" hangingPunct="1"/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  <a:p>
            <a:pPr algn="ctr" eaLnBrk="1" hangingPunct="1"/>
            <a:r>
              <a:rPr lang="en-US" sz="1600" dirty="0" smtClean="0">
                <a:solidFill>
                  <a:schemeClr val="tx2"/>
                </a:solidFill>
                <a:latin typeface="Arial" pitchFamily="34" charset="0"/>
              </a:rPr>
              <a:t>SHS0375</a:t>
            </a:r>
            <a:endParaRPr lang="pt-BR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0" y="515938"/>
            <a:ext cx="457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1600" dirty="0" err="1">
                <a:solidFill>
                  <a:schemeClr val="tx2"/>
                </a:solidFill>
                <a:latin typeface="Arial" pitchFamily="34" charset="0"/>
              </a:rPr>
              <a:t>Escola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</a:rPr>
              <a:t> de </a:t>
            </a:r>
            <a:r>
              <a:rPr lang="en-US" sz="1600" dirty="0" err="1">
                <a:solidFill>
                  <a:schemeClr val="tx2"/>
                </a:solidFill>
                <a:latin typeface="Arial" pitchFamily="34" charset="0"/>
              </a:rPr>
              <a:t>Engenharia</a:t>
            </a:r>
            <a:r>
              <a:rPr lang="en-US" sz="1600" dirty="0">
                <a:solidFill>
                  <a:schemeClr val="tx2"/>
                </a:solidFill>
                <a:latin typeface="Arial" pitchFamily="34" charset="0"/>
              </a:rPr>
              <a:t> de São Carlos</a:t>
            </a:r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44450" y="138113"/>
            <a:ext cx="4527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1" hangingPunct="1"/>
            <a:r>
              <a:rPr lang="en-US" sz="1600">
                <a:solidFill>
                  <a:schemeClr val="tx2"/>
                </a:solidFill>
                <a:latin typeface="Arial" pitchFamily="34" charset="0"/>
              </a:rPr>
              <a:t>Universidade de São Paulo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420888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SO STARTING</a:t>
            </a:r>
          </a:p>
          <a:p>
            <a:r>
              <a:rPr lang="pt-BR" dirty="0" smtClean="0"/>
              <a:t>** Source Location **</a:t>
            </a:r>
          </a:p>
          <a:p>
            <a:r>
              <a:rPr lang="pt-BR" dirty="0" smtClean="0"/>
              <a:t>** Source ID - Type - X Coord. - Y Coord. **</a:t>
            </a:r>
          </a:p>
          <a:p>
            <a:r>
              <a:rPr lang="pt-BR" dirty="0" smtClean="0"/>
              <a:t>   </a:t>
            </a:r>
            <a:r>
              <a:rPr lang="pt-BR" dirty="0" smtClean="0">
                <a:solidFill>
                  <a:srgbClr val="FF0000"/>
                </a:solidFill>
              </a:rPr>
              <a:t>LOCATION FONTE1A POINT 403500.000 7423500.000 640.000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  LOCATION FONTEAR3 AREA 399000.000 7423600.000 570.000</a:t>
            </a:r>
          </a:p>
          <a:p>
            <a:r>
              <a:rPr lang="pt-BR" dirty="0" smtClean="0"/>
              <a:t>** Source Parameters **</a:t>
            </a:r>
          </a:p>
          <a:p>
            <a:r>
              <a:rPr lang="pt-BR" dirty="0" smtClean="0"/>
              <a:t>   SRCPARAM FONTE1A 8.049 110.000 517.760 8.000 2.900</a:t>
            </a:r>
          </a:p>
          <a:p>
            <a:r>
              <a:rPr lang="pt-BR" dirty="0" smtClean="0"/>
              <a:t>   SRCPARAM FONTEAR3 7.64E-7 0.500 1000.000 1500.000 90.000</a:t>
            </a:r>
          </a:p>
          <a:p>
            <a:r>
              <a:rPr lang="pt-BR" dirty="0" smtClean="0"/>
              <a:t>   SRCPARAM FONTESC1 2.71E-6 0.500 100.000 820.000 65.000</a:t>
            </a:r>
          </a:p>
          <a:p>
            <a:r>
              <a:rPr lang="pt-BR" dirty="0" smtClean="0"/>
              <a:t>** Source Group **</a:t>
            </a:r>
          </a:p>
          <a:p>
            <a:r>
              <a:rPr lang="pt-BR" dirty="0" smtClean="0"/>
              <a:t>   SRCGROUP SRCGP1 FONTE1A FONTEAR3</a:t>
            </a:r>
          </a:p>
          <a:p>
            <a:r>
              <a:rPr lang="pt-BR" dirty="0" smtClean="0"/>
              <a:t>   SRCGROUP SRCGP2 FONTE1A</a:t>
            </a:r>
          </a:p>
          <a:p>
            <a:r>
              <a:rPr lang="pt-BR" dirty="0" smtClean="0"/>
              <a:t>   SRCGROUP ALL</a:t>
            </a:r>
          </a:p>
          <a:p>
            <a:r>
              <a:rPr lang="pt-BR" dirty="0" smtClean="0"/>
              <a:t>SO FINISHED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03884" y="188640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4. Inserir fontes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 b="1" dirty="0" smtClean="0"/>
              <a:t>Pontual: Igreja Matriz (simular  uma olaria com produção de 1000 milheiros/mês = emissão: 0,7 g/s)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 b="1" dirty="0" smtClean="0"/>
              <a:t>Área1: Campo de futebol da EESC (simular uma obra - emissão: 0,1 x 10-4 g/s/m2</a:t>
            </a:r>
          </a:p>
        </p:txBody>
      </p:sp>
    </p:spTree>
    <p:extLst>
      <p:ext uri="{BB962C8B-B14F-4D97-AF65-F5344CB8AC3E}">
        <p14:creationId xmlns:p14="http://schemas.microsoft.com/office/powerpoint/2010/main" val="75687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3691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Exemplo:</a:t>
            </a:r>
          </a:p>
          <a:p>
            <a:r>
              <a:rPr lang="pt-BR" dirty="0" smtClean="0"/>
              <a:t>SO STARTING</a:t>
            </a:r>
          </a:p>
          <a:p>
            <a:r>
              <a:rPr lang="pt-BR" dirty="0" smtClean="0"/>
              <a:t>** Source Location **</a:t>
            </a:r>
          </a:p>
          <a:p>
            <a:r>
              <a:rPr lang="pt-BR" dirty="0" smtClean="0"/>
              <a:t>** Source ID - Type - X Coord. - Y Coord. **</a:t>
            </a:r>
          </a:p>
          <a:p>
            <a:r>
              <a:rPr lang="pt-BR" dirty="0" smtClean="0"/>
              <a:t>   </a:t>
            </a:r>
            <a:r>
              <a:rPr lang="pt-BR" dirty="0" smtClean="0">
                <a:solidFill>
                  <a:srgbClr val="FF0000"/>
                </a:solidFill>
              </a:rPr>
              <a:t>LOCATION FONTEMAT POINT ..................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  LOCATION FONTECAMP AREA ..................</a:t>
            </a:r>
          </a:p>
          <a:p>
            <a:r>
              <a:rPr lang="pt-BR" dirty="0" smtClean="0"/>
              <a:t>** Source Parameters **</a:t>
            </a:r>
          </a:p>
          <a:p>
            <a:r>
              <a:rPr lang="pt-BR" dirty="0" smtClean="0"/>
              <a:t>   SRCPARAM FONTEMAT 8.049 110.000 517.760 8.000 2.900</a:t>
            </a:r>
          </a:p>
          <a:p>
            <a:r>
              <a:rPr lang="pt-BR" dirty="0" smtClean="0"/>
              <a:t>   SRCPARAM FONTECAMP 7.64E-7 0.500 1000.000 1500.000 90.000</a:t>
            </a:r>
          </a:p>
          <a:p>
            <a:r>
              <a:rPr lang="pt-BR" dirty="0" smtClean="0"/>
              <a:t>** Source Group **</a:t>
            </a:r>
          </a:p>
          <a:p>
            <a:r>
              <a:rPr lang="pt-BR" dirty="0" smtClean="0"/>
              <a:t>   </a:t>
            </a:r>
            <a:r>
              <a:rPr lang="pt-BR" dirty="0" smtClean="0">
                <a:solidFill>
                  <a:schemeClr val="accent1"/>
                </a:solidFill>
              </a:rPr>
              <a:t>SRCGROUP SRCGP1 FONTEMAT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   SRCGROUP SRCGP2 FONTECAMP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   SRCGROUP ALL</a:t>
            </a:r>
          </a:p>
          <a:p>
            <a:r>
              <a:rPr lang="pt-BR" dirty="0" smtClean="0"/>
              <a:t>SO FINISHED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03884" y="188640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4. Inserir fontes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 b="1" dirty="0" smtClean="0"/>
              <a:t>Pontual: Igreja Matriz (simular  uma olaria com produção de 1000 milheiros/mês = emissão: 0,7 g/s)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 b="1" dirty="0" smtClean="0"/>
              <a:t>Área1: Campo de futebol da EESC (simular uma obra - emissão: 0,1 x 10-4 g/s/m2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39752" y="2060848"/>
            <a:ext cx="6408712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Inserir no arquivo </a:t>
            </a:r>
            <a:r>
              <a:rPr lang="pt-BR" sz="2800" dirty="0" err="1" smtClean="0"/>
              <a:t>sanca</a:t>
            </a:r>
            <a:r>
              <a:rPr lang="pt-BR" sz="2800" dirty="0" smtClean="0"/>
              <a:t>.</a:t>
            </a:r>
            <a:r>
              <a:rPr lang="pt-BR" sz="2800" dirty="0" err="1" smtClean="0"/>
              <a:t>inp</a:t>
            </a:r>
            <a:r>
              <a:rPr lang="pt-BR" sz="2800" dirty="0" smtClean="0"/>
              <a:t> as fontes e colocar também aqui 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5687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27687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Exemplo:</a:t>
            </a:r>
          </a:p>
          <a:p>
            <a:r>
              <a:rPr lang="pt-BR" dirty="0" smtClean="0"/>
              <a:t>SO STARTING</a:t>
            </a:r>
          </a:p>
          <a:p>
            <a:r>
              <a:rPr lang="pt-BR" dirty="0" smtClean="0"/>
              <a:t>** Source Location **</a:t>
            </a:r>
          </a:p>
          <a:p>
            <a:r>
              <a:rPr lang="pt-BR" dirty="0" smtClean="0"/>
              <a:t>** Source ID - Type - X Coord. - Y Coord. **</a:t>
            </a:r>
          </a:p>
          <a:p>
            <a:r>
              <a:rPr lang="pt-BR" dirty="0" smtClean="0"/>
              <a:t>   </a:t>
            </a:r>
            <a:r>
              <a:rPr lang="pt-BR" dirty="0" smtClean="0">
                <a:solidFill>
                  <a:srgbClr val="FF0000"/>
                </a:solidFill>
              </a:rPr>
              <a:t>LOCATION FONTEMAT POINT ..................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  LOCATION FONTECAMP AREA ..................</a:t>
            </a:r>
          </a:p>
          <a:p>
            <a:r>
              <a:rPr lang="pt-BR" dirty="0" smtClean="0"/>
              <a:t>** Source Parameters **</a:t>
            </a:r>
          </a:p>
          <a:p>
            <a:r>
              <a:rPr lang="pt-BR" dirty="0" smtClean="0"/>
              <a:t>   SRCPARAM FONTEMAT 8.049 110.000 517.760 8.000 2.900</a:t>
            </a:r>
          </a:p>
          <a:p>
            <a:r>
              <a:rPr lang="pt-BR" dirty="0" smtClean="0"/>
              <a:t>   SRCPARAM FONTECAMP 7.64E-7 0.500 1000.000 1500.000 90.000</a:t>
            </a:r>
          </a:p>
          <a:p>
            <a:r>
              <a:rPr lang="pt-BR" dirty="0" smtClean="0"/>
              <a:t>** Source Group **</a:t>
            </a:r>
          </a:p>
          <a:p>
            <a:r>
              <a:rPr lang="pt-BR" dirty="0" smtClean="0"/>
              <a:t>   </a:t>
            </a:r>
            <a:r>
              <a:rPr lang="pt-BR" dirty="0" smtClean="0">
                <a:solidFill>
                  <a:schemeClr val="accent1"/>
                </a:solidFill>
              </a:rPr>
              <a:t>SRCGROUP SRCGP1 FONTEMAT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   SRCGROUP SRCGP2 FONTECAMP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   SRCGROUP ALL</a:t>
            </a:r>
          </a:p>
          <a:p>
            <a:r>
              <a:rPr lang="pt-BR" dirty="0" smtClean="0"/>
              <a:t>SO FINISHED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103884" y="188640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4. Inserir fontes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 b="1" dirty="0" smtClean="0"/>
              <a:t>Pontual: Igreja Matriz (simular  uma olaria com produção de 1000 milheiros/mês = emissão: 0,7 g/s)</a:t>
            </a:r>
          </a:p>
          <a:p>
            <a:pPr marL="285750" indent="-285750">
              <a:buFont typeface="Arial" charset="0"/>
              <a:buChar char="•"/>
            </a:pPr>
            <a:r>
              <a:rPr lang="pt-BR" sz="2400" b="1" dirty="0" smtClean="0"/>
              <a:t>Área1: Campo de futebol da EESC (simular uma obra - emissão: 0,1 x 10-4 g/s/m2</a:t>
            </a:r>
          </a:p>
        </p:txBody>
      </p:sp>
    </p:spTree>
    <p:extLst>
      <p:ext uri="{BB962C8B-B14F-4D97-AF65-F5344CB8AC3E}">
        <p14:creationId xmlns:p14="http://schemas.microsoft.com/office/powerpoint/2010/main" val="75687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80728"/>
            <a:ext cx="4536504" cy="571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5130578" cy="1025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8640"/>
            <a:ext cx="4536504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ector de seta reta 6"/>
          <p:cNvCxnSpPr/>
          <p:nvPr/>
        </p:nvCxnSpPr>
        <p:spPr>
          <a:xfrm flipH="1">
            <a:off x="2195736" y="1844824"/>
            <a:ext cx="1512168" cy="28803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"/>
          <p:cNvSpPr/>
          <p:nvPr/>
        </p:nvSpPr>
        <p:spPr>
          <a:xfrm>
            <a:off x="0" y="3140968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Exemplo:</a:t>
            </a:r>
          </a:p>
          <a:p>
            <a:r>
              <a:rPr lang="pt-BR" sz="1400" dirty="0" smtClean="0"/>
              <a:t>SO STARTING</a:t>
            </a:r>
          </a:p>
          <a:p>
            <a:r>
              <a:rPr lang="pt-BR" sz="1400" dirty="0" smtClean="0"/>
              <a:t>** Source Location **</a:t>
            </a:r>
          </a:p>
          <a:p>
            <a:r>
              <a:rPr lang="pt-BR" sz="1400" dirty="0" smtClean="0"/>
              <a:t>** Source ID - Type - X Coord. - Y Coord. **</a:t>
            </a:r>
          </a:p>
          <a:p>
            <a:r>
              <a:rPr lang="pt-BR" sz="1400" dirty="0" smtClean="0"/>
              <a:t>   </a:t>
            </a:r>
            <a:r>
              <a:rPr lang="pt-BR" sz="1400" dirty="0" smtClean="0">
                <a:solidFill>
                  <a:srgbClr val="FF0000"/>
                </a:solidFill>
              </a:rPr>
              <a:t>LOCATION FONTEMAT POINT ..................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LOCATION FONTECAMP AREA ..................</a:t>
            </a:r>
          </a:p>
          <a:p>
            <a:r>
              <a:rPr lang="pt-BR" sz="1400" dirty="0" smtClean="0"/>
              <a:t>** Source Parameters **</a:t>
            </a:r>
          </a:p>
          <a:p>
            <a:r>
              <a:rPr lang="pt-BR" sz="1400" dirty="0" smtClean="0"/>
              <a:t>   SRCPARAM FONTEMAT </a:t>
            </a:r>
            <a:r>
              <a:rPr lang="pt-BR" sz="1400" b="1" u="sng" dirty="0" smtClean="0">
                <a:solidFill>
                  <a:srgbClr val="C00000"/>
                </a:solidFill>
              </a:rPr>
              <a:t>8.049</a:t>
            </a:r>
            <a:r>
              <a:rPr lang="pt-BR" sz="1400" dirty="0" smtClean="0"/>
              <a:t> 110.000 517.760 8.000 2.900  </a:t>
            </a:r>
            <a:r>
              <a:rPr lang="pt-BR" sz="1400" b="1" u="sng" dirty="0" smtClean="0">
                <a:solidFill>
                  <a:srgbClr val="C00000"/>
                </a:solidFill>
              </a:rPr>
              <a:t> (mudar somente a taxa de emissão!!!! O restante deixar similar) </a:t>
            </a:r>
          </a:p>
          <a:p>
            <a:r>
              <a:rPr lang="pt-BR" sz="1400" dirty="0" smtClean="0"/>
              <a:t>   SRCPARAM FONTECAMP 7.64E-7 0.500 1000.000 1500.000 90.000</a:t>
            </a:r>
          </a:p>
          <a:p>
            <a:r>
              <a:rPr lang="pt-BR" sz="1400" dirty="0" smtClean="0"/>
              <a:t>** Source Group **</a:t>
            </a:r>
          </a:p>
          <a:p>
            <a:r>
              <a:rPr lang="pt-BR" sz="1400" dirty="0" smtClean="0"/>
              <a:t>   </a:t>
            </a:r>
            <a:r>
              <a:rPr lang="pt-BR" sz="1400" dirty="0" smtClean="0">
                <a:solidFill>
                  <a:schemeClr val="accent1"/>
                </a:solidFill>
              </a:rPr>
              <a:t>SRCGROUP SRCGP1 FONTEMAT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   SRCGROUP SRCGP2 FONTECAMP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   SRCGROUP ALL</a:t>
            </a:r>
          </a:p>
          <a:p>
            <a:r>
              <a:rPr lang="pt-BR" sz="1400" dirty="0" smtClean="0"/>
              <a:t>SO FINISHED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346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de seta reta 6"/>
          <p:cNvCxnSpPr/>
          <p:nvPr/>
        </p:nvCxnSpPr>
        <p:spPr>
          <a:xfrm flipH="1">
            <a:off x="2339752" y="2852936"/>
            <a:ext cx="3024336" cy="20882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"/>
          <p:cNvSpPr/>
          <p:nvPr/>
        </p:nvSpPr>
        <p:spPr>
          <a:xfrm>
            <a:off x="0" y="3140968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/>
              <a:t>Exemplo:</a:t>
            </a:r>
          </a:p>
          <a:p>
            <a:r>
              <a:rPr lang="pt-BR" sz="1400" dirty="0" smtClean="0"/>
              <a:t>SO STARTING</a:t>
            </a:r>
          </a:p>
          <a:p>
            <a:r>
              <a:rPr lang="pt-BR" sz="1400" dirty="0" smtClean="0"/>
              <a:t>** Source Location **</a:t>
            </a:r>
          </a:p>
          <a:p>
            <a:r>
              <a:rPr lang="pt-BR" sz="1400" dirty="0" smtClean="0"/>
              <a:t>** Source ID - Type - X Coord. - Y Coord. **</a:t>
            </a:r>
          </a:p>
          <a:p>
            <a:r>
              <a:rPr lang="pt-BR" sz="1400" dirty="0" smtClean="0"/>
              <a:t>   </a:t>
            </a:r>
            <a:r>
              <a:rPr lang="pt-BR" sz="1400" dirty="0" smtClean="0">
                <a:solidFill>
                  <a:srgbClr val="FF0000"/>
                </a:solidFill>
              </a:rPr>
              <a:t>LOCATION FONTEMAT POINT ..................</a:t>
            </a:r>
          </a:p>
          <a:p>
            <a:r>
              <a:rPr lang="pt-BR" sz="1400" dirty="0" smtClean="0">
                <a:solidFill>
                  <a:srgbClr val="FF0000"/>
                </a:solidFill>
              </a:rPr>
              <a:t>   LOCATION FONTECAMP AREA ..................</a:t>
            </a:r>
          </a:p>
          <a:p>
            <a:r>
              <a:rPr lang="pt-BR" sz="1400" dirty="0" smtClean="0"/>
              <a:t>** Source Parameters **</a:t>
            </a:r>
          </a:p>
          <a:p>
            <a:r>
              <a:rPr lang="pt-BR" sz="1400" dirty="0" smtClean="0"/>
              <a:t>   SRCPARAM FONTEMAT 8.049 110.000 517.760 8.000 2.900</a:t>
            </a:r>
            <a:endParaRPr lang="pt-BR" sz="1400" b="1" u="sng" dirty="0" smtClean="0">
              <a:solidFill>
                <a:srgbClr val="C00000"/>
              </a:solidFill>
            </a:endParaRPr>
          </a:p>
          <a:p>
            <a:r>
              <a:rPr lang="pt-BR" sz="1400" dirty="0" smtClean="0"/>
              <a:t>   SRCPARAM FONTECAMP </a:t>
            </a:r>
            <a:r>
              <a:rPr lang="pt-BR" sz="1400" b="1" dirty="0" smtClean="0">
                <a:solidFill>
                  <a:srgbClr val="C00000"/>
                </a:solidFill>
              </a:rPr>
              <a:t>7.64E-7</a:t>
            </a:r>
            <a:r>
              <a:rPr lang="pt-BR" sz="1400" dirty="0" smtClean="0"/>
              <a:t> 0.500 </a:t>
            </a:r>
            <a:r>
              <a:rPr lang="pt-BR" sz="1400" b="1" dirty="0" smtClean="0">
                <a:solidFill>
                  <a:srgbClr val="C00000"/>
                </a:solidFill>
              </a:rPr>
              <a:t>1000.000 1500.000 90.000 </a:t>
            </a:r>
            <a:r>
              <a:rPr lang="pt-BR" sz="1400" b="1" u="sng" dirty="0" smtClean="0">
                <a:solidFill>
                  <a:srgbClr val="C00000"/>
                </a:solidFill>
              </a:rPr>
              <a:t>(mudar a taxa de emissão, manter altura de emissão, alterar dados de comprimento e largura e ângulo!!!! Não precisa do </a:t>
            </a:r>
            <a:r>
              <a:rPr lang="pt-BR" sz="1400" b="1" u="sng" dirty="0" err="1" smtClean="0">
                <a:solidFill>
                  <a:srgbClr val="C00000"/>
                </a:solidFill>
              </a:rPr>
              <a:t>Szinit</a:t>
            </a:r>
            <a:r>
              <a:rPr lang="pt-BR" sz="1400" b="1" u="sng" dirty="0" smtClean="0">
                <a:solidFill>
                  <a:srgbClr val="C00000"/>
                </a:solidFill>
              </a:rPr>
              <a:t>) </a:t>
            </a:r>
            <a:endParaRPr lang="pt-BR" sz="1400" dirty="0" smtClean="0"/>
          </a:p>
          <a:p>
            <a:r>
              <a:rPr lang="pt-BR" sz="1400" dirty="0" smtClean="0"/>
              <a:t>** Source Group **</a:t>
            </a:r>
          </a:p>
          <a:p>
            <a:r>
              <a:rPr lang="pt-BR" sz="1400" dirty="0" smtClean="0"/>
              <a:t>   </a:t>
            </a:r>
            <a:r>
              <a:rPr lang="pt-BR" sz="1400" dirty="0" smtClean="0">
                <a:solidFill>
                  <a:schemeClr val="accent1"/>
                </a:solidFill>
              </a:rPr>
              <a:t>SRCGROUP SRCGP1 FONTEMAT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   SRCGROUP SRCGP2 FONTECAMP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   SRCGROUP ALL</a:t>
            </a:r>
          </a:p>
          <a:p>
            <a:r>
              <a:rPr lang="pt-BR" sz="1400" dirty="0" smtClean="0"/>
              <a:t>SO FINISHED</a:t>
            </a:r>
            <a:endParaRPr lang="pt-B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3871392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80728"/>
            <a:ext cx="3155626" cy="1015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8840"/>
            <a:ext cx="3592769" cy="2076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46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2487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ta para a direita 5"/>
          <p:cNvSpPr/>
          <p:nvPr/>
        </p:nvSpPr>
        <p:spPr>
          <a:xfrm>
            <a:off x="467544" y="332656"/>
            <a:ext cx="1728192" cy="41044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Vcs</a:t>
            </a:r>
            <a:r>
              <a:rPr lang="pt-BR" dirty="0" smtClean="0"/>
              <a:t> irão usar este sistema para inserir a fonte área 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2195736" y="620688"/>
            <a:ext cx="3168352" cy="42484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33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48680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5. Apresentar resultados:</a:t>
            </a:r>
          </a:p>
          <a:p>
            <a:endParaRPr lang="pt-BR" dirty="0"/>
          </a:p>
          <a:p>
            <a:r>
              <a:rPr lang="pt-BR" dirty="0" smtClean="0"/>
              <a:t>** </a:t>
            </a:r>
            <a:r>
              <a:rPr lang="pt-BR" dirty="0"/>
              <a:t>Source Group **</a:t>
            </a:r>
          </a:p>
          <a:p>
            <a:endParaRPr lang="pt-BR" dirty="0" smtClean="0"/>
          </a:p>
          <a:p>
            <a:r>
              <a:rPr lang="pt-BR" dirty="0" smtClean="0"/>
              <a:t>- Para cada fonte separada e para juntas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Inserir pontos discretos para ver concentração: Santa Casa; Escola Alvaro Guião. Além dos pontos da grade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Mostrar em formato de tabela e 3D (terreno com concentrações)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59632" y="3861048"/>
            <a:ext cx="6408712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Colocar aqui os resultados das concentrações em forma de tabela e gráfico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189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kumimoji="0" lang="pt-BR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+mj-cs"/>
              </a:rPr>
              <a:t>Classes de Estabilidade </a:t>
            </a:r>
            <a:br>
              <a:rPr kumimoji="0" lang="pt-BR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+mj-cs"/>
              </a:rPr>
            </a:br>
            <a:r>
              <a:rPr kumimoji="0" lang="pt-BR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+mj-ea"/>
                <a:cs typeface="+mj-cs"/>
              </a:rPr>
              <a:t>da Atmosfera</a:t>
            </a:r>
            <a:endParaRPr kumimoji="0" lang="pt-BR" sz="2400" b="1" smtClean="0">
              <a:solidFill>
                <a:schemeClr val="tx1"/>
              </a:solidFill>
              <a:latin typeface="Times New Roman" charset="0"/>
              <a:ea typeface="+mj-ea"/>
              <a:cs typeface="+mj-cs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kumimoji="0" lang="pt-BR" sz="3600" b="1" dirty="0" smtClean="0">
                <a:latin typeface="Times New Roman" pitchFamily="18" charset="0"/>
              </a:rPr>
              <a:t>Classe A – extremamente instável</a:t>
            </a:r>
            <a:endParaRPr kumimoji="0" lang="en-US" sz="3600" b="1" dirty="0" smtClean="0">
              <a:latin typeface="Times New Roman" pitchFamily="18" charset="0"/>
            </a:endParaRPr>
          </a:p>
          <a:p>
            <a:r>
              <a:rPr kumimoji="0" lang="pt-BR" sz="3600" b="1" dirty="0" smtClean="0">
                <a:latin typeface="Times New Roman" pitchFamily="18" charset="0"/>
              </a:rPr>
              <a:t>Classe B – instável</a:t>
            </a:r>
            <a:endParaRPr kumimoji="0" lang="en-US" sz="3600" b="1" dirty="0" smtClean="0">
              <a:latin typeface="Times New Roman" pitchFamily="18" charset="0"/>
            </a:endParaRPr>
          </a:p>
          <a:p>
            <a:r>
              <a:rPr kumimoji="0" lang="pt-BR" sz="3600" b="1" dirty="0" smtClean="0">
                <a:latin typeface="Times New Roman" pitchFamily="18" charset="0"/>
              </a:rPr>
              <a:t>Classe C – ligeiramente instável</a:t>
            </a:r>
            <a:endParaRPr kumimoji="0" lang="en-US" sz="3600" b="1" dirty="0" smtClean="0">
              <a:latin typeface="Times New Roman" pitchFamily="18" charset="0"/>
            </a:endParaRPr>
          </a:p>
          <a:p>
            <a:r>
              <a:rPr kumimoji="0" lang="pt-BR" sz="3600" b="1" dirty="0" smtClean="0">
                <a:latin typeface="Times New Roman" pitchFamily="18" charset="0"/>
              </a:rPr>
              <a:t>Classe D – neutra</a:t>
            </a:r>
            <a:endParaRPr kumimoji="0" lang="en-US" sz="3600" b="1" dirty="0" smtClean="0">
              <a:latin typeface="Times New Roman" pitchFamily="18" charset="0"/>
            </a:endParaRPr>
          </a:p>
          <a:p>
            <a:r>
              <a:rPr kumimoji="0" lang="pt-BR" sz="3600" b="1" dirty="0" smtClean="0">
                <a:latin typeface="Times New Roman" pitchFamily="18" charset="0"/>
              </a:rPr>
              <a:t>Classe E – ligeiramente estável</a:t>
            </a:r>
            <a:endParaRPr kumimoji="0" lang="en-US" sz="3600" b="1" dirty="0" smtClean="0">
              <a:latin typeface="Times New Roman" pitchFamily="18" charset="0"/>
            </a:endParaRPr>
          </a:p>
          <a:p>
            <a:r>
              <a:rPr kumimoji="0" lang="pt-BR" sz="3600" b="1" dirty="0" smtClean="0">
                <a:latin typeface="Times New Roman" pitchFamily="18" charset="0"/>
              </a:rPr>
              <a:t>Classe F - estável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613142"/>
              </p:ext>
            </p:extLst>
          </p:nvPr>
        </p:nvGraphicFramePr>
        <p:xfrm>
          <a:off x="155575" y="1988841"/>
          <a:ext cx="9364663" cy="4329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5702300" imgH="1803400" progId="Word.Document.8">
                  <p:embed/>
                </p:oleObj>
              </mc:Choice>
              <mc:Fallback>
                <p:oleObj name="Document" r:id="rId4" imgW="5702300" imgH="1803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988841"/>
                        <a:ext cx="9364663" cy="4329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8030" y="18864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dirty="0" smtClean="0"/>
              <a:t>Classes </a:t>
            </a:r>
            <a:r>
              <a:rPr lang="pt-BR" sz="2800" dirty="0"/>
              <a:t>de estabilidade em função da velocidade do vento, insolação e condições do céu</a:t>
            </a:r>
            <a:br>
              <a:rPr lang="pt-BR" sz="2800" dirty="0"/>
            </a:br>
            <a:r>
              <a:rPr lang="pt-BR" sz="2800" dirty="0"/>
              <a:t>[</a:t>
            </a:r>
            <a:r>
              <a:rPr lang="pt-BR" sz="2800" dirty="0" err="1"/>
              <a:t>Pasquill</a:t>
            </a:r>
            <a:r>
              <a:rPr lang="pt-BR" sz="2800" dirty="0"/>
              <a:t> &amp; Turner]</a:t>
            </a:r>
            <a:r>
              <a:rPr lang="pt-BR" b="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988840"/>
            <a:ext cx="83198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 </a:t>
            </a:r>
            <a:r>
              <a:rPr lang="da-DK" sz="2400" dirty="0" smtClean="0"/>
              <a:t>GRIDCART UCART1 STA</a:t>
            </a:r>
          </a:p>
          <a:p>
            <a:r>
              <a:rPr lang="da-DK" sz="2400" dirty="0" smtClean="0"/>
              <a:t>                    XYINC 393000.00 6 2000.00 7414000.00 6 2800.00</a:t>
            </a:r>
          </a:p>
          <a:p>
            <a:r>
              <a:rPr lang="da-DK" sz="2400" dirty="0" smtClean="0"/>
              <a:t>                    ELEV  1 675 640 675 665 700 655</a:t>
            </a:r>
          </a:p>
          <a:p>
            <a:r>
              <a:rPr lang="da-DK" sz="2400" dirty="0" smtClean="0"/>
              <a:t>                    ELEV  2 655 640 575 610 645 680</a:t>
            </a:r>
          </a:p>
          <a:p>
            <a:r>
              <a:rPr lang="da-DK" sz="2400" dirty="0" smtClean="0"/>
              <a:t>                    ELEV  3 650 630 630 650 580 675</a:t>
            </a:r>
          </a:p>
          <a:p>
            <a:r>
              <a:rPr lang="da-DK" sz="2400" dirty="0" smtClean="0"/>
              <a:t>                    ELEV  4 660 650 580 570 575 650</a:t>
            </a:r>
          </a:p>
          <a:p>
            <a:r>
              <a:rPr lang="da-DK" sz="2400" dirty="0" smtClean="0"/>
              <a:t>                    ELEV  5 630 630 610 570 570 595</a:t>
            </a:r>
          </a:p>
          <a:p>
            <a:r>
              <a:rPr lang="da-DK" sz="2400" dirty="0" smtClean="0"/>
              <a:t>                    ELEV  6 570 600 630 645 570 580</a:t>
            </a:r>
            <a:endParaRPr lang="pt-B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1. Marcar </a:t>
            </a:r>
            <a:r>
              <a:rPr lang="pt-BR" sz="2800" b="1" dirty="0" smtClean="0"/>
              <a:t>no </a:t>
            </a:r>
            <a:r>
              <a:rPr lang="pt-BR" sz="2800" b="1" dirty="0" smtClean="0"/>
              <a:t>mapa a grade do relevo utilizada no arquivo Sanca</a:t>
            </a:r>
            <a:endParaRPr lang="pt-BR" sz="2800" b="1" dirty="0"/>
          </a:p>
        </p:txBody>
      </p:sp>
      <p:sp>
        <p:nvSpPr>
          <p:cNvPr id="6" name="Elipse 5"/>
          <p:cNvSpPr/>
          <p:nvPr/>
        </p:nvSpPr>
        <p:spPr>
          <a:xfrm>
            <a:off x="5508104" y="4509120"/>
            <a:ext cx="720080" cy="504056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67544" y="5805264"/>
            <a:ext cx="842493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A coordenada deste receptor será (393000 + 5 x 2000) = 403000) ; 7414000 + 5x 2800 = 7428000)</a:t>
            </a:r>
            <a:endParaRPr lang="pt-BR" sz="2400" b="1" dirty="0">
              <a:solidFill>
                <a:srgbClr val="C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355976" y="692696"/>
            <a:ext cx="1368152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Número de receptores no eixo x (eq. longitude) 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876256" y="836712"/>
            <a:ext cx="129614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Número de receptores no eixo y (eq. latitude) </a:t>
            </a:r>
            <a:endParaRPr lang="pt-BR" dirty="0"/>
          </a:p>
        </p:txBody>
      </p:sp>
      <p:cxnSp>
        <p:nvCxnSpPr>
          <p:cNvPr id="12" name="Conector de seta reta 11"/>
          <p:cNvCxnSpPr/>
          <p:nvPr/>
        </p:nvCxnSpPr>
        <p:spPr>
          <a:xfrm flipH="1">
            <a:off x="7092280" y="1772816"/>
            <a:ext cx="504056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>
            <a:off x="4283968" y="2060848"/>
            <a:ext cx="14401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5220072" y="5013176"/>
            <a:ext cx="504056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13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83198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 smtClean="0"/>
              <a:t> </a:t>
            </a:r>
            <a:r>
              <a:rPr lang="da-DK" dirty="0" smtClean="0"/>
              <a:t>GRIDCART UCART1 STA</a:t>
            </a:r>
          </a:p>
          <a:p>
            <a:r>
              <a:rPr lang="da-DK" dirty="0" smtClean="0"/>
              <a:t>                    XYINC 393000.00 6 2000.00 7414000.00 6 2800.00</a:t>
            </a:r>
          </a:p>
          <a:p>
            <a:r>
              <a:rPr lang="da-DK" dirty="0" smtClean="0"/>
              <a:t>                    ELEV  1 675 640 675 665 700 655</a:t>
            </a:r>
          </a:p>
          <a:p>
            <a:r>
              <a:rPr lang="da-DK" dirty="0" smtClean="0"/>
              <a:t>                    ELEV  2 655 640 575 610 645 680</a:t>
            </a:r>
          </a:p>
          <a:p>
            <a:r>
              <a:rPr lang="da-DK" dirty="0" smtClean="0"/>
              <a:t>                    ELEV  3 650 630 630 650 580 675</a:t>
            </a:r>
          </a:p>
          <a:p>
            <a:r>
              <a:rPr lang="da-DK" dirty="0" smtClean="0"/>
              <a:t>                    ELEV  4 660 650 580 570 575 650</a:t>
            </a:r>
          </a:p>
          <a:p>
            <a:r>
              <a:rPr lang="da-DK" dirty="0" smtClean="0"/>
              <a:t>                    ELEV  5 630 630 610 570 570 595</a:t>
            </a:r>
          </a:p>
          <a:p>
            <a:r>
              <a:rPr lang="da-DK" dirty="0" smtClean="0"/>
              <a:t>                    ELEV  6 570 600 630 645 570 580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80928"/>
            <a:ext cx="4860032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84784"/>
            <a:ext cx="3603284" cy="167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de seta reta 6"/>
          <p:cNvCxnSpPr/>
          <p:nvPr/>
        </p:nvCxnSpPr>
        <p:spPr>
          <a:xfrm flipH="1" flipV="1">
            <a:off x="1619672" y="764704"/>
            <a:ext cx="288032" cy="2304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H="1" flipV="1">
            <a:off x="2555776" y="476672"/>
            <a:ext cx="2880320" cy="115212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 flipV="1">
            <a:off x="2771800" y="1052736"/>
            <a:ext cx="3168352" cy="151216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 flipV="1">
            <a:off x="1403648" y="1556792"/>
            <a:ext cx="504056" cy="244827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861048"/>
            <a:ext cx="3711724" cy="112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Conector de seta reta 25"/>
          <p:cNvCxnSpPr/>
          <p:nvPr/>
        </p:nvCxnSpPr>
        <p:spPr>
          <a:xfrm flipH="1" flipV="1">
            <a:off x="1907704" y="1628800"/>
            <a:ext cx="3240360" cy="230425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13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260648"/>
            <a:ext cx="54726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dirty="0" smtClean="0"/>
              <a:t> </a:t>
            </a:r>
            <a:r>
              <a:rPr lang="da-DK" sz="1600" dirty="0" smtClean="0"/>
              <a:t>GRIDCART UCART1 STA</a:t>
            </a:r>
          </a:p>
          <a:p>
            <a:r>
              <a:rPr lang="da-DK" sz="1600" dirty="0" smtClean="0"/>
              <a:t>                    XYINC 393000.00 4 1000.00 7414000.00 3 2000.00</a:t>
            </a:r>
          </a:p>
          <a:p>
            <a:r>
              <a:rPr lang="da-DK" sz="1600" dirty="0" smtClean="0"/>
              <a:t>                    ELEV  1 675 640 675 682</a:t>
            </a:r>
          </a:p>
          <a:p>
            <a:r>
              <a:rPr lang="da-DK" sz="1600" dirty="0" smtClean="0"/>
              <a:t>                    ELEV  2 655 640 575 693</a:t>
            </a:r>
          </a:p>
          <a:p>
            <a:r>
              <a:rPr lang="da-DK" sz="1600" dirty="0" smtClean="0"/>
              <a:t>                    ELEV  3 650 630 630 700                   </a:t>
            </a:r>
          </a:p>
          <a:p>
            <a:r>
              <a:rPr lang="da-DK" sz="1600" dirty="0" smtClean="0"/>
              <a:t>                                       </a:t>
            </a:r>
            <a:endParaRPr lang="pt-BR" sz="1600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1691680" y="548680"/>
            <a:ext cx="0" cy="5760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3851920" y="342900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411760" y="342900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131840" y="3429000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H="1">
            <a:off x="1691680" y="6309320"/>
            <a:ext cx="58326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H="1">
            <a:off x="1691680" y="4869160"/>
            <a:ext cx="21602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H="1">
            <a:off x="1691680" y="3429000"/>
            <a:ext cx="216024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1403648" y="639633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393000</a:t>
            </a:r>
            <a:endParaRPr lang="pt-BR" sz="1100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2123728" y="6407750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394000</a:t>
            </a:r>
            <a:endParaRPr lang="pt-BR" sz="1100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843808" y="6381328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395000</a:t>
            </a:r>
            <a:endParaRPr lang="pt-BR" sz="1100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827584" y="611971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7414000</a:t>
            </a:r>
            <a:endParaRPr lang="pt-BR" sz="1100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827584" y="472514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7416000</a:t>
            </a:r>
            <a:endParaRPr lang="pt-BR" sz="11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827584" y="3284984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7418000</a:t>
            </a:r>
            <a:endParaRPr lang="pt-BR" sz="1100" dirty="0"/>
          </a:p>
        </p:txBody>
      </p:sp>
      <p:sp>
        <p:nvSpPr>
          <p:cNvPr id="60" name="Elipse 59"/>
          <p:cNvSpPr/>
          <p:nvPr/>
        </p:nvSpPr>
        <p:spPr>
          <a:xfrm>
            <a:off x="755576" y="5949280"/>
            <a:ext cx="1368152" cy="9087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Elipse 60"/>
          <p:cNvSpPr/>
          <p:nvPr/>
        </p:nvSpPr>
        <p:spPr>
          <a:xfrm>
            <a:off x="1619672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Elipse 61"/>
          <p:cNvSpPr/>
          <p:nvPr/>
        </p:nvSpPr>
        <p:spPr>
          <a:xfrm>
            <a:off x="5076056" y="404664"/>
            <a:ext cx="28803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Elipse 62"/>
          <p:cNvSpPr/>
          <p:nvPr/>
        </p:nvSpPr>
        <p:spPr>
          <a:xfrm>
            <a:off x="5868144" y="1268760"/>
            <a:ext cx="43204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Elipse 63"/>
          <p:cNvSpPr/>
          <p:nvPr/>
        </p:nvSpPr>
        <p:spPr>
          <a:xfrm>
            <a:off x="3059832" y="3356992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6" name="Conector de seta reta 75"/>
          <p:cNvCxnSpPr>
            <a:stCxn id="64" idx="7"/>
          </p:cNvCxnSpPr>
          <p:nvPr/>
        </p:nvCxnSpPr>
        <p:spPr>
          <a:xfrm flipV="1">
            <a:off x="3182757" y="1535088"/>
            <a:ext cx="2807699" cy="1842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>
            <a:stCxn id="61" idx="0"/>
          </p:cNvCxnSpPr>
          <p:nvPr/>
        </p:nvCxnSpPr>
        <p:spPr>
          <a:xfrm flipV="1">
            <a:off x="1691680" y="692696"/>
            <a:ext cx="3600400" cy="5544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13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1. Marcar </a:t>
            </a:r>
            <a:r>
              <a:rPr lang="pt-BR" dirty="0"/>
              <a:t>num </a:t>
            </a:r>
            <a:r>
              <a:rPr lang="pt-BR" dirty="0" smtClean="0"/>
              <a:t>mapa a grade do relevo utilizada no arquivo Sanca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51720" y="2060848"/>
            <a:ext cx="4320480" cy="23083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600" dirty="0" smtClean="0"/>
              <a:t>Inserir aqui a foto do </a:t>
            </a:r>
            <a:r>
              <a:rPr lang="pt-BR" sz="3600" dirty="0" err="1" smtClean="0"/>
              <a:t>google</a:t>
            </a:r>
            <a:r>
              <a:rPr lang="pt-BR" sz="3600" dirty="0" smtClean="0"/>
              <a:t> </a:t>
            </a:r>
            <a:r>
              <a:rPr lang="pt-BR" sz="3600" dirty="0" err="1" smtClean="0"/>
              <a:t>earth</a:t>
            </a:r>
            <a:r>
              <a:rPr lang="pt-BR" sz="3600" dirty="0" smtClean="0"/>
              <a:t> </a:t>
            </a:r>
            <a:r>
              <a:rPr lang="pt-BR" sz="3600" dirty="0" err="1" smtClean="0"/>
              <a:t>ref</a:t>
            </a:r>
            <a:r>
              <a:rPr lang="pt-BR" sz="3600" dirty="0" smtClean="0"/>
              <a:t> atividade de sala de aula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6313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896" y="1196752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SO STARTING</a:t>
            </a:r>
          </a:p>
          <a:p>
            <a:r>
              <a:rPr lang="pt-BR" dirty="0" smtClean="0"/>
              <a:t>** Source Location **</a:t>
            </a:r>
          </a:p>
          <a:p>
            <a:r>
              <a:rPr lang="pt-BR" dirty="0" smtClean="0"/>
              <a:t>** Source ID - Type - X Coord. - Y Coord. **</a:t>
            </a:r>
          </a:p>
          <a:p>
            <a:r>
              <a:rPr lang="pt-BR" dirty="0" smtClean="0"/>
              <a:t>   </a:t>
            </a:r>
            <a:r>
              <a:rPr lang="pt-BR" dirty="0" smtClean="0">
                <a:solidFill>
                  <a:srgbClr val="FF0000"/>
                </a:solidFill>
              </a:rPr>
              <a:t>LOCATION FONTE1A POINT 403500.000 7423500.000 640.000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  LOCATION FONTEAR3 AREA 399000.000 7423600.000 570.000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  LOCATION FONTESC1 AREA 399450.000 7422300.000 570.000</a:t>
            </a:r>
          </a:p>
          <a:p>
            <a:r>
              <a:rPr lang="pt-BR" dirty="0" smtClean="0"/>
              <a:t>** Source Parameters **</a:t>
            </a:r>
          </a:p>
          <a:p>
            <a:r>
              <a:rPr lang="pt-BR" dirty="0" smtClean="0"/>
              <a:t>   SRCPARAM FONTE1A 8.049 110.000 517.760 8.000 2.900</a:t>
            </a:r>
          </a:p>
          <a:p>
            <a:r>
              <a:rPr lang="pt-BR" dirty="0" smtClean="0"/>
              <a:t>   SRCPARAM FONTEAR3 7.64E-7 0.500 1000.000 1500.000 90.000</a:t>
            </a:r>
          </a:p>
          <a:p>
            <a:r>
              <a:rPr lang="pt-BR" dirty="0" smtClean="0"/>
              <a:t>   SRCPARAM FONTESC1 2.71E-6 0.500 100.000 820.000 65.000</a:t>
            </a:r>
          </a:p>
          <a:p>
            <a:r>
              <a:rPr lang="pt-BR" dirty="0" smtClean="0"/>
              <a:t>** Source Group **</a:t>
            </a:r>
          </a:p>
          <a:p>
            <a:r>
              <a:rPr lang="pt-BR" dirty="0" smtClean="0"/>
              <a:t>   SRCGROUP SRCGP1 FONTE1A FONTEAR3</a:t>
            </a:r>
          </a:p>
          <a:p>
            <a:r>
              <a:rPr lang="pt-BR" dirty="0" smtClean="0"/>
              <a:t>   SRCGROUP SRCGP2 FONTE1A</a:t>
            </a:r>
          </a:p>
          <a:p>
            <a:r>
              <a:rPr lang="pt-BR" dirty="0" smtClean="0"/>
              <a:t>   SRCGROUP ALL</a:t>
            </a:r>
          </a:p>
          <a:p>
            <a:r>
              <a:rPr lang="pt-BR" dirty="0" smtClean="0"/>
              <a:t>SO FINISHED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46702"/>
            <a:ext cx="824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2. Localizar e marcar na grade as 3 fontes abaixo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5229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88640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3. Substituir a grade ... </a:t>
            </a:r>
          </a:p>
          <a:p>
            <a:r>
              <a:rPr lang="pt-BR" sz="2400" dirty="0" smtClean="0"/>
              <a:t>* usar o prédio da engenharia ambiental como referência</a:t>
            </a:r>
          </a:p>
          <a:p>
            <a:r>
              <a:rPr lang="pt-BR" sz="2400" dirty="0" smtClean="0"/>
              <a:t>* montar grade de 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</a:rPr>
              <a:t>5 x 850 m </a:t>
            </a:r>
            <a:r>
              <a:rPr lang="pt-BR" sz="2400" dirty="0" smtClean="0"/>
              <a:t>[E] ;  </a:t>
            </a:r>
            <a:r>
              <a:rPr lang="pt-BR" sz="2400" dirty="0" smtClean="0">
                <a:solidFill>
                  <a:srgbClr val="FF0000"/>
                </a:solidFill>
              </a:rPr>
              <a:t>8 x 500 m</a:t>
            </a:r>
            <a:r>
              <a:rPr lang="pt-BR" sz="2400" dirty="0" smtClean="0"/>
              <a:t> [2km N e 2 Km S] 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1484784"/>
            <a:ext cx="6408712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800" dirty="0" smtClean="0"/>
              <a:t>Inserir no arquivo </a:t>
            </a:r>
            <a:r>
              <a:rPr lang="pt-BR" sz="2800" dirty="0" err="1" smtClean="0"/>
              <a:t>sanca</a:t>
            </a:r>
            <a:r>
              <a:rPr lang="pt-BR" sz="2800" dirty="0" smtClean="0"/>
              <a:t>.</a:t>
            </a:r>
            <a:r>
              <a:rPr lang="pt-BR" sz="2800" dirty="0" err="1" smtClean="0"/>
              <a:t>inp</a:t>
            </a:r>
            <a:r>
              <a:rPr lang="pt-BR" sz="2800" dirty="0" smtClean="0"/>
              <a:t> a grade e colocar também aqui  </a:t>
            </a:r>
            <a:endParaRPr lang="pt-BR" sz="2800" dirty="0"/>
          </a:p>
        </p:txBody>
      </p:sp>
      <p:sp>
        <p:nvSpPr>
          <p:cNvPr id="8" name="Rectangle 3"/>
          <p:cNvSpPr/>
          <p:nvPr/>
        </p:nvSpPr>
        <p:spPr>
          <a:xfrm>
            <a:off x="395536" y="2492896"/>
            <a:ext cx="831987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>
                <a:solidFill>
                  <a:schemeClr val="accent6"/>
                </a:solidFill>
              </a:rPr>
              <a:t>EXEMPLO ........ </a:t>
            </a:r>
          </a:p>
          <a:p>
            <a:r>
              <a:rPr lang="da-DK" sz="2400" dirty="0" smtClean="0"/>
              <a:t>GRIDCART UCART1 STA</a:t>
            </a:r>
          </a:p>
          <a:p>
            <a:r>
              <a:rPr lang="da-DK" sz="2400" dirty="0" smtClean="0"/>
              <a:t>                    XYINC </a:t>
            </a:r>
            <a:r>
              <a:rPr lang="da-DK" sz="2400" b="1" dirty="0" smtClean="0">
                <a:solidFill>
                  <a:schemeClr val="accent3">
                    <a:lumMod val="75000"/>
                  </a:schemeClr>
                </a:solidFill>
              </a:rPr>
              <a:t>197617.00 5 850.00 </a:t>
            </a:r>
            <a:r>
              <a:rPr lang="da-DK" sz="2400" b="1" dirty="0" smtClean="0">
                <a:solidFill>
                  <a:srgbClr val="FF0000"/>
                </a:solidFill>
              </a:rPr>
              <a:t>7563914.00 8 500.00</a:t>
            </a:r>
          </a:p>
          <a:p>
            <a:r>
              <a:rPr lang="da-DK" sz="2400" dirty="0" smtClean="0"/>
              <a:t>                    ELEV  1 xxx xxx xxx xxx xxx </a:t>
            </a:r>
          </a:p>
          <a:p>
            <a:r>
              <a:rPr lang="da-DK" sz="2400" dirty="0" smtClean="0"/>
              <a:t>                    ELEV  2 xxx xxx xxx xxx xxx</a:t>
            </a:r>
          </a:p>
          <a:p>
            <a:r>
              <a:rPr lang="da-DK" sz="2400" dirty="0" smtClean="0"/>
              <a:t>                    ELEV  3</a:t>
            </a:r>
          </a:p>
          <a:p>
            <a:r>
              <a:rPr lang="da-DK" sz="2400" dirty="0" smtClean="0"/>
              <a:t>                    ELEV  4</a:t>
            </a:r>
          </a:p>
          <a:p>
            <a:r>
              <a:rPr lang="da-DK" sz="2400" dirty="0" smtClean="0"/>
              <a:t>                    ELEV  5</a:t>
            </a:r>
          </a:p>
          <a:p>
            <a:r>
              <a:rPr lang="da-DK" sz="2400" dirty="0" smtClean="0"/>
              <a:t>                    ELEV  6</a:t>
            </a:r>
          </a:p>
          <a:p>
            <a:r>
              <a:rPr lang="da-DK" sz="2400" dirty="0" smtClean="0"/>
              <a:t>	       ELEV  7</a:t>
            </a:r>
          </a:p>
          <a:p>
            <a:r>
              <a:rPr lang="da-DK" sz="2400" dirty="0" smtClean="0"/>
              <a:t>                    ELEV  8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219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1353</Words>
  <Application>Microsoft Macintosh PowerPoint</Application>
  <PresentationFormat>On-screen Show (4:3)</PresentationFormat>
  <Paragraphs>172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DISPERSÃO ATMOSFÉRICA  Exercício aplicado</vt:lpstr>
      <vt:lpstr>Classes de Estabilidade  da Atmosfera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</dc:creator>
  <cp:lastModifiedBy>Tadeu Malheiros</cp:lastModifiedBy>
  <cp:revision>28</cp:revision>
  <dcterms:created xsi:type="dcterms:W3CDTF">2016-03-13T00:09:35Z</dcterms:created>
  <dcterms:modified xsi:type="dcterms:W3CDTF">2017-04-03T10:51:05Z</dcterms:modified>
</cp:coreProperties>
</file>