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314" r:id="rId3"/>
    <p:sldId id="281" r:id="rId4"/>
    <p:sldId id="257" r:id="rId5"/>
    <p:sldId id="300" r:id="rId6"/>
    <p:sldId id="283" r:id="rId7"/>
    <p:sldId id="299" r:id="rId8"/>
    <p:sldId id="276" r:id="rId9"/>
    <p:sldId id="278" r:id="rId10"/>
    <p:sldId id="288" r:id="rId11"/>
    <p:sldId id="287" r:id="rId12"/>
    <p:sldId id="290" r:id="rId13"/>
    <p:sldId id="291" r:id="rId14"/>
    <p:sldId id="294" r:id="rId15"/>
    <p:sldId id="266" r:id="rId16"/>
    <p:sldId id="267" r:id="rId17"/>
    <p:sldId id="285" r:id="rId18"/>
    <p:sldId id="295" r:id="rId19"/>
    <p:sldId id="313" r:id="rId20"/>
    <p:sldId id="296" r:id="rId21"/>
    <p:sldId id="297" r:id="rId22"/>
    <p:sldId id="303" r:id="rId23"/>
    <p:sldId id="306" r:id="rId24"/>
    <p:sldId id="286" r:id="rId25"/>
    <p:sldId id="304" r:id="rId26"/>
    <p:sldId id="307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2064" y="9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86D39-885A-4720-A56A-FF902BF9EDB2}" type="datetimeFigureOut">
              <a:rPr lang="pt-BR" smtClean="0"/>
              <a:t>28/02/2016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43094-A334-4389-9FFA-9E42A8280E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163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43094-A334-4389-9FFA-9E42A8280E48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2790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B5E7D8-90FB-4DD3-93AD-7600FB7977E6}" type="datetime1">
              <a:rPr lang="pt-BR" smtClean="0"/>
              <a:t>28/02/2016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C5DBA3-5776-46DC-A665-FF965DBE5C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B4290-52AC-487C-B6A3-A5D474236664}" type="datetime1">
              <a:rPr lang="pt-BR" smtClean="0"/>
              <a:t>28/02/2016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5DBA3-5776-46DC-A665-FF965DBE5C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EB785-8D11-4EC3-8A0C-45F1B442E671}" type="datetime1">
              <a:rPr lang="pt-BR" smtClean="0"/>
              <a:t>28/02/2016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5DBA3-5776-46DC-A665-FF965DBE5C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2AE521-BB49-403E-B00E-33A4C0D117FC}" type="datetime1">
              <a:rPr lang="pt-BR" smtClean="0"/>
              <a:t>28/02/2016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5DBA3-5776-46DC-A665-FF965DBE5CCB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573D1-6667-435B-B055-60EC0D5420E0}" type="datetime1">
              <a:rPr lang="pt-BR" smtClean="0"/>
              <a:t>28/02/2016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5DBA3-5776-46DC-A665-FF965DBE5CCB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FB0BB-BDE9-4FC9-9652-AB7F8C5E229F}" type="datetime1">
              <a:rPr lang="pt-BR" smtClean="0"/>
              <a:t>28/02/2016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5DBA3-5776-46DC-A665-FF965DBE5CC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76708-A092-4E7A-85E2-1B11CB5EB8A6}" type="datetime1">
              <a:rPr lang="pt-BR" smtClean="0"/>
              <a:t>28/02/2016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5DBA3-5776-46DC-A665-FF965DBE5CCB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8E05D8-1FD9-495A-A64C-7DB9BAF09CC2}" type="datetime1">
              <a:rPr lang="pt-BR" smtClean="0"/>
              <a:t>28/02/2016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5DBA3-5776-46DC-A665-FF965DBE5CCB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893F7-8042-4A38-A32A-D1F18B26E718}" type="datetime1">
              <a:rPr lang="pt-BR" smtClean="0"/>
              <a:t>28/02/2016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5DBA3-5776-46DC-A665-FF965DBE5C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18A0305-1412-4CB7-9E56-FB8B48E0D219}" type="datetime1">
              <a:rPr lang="pt-BR" smtClean="0"/>
              <a:t>28/02/2016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5DBA3-5776-46DC-A665-FF965DBE5CCB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50323E-9B59-46B7-AC84-A38E9C43CD70}" type="datetime1">
              <a:rPr lang="pt-BR" smtClean="0"/>
              <a:t>28/02/2016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C5DBA3-5776-46DC-A665-FF965DBE5CCB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2A6D133-6BF2-4E37-B565-CB85BCDB454B}" type="datetime1">
              <a:rPr lang="pt-BR" smtClean="0"/>
              <a:t>28/02/2016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C5DBA3-5776-46DC-A665-FF965DBE5CC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rtalmedico.org.br/resolucoes/cfm/2002/1639_2002.htm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althit.gov/sites/default/files/oncdatabrief9final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intcommission.org/" TargetMode="External"/><Relationship Id="rId2" Type="http://schemas.openxmlformats.org/officeDocument/2006/relationships/hyperlink" Target="https://www.cchit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wjf.org/en/about-rwjf/newsroom/newsroom-content/2013/07/hospitals--physicians-make-major-strides-in-electronic-health-re.html" TargetMode="External"/><Relationship Id="rId4" Type="http://schemas.openxmlformats.org/officeDocument/2006/relationships/hyperlink" Target="http://www.healthit.gov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556792"/>
            <a:ext cx="9144000" cy="1397713"/>
          </a:xfrm>
        </p:spPr>
        <p:txBody>
          <a:bodyPr>
            <a:normAutofit/>
          </a:bodyPr>
          <a:lstStyle/>
          <a:p>
            <a:pPr algn="ctr"/>
            <a:r>
              <a:rPr lang="pt-BR" sz="3400" dirty="0">
                <a:effectLst/>
              </a:rPr>
              <a:t>Modelo </a:t>
            </a:r>
            <a:r>
              <a:rPr lang="pt-BR" sz="3400" dirty="0" smtClean="0">
                <a:effectLst/>
              </a:rPr>
              <a:t>SBIS-CFM </a:t>
            </a:r>
            <a:r>
              <a:rPr lang="pt-BR" sz="3400" dirty="0">
                <a:effectLst/>
              </a:rPr>
              <a:t>de certificação de </a:t>
            </a:r>
            <a:r>
              <a:rPr lang="pt-BR" sz="3400" dirty="0" smtClean="0">
                <a:effectLst/>
              </a:rPr>
              <a:t>S-RES</a:t>
            </a:r>
            <a:endParaRPr lang="pt-BR" sz="34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493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328592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Categorias Certificáveis:</a:t>
            </a:r>
          </a:p>
          <a:p>
            <a:pPr lvl="1" algn="just">
              <a:spcBef>
                <a:spcPts val="600"/>
              </a:spcBef>
            </a:pPr>
            <a:r>
              <a:rPr lang="pt-BR" sz="2000" dirty="0" smtClean="0"/>
              <a:t>Básica</a:t>
            </a:r>
          </a:p>
          <a:p>
            <a:pPr lvl="2" algn="just">
              <a:spcBef>
                <a:spcPts val="600"/>
              </a:spcBef>
            </a:pPr>
            <a:r>
              <a:rPr lang="pt-BR" sz="1800" dirty="0" smtClean="0"/>
              <a:t>Assistência à saúde de forma básica e genérica (não específica).</a:t>
            </a:r>
          </a:p>
          <a:p>
            <a:pPr lvl="2" algn="just">
              <a:spcBef>
                <a:spcPts val="600"/>
              </a:spcBef>
            </a:pPr>
            <a:r>
              <a:rPr lang="pt-BR" sz="1800" dirty="0" smtClean="0"/>
              <a:t>Obrigatória.</a:t>
            </a:r>
          </a:p>
          <a:p>
            <a:pPr lvl="1" algn="just">
              <a:spcBef>
                <a:spcPts val="600"/>
              </a:spcBef>
            </a:pPr>
            <a:r>
              <a:rPr lang="pt-BR" sz="2000" dirty="0" smtClean="0"/>
              <a:t>Ambulatorial</a:t>
            </a:r>
            <a:endParaRPr lang="pt-BR" sz="1800" dirty="0" smtClean="0"/>
          </a:p>
          <a:p>
            <a:pPr lvl="2" algn="just">
              <a:spcBef>
                <a:spcPts val="600"/>
              </a:spcBef>
            </a:pPr>
            <a:r>
              <a:rPr lang="pt-BR" sz="1800" dirty="0" smtClean="0"/>
              <a:t>Assistência ambulatorial: automação de consultórios clínicos, UBS, parte ambulatorial de outros sistemas.</a:t>
            </a:r>
          </a:p>
          <a:p>
            <a:pPr algn="just">
              <a:spcBef>
                <a:spcPts val="600"/>
              </a:spcBef>
            </a:pPr>
            <a:endParaRPr lang="pt-BR" sz="700" dirty="0" smtClean="0"/>
          </a:p>
          <a:p>
            <a:pPr algn="just">
              <a:spcBef>
                <a:spcPts val="600"/>
              </a:spcBef>
            </a:pPr>
            <a:r>
              <a:rPr lang="pt-BR" sz="2400" dirty="0" smtClean="0"/>
              <a:t>Níveis </a:t>
            </a:r>
            <a:r>
              <a:rPr lang="pt-BR" sz="2400" dirty="0"/>
              <a:t>de Garantia de Segurança (NGS):</a:t>
            </a:r>
          </a:p>
          <a:p>
            <a:pPr lvl="1" algn="just">
              <a:spcBef>
                <a:spcPts val="600"/>
              </a:spcBef>
            </a:pPr>
            <a:r>
              <a:rPr lang="pt-BR" sz="2000" dirty="0" smtClean="0"/>
              <a:t>NGS1</a:t>
            </a:r>
            <a:endParaRPr lang="pt-BR" sz="2000" dirty="0"/>
          </a:p>
          <a:p>
            <a:pPr lvl="2" algn="just">
              <a:spcBef>
                <a:spcPts val="600"/>
              </a:spcBef>
            </a:pPr>
            <a:r>
              <a:rPr lang="pt-BR" sz="1800" dirty="0"/>
              <a:t>Requisitos de segurança mais amplos e básicos.</a:t>
            </a:r>
          </a:p>
          <a:p>
            <a:pPr lvl="2" algn="just">
              <a:spcBef>
                <a:spcPts val="600"/>
              </a:spcBef>
            </a:pPr>
            <a:r>
              <a:rPr lang="pt-BR" sz="1800" dirty="0"/>
              <a:t>Sistemas de acesso local ou remoto</a:t>
            </a:r>
            <a:r>
              <a:rPr lang="pt-BR" sz="1800" dirty="0" smtClean="0"/>
              <a:t>.</a:t>
            </a:r>
          </a:p>
          <a:p>
            <a:pPr lvl="2" algn="just">
              <a:spcBef>
                <a:spcPts val="600"/>
              </a:spcBef>
            </a:pPr>
            <a:r>
              <a:rPr lang="pt-BR" sz="1800" dirty="0" smtClean="0"/>
              <a:t>Obrigatório.</a:t>
            </a:r>
            <a:endParaRPr lang="pt-BR" sz="1800" dirty="0"/>
          </a:p>
          <a:p>
            <a:pPr lvl="1" algn="just">
              <a:spcBef>
                <a:spcPts val="600"/>
              </a:spcBef>
            </a:pPr>
            <a:r>
              <a:rPr lang="pt-BR" sz="2000" dirty="0" smtClean="0"/>
              <a:t>NGS2</a:t>
            </a:r>
            <a:endParaRPr lang="pt-BR" sz="2000" dirty="0"/>
          </a:p>
          <a:p>
            <a:pPr lvl="2" algn="just">
              <a:spcBef>
                <a:spcPts val="600"/>
              </a:spcBef>
            </a:pPr>
            <a:r>
              <a:rPr lang="pt-BR" sz="1800" dirty="0"/>
              <a:t>Requisitos para uso de certificados digitais padrão </a:t>
            </a:r>
            <a:r>
              <a:rPr lang="pt-BR" sz="1800" dirty="0" smtClean="0"/>
              <a:t>ICP-Brasil.</a:t>
            </a:r>
            <a:endParaRPr lang="pt-BR" sz="1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10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3600" dirty="0"/>
              <a:t>Escopo da Certificação – Versão </a:t>
            </a:r>
            <a:r>
              <a:rPr lang="pt-BR" sz="3600" dirty="0" smtClean="0"/>
              <a:t>4.1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49223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Requisitos de Estrutura, Conteúdo</a:t>
            </a:r>
            <a:r>
              <a:rPr lang="pt-BR" dirty="0"/>
              <a:t> </a:t>
            </a:r>
            <a:r>
              <a:rPr lang="pt-BR" dirty="0" smtClean="0"/>
              <a:t>e Funcionalidades (ECF):</a:t>
            </a:r>
          </a:p>
          <a:p>
            <a:endParaRPr lang="pt-BR" sz="900" dirty="0" smtClean="0"/>
          </a:p>
          <a:p>
            <a:pPr lvl="1"/>
            <a:r>
              <a:rPr lang="pt-BR" dirty="0" smtClean="0"/>
              <a:t>Estrutura e Conteúdo (ESTR):</a:t>
            </a:r>
          </a:p>
          <a:p>
            <a:pPr lvl="2"/>
            <a:r>
              <a:rPr lang="pt-BR" dirty="0" smtClean="0"/>
              <a:t>Categoria Básica (BAS).</a:t>
            </a:r>
          </a:p>
          <a:p>
            <a:pPr lvl="2"/>
            <a:r>
              <a:rPr lang="pt-BR" dirty="0" smtClean="0"/>
              <a:t>Categoria Ambulatorial (AMB).</a:t>
            </a:r>
          </a:p>
          <a:p>
            <a:pPr lvl="2"/>
            <a:endParaRPr lang="pt-BR" sz="1100" dirty="0" smtClean="0"/>
          </a:p>
          <a:p>
            <a:pPr lvl="1"/>
            <a:r>
              <a:rPr lang="pt-BR" dirty="0" smtClean="0"/>
              <a:t>Funcionalidades (FUNC):</a:t>
            </a:r>
          </a:p>
          <a:p>
            <a:pPr lvl="2"/>
            <a:r>
              <a:rPr lang="pt-BR" dirty="0"/>
              <a:t>Categoria Básica (BAS).</a:t>
            </a:r>
          </a:p>
          <a:p>
            <a:pPr lvl="2"/>
            <a:r>
              <a:rPr lang="pt-BR" dirty="0"/>
              <a:t>Categoria Ambulatorial (AMB).</a:t>
            </a:r>
            <a:endParaRPr lang="pt-BR" dirty="0" smtClean="0"/>
          </a:p>
          <a:p>
            <a:pPr lvl="1"/>
            <a:endParaRPr lang="pt-BR" sz="800" dirty="0"/>
          </a:p>
          <a:p>
            <a:r>
              <a:rPr lang="pt-BR" dirty="0" smtClean="0"/>
              <a:t>Requisitos de Segurança:</a:t>
            </a:r>
          </a:p>
          <a:p>
            <a:pPr lvl="1"/>
            <a:r>
              <a:rPr lang="pt-BR" dirty="0" smtClean="0"/>
              <a:t>NGS1:</a:t>
            </a:r>
          </a:p>
          <a:p>
            <a:pPr lvl="2"/>
            <a:r>
              <a:rPr lang="pt-BR" dirty="0" smtClean="0"/>
              <a:t>Acesso local.</a:t>
            </a:r>
          </a:p>
          <a:p>
            <a:pPr lvl="2"/>
            <a:r>
              <a:rPr lang="pt-BR" dirty="0" smtClean="0"/>
              <a:t>Acesso Remoto.</a:t>
            </a:r>
          </a:p>
          <a:p>
            <a:pPr lvl="2"/>
            <a:endParaRPr lang="pt-BR" sz="600" dirty="0" smtClean="0"/>
          </a:p>
          <a:p>
            <a:pPr lvl="1"/>
            <a:r>
              <a:rPr lang="pt-BR" dirty="0" smtClean="0"/>
              <a:t>NGS2.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11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/>
              <a:t>Requisitos de Conformidade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60149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Classificação quanto à presença no S-RES:</a:t>
            </a:r>
          </a:p>
          <a:p>
            <a:pPr lvl="1">
              <a:spcBef>
                <a:spcPts val="1200"/>
              </a:spcBef>
            </a:pPr>
            <a:r>
              <a:rPr lang="pt-BR" dirty="0" smtClean="0"/>
              <a:t>Mandatório: Requisito cuja conformidade é obrigatória.</a:t>
            </a:r>
          </a:p>
          <a:p>
            <a:pPr lvl="1">
              <a:spcBef>
                <a:spcPts val="1200"/>
              </a:spcBef>
            </a:pPr>
            <a:r>
              <a:rPr lang="pt-BR" dirty="0" smtClean="0"/>
              <a:t>Recomendado: Requisito importante, porém não obrigatório</a:t>
            </a:r>
          </a:p>
          <a:p>
            <a:pPr lvl="1">
              <a:spcBef>
                <a:spcPts val="1200"/>
              </a:spcBef>
            </a:pPr>
            <a:r>
              <a:rPr lang="pt-BR" dirty="0" smtClean="0"/>
              <a:t>Não se aplica: Requisitos não aplicável ao contexto.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12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/>
              <a:t>Requisitos de Conformidade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759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525963"/>
          </a:xfrm>
        </p:spPr>
        <p:txBody>
          <a:bodyPr/>
          <a:lstStyle/>
          <a:p>
            <a:pPr marL="109728" indent="0" algn="ctr">
              <a:buNone/>
            </a:pPr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13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dirty="0"/>
              <a:t>Requisitos de Conformidade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4050"/>
            <a:ext cx="9144000" cy="316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614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14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dirty="0"/>
              <a:t>Requisitos de Conformidade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9144000" cy="302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t-BR" dirty="0" smtClean="0"/>
              <a:t>Exemplos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04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7"/>
            <a:ext cx="7776864" cy="5472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33" y="224061"/>
            <a:ext cx="9144000" cy="104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15</a:t>
            </a:fld>
            <a:endParaRPr lang="pt-BR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343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16</a:t>
            </a:fld>
            <a:endParaRPr lang="pt-B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60648"/>
            <a:ext cx="9144001" cy="208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6" y="2492896"/>
            <a:ext cx="8292217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5" y="110834"/>
            <a:ext cx="9129316" cy="14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403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Inclusão de novas categorias:</a:t>
            </a:r>
          </a:p>
          <a:p>
            <a:pPr lvl="1"/>
            <a:r>
              <a:rPr lang="pt-BR" dirty="0" smtClean="0"/>
              <a:t>Gerenciamento de Documentos Eletrônicos (GED)</a:t>
            </a:r>
          </a:p>
          <a:p>
            <a:pPr lvl="1"/>
            <a:r>
              <a:rPr lang="pt-BR" dirty="0" smtClean="0"/>
              <a:t>Sistemas de Apoio </a:t>
            </a:r>
            <a:r>
              <a:rPr lang="pt-BR" dirty="0"/>
              <a:t>a</a:t>
            </a:r>
            <a:r>
              <a:rPr lang="pt-BR" dirty="0" smtClean="0"/>
              <a:t> Diagnóstico e Terapia (SADT)</a:t>
            </a:r>
          </a:p>
          <a:p>
            <a:pPr lvl="1"/>
            <a:r>
              <a:rPr lang="pt-BR" dirty="0" smtClean="0"/>
              <a:t>Internação Hospitalar</a:t>
            </a:r>
          </a:p>
          <a:p>
            <a:pPr lvl="1"/>
            <a:endParaRPr lang="pt-BR" dirty="0"/>
          </a:p>
          <a:p>
            <a:r>
              <a:rPr lang="pt-BR" dirty="0" smtClean="0"/>
              <a:t>Inclusão do uso de padrões de informação em saúde:</a:t>
            </a:r>
          </a:p>
          <a:p>
            <a:pPr lvl="1"/>
            <a:r>
              <a:rPr lang="pt-BR" dirty="0" smtClean="0"/>
              <a:t>Padrões de terminologia.</a:t>
            </a:r>
          </a:p>
          <a:p>
            <a:pPr lvl="1"/>
            <a:r>
              <a:rPr lang="pt-BR" dirty="0" smtClean="0"/>
              <a:t>Padrões para interoperabilidade.</a:t>
            </a:r>
          </a:p>
          <a:p>
            <a:pPr lvl="1"/>
            <a:endParaRPr lang="pt-BR" dirty="0"/>
          </a:p>
          <a:p>
            <a:r>
              <a:rPr lang="pt-BR" dirty="0" smtClean="0"/>
              <a:t>Certificação dos processos de uso de S-RES.</a:t>
            </a:r>
          </a:p>
          <a:p>
            <a:pPr lvl="1"/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17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dirty="0"/>
              <a:t>Certificação de </a:t>
            </a:r>
            <a:r>
              <a:rPr lang="pt-BR" sz="3200" dirty="0" smtClean="0"/>
              <a:t>S-RES – Próximos Passos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48685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 algn="just"/>
            <a:r>
              <a:rPr lang="en-US" i="1" dirty="0" smtClean="0"/>
              <a:t>Certification </a:t>
            </a:r>
            <a:r>
              <a:rPr lang="en-US" i="1" dirty="0"/>
              <a:t>Commission for Health Information Technology </a:t>
            </a:r>
            <a:r>
              <a:rPr lang="en-US" dirty="0"/>
              <a:t>(</a:t>
            </a:r>
            <a:r>
              <a:rPr lang="en-US" dirty="0" smtClean="0"/>
              <a:t>CCHIT):</a:t>
            </a:r>
          </a:p>
          <a:p>
            <a:pPr lvl="1" algn="just"/>
            <a:r>
              <a:rPr lang="pt-BR" dirty="0" smtClean="0"/>
              <a:t>Fundada em 2004.</a:t>
            </a:r>
          </a:p>
          <a:p>
            <a:pPr lvl="1" algn="just"/>
            <a:endParaRPr lang="pt-BR" sz="700" dirty="0" smtClean="0"/>
          </a:p>
          <a:p>
            <a:pPr lvl="1" algn="just"/>
            <a:r>
              <a:rPr lang="pt-BR" dirty="0" smtClean="0"/>
              <a:t>Iniciou o processo de certificação de S-RES em 2006.</a:t>
            </a:r>
          </a:p>
          <a:p>
            <a:pPr lvl="1" algn="just"/>
            <a:endParaRPr lang="pt-BR" sz="600" dirty="0" smtClean="0"/>
          </a:p>
          <a:p>
            <a:pPr lvl="1" algn="just"/>
            <a:r>
              <a:rPr lang="pt-BR" dirty="0" smtClean="0"/>
              <a:t>Certificação visando 3 áreas:</a:t>
            </a:r>
          </a:p>
          <a:p>
            <a:pPr lvl="2" algn="just"/>
            <a:r>
              <a:rPr lang="pt-BR" dirty="0" smtClean="0"/>
              <a:t>Funcionalidade</a:t>
            </a:r>
          </a:p>
          <a:p>
            <a:pPr lvl="2" algn="just"/>
            <a:r>
              <a:rPr lang="pt-BR" dirty="0" smtClean="0"/>
              <a:t>Segurança</a:t>
            </a:r>
          </a:p>
          <a:p>
            <a:pPr lvl="2" algn="just"/>
            <a:r>
              <a:rPr lang="pt-BR" dirty="0" smtClean="0"/>
              <a:t>Interoperabilidade</a:t>
            </a:r>
          </a:p>
          <a:p>
            <a:pPr lvl="1" algn="just">
              <a:spcBef>
                <a:spcPts val="1200"/>
              </a:spcBef>
            </a:pPr>
            <a:r>
              <a:rPr lang="pt-BR" dirty="0" smtClean="0"/>
              <a:t>Até meados de 2009, já tinha certificado mais de 200 S-RES.</a:t>
            </a:r>
          </a:p>
          <a:p>
            <a:pPr lvl="2" algn="just"/>
            <a:endParaRPr lang="pt-BR" sz="400" dirty="0" smtClean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18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/>
              <a:t>Certificação de S-RES nos EUA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29921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Joint Commission</a:t>
            </a:r>
            <a:r>
              <a:rPr lang="pt-BR" dirty="0" smtClean="0"/>
              <a:t>:</a:t>
            </a:r>
          </a:p>
          <a:p>
            <a:pPr lvl="1" algn="just">
              <a:spcBef>
                <a:spcPts val="1200"/>
              </a:spcBef>
            </a:pPr>
            <a:r>
              <a:rPr lang="pt-BR" dirty="0" smtClean="0"/>
              <a:t>Órgão de acreditação de unidades de saúde.</a:t>
            </a:r>
          </a:p>
          <a:p>
            <a:pPr lvl="1" algn="just">
              <a:spcBef>
                <a:spcPts val="1200"/>
              </a:spcBef>
            </a:pPr>
            <a:r>
              <a:rPr lang="pt-BR" dirty="0" smtClean="0"/>
              <a:t>Verifica se organizações de saúde estão usando S-RES corretamente para a prestação de assistência à saúde.</a:t>
            </a:r>
          </a:p>
          <a:p>
            <a:pPr lvl="1" algn="just">
              <a:spcBef>
                <a:spcPts val="1200"/>
              </a:spcBef>
            </a:pPr>
            <a:r>
              <a:rPr lang="pt-BR" dirty="0" smtClean="0"/>
              <a:t>Visa o gerenciamento da informação do paciente.</a:t>
            </a:r>
          </a:p>
          <a:p>
            <a:pPr lvl="1" algn="just">
              <a:spcBef>
                <a:spcPts val="1200"/>
              </a:spcBef>
            </a:pPr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19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dirty="0" smtClean="0"/>
              <a:t>Certificação dos processos de uso de S-RES nos EUA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508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2</a:t>
            </a:fld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668" y="265529"/>
            <a:ext cx="4186316" cy="640828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564101" y="1417441"/>
            <a:ext cx="6408288" cy="410445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7566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pPr marL="365760" lvl="1" indent="-256032" algn="just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b="1" i="1" dirty="0"/>
              <a:t>Health Information Technology for Economic and Clinical Health Act (HITECH</a:t>
            </a:r>
            <a:r>
              <a:rPr lang="en-US" b="1" i="1" dirty="0" smtClean="0"/>
              <a:t>)</a:t>
            </a:r>
            <a:r>
              <a:rPr lang="en-US" i="1" dirty="0" smtClean="0"/>
              <a:t>.</a:t>
            </a:r>
          </a:p>
          <a:p>
            <a:pPr marL="603504" lvl="2" indent="-256032" algn="just">
              <a:spcBef>
                <a:spcPts val="1000"/>
              </a:spcBef>
              <a:buSzPct val="68000"/>
              <a:buFont typeface="Wingdings 3"/>
              <a:buChar char=""/>
            </a:pPr>
            <a:r>
              <a:rPr lang="pt-BR" dirty="0" smtClean="0"/>
              <a:t>Incluído em 2009 no </a:t>
            </a:r>
            <a:r>
              <a:rPr lang="pt-BR" dirty="0"/>
              <a:t>pacote de estímulo econômico </a:t>
            </a:r>
            <a:r>
              <a:rPr lang="en-US" i="1" dirty="0"/>
              <a:t>American Recovery and Reinvestment Act (ARRA) </a:t>
            </a:r>
            <a:r>
              <a:rPr lang="pt-BR" dirty="0" smtClean="0"/>
              <a:t>.</a:t>
            </a:r>
          </a:p>
          <a:p>
            <a:pPr marL="603504" lvl="2" indent="-256032" algn="just">
              <a:spcBef>
                <a:spcPts val="1000"/>
              </a:spcBef>
              <a:buSzPct val="68000"/>
              <a:buFont typeface="Wingdings 3"/>
              <a:buChar char=""/>
            </a:pPr>
            <a:r>
              <a:rPr lang="pt-BR" dirty="0"/>
              <a:t>Regulamentou o </a:t>
            </a:r>
            <a:r>
              <a:rPr lang="en-US" b="1" i="1" dirty="0"/>
              <a:t>Office of the National Coordinator for Health Information Technology (ONC)</a:t>
            </a:r>
          </a:p>
          <a:p>
            <a:pPr lvl="2" algn="just">
              <a:spcBef>
                <a:spcPts val="1000"/>
              </a:spcBef>
            </a:pPr>
            <a:r>
              <a:rPr lang="pt-BR" dirty="0"/>
              <a:t>Divisão do </a:t>
            </a:r>
            <a:r>
              <a:rPr lang="en-US" i="1" dirty="0"/>
              <a:t>U.S. Department of Health and Human Services (HHS)</a:t>
            </a:r>
            <a:endParaRPr lang="pt-BR" i="1" dirty="0"/>
          </a:p>
          <a:p>
            <a:pPr marL="603504" lvl="2" indent="-256032" algn="just">
              <a:spcBef>
                <a:spcPts val="1000"/>
              </a:spcBef>
              <a:buSzPct val="68000"/>
              <a:buFont typeface="Wingdings 3"/>
              <a:buChar char=""/>
            </a:pPr>
            <a:r>
              <a:rPr lang="pt-BR" dirty="0"/>
              <a:t>Principal objetivo é fomentar a adoção e uso adequado de </a:t>
            </a:r>
            <a:r>
              <a:rPr lang="pt-BR" dirty="0" smtClean="0"/>
              <a:t>S-RES.</a:t>
            </a:r>
          </a:p>
          <a:p>
            <a:pPr marL="886968" lvl="3" indent="-256032" algn="just">
              <a:spcBef>
                <a:spcPts val="1000"/>
              </a:spcBef>
              <a:buSzPct val="68000"/>
              <a:buFont typeface="Wingdings 3"/>
              <a:buChar char=""/>
            </a:pPr>
            <a:r>
              <a:rPr lang="pt-BR" dirty="0" smtClean="0"/>
              <a:t>Programas de incentivo financeiro em </a:t>
            </a:r>
            <a:r>
              <a:rPr lang="pt-BR" dirty="0" err="1" smtClean="0"/>
              <a:t>Medicare</a:t>
            </a:r>
            <a:r>
              <a:rPr lang="pt-BR" dirty="0" smtClean="0"/>
              <a:t> e </a:t>
            </a:r>
            <a:r>
              <a:rPr lang="pt-BR" dirty="0" err="1" smtClean="0"/>
              <a:t>Madicaid</a:t>
            </a:r>
            <a:r>
              <a:rPr lang="pt-BR" dirty="0" smtClean="0"/>
              <a:t>.</a:t>
            </a:r>
          </a:p>
          <a:p>
            <a:pPr marL="886968" lvl="3" indent="-256032" algn="just">
              <a:spcBef>
                <a:spcPts val="1000"/>
              </a:spcBef>
              <a:buSzPct val="68000"/>
              <a:buFont typeface="Wingdings 3"/>
              <a:buChar char=""/>
            </a:pPr>
            <a:r>
              <a:rPr lang="pt-BR" dirty="0"/>
              <a:t>Penalidades para a não adoção de S-RES.</a:t>
            </a:r>
            <a:endParaRPr lang="pt-BR" dirty="0" smtClean="0"/>
          </a:p>
          <a:p>
            <a:pPr marL="630936" lvl="2" indent="0" algn="just">
              <a:buNone/>
            </a:pPr>
            <a:endParaRPr lang="pt-BR" dirty="0" smtClean="0"/>
          </a:p>
          <a:p>
            <a:pPr lvl="1" algn="just"/>
            <a:endParaRPr lang="pt-BR" dirty="0" smtClean="0"/>
          </a:p>
          <a:p>
            <a:pPr lvl="1" algn="just"/>
            <a:endParaRPr lang="pt-BR" dirty="0" smtClean="0"/>
          </a:p>
          <a:p>
            <a:pPr lvl="1"/>
            <a:endParaRPr lang="en-US" dirty="0" smtClean="0"/>
          </a:p>
          <a:p>
            <a:pPr lvl="1"/>
            <a:endParaRPr lang="pt-BR" b="1" i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20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/>
              <a:t>Programas de Incentivo para </a:t>
            </a:r>
            <a:br>
              <a:rPr lang="pt-BR" sz="3200" dirty="0" smtClean="0"/>
            </a:br>
            <a:r>
              <a:rPr lang="pt-BR" sz="3200" dirty="0" smtClean="0"/>
              <a:t>Adoção de S-RES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71109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i="1" dirty="0" smtClean="0"/>
              <a:t>Meaningful Use (MU):</a:t>
            </a:r>
          </a:p>
          <a:p>
            <a:pPr lvl="1" algn="just">
              <a:spcBef>
                <a:spcPts val="1200"/>
              </a:spcBef>
            </a:pPr>
            <a:r>
              <a:rPr lang="pt-BR" dirty="0" smtClean="0"/>
              <a:t>Conjunto de critérios definidos pelo programa de incentivo dos Centros de Serviços em </a:t>
            </a:r>
            <a:r>
              <a:rPr lang="pt-BR" dirty="0" err="1" smtClean="0"/>
              <a:t>Medicare</a:t>
            </a:r>
            <a:r>
              <a:rPr lang="pt-BR" dirty="0" smtClean="0"/>
              <a:t> e </a:t>
            </a:r>
            <a:r>
              <a:rPr lang="pt-BR" dirty="0" err="1" smtClean="0"/>
              <a:t>Medicaid</a:t>
            </a:r>
            <a:r>
              <a:rPr lang="pt-BR" dirty="0" smtClean="0"/>
              <a:t> (</a:t>
            </a:r>
            <a:r>
              <a:rPr lang="pt-BR" i="1" dirty="0" smtClean="0"/>
              <a:t>Centers </a:t>
            </a:r>
            <a:r>
              <a:rPr lang="pt-BR" i="1" dirty="0"/>
              <a:t>for </a:t>
            </a:r>
            <a:r>
              <a:rPr lang="pt-BR" i="1" dirty="0" err="1"/>
              <a:t>Medicare</a:t>
            </a:r>
            <a:r>
              <a:rPr lang="pt-BR" i="1" dirty="0"/>
              <a:t> &amp; </a:t>
            </a:r>
            <a:r>
              <a:rPr lang="pt-BR" i="1" dirty="0" err="1"/>
              <a:t>Medicaid</a:t>
            </a:r>
            <a:r>
              <a:rPr lang="pt-BR" i="1" dirty="0"/>
              <a:t> Services </a:t>
            </a:r>
            <a:r>
              <a:rPr lang="pt-BR" dirty="0" smtClean="0"/>
              <a:t>- CMS</a:t>
            </a:r>
            <a:r>
              <a:rPr lang="pt-BR" dirty="0"/>
              <a:t>)  </a:t>
            </a:r>
            <a:r>
              <a:rPr lang="pt-BR" dirty="0" smtClean="0"/>
              <a:t>para uso adequado de S-RES.</a:t>
            </a:r>
          </a:p>
          <a:p>
            <a:pPr lvl="1" algn="just">
              <a:spcBef>
                <a:spcPts val="1200"/>
              </a:spcBef>
            </a:pPr>
            <a:r>
              <a:rPr lang="pt-BR" dirty="0" smtClean="0"/>
              <a:t>Dois tipos de apoio financeiro:</a:t>
            </a:r>
          </a:p>
          <a:p>
            <a:pPr lvl="2" algn="just">
              <a:spcBef>
                <a:spcPts val="1200"/>
              </a:spcBef>
            </a:pPr>
            <a:r>
              <a:rPr lang="pt-BR" dirty="0" err="1" smtClean="0"/>
              <a:t>Attestation</a:t>
            </a:r>
            <a:r>
              <a:rPr lang="pt-BR" dirty="0" smtClean="0"/>
              <a:t>: Hospitais demonstram uso significativo de S-RES certificado.</a:t>
            </a:r>
          </a:p>
          <a:p>
            <a:pPr lvl="2" algn="just">
              <a:spcBef>
                <a:spcPts val="1200"/>
              </a:spcBef>
            </a:pPr>
            <a:r>
              <a:rPr lang="pt-BR" dirty="0" err="1" smtClean="0"/>
              <a:t>Adopt</a:t>
            </a:r>
            <a:r>
              <a:rPr lang="pt-BR" dirty="0" smtClean="0"/>
              <a:t>-</a:t>
            </a:r>
            <a:r>
              <a:rPr lang="pt-BR" dirty="0" err="1" smtClean="0"/>
              <a:t>Implement</a:t>
            </a:r>
            <a:r>
              <a:rPr lang="pt-BR" dirty="0" smtClean="0"/>
              <a:t>-Upgrade: Apoio financeiro para a implantação de S-RES.</a:t>
            </a:r>
          </a:p>
          <a:p>
            <a:pPr lvl="1" algn="just">
              <a:spcBef>
                <a:spcPts val="1200"/>
              </a:spcBef>
            </a:pPr>
            <a:r>
              <a:rPr lang="pt-BR" dirty="0" smtClean="0"/>
              <a:t>Dividido em estágios:</a:t>
            </a:r>
          </a:p>
          <a:p>
            <a:pPr lvl="2" algn="just">
              <a:spcBef>
                <a:spcPts val="1200"/>
              </a:spcBef>
            </a:pPr>
            <a:r>
              <a:rPr lang="pt-BR" dirty="0" smtClean="0"/>
              <a:t>2011-2012: Estágio 1 – Captura e troca de dados.</a:t>
            </a:r>
          </a:p>
          <a:p>
            <a:pPr lvl="2" algn="just">
              <a:spcBef>
                <a:spcPts val="1200"/>
              </a:spcBef>
            </a:pPr>
            <a:r>
              <a:rPr lang="pt-BR" dirty="0" smtClean="0"/>
              <a:t>2014: Estágio 2 – Processos clínicos avançados.</a:t>
            </a:r>
            <a:endParaRPr lang="pt-BR" dirty="0"/>
          </a:p>
          <a:p>
            <a:pPr lvl="2" algn="just">
              <a:spcBef>
                <a:spcPts val="1200"/>
              </a:spcBef>
            </a:pPr>
            <a:r>
              <a:rPr lang="pt-BR" dirty="0" smtClean="0"/>
              <a:t>2016: Estágio 3 – Melhores resultados.</a:t>
            </a:r>
            <a:endParaRPr lang="pt-BR" dirty="0"/>
          </a:p>
          <a:p>
            <a:pPr lvl="2" algn="just">
              <a:spcBef>
                <a:spcPts val="1200"/>
              </a:spcBef>
            </a:pP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21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3200" dirty="0"/>
              <a:t>Programas de Incentivo para </a:t>
            </a:r>
            <a:br>
              <a:rPr lang="pt-BR" sz="3200" dirty="0"/>
            </a:br>
            <a:r>
              <a:rPr lang="pt-BR" sz="3200" dirty="0"/>
              <a:t>Adoção de S-RES</a:t>
            </a:r>
          </a:p>
        </p:txBody>
      </p:sp>
    </p:spTree>
    <p:extLst>
      <p:ext uri="{BB962C8B-B14F-4D97-AF65-F5344CB8AC3E}">
        <p14:creationId xmlns:p14="http://schemas.microsoft.com/office/powerpoint/2010/main" val="193729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2400"/>
              </a:spcBef>
            </a:pPr>
            <a:r>
              <a:rPr lang="pt-BR" dirty="0" smtClean="0"/>
              <a:t>Em 2011, ONC cria processo de certificação de S-RES visando ajudar a aderência às exigências do MU.</a:t>
            </a:r>
          </a:p>
          <a:p>
            <a:pPr lvl="1" algn="just">
              <a:spcBef>
                <a:spcPts val="1200"/>
              </a:spcBef>
            </a:pPr>
            <a:r>
              <a:rPr lang="pt-BR" dirty="0" smtClean="0"/>
              <a:t>Exigência do uso de S-RES certificados para participação no </a:t>
            </a:r>
            <a:r>
              <a:rPr lang="pt-BR" dirty="0" err="1" smtClean="0"/>
              <a:t>Medicare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Madicaid</a:t>
            </a:r>
            <a:r>
              <a:rPr lang="pt-BR" dirty="0" smtClean="0"/>
              <a:t> EHR Incentive </a:t>
            </a:r>
            <a:r>
              <a:rPr lang="pt-BR" dirty="0" err="1" smtClean="0"/>
              <a:t>Programs</a:t>
            </a:r>
            <a:r>
              <a:rPr lang="pt-BR" dirty="0" smtClean="0"/>
              <a:t>.</a:t>
            </a:r>
          </a:p>
          <a:p>
            <a:pPr algn="just">
              <a:spcBef>
                <a:spcPts val="2400"/>
              </a:spcBef>
            </a:pPr>
            <a:r>
              <a:rPr lang="pt-BR" dirty="0" smtClean="0"/>
              <a:t>Órgãos para atividades de teste e certificação</a:t>
            </a:r>
          </a:p>
          <a:p>
            <a:pPr lvl="1" algn="just">
              <a:spcBef>
                <a:spcPts val="1200"/>
              </a:spcBef>
            </a:pPr>
            <a:r>
              <a:rPr lang="en-US" dirty="0" smtClean="0"/>
              <a:t>ONC-Authorized </a:t>
            </a:r>
            <a:r>
              <a:rPr lang="en-US" dirty="0"/>
              <a:t>Testing and Certification Bodies (ATCBs) </a:t>
            </a:r>
            <a:endParaRPr lang="pt-BR" dirty="0" smtClean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22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Certificação de S-RES ONC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357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23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Avanços com os Programas de Incentivo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5513"/>
            <a:ext cx="9144000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642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0262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pt-BR" dirty="0" smtClean="0"/>
              <a:t>Conselho </a:t>
            </a:r>
            <a:r>
              <a:rPr lang="pt-BR" dirty="0"/>
              <a:t>Federal de Medicina. Sociedade Brasileira de Informática em Saúde. </a:t>
            </a:r>
            <a:r>
              <a:rPr lang="pt-BR" b="1" dirty="0"/>
              <a:t>Manual de certificação para Sistemas de Registro Eletrônico em Saúde (S-RES) versão </a:t>
            </a:r>
            <a:r>
              <a:rPr lang="pt-BR" b="1" dirty="0" smtClean="0"/>
              <a:t>4.1</a:t>
            </a:r>
            <a:r>
              <a:rPr lang="pt-BR" dirty="0" smtClean="0"/>
              <a:t>. </a:t>
            </a:r>
            <a:r>
              <a:rPr lang="pt-BR" dirty="0"/>
              <a:t>Brasil: </a:t>
            </a:r>
            <a:r>
              <a:rPr lang="pt-BR" dirty="0" smtClean="0"/>
              <a:t>2013.</a:t>
            </a:r>
            <a:endParaRPr lang="pt-BR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pt-BR" dirty="0" smtClean="0"/>
              <a:t>Conselho </a:t>
            </a:r>
            <a:r>
              <a:rPr lang="pt-BR" dirty="0"/>
              <a:t>Federal de Medicina. Sociedade Brasileira de Informática em Saúde. </a:t>
            </a:r>
            <a:r>
              <a:rPr lang="pt-BR" b="1" dirty="0"/>
              <a:t>Manual Operacional de Ensaios e Análises para Certificação de S-RES versão 1.2</a:t>
            </a:r>
            <a:r>
              <a:rPr lang="pt-BR" dirty="0"/>
              <a:t>. Brasil: 2009</a:t>
            </a:r>
            <a:r>
              <a:rPr lang="pt-BR" dirty="0" smtClean="0"/>
              <a:t>.</a:t>
            </a:r>
            <a:endParaRPr lang="pt-BR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pt-BR" dirty="0"/>
              <a:t>CONSELHO FEDERAL DE MEDICINA. </a:t>
            </a:r>
            <a:r>
              <a:rPr lang="pt-BR" b="1" dirty="0"/>
              <a:t>Resolução CFM nº 1.639</a:t>
            </a:r>
            <a:r>
              <a:rPr lang="pt-BR" dirty="0"/>
              <a:t>, de 10 de julho de 2002. Aprova as "Normas Técnicas para o Uso de Sistemas Informatizados para a Guarda e Manuseio do Prontuário Médico", dispõe sobre tempo de guarda dos prontuários, estabelece critérios para certificação dos sistemas de informação e dá outras providências. Disponível em &lt;</a:t>
            </a:r>
            <a:r>
              <a:rPr lang="pt-BR" u="sng" dirty="0">
                <a:hlinkClick r:id="rId2"/>
              </a:rPr>
              <a:t>http://www.portalmedico.org.br/resolucoes/cfm/2002/1639_2002.htm</a:t>
            </a:r>
            <a:r>
              <a:rPr lang="pt-BR" dirty="0"/>
              <a:t>&gt;. </a:t>
            </a:r>
            <a:r>
              <a:rPr lang="pt-BR" dirty="0" smtClean="0"/>
              <a:t>Acesso em 03/11/2013.</a:t>
            </a:r>
            <a:endParaRPr lang="pt-BR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pt-BR" dirty="0" smtClean="0"/>
              <a:t>CONSELHO </a:t>
            </a:r>
            <a:r>
              <a:rPr lang="pt-BR" dirty="0"/>
              <a:t>FEDERAL DE MEDICINA. </a:t>
            </a:r>
            <a:r>
              <a:rPr lang="pt-BR" b="1" dirty="0"/>
              <a:t>Resolução CFM nº 1.821</a:t>
            </a:r>
            <a:r>
              <a:rPr lang="pt-BR" dirty="0"/>
              <a:t>, de 11 de julho de 2007. Aprova as normas técnicas concernentes à digitalização e uso dos sistemas informatizados para a guarda e manuseio dos documentos dos prontuários dos pacientes, autorizando a eliminação do papel e a troca de informação identificada em saúde. Disponível em &lt;</a:t>
            </a:r>
            <a:r>
              <a:rPr lang="pt-BR" u="sng" dirty="0">
                <a:hlinkClick r:id="rId2"/>
              </a:rPr>
              <a:t>http://www.portalmedico.org.br/resolucoes/cfm/2002/1639_2002.htm</a:t>
            </a:r>
            <a:r>
              <a:rPr lang="pt-BR" dirty="0"/>
              <a:t>&gt;. Acesso em </a:t>
            </a:r>
            <a:r>
              <a:rPr lang="pt-BR" dirty="0" smtClean="0"/>
              <a:t>03/11/2013</a:t>
            </a:r>
            <a:r>
              <a:rPr lang="pt-BR" dirty="0"/>
              <a:t>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24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algn="ctr"/>
            <a:r>
              <a:rPr lang="pt-BR" dirty="0" smtClean="0"/>
              <a:t>Referências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808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err="1" smtClean="0"/>
              <a:t>GoldBook</a:t>
            </a:r>
            <a:r>
              <a:rPr lang="pt-BR" sz="2000" dirty="0" smtClean="0"/>
              <a:t>. Inovação Tecnológica em Educação e Saúde. </a:t>
            </a:r>
            <a:r>
              <a:rPr lang="pt-BR" sz="2000" b="1" dirty="0" smtClean="0"/>
              <a:t>Muito </a:t>
            </a:r>
            <a:r>
              <a:rPr lang="pt-BR" sz="2000" b="1" dirty="0"/>
              <a:t>além do Prontuário Eletrônico: </a:t>
            </a:r>
            <a:r>
              <a:rPr lang="pt-BR" sz="2000" b="1" dirty="0" smtClean="0"/>
              <a:t>Uma visão </a:t>
            </a:r>
            <a:r>
              <a:rPr lang="pt-BR" sz="2000" b="1" dirty="0"/>
              <a:t>sintética, e parcial, do </a:t>
            </a:r>
            <a:r>
              <a:rPr lang="pt-BR" sz="2000" b="1" dirty="0" smtClean="0"/>
              <a:t>desenvolvimento </a:t>
            </a:r>
            <a:r>
              <a:rPr lang="pt-BR" sz="2000" b="1" dirty="0"/>
              <a:t>da área de Informações </a:t>
            </a:r>
            <a:r>
              <a:rPr lang="pt-BR" sz="2000" b="1" dirty="0" smtClean="0"/>
              <a:t>em </a:t>
            </a:r>
            <a:r>
              <a:rPr lang="pt-BR" sz="2000" b="1" dirty="0"/>
              <a:t>Saúde nos Estados </a:t>
            </a:r>
            <a:r>
              <a:rPr lang="pt-BR" sz="2000" b="1" dirty="0" smtClean="0"/>
              <a:t>Unidos. </a:t>
            </a:r>
          </a:p>
          <a:p>
            <a:pPr algn="just"/>
            <a:endParaRPr lang="pt-BR" sz="2000" b="1" dirty="0"/>
          </a:p>
          <a:p>
            <a:pPr algn="just"/>
            <a:r>
              <a:rPr lang="en-US" sz="2000" dirty="0" smtClean="0"/>
              <a:t>The Office of the National Coordinator for Health Information Technology. </a:t>
            </a:r>
            <a:r>
              <a:rPr lang="en-US" sz="2000" b="1" dirty="0" smtClean="0"/>
              <a:t>Adoption </a:t>
            </a:r>
            <a:r>
              <a:rPr lang="en-US" sz="2000" b="1" dirty="0"/>
              <a:t>of Electronic Health Record Systems among U.S. Non-federal Acute </a:t>
            </a:r>
            <a:r>
              <a:rPr lang="en-US" sz="2000" b="1" dirty="0" smtClean="0"/>
              <a:t>Care </a:t>
            </a:r>
            <a:r>
              <a:rPr lang="en-US" sz="2000" b="1" dirty="0"/>
              <a:t>Hospitals: </a:t>
            </a:r>
            <a:r>
              <a:rPr lang="en-US" sz="2000" b="1" dirty="0" smtClean="0"/>
              <a:t>2008-2012. </a:t>
            </a:r>
            <a:r>
              <a:rPr lang="en-US" sz="2000" dirty="0" err="1" smtClean="0"/>
              <a:t>Disponível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&lt;</a:t>
            </a:r>
            <a:r>
              <a:rPr lang="pt-BR" sz="2000" dirty="0" smtClean="0">
                <a:hlinkClick r:id="rId2"/>
              </a:rPr>
              <a:t>http</a:t>
            </a:r>
            <a:r>
              <a:rPr lang="pt-BR" sz="2000" dirty="0">
                <a:hlinkClick r:id="rId2"/>
              </a:rPr>
              <a:t>://</a:t>
            </a:r>
            <a:r>
              <a:rPr lang="pt-BR" sz="2000" dirty="0" smtClean="0">
                <a:hlinkClick r:id="rId2"/>
              </a:rPr>
              <a:t>www.healthit.gov/sites/default/files/oncdatabrief9final.pdf</a:t>
            </a:r>
            <a:r>
              <a:rPr lang="en-US" sz="2000" dirty="0" smtClean="0"/>
              <a:t>&gt;</a:t>
            </a:r>
            <a:endParaRPr lang="pt-BR" sz="2000" b="1" dirty="0" smtClean="0"/>
          </a:p>
          <a:p>
            <a:pPr marL="109728" indent="0" algn="just">
              <a:buNone/>
            </a:pPr>
            <a:endParaRPr lang="pt-BR" sz="20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25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307046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sz="2600" dirty="0"/>
              <a:t>Certification Commission for Health Information </a:t>
            </a:r>
            <a:r>
              <a:rPr lang="en-US" sz="2600" dirty="0" smtClean="0"/>
              <a:t>Technology Website. </a:t>
            </a:r>
            <a:r>
              <a:rPr lang="pt-BR" sz="2600" dirty="0" smtClean="0">
                <a:hlinkClick r:id="rId2"/>
              </a:rPr>
              <a:t>https</a:t>
            </a:r>
            <a:r>
              <a:rPr lang="pt-BR" sz="2600" dirty="0">
                <a:hlinkClick r:id="rId2"/>
              </a:rPr>
              <a:t>://www.cchit.org</a:t>
            </a:r>
            <a:r>
              <a:rPr lang="pt-BR" sz="2600" dirty="0" smtClean="0">
                <a:hlinkClick r:id="rId2"/>
              </a:rPr>
              <a:t>/</a:t>
            </a:r>
            <a:endParaRPr lang="pt-BR" sz="2600" dirty="0" smtClean="0"/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The Joint Commission Website. &lt;</a:t>
            </a:r>
            <a:r>
              <a:rPr lang="pt-BR" sz="2600" dirty="0">
                <a:hlinkClick r:id="rId3"/>
              </a:rPr>
              <a:t>http://www.jointcommission.org/</a:t>
            </a:r>
            <a:r>
              <a:rPr lang="en-US" sz="2600" dirty="0" smtClean="0"/>
              <a:t>&gt;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/>
              <a:t>Health </a:t>
            </a:r>
            <a:r>
              <a:rPr lang="pt-BR" sz="2600" dirty="0" err="1"/>
              <a:t>Information</a:t>
            </a:r>
            <a:r>
              <a:rPr lang="pt-BR" sz="2600" dirty="0"/>
              <a:t> Technology Website. &lt;</a:t>
            </a:r>
            <a:r>
              <a:rPr lang="pt-BR" sz="2600" dirty="0">
                <a:hlinkClick r:id="rId4"/>
              </a:rPr>
              <a:t>http://www.healthit.gov</a:t>
            </a:r>
            <a:r>
              <a:rPr lang="pt-BR" sz="2600" dirty="0" smtClean="0">
                <a:hlinkClick r:id="rId4"/>
              </a:rPr>
              <a:t>/</a:t>
            </a:r>
            <a:r>
              <a:rPr lang="pt-BR" sz="2600" dirty="0" smtClean="0"/>
              <a:t>&gt;.</a:t>
            </a:r>
          </a:p>
          <a:p>
            <a:pPr algn="just"/>
            <a:endParaRPr lang="pt-BR" sz="2600" dirty="0"/>
          </a:p>
          <a:p>
            <a:pPr algn="just"/>
            <a:r>
              <a:rPr lang="pt-BR" sz="2600" dirty="0"/>
              <a:t>Robert Wood Johnson </a:t>
            </a:r>
            <a:r>
              <a:rPr lang="pt-BR" sz="2600" dirty="0" smtClean="0"/>
              <a:t>Foundation. </a:t>
            </a:r>
            <a:r>
              <a:rPr lang="en-US" sz="2600" b="1" dirty="0"/>
              <a:t>Hospitals, Physicians Make Major Strides in Electronic Health Record </a:t>
            </a:r>
            <a:r>
              <a:rPr lang="en-US" sz="2600" b="1" dirty="0" smtClean="0"/>
              <a:t>Adoption. </a:t>
            </a:r>
            <a:r>
              <a:rPr lang="en-US" sz="2600" dirty="0" err="1" smtClean="0"/>
              <a:t>Disponível</a:t>
            </a:r>
            <a:r>
              <a:rPr lang="en-US" sz="2600" dirty="0" smtClean="0"/>
              <a:t> </a:t>
            </a:r>
            <a:r>
              <a:rPr lang="en-US" sz="2600" dirty="0" err="1" smtClean="0"/>
              <a:t>em</a:t>
            </a:r>
            <a:r>
              <a:rPr lang="en-US" sz="2600" dirty="0" smtClean="0"/>
              <a:t> &lt;</a:t>
            </a:r>
            <a:r>
              <a:rPr lang="pt-BR" sz="2600" dirty="0" smtClean="0">
                <a:hlinkClick r:id="rId5"/>
              </a:rPr>
              <a:t>http</a:t>
            </a:r>
            <a:r>
              <a:rPr lang="pt-BR" sz="2600" dirty="0">
                <a:hlinkClick r:id="rId5"/>
              </a:rPr>
              <a:t>://</a:t>
            </a:r>
            <a:r>
              <a:rPr lang="pt-BR" sz="2600" dirty="0" smtClean="0">
                <a:hlinkClick r:id="rId5"/>
              </a:rPr>
              <a:t>www.rwjf.org/en/about-rwjf/newsroom/newsroom-content/2013/07/hospitals-</a:t>
            </a:r>
            <a:r>
              <a:rPr lang="pt-BR" sz="2600" dirty="0">
                <a:hlinkClick r:id="rId5"/>
              </a:rPr>
              <a:t>-physicians-make-major-strides-in-electronic-health-re.html </a:t>
            </a:r>
            <a:r>
              <a:rPr lang="en-US" sz="2600" dirty="0" smtClean="0"/>
              <a:t>&gt;</a:t>
            </a:r>
            <a:endParaRPr lang="en-US" sz="2600" b="1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26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44343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Impacto que a documentação clínica pode trazer ao paciente</a:t>
            </a:r>
          </a:p>
          <a:p>
            <a:pPr lvl="1" algn="just"/>
            <a:r>
              <a:rPr lang="pt-BR" dirty="0" smtClean="0"/>
              <a:t>Exigência de garantia qualidade para </a:t>
            </a:r>
            <a:r>
              <a:rPr lang="pt-BR" i="1" dirty="0" smtClean="0"/>
              <a:t>softwares</a:t>
            </a:r>
            <a:r>
              <a:rPr lang="pt-BR" dirty="0" smtClean="0"/>
              <a:t> que armazenam e/ou manipulam informações em saúde.</a:t>
            </a:r>
          </a:p>
          <a:p>
            <a:pPr lvl="1" algn="just"/>
            <a:endParaRPr lang="pt-BR" dirty="0" smtClean="0"/>
          </a:p>
          <a:p>
            <a:pPr algn="just"/>
            <a:r>
              <a:rPr lang="pt-BR" dirty="0" smtClean="0"/>
              <a:t>Usuários e consumidores precisam de uma garantia de que os critérios exigidos são atendidos</a:t>
            </a:r>
          </a:p>
          <a:p>
            <a:pPr lvl="1" algn="just"/>
            <a:r>
              <a:rPr lang="pt-BR" dirty="0" smtClean="0"/>
              <a:t>Necessidade de um processo de auditoria.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3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Por quê certificar S-RES?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974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54461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Criado pela parceria entre o Conselho Federal de  Medicina (CFM) e a Sociedade Brasileira de Informática em Saúde (SBIS).</a:t>
            </a:r>
          </a:p>
          <a:p>
            <a:pPr algn="just"/>
            <a:endParaRPr lang="pt-BR" sz="800" dirty="0" smtClean="0"/>
          </a:p>
          <a:p>
            <a:r>
              <a:rPr lang="pt-BR" sz="2400" dirty="0" smtClean="0"/>
              <a:t>Principais </a:t>
            </a:r>
            <a:r>
              <a:rPr lang="pt-BR" sz="2400" dirty="0"/>
              <a:t>motivações:</a:t>
            </a:r>
          </a:p>
          <a:p>
            <a:pPr lvl="1"/>
            <a:r>
              <a:rPr lang="pt-BR" sz="2000" dirty="0"/>
              <a:t>discussões relacionadas à legalidade do uso de S-RES em instituições de saúde;</a:t>
            </a:r>
          </a:p>
          <a:p>
            <a:pPr lvl="1"/>
            <a:r>
              <a:rPr lang="pt-BR" sz="2000" dirty="0"/>
              <a:t>substituição do papel pelo formato eletrônico;</a:t>
            </a:r>
          </a:p>
          <a:p>
            <a:pPr lvl="1"/>
            <a:r>
              <a:rPr lang="pt-BR" sz="2000" dirty="0"/>
              <a:t>conscientização da necessidade de S-RES </a:t>
            </a:r>
            <a:r>
              <a:rPr lang="pt-BR" sz="2000" dirty="0" smtClean="0"/>
              <a:t>seguros nas </a:t>
            </a:r>
            <a:r>
              <a:rPr lang="pt-BR" sz="2000" dirty="0"/>
              <a:t>instituições de saúde</a:t>
            </a:r>
            <a:r>
              <a:rPr lang="pt-BR" sz="2000" dirty="0" smtClean="0"/>
              <a:t>.</a:t>
            </a:r>
          </a:p>
          <a:p>
            <a:pPr lvl="1"/>
            <a:endParaRPr lang="pt-BR" sz="900" dirty="0" smtClean="0"/>
          </a:p>
          <a:p>
            <a:pPr algn="just"/>
            <a:r>
              <a:rPr lang="pt-BR" sz="2400" dirty="0" smtClean="0"/>
              <a:t>Necessidade de um processo de certificação que verificasse a aderência de </a:t>
            </a:r>
            <a:r>
              <a:rPr lang="pt-BR" sz="2400" dirty="0"/>
              <a:t>S-RES </a:t>
            </a:r>
            <a:r>
              <a:rPr lang="pt-BR" sz="2400" dirty="0" smtClean="0"/>
              <a:t>à </a:t>
            </a:r>
            <a:r>
              <a:rPr lang="pt-BR" sz="2400" dirty="0"/>
              <a:t>uma série de requisitos considerados fundamentais </a:t>
            </a:r>
            <a:r>
              <a:rPr lang="pt-BR" sz="2400" dirty="0" smtClean="0"/>
              <a:t>para o uso de sistemas eletrônicos na atenção à saúde</a:t>
            </a:r>
            <a:endParaRPr lang="pt-BR" sz="2400" dirty="0"/>
          </a:p>
          <a:p>
            <a:pPr algn="just"/>
            <a:endParaRPr lang="pt-BR" dirty="0" smtClean="0"/>
          </a:p>
          <a:p>
            <a:pPr algn="just"/>
            <a:endParaRPr lang="pt-BR" sz="1300" dirty="0" smtClean="0"/>
          </a:p>
          <a:p>
            <a:pPr lvl="1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Certificação de S-RES - Histórico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042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1800"/>
              </a:spcBef>
            </a:pPr>
            <a:r>
              <a:rPr lang="pt-BR" dirty="0" smtClean="0"/>
              <a:t>Diminuir riscos quanto à aquisição de S-RES.</a:t>
            </a:r>
          </a:p>
          <a:p>
            <a:pPr algn="just">
              <a:spcBef>
                <a:spcPts val="1800"/>
              </a:spcBef>
            </a:pPr>
            <a:r>
              <a:rPr lang="pt-BR" dirty="0" smtClean="0"/>
              <a:t>Para empresas, é uma forma de diferenciação de seu S-RES no mercado.</a:t>
            </a:r>
          </a:p>
          <a:p>
            <a:pPr algn="just">
              <a:spcBef>
                <a:spcPts val="1800"/>
              </a:spcBef>
            </a:pPr>
            <a:r>
              <a:rPr lang="pt-BR" dirty="0" smtClean="0"/>
              <a:t>Melhor atendimento e segurança aos pacientes.</a:t>
            </a:r>
          </a:p>
          <a:p>
            <a:pPr algn="just">
              <a:spcBef>
                <a:spcPts val="1800"/>
              </a:spcBef>
            </a:pPr>
            <a:r>
              <a:rPr lang="pt-BR" dirty="0" smtClean="0"/>
              <a:t>Conscientização do </a:t>
            </a:r>
            <a:r>
              <a:rPr lang="pt-BR" dirty="0"/>
              <a:t>setor de saúde quanto à importância de funcionalidades básicas em S-RES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5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Benefícios da Certificação de S-RES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662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2002 – Resolução CFM nº 1639/2002</a:t>
            </a:r>
          </a:p>
          <a:p>
            <a:pPr lvl="1"/>
            <a:r>
              <a:rPr lang="pt-BR" dirty="0" smtClean="0"/>
              <a:t>Normas técnicas para uso de S-RES para guarda e manuseio do prontuário médico .</a:t>
            </a:r>
          </a:p>
          <a:p>
            <a:pPr lvl="1"/>
            <a:r>
              <a:rPr lang="pt-BR" dirty="0" smtClean="0"/>
              <a:t>Tempo mínimo para guarda do prontuário:</a:t>
            </a:r>
          </a:p>
          <a:p>
            <a:pPr lvl="2"/>
            <a:r>
              <a:rPr lang="pt-BR" dirty="0" smtClean="0"/>
              <a:t>Papel: 20 anos após último registro.</a:t>
            </a:r>
          </a:p>
          <a:p>
            <a:pPr lvl="2"/>
            <a:r>
              <a:rPr lang="pt-BR" dirty="0" smtClean="0"/>
              <a:t>Eletrônico: permanente.</a:t>
            </a:r>
          </a:p>
          <a:p>
            <a:pPr lvl="1"/>
            <a:r>
              <a:rPr lang="pt-BR" dirty="0" smtClean="0"/>
              <a:t>Certificação de S-RES (parceria com a SBIS).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pt-BR" dirty="0" smtClean="0"/>
              <a:t>2004 - Certificação Fase 1</a:t>
            </a:r>
          </a:p>
          <a:p>
            <a:pPr lvl="1"/>
            <a:r>
              <a:rPr lang="pt-BR" dirty="0" smtClean="0"/>
              <a:t>Manual Versão 2.1.</a:t>
            </a:r>
          </a:p>
          <a:p>
            <a:pPr lvl="1"/>
            <a:r>
              <a:rPr lang="pt-BR" dirty="0" smtClean="0"/>
              <a:t>Auto declaração de conformidade.</a:t>
            </a:r>
          </a:p>
          <a:p>
            <a:pPr lvl="1"/>
            <a:r>
              <a:rPr lang="pt-BR" dirty="0" smtClean="0"/>
              <a:t>70 empresas se autodeclararam como estando em conformidade.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6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Certificação de S-RES - Histórico</a:t>
            </a:r>
          </a:p>
        </p:txBody>
      </p:sp>
    </p:spTree>
    <p:extLst>
      <p:ext uri="{BB962C8B-B14F-4D97-AF65-F5344CB8AC3E}">
        <p14:creationId xmlns:p14="http://schemas.microsoft.com/office/powerpoint/2010/main" val="33421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70579"/>
          </a:xfrm>
        </p:spPr>
        <p:txBody>
          <a:bodyPr>
            <a:normAutofit fontScale="92500" lnSpcReduction="20000"/>
          </a:bodyPr>
          <a:lstStyle/>
          <a:p>
            <a:pPr marL="365760" lvl="1" indent="-256032">
              <a:lnSpc>
                <a:spcPct val="110000"/>
              </a:lnSpc>
              <a:spcBef>
                <a:spcPts val="1200"/>
              </a:spcBef>
              <a:buSzPct val="68000"/>
              <a:buFont typeface="Wingdings 3"/>
              <a:buChar char=""/>
            </a:pPr>
            <a:r>
              <a:rPr lang="pt-BR" sz="3100" dirty="0"/>
              <a:t>2007 - Resolução CFM n.º </a:t>
            </a:r>
            <a:r>
              <a:rPr lang="pt-BR" sz="3100" dirty="0" smtClean="0"/>
              <a:t>1821/2007</a:t>
            </a:r>
          </a:p>
          <a:p>
            <a:pPr marL="603504" lvl="2" indent="-256032">
              <a:lnSpc>
                <a:spcPct val="120000"/>
              </a:lnSpc>
              <a:spcBef>
                <a:spcPts val="600"/>
              </a:spcBef>
              <a:buSzPct val="68000"/>
              <a:buFont typeface="Wingdings 3"/>
              <a:buChar char=""/>
            </a:pPr>
            <a:r>
              <a:rPr lang="pt-BR" sz="2300" dirty="0" smtClean="0"/>
              <a:t>Revogação da Resolução </a:t>
            </a:r>
            <a:r>
              <a:rPr lang="pt-BR" sz="2300" dirty="0"/>
              <a:t>CFM nº </a:t>
            </a:r>
            <a:r>
              <a:rPr lang="pt-BR" sz="2300" dirty="0" smtClean="0"/>
              <a:t>1639/2002.</a:t>
            </a:r>
          </a:p>
          <a:p>
            <a:pPr marL="603504" lvl="2" indent="-256032">
              <a:lnSpc>
                <a:spcPct val="120000"/>
              </a:lnSpc>
              <a:spcBef>
                <a:spcPts val="600"/>
              </a:spcBef>
              <a:buSzPct val="68000"/>
              <a:buFont typeface="Wingdings 3"/>
              <a:buChar char=""/>
            </a:pPr>
            <a:r>
              <a:rPr lang="pt-BR" sz="2300" dirty="0" smtClean="0"/>
              <a:t>Aprova Manual de Certificação SBIS-CFM.</a:t>
            </a:r>
          </a:p>
          <a:p>
            <a:pPr marL="603504" lvl="2" indent="-256032">
              <a:lnSpc>
                <a:spcPct val="120000"/>
              </a:lnSpc>
              <a:spcBef>
                <a:spcPts val="600"/>
              </a:spcBef>
              <a:buSzPct val="68000"/>
              <a:buFont typeface="Wingdings 3"/>
              <a:buChar char=""/>
            </a:pPr>
            <a:r>
              <a:rPr lang="pt-BR" sz="2300" dirty="0" smtClean="0"/>
              <a:t>Exige a obediência aos requisitos “Nível de Garantia de Segurança 2” para a digitalização de prontuários e eliminação do papel.</a:t>
            </a:r>
          </a:p>
          <a:p>
            <a:pPr marL="603504" lvl="2" indent="-256032">
              <a:lnSpc>
                <a:spcPct val="120000"/>
              </a:lnSpc>
              <a:spcBef>
                <a:spcPts val="600"/>
              </a:spcBef>
              <a:buSzPct val="68000"/>
              <a:buFont typeface="Wingdings 3"/>
              <a:buChar char=""/>
            </a:pPr>
            <a:r>
              <a:rPr lang="pt-BR" sz="2300" dirty="0" smtClean="0"/>
              <a:t>Tempo mínimo para guarda do prontuário</a:t>
            </a:r>
          </a:p>
          <a:p>
            <a:pPr>
              <a:lnSpc>
                <a:spcPct val="120000"/>
              </a:lnSpc>
              <a:spcBef>
                <a:spcPts val="2400"/>
              </a:spcBef>
            </a:pPr>
            <a:r>
              <a:rPr lang="pt-BR" sz="3100" dirty="0" smtClean="0"/>
              <a:t>2008 </a:t>
            </a:r>
            <a:r>
              <a:rPr lang="pt-BR" sz="3100" dirty="0"/>
              <a:t>– Certificação Fase 2</a:t>
            </a:r>
          </a:p>
          <a:p>
            <a:pPr lvl="1"/>
            <a:r>
              <a:rPr lang="pt-BR" dirty="0" smtClean="0"/>
              <a:t>Manual Versão 3.2 (2008), Versão 3.3 (2009) e Versão 4.1 (2013).</a:t>
            </a:r>
          </a:p>
          <a:p>
            <a:pPr lvl="1"/>
            <a:r>
              <a:rPr lang="pt-BR" dirty="0" smtClean="0"/>
              <a:t>Certificação </a:t>
            </a:r>
            <a:r>
              <a:rPr lang="pt-BR" dirty="0"/>
              <a:t>através de um processo de auditoria realizada pela SBIS.</a:t>
            </a:r>
          </a:p>
          <a:p>
            <a:pPr lvl="1"/>
            <a:r>
              <a:rPr lang="pt-BR" dirty="0" smtClean="0"/>
              <a:t>32</a:t>
            </a:r>
            <a:r>
              <a:rPr lang="pt-BR" dirty="0" smtClean="0"/>
              <a:t> </a:t>
            </a:r>
            <a:r>
              <a:rPr lang="pt-BR" i="1" dirty="0"/>
              <a:t>softwares</a:t>
            </a:r>
            <a:r>
              <a:rPr lang="pt-BR" dirty="0"/>
              <a:t> certificados.</a:t>
            </a:r>
          </a:p>
          <a:p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7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Certificação de S-RES - Histórico</a:t>
            </a:r>
          </a:p>
        </p:txBody>
      </p:sp>
    </p:spTree>
    <p:extLst>
      <p:ext uri="{BB962C8B-B14F-4D97-AF65-F5344CB8AC3E}">
        <p14:creationId xmlns:p14="http://schemas.microsoft.com/office/powerpoint/2010/main" val="28968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Manual de Certificação para </a:t>
            </a:r>
            <a:r>
              <a:rPr lang="pt-BR" dirty="0" smtClean="0"/>
              <a:t>S-RES:</a:t>
            </a:r>
            <a:endParaRPr lang="pt-BR" dirty="0"/>
          </a:p>
          <a:p>
            <a:pPr lvl="2" algn="just"/>
            <a:r>
              <a:rPr lang="pt-BR" dirty="0"/>
              <a:t>Descreve o processo de certificação realizado pela SBIS, as categorias e enquadramento certificáveis dos sistemas e os requisitos de conformidade.</a:t>
            </a:r>
          </a:p>
          <a:p>
            <a:pPr lvl="1" algn="just"/>
            <a:endParaRPr lang="pt-BR" sz="1000" dirty="0"/>
          </a:p>
          <a:p>
            <a:pPr algn="just">
              <a:spcBef>
                <a:spcPts val="1200"/>
              </a:spcBef>
            </a:pPr>
            <a:r>
              <a:rPr lang="pt-BR" dirty="0"/>
              <a:t>Manual Operacional de Ensaios e Análises para Certificação de </a:t>
            </a:r>
            <a:r>
              <a:rPr lang="pt-BR" dirty="0" smtClean="0"/>
              <a:t>S-RES:</a:t>
            </a:r>
            <a:endParaRPr lang="pt-BR" dirty="0"/>
          </a:p>
          <a:p>
            <a:pPr lvl="2" algn="just"/>
            <a:r>
              <a:rPr lang="pt-BR" dirty="0"/>
              <a:t>Contém uma série de rotinas (</a:t>
            </a:r>
            <a:r>
              <a:rPr lang="pt-BR" i="1" dirty="0"/>
              <a:t>scripts</a:t>
            </a:r>
            <a:r>
              <a:rPr lang="pt-BR" dirty="0"/>
              <a:t>) que devem ser executadas para a verificação da conformidade </a:t>
            </a:r>
            <a:r>
              <a:rPr lang="pt-BR" dirty="0" smtClean="0"/>
              <a:t>dos </a:t>
            </a:r>
            <a:r>
              <a:rPr lang="pt-BR" dirty="0"/>
              <a:t>requisitos </a:t>
            </a:r>
            <a:r>
              <a:rPr lang="pt-BR" dirty="0" smtClean="0"/>
              <a:t>especificados </a:t>
            </a:r>
            <a:r>
              <a:rPr lang="pt-BR" dirty="0"/>
              <a:t>no Manual de Certificação</a:t>
            </a:r>
            <a:r>
              <a:rPr lang="pt-BR" dirty="0" smtClean="0"/>
              <a:t>.</a:t>
            </a:r>
          </a:p>
          <a:p>
            <a:pPr lvl="2" algn="just"/>
            <a:r>
              <a:rPr lang="pt-BR" dirty="0" smtClean="0"/>
              <a:t>Criação de um cenário </a:t>
            </a:r>
            <a:r>
              <a:rPr lang="pt-BR" dirty="0"/>
              <a:t>fictício que simula cenas típicas da utilização de um S-RES em um ambiente </a:t>
            </a:r>
            <a:r>
              <a:rPr lang="pt-BR" dirty="0" smtClean="0"/>
              <a:t>ambulatorial.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Certificação de S-RES – Manuais</a:t>
            </a:r>
            <a:endParaRPr lang="pt-BR" sz="3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51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688632"/>
          </a:xfrm>
        </p:spPr>
        <p:txBody>
          <a:bodyPr>
            <a:normAutofit fontScale="92500" lnSpcReduction="20000"/>
          </a:bodyPr>
          <a:lstStyle/>
          <a:p>
            <a:pPr algn="just"/>
            <a:endParaRPr lang="pt-BR" sz="1200" dirty="0"/>
          </a:p>
          <a:p>
            <a:pPr algn="just"/>
            <a:r>
              <a:rPr lang="pt-BR" sz="2400" dirty="0"/>
              <a:t>Requisitos criados com base em normas e padrões nacionais e internacionais</a:t>
            </a:r>
            <a:r>
              <a:rPr lang="pt-BR" sz="2400" dirty="0" smtClean="0"/>
              <a:t>:</a:t>
            </a:r>
          </a:p>
          <a:p>
            <a:pPr lvl="1" algn="just">
              <a:lnSpc>
                <a:spcPct val="110000"/>
              </a:lnSpc>
              <a:spcBef>
                <a:spcPts val="1200"/>
              </a:spcBef>
            </a:pPr>
            <a:r>
              <a:rPr lang="pt-BR" sz="2100" dirty="0"/>
              <a:t>Resoluções do CFM</a:t>
            </a:r>
            <a:r>
              <a:rPr lang="pt-BR" sz="2100" dirty="0" smtClean="0"/>
              <a:t>;</a:t>
            </a:r>
          </a:p>
          <a:p>
            <a:pPr lvl="1" algn="just">
              <a:lnSpc>
                <a:spcPct val="110000"/>
              </a:lnSpc>
              <a:spcBef>
                <a:spcPts val="1200"/>
              </a:spcBef>
            </a:pPr>
            <a:r>
              <a:rPr lang="pt-BR" sz="2100" dirty="0"/>
              <a:t>Infraestrutura de Chaves Públicas ICP-Brasil;</a:t>
            </a:r>
          </a:p>
          <a:p>
            <a:pPr lvl="1" algn="just">
              <a:lnSpc>
                <a:spcPct val="110000"/>
              </a:lnSpc>
              <a:spcBef>
                <a:spcPts val="1200"/>
              </a:spcBef>
            </a:pPr>
            <a:r>
              <a:rPr lang="pt-BR" sz="2100" dirty="0" smtClean="0"/>
              <a:t>Cadastros Nacionais em Saúde;</a:t>
            </a:r>
          </a:p>
          <a:p>
            <a:pPr lvl="1" algn="just">
              <a:lnSpc>
                <a:spcPct val="110000"/>
              </a:lnSpc>
              <a:spcBef>
                <a:spcPts val="1200"/>
              </a:spcBef>
            </a:pPr>
            <a:r>
              <a:rPr lang="pt-BR" sz="2100" dirty="0" smtClean="0"/>
              <a:t>Padrão TISS;</a:t>
            </a:r>
            <a:endParaRPr lang="pt-BR" sz="2100" dirty="0"/>
          </a:p>
          <a:p>
            <a:pPr lvl="1" algn="just">
              <a:lnSpc>
                <a:spcPct val="110000"/>
              </a:lnSpc>
              <a:spcBef>
                <a:spcPts val="1200"/>
              </a:spcBef>
            </a:pPr>
            <a:r>
              <a:rPr lang="pt-BR" sz="2100" dirty="0" smtClean="0"/>
              <a:t>Padrão HL7 Funcional </a:t>
            </a:r>
            <a:r>
              <a:rPr lang="pt-BR" sz="2100" dirty="0" err="1" smtClean="0"/>
              <a:t>Model</a:t>
            </a:r>
            <a:r>
              <a:rPr lang="pt-BR" sz="2100" dirty="0" smtClean="0"/>
              <a:t> ;</a:t>
            </a:r>
          </a:p>
          <a:p>
            <a:pPr lvl="1" algn="just">
              <a:lnSpc>
                <a:spcPct val="110000"/>
              </a:lnSpc>
              <a:spcBef>
                <a:spcPts val="1200"/>
              </a:spcBef>
            </a:pPr>
            <a:r>
              <a:rPr lang="pt-BR" sz="2100" dirty="0" smtClean="0"/>
              <a:t>Normas ISO</a:t>
            </a:r>
          </a:p>
          <a:p>
            <a:pPr lvl="2" algn="just">
              <a:lnSpc>
                <a:spcPct val="110000"/>
              </a:lnSpc>
              <a:spcBef>
                <a:spcPts val="1200"/>
              </a:spcBef>
            </a:pPr>
            <a:r>
              <a:rPr lang="pt-BR" sz="1900" dirty="0" smtClean="0"/>
              <a:t>Comitê </a:t>
            </a:r>
            <a:r>
              <a:rPr lang="pt-BR" sz="1900" dirty="0"/>
              <a:t>de Informática em Saúde </a:t>
            </a:r>
            <a:r>
              <a:rPr lang="pt-BR" sz="1900" dirty="0" smtClean="0"/>
              <a:t>(TC-215);</a:t>
            </a:r>
          </a:p>
          <a:p>
            <a:pPr lvl="2" algn="just">
              <a:lnSpc>
                <a:spcPct val="110000"/>
              </a:lnSpc>
              <a:spcBef>
                <a:spcPts val="1200"/>
              </a:spcBef>
            </a:pPr>
            <a:r>
              <a:rPr lang="pt-BR" sz="1900" dirty="0" smtClean="0"/>
              <a:t>ISO/IEC - JTC1/SC27</a:t>
            </a:r>
            <a:endParaRPr lang="pt-BR" sz="1900" dirty="0"/>
          </a:p>
          <a:p>
            <a:pPr lvl="1" algn="just">
              <a:lnSpc>
                <a:spcPct val="110000"/>
              </a:lnSpc>
              <a:spcBef>
                <a:spcPts val="1200"/>
              </a:spcBef>
            </a:pPr>
            <a:r>
              <a:rPr lang="pt-BR" sz="2100" dirty="0" smtClean="0"/>
              <a:t>Normas ABNT </a:t>
            </a:r>
            <a:r>
              <a:rPr lang="pt-BR" sz="2100" dirty="0"/>
              <a:t>- Comissão de Estudo Especial de Informática em Saúde (CEEIS);</a:t>
            </a:r>
          </a:p>
          <a:p>
            <a:pPr lvl="1" algn="just">
              <a:lnSpc>
                <a:spcPct val="110000"/>
              </a:lnSpc>
              <a:spcBef>
                <a:spcPts val="1200"/>
              </a:spcBef>
            </a:pPr>
            <a:r>
              <a:rPr lang="pt-BR" sz="2100" i="1" dirty="0" err="1" smtClean="0"/>
              <a:t>Certification</a:t>
            </a:r>
            <a:r>
              <a:rPr lang="pt-BR" sz="2100" i="1" dirty="0" smtClean="0"/>
              <a:t> </a:t>
            </a:r>
            <a:r>
              <a:rPr lang="pt-BR" sz="2100" i="1" dirty="0" err="1"/>
              <a:t>Commission</a:t>
            </a:r>
            <a:r>
              <a:rPr lang="pt-BR" sz="2100" i="1" dirty="0"/>
              <a:t> for </a:t>
            </a:r>
            <a:r>
              <a:rPr lang="pt-BR" sz="2100" i="1" dirty="0" err="1"/>
              <a:t>Healthcare</a:t>
            </a:r>
            <a:r>
              <a:rPr lang="pt-BR" sz="2100" i="1" dirty="0"/>
              <a:t> </a:t>
            </a:r>
            <a:r>
              <a:rPr lang="pt-BR" sz="2100" i="1" dirty="0" err="1"/>
              <a:t>Information</a:t>
            </a:r>
            <a:r>
              <a:rPr lang="pt-BR" sz="2100" i="1" dirty="0"/>
              <a:t> Technology </a:t>
            </a:r>
            <a:r>
              <a:rPr lang="pt-BR" sz="2100" i="1" dirty="0" smtClean="0"/>
              <a:t> </a:t>
            </a:r>
            <a:r>
              <a:rPr lang="pt-BR" sz="2100" dirty="0" smtClean="0"/>
              <a:t>(CCHIT);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7504" y="-99392"/>
            <a:ext cx="8733656" cy="1143000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/>
              <a:t>Certificação </a:t>
            </a:r>
            <a:r>
              <a:rPr lang="pt-BR" sz="3200" dirty="0"/>
              <a:t>de S-RES </a:t>
            </a:r>
            <a:r>
              <a:rPr lang="pt-BR" sz="3200" dirty="0" smtClean="0"/>
              <a:t>– Referencial Teórico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BA3-5776-46DC-A665-FF965DBE5CCB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147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2945</TotalTime>
  <Words>1389</Words>
  <Application>Microsoft Office PowerPoint</Application>
  <PresentationFormat>Apresentação na tela (4:3)</PresentationFormat>
  <Paragraphs>202</Paragraphs>
  <Slides>26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2" baseType="lpstr">
      <vt:lpstr>Calibri</vt:lpstr>
      <vt:lpstr>Lucida Sans Unicode</vt:lpstr>
      <vt:lpstr>Verdana</vt:lpstr>
      <vt:lpstr>Wingdings 2</vt:lpstr>
      <vt:lpstr>Wingdings 3</vt:lpstr>
      <vt:lpstr>Concurso</vt:lpstr>
      <vt:lpstr>Modelo SBIS-CFM de certificação de S-RES</vt:lpstr>
      <vt:lpstr>Apresentação do PowerPoint</vt:lpstr>
      <vt:lpstr>Por quê certificar S-RES?</vt:lpstr>
      <vt:lpstr>Certificação de S-RES - Histórico</vt:lpstr>
      <vt:lpstr>Benefícios da Certificação de S-RES</vt:lpstr>
      <vt:lpstr>Certificação de S-RES - Histórico</vt:lpstr>
      <vt:lpstr>Certificação de S-RES - Histórico</vt:lpstr>
      <vt:lpstr>Certificação de S-RES – Manuais</vt:lpstr>
      <vt:lpstr>Certificação de S-RES – Referencial Teórico</vt:lpstr>
      <vt:lpstr>Escopo da Certificação – Versão 4.1</vt:lpstr>
      <vt:lpstr>Requisitos de Conformidade</vt:lpstr>
      <vt:lpstr>Requisitos de Conformidade</vt:lpstr>
      <vt:lpstr>Requisitos de Conformidade</vt:lpstr>
      <vt:lpstr>Requisitos de Conformidade</vt:lpstr>
      <vt:lpstr>Apresentação do PowerPoint</vt:lpstr>
      <vt:lpstr>Apresentação do PowerPoint</vt:lpstr>
      <vt:lpstr>Certificação de S-RES – Próximos Passos</vt:lpstr>
      <vt:lpstr>Certificação de S-RES nos EUA</vt:lpstr>
      <vt:lpstr>Certificação dos processos de uso de S-RES nos EUA</vt:lpstr>
      <vt:lpstr>Programas de Incentivo para  Adoção de S-RES</vt:lpstr>
      <vt:lpstr>Programas de Incentivo para  Adoção de S-RES</vt:lpstr>
      <vt:lpstr>Certificação de S-RES ONC</vt:lpstr>
      <vt:lpstr>Avanços com os Programas de Incentivo</vt:lpstr>
      <vt:lpstr>Referências</vt:lpstr>
      <vt:lpstr>Referências</vt:lpstr>
      <vt:lpstr>Referências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AUDITORIA INTERNA DO SISTEMA DE REGISTRO ELETRÕNICO DE SAÚDE DO HCFMRP COM BASE NO PROCESSO DE CERTIFICAÇÃO SBIS/CFM</dc:title>
  <dc:creator>luizjr</dc:creator>
  <cp:lastModifiedBy>Paulo</cp:lastModifiedBy>
  <cp:revision>125</cp:revision>
  <dcterms:created xsi:type="dcterms:W3CDTF">2013-08-15T18:56:34Z</dcterms:created>
  <dcterms:modified xsi:type="dcterms:W3CDTF">2016-02-28T13:53:07Z</dcterms:modified>
</cp:coreProperties>
</file>