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28"/>
  </p:notesMasterIdLst>
  <p:sldIdLst>
    <p:sldId id="256" r:id="rId2"/>
    <p:sldId id="259" r:id="rId3"/>
    <p:sldId id="257" r:id="rId4"/>
    <p:sldId id="263" r:id="rId5"/>
    <p:sldId id="264" r:id="rId6"/>
    <p:sldId id="260" r:id="rId7"/>
    <p:sldId id="265" r:id="rId8"/>
    <p:sldId id="270" r:id="rId9"/>
    <p:sldId id="299" r:id="rId10"/>
    <p:sldId id="267" r:id="rId11"/>
    <p:sldId id="268" r:id="rId12"/>
    <p:sldId id="273" r:id="rId13"/>
    <p:sldId id="275" r:id="rId14"/>
    <p:sldId id="271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A7A98-47DA-4343-9C94-BBA30F1D1E5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D65B2-D538-413E-9617-D32B704913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656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20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99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764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93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22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859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72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958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e diagrama ou organo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>
          <a:xfrm>
            <a:off x="0" y="6237288"/>
            <a:ext cx="9144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Introdução à Terminologia aplicada à Documentação – CBD/ECA-USP, 200</a:t>
            </a:r>
            <a:r>
              <a:rPr lang="en-US"/>
              <a:t>6</a:t>
            </a:r>
            <a:endParaRPr lang="pt-BR"/>
          </a:p>
          <a:p>
            <a:r>
              <a:rPr lang="pt-BR"/>
              <a:t>Marilda Lopes Ginez de Lara</a:t>
            </a:r>
          </a:p>
        </p:txBody>
      </p:sp>
    </p:spTree>
    <p:extLst>
      <p:ext uri="{BB962C8B-B14F-4D97-AF65-F5344CB8AC3E}">
        <p14:creationId xmlns:p14="http://schemas.microsoft.com/office/powerpoint/2010/main" val="918649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2E16A41-B4D1-4F0E-9B45-C08437191CC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0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38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12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6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1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52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1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14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71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9AB72-C83D-4CC1-9561-12119B50DD18}" type="datetimeFigureOut">
              <a:rPr lang="pt-BR" smtClean="0"/>
              <a:t>19/05/2015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3C925D1-A9E0-4BA1-90CC-6841F6EF4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18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2404534"/>
            <a:ext cx="6840759" cy="1646302"/>
          </a:xfrm>
        </p:spPr>
        <p:txBody>
          <a:bodyPr/>
          <a:lstStyle/>
          <a:p>
            <a:pPr algn="ctr"/>
            <a:r>
              <a:rPr lang="pt-BR" dirty="0" smtClean="0"/>
              <a:t>Normas terminológicas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4797152"/>
            <a:ext cx="5826719" cy="1728192"/>
          </a:xfrm>
        </p:spPr>
        <p:txBody>
          <a:bodyPr>
            <a:normAutofit fontScale="70000" lnSpcReduction="20000"/>
          </a:bodyPr>
          <a:lstStyle/>
          <a:p>
            <a:pPr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pt-BR" altLang="pt-BR" sz="3200" b="1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Marilda Lopes </a:t>
            </a:r>
            <a:r>
              <a:rPr lang="pt-BR" altLang="pt-BR" sz="3200" b="1" i="1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Ginez</a:t>
            </a:r>
            <a:r>
              <a:rPr lang="pt-BR" altLang="pt-BR" sz="3200" b="1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de Lara</a:t>
            </a:r>
          </a:p>
          <a:p>
            <a:pPr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pt-BR" altLang="pt-BR" sz="3200" b="1" i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Vânia Mara Alves Lima</a:t>
            </a:r>
          </a:p>
          <a:p>
            <a:pPr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pt-BR" altLang="pt-BR" sz="3200" b="1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pt-BR" altLang="pt-BR" sz="32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Linguística Documentária</a:t>
            </a:r>
          </a:p>
          <a:p>
            <a:pPr algn="ctr" defTabSz="457207">
              <a:lnSpc>
                <a:spcPct val="80000"/>
              </a:lnSpc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pt-BR" altLang="pt-BR" sz="32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2015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/>
              <a:t>Tipos de relações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85395"/>
          </a:xfrm>
        </p:spPr>
        <p:txBody>
          <a:bodyPr>
            <a:normAutofit/>
          </a:bodyPr>
          <a:lstStyle/>
          <a:p>
            <a:r>
              <a:rPr lang="pt-BR" sz="2800" dirty="0" smtClean="0"/>
              <a:t>Relações Hierárquicas</a:t>
            </a:r>
          </a:p>
          <a:p>
            <a:r>
              <a:rPr lang="pt-BR" sz="2800" dirty="0" smtClean="0"/>
              <a:t>Relações Associativas</a:t>
            </a:r>
          </a:p>
          <a:p>
            <a:r>
              <a:rPr lang="pt-BR" sz="2800" dirty="0" smtClean="0"/>
              <a:t>Relações de equivalência.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pt-BR" sz="3600" b="1" dirty="0" smtClean="0"/>
              <a:t>Metodologia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sz="2800" dirty="0" smtClean="0"/>
              <a:t>Reconhecimento </a:t>
            </a:r>
            <a:r>
              <a:rPr lang="pt-BR" sz="2800" dirty="0"/>
              <a:t>dessa estrutura complexa de conceitos e </a:t>
            </a:r>
            <a:r>
              <a:rPr lang="pt-BR" sz="2800" dirty="0" smtClean="0"/>
              <a:t>relações.</a:t>
            </a:r>
          </a:p>
          <a:p>
            <a:pPr algn="just"/>
            <a:r>
              <a:rPr lang="pt-BR" sz="2800" dirty="0" smtClean="0"/>
              <a:t> Capacidade </a:t>
            </a:r>
            <a:r>
              <a:rPr lang="pt-BR" sz="2800" dirty="0"/>
              <a:t>de controlar ou reordenar significados com base em </a:t>
            </a:r>
            <a:r>
              <a:rPr lang="pt-BR" sz="2800" dirty="0" smtClean="0"/>
              <a:t>conhecimentos lógicos </a:t>
            </a:r>
            <a:r>
              <a:rPr lang="pt-BR" sz="2800" dirty="0"/>
              <a:t>e filosóficos, padrões e informações, de modo a permitir ao usuário (indexador </a:t>
            </a:r>
            <a:r>
              <a:rPr lang="pt-BR" sz="2800" dirty="0" smtClean="0"/>
              <a:t>ou pesquisador</a:t>
            </a:r>
            <a:r>
              <a:rPr lang="pt-BR" sz="2800" dirty="0"/>
              <a:t>) encontrar os termos mais significativos e relevantes para representar a idéia ou </a:t>
            </a:r>
            <a:r>
              <a:rPr lang="pt-BR" sz="2800" dirty="0" smtClean="0"/>
              <a:t>o conceito </a:t>
            </a:r>
            <a:r>
              <a:rPr lang="pt-BR" sz="2800" dirty="0"/>
              <a:t>procurado.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Características dos Conceitos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Permitem compreender o tipo de relações e o seu posicionamento no sistema de conceitos</a:t>
            </a:r>
          </a:p>
          <a:p>
            <a:pPr algn="just"/>
            <a:r>
              <a:rPr lang="pt-BR" sz="2800" dirty="0" smtClean="0"/>
              <a:t>Os </a:t>
            </a:r>
            <a:r>
              <a:rPr lang="pt-BR" sz="2800" dirty="0"/>
              <a:t>conceitos são inter-relacionados graças as suas características </a:t>
            </a:r>
            <a:r>
              <a:rPr lang="pt-BR" sz="2800" dirty="0" smtClean="0"/>
              <a:t>comuns.</a:t>
            </a:r>
          </a:p>
          <a:p>
            <a:pPr lvl="1" algn="just"/>
            <a:r>
              <a:rPr lang="pt-BR" sz="2400" dirty="0" smtClean="0"/>
              <a:t>Casa/Apartamento/Mansão</a:t>
            </a:r>
          </a:p>
          <a:p>
            <a:pPr lvl="2" algn="just"/>
            <a:r>
              <a:rPr lang="pt-BR" sz="2200" dirty="0" smtClean="0">
                <a:sym typeface="Wingdings" pitchFamily="2" charset="2"/>
              </a:rPr>
              <a:t> edifício residencial, moradia, habitação</a:t>
            </a:r>
            <a:endParaRPr lang="pt-BR" sz="2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986737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/>
              <a:t>Contextualização</a:t>
            </a:r>
            <a:r>
              <a:rPr lang="en-US" sz="3600" dirty="0" smtClean="0"/>
              <a:t> dos </a:t>
            </a:r>
            <a:r>
              <a:rPr lang="en-US" sz="3600" dirty="0" err="1" smtClean="0"/>
              <a:t>conceitos</a:t>
            </a:r>
            <a:endParaRPr lang="pt-BR" sz="3600" dirty="0" smtClean="0"/>
          </a:p>
        </p:txBody>
      </p:sp>
      <p:sp>
        <p:nvSpPr>
          <p:cNvPr id="922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995120" cy="42084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US" sz="2400" dirty="0" smtClean="0"/>
          </a:p>
          <a:p>
            <a:pPr algn="just" eaLnBrk="1" hangingPunct="1"/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terminologia</a:t>
            </a:r>
            <a:r>
              <a:rPr lang="en-US" sz="2800" dirty="0" smtClean="0"/>
              <a:t> </a:t>
            </a:r>
            <a:r>
              <a:rPr lang="en-US" sz="2800" dirty="0" err="1" smtClean="0"/>
              <a:t>sempre</a:t>
            </a:r>
            <a:r>
              <a:rPr lang="en-US" sz="2800" dirty="0" smtClean="0"/>
              <a:t> </a:t>
            </a:r>
            <a:r>
              <a:rPr lang="en-US" sz="2800" dirty="0" err="1" smtClean="0"/>
              <a:t>diz</a:t>
            </a:r>
            <a:r>
              <a:rPr lang="en-US" sz="2800" dirty="0" smtClean="0"/>
              <a:t> </a:t>
            </a:r>
            <a:r>
              <a:rPr lang="en-US" sz="2800" dirty="0" err="1" smtClean="0"/>
              <a:t>respeito</a:t>
            </a:r>
            <a:r>
              <a:rPr lang="en-US" sz="2800" dirty="0" smtClean="0"/>
              <a:t> a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linguagem</a:t>
            </a:r>
            <a:r>
              <a:rPr lang="en-US" sz="2800" dirty="0" smtClean="0"/>
              <a:t> de </a:t>
            </a:r>
            <a:r>
              <a:rPr lang="en-US" sz="2800" dirty="0" err="1" smtClean="0"/>
              <a:t>especialidade</a:t>
            </a:r>
            <a:r>
              <a:rPr lang="en-US" sz="2800" dirty="0" smtClean="0"/>
              <a:t> num campo particular do </a:t>
            </a:r>
            <a:r>
              <a:rPr lang="en-US" sz="2800" dirty="0" err="1" smtClean="0"/>
              <a:t>conhecimento</a:t>
            </a:r>
            <a:r>
              <a:rPr lang="en-US" sz="2800" dirty="0" smtClean="0"/>
              <a:t>. </a:t>
            </a:r>
          </a:p>
          <a:p>
            <a:pPr algn="just" eaLnBrk="1" hangingPunct="1"/>
            <a:endParaRPr lang="en-US" sz="2800" dirty="0" smtClean="0"/>
          </a:p>
          <a:p>
            <a:pPr algn="just" eaLnBrk="1" hangingPunct="1"/>
            <a:r>
              <a:rPr lang="en-US" sz="2800" dirty="0" smtClean="0"/>
              <a:t>Um </a:t>
            </a:r>
            <a:r>
              <a:rPr lang="en-US" sz="2800" dirty="0" err="1" smtClean="0"/>
              <a:t>conceito</a:t>
            </a:r>
            <a:r>
              <a:rPr lang="en-US" sz="2800" dirty="0" smtClean="0"/>
              <a:t> </a:t>
            </a:r>
            <a:r>
              <a:rPr lang="en-US" sz="2800" dirty="0" err="1" smtClean="0"/>
              <a:t>deve</a:t>
            </a:r>
            <a:r>
              <a:rPr lang="en-US" sz="2800" dirty="0" smtClean="0"/>
              <a:t> ser </a:t>
            </a:r>
            <a:r>
              <a:rPr lang="en-US" sz="2800" dirty="0" err="1" smtClean="0"/>
              <a:t>visto</a:t>
            </a:r>
            <a:r>
              <a:rPr lang="en-US" sz="2800" dirty="0" smtClean="0"/>
              <a:t> </a:t>
            </a:r>
            <a:r>
              <a:rPr lang="en-US" sz="2800" dirty="0" err="1" smtClean="0"/>
              <a:t>como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unidade</a:t>
            </a:r>
            <a:r>
              <a:rPr lang="en-US" sz="2800" dirty="0" smtClean="0"/>
              <a:t> de </a:t>
            </a:r>
            <a:r>
              <a:rPr lang="en-US" sz="2800" dirty="0" err="1" smtClean="0"/>
              <a:t>conhecimento</a:t>
            </a:r>
            <a:r>
              <a:rPr lang="en-US" sz="2800" dirty="0" smtClean="0"/>
              <a:t> </a:t>
            </a:r>
            <a:r>
              <a:rPr lang="en-US" sz="2800" dirty="0" err="1" smtClean="0"/>
              <a:t>contextualizada</a:t>
            </a:r>
            <a:r>
              <a:rPr lang="en-US" sz="2800" dirty="0" smtClean="0"/>
              <a:t> </a:t>
            </a:r>
            <a:r>
              <a:rPr lang="en-US" sz="2800" dirty="0" err="1" smtClean="0"/>
              <a:t>numa</a:t>
            </a:r>
            <a:r>
              <a:rPr lang="en-US" sz="2800" dirty="0" smtClean="0"/>
              <a:t> </a:t>
            </a:r>
            <a:r>
              <a:rPr lang="en-US" sz="2800" dirty="0" err="1" smtClean="0"/>
              <a:t>linguagem</a:t>
            </a:r>
            <a:r>
              <a:rPr lang="en-US" sz="2800" dirty="0" smtClean="0"/>
              <a:t> de </a:t>
            </a:r>
            <a:r>
              <a:rPr lang="en-US" sz="2800" dirty="0" err="1" smtClean="0"/>
              <a:t>especialidade</a:t>
            </a:r>
            <a:r>
              <a:rPr lang="en-US" sz="2400" dirty="0" smtClean="0"/>
              <a:t>.</a:t>
            </a:r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 smtClean="0"/>
              <a:t>Termo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9" y="1412776"/>
            <a:ext cx="6637707" cy="4628587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Palavra </a:t>
            </a:r>
            <a:r>
              <a:rPr lang="pt-BR" sz="2800" dirty="0"/>
              <a:t>ou grupo de palavras </a:t>
            </a:r>
            <a:r>
              <a:rPr lang="pt-BR" sz="2800" dirty="0" smtClean="0"/>
              <a:t>que representa </a:t>
            </a:r>
            <a:r>
              <a:rPr lang="pt-BR" sz="2800" dirty="0"/>
              <a:t>o conceito. </a:t>
            </a:r>
            <a:endParaRPr lang="pt-BR" sz="2800" dirty="0" smtClean="0"/>
          </a:p>
          <a:p>
            <a:pPr algn="just"/>
            <a:r>
              <a:rPr lang="pt-BR" sz="2800" dirty="0" smtClean="0"/>
              <a:t>O </a:t>
            </a:r>
            <a:r>
              <a:rPr lang="pt-BR" sz="2800" dirty="0"/>
              <a:t>termo </a:t>
            </a:r>
            <a:r>
              <a:rPr lang="pt-BR" sz="2800" b="1" dirty="0"/>
              <a:t>denota</a:t>
            </a:r>
            <a:r>
              <a:rPr lang="pt-BR" sz="2800" dirty="0"/>
              <a:t> o conceito e sua definição adquire um papel relevante, pois fixa o conteúdo do conceito, isto é, o seu significado</a:t>
            </a:r>
            <a:r>
              <a:rPr lang="pt-BR" sz="2800" dirty="0" smtClean="0"/>
              <a:t>.</a:t>
            </a:r>
          </a:p>
          <a:p>
            <a:pPr algn="just"/>
            <a:r>
              <a:rPr lang="pt-BR" sz="2800" dirty="0" smtClean="0"/>
              <a:t>Tesauro e Terminologia</a:t>
            </a:r>
          </a:p>
          <a:p>
            <a:pPr lvl="1" algn="just"/>
            <a:r>
              <a:rPr lang="pt-BR" sz="2800" dirty="0"/>
              <a:t>Requisito comum </a:t>
            </a:r>
            <a:r>
              <a:rPr lang="pt-BR" sz="2800" dirty="0">
                <a:sym typeface="Wingdings" pitchFamily="2" charset="2"/>
              </a:rPr>
              <a:t></a:t>
            </a:r>
            <a:r>
              <a:rPr lang="pt-BR" sz="2800" dirty="0"/>
              <a:t> a precisão do termo</a:t>
            </a:r>
          </a:p>
          <a:p>
            <a:pPr algn="just"/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90"/>
            <a:ext cx="8229600" cy="778098"/>
          </a:xfrm>
        </p:spPr>
        <p:txBody>
          <a:bodyPr/>
          <a:lstStyle/>
          <a:p>
            <a:pPr algn="l"/>
            <a:r>
              <a:rPr lang="pt-BR" sz="3200" b="1" dirty="0"/>
              <a:t>Pesquisa </a:t>
            </a:r>
            <a:r>
              <a:rPr lang="pt-BR" sz="3200" b="1" dirty="0" smtClean="0"/>
              <a:t>temática</a:t>
            </a:r>
            <a:endParaRPr lang="pt-BR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sz="2800" dirty="0"/>
              <a:t>Inventário do vocabulário de uma área ou subárea</a:t>
            </a:r>
          </a:p>
          <a:p>
            <a:pPr>
              <a:lnSpc>
                <a:spcPct val="90000"/>
              </a:lnSpc>
            </a:pPr>
            <a:r>
              <a:rPr lang="pt-BR" sz="2800" dirty="0"/>
              <a:t>Etapas principais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Definição de objetivos</a:t>
            </a:r>
          </a:p>
          <a:p>
            <a:pPr lvl="2">
              <a:lnSpc>
                <a:spcPct val="90000"/>
              </a:lnSpc>
            </a:pPr>
            <a:r>
              <a:rPr lang="pt-BR" sz="2000" dirty="0"/>
              <a:t>Quem serão os usuários </a:t>
            </a:r>
            <a:r>
              <a:rPr lang="pt-BR" sz="2000" dirty="0">
                <a:sym typeface="Wingdings" pitchFamily="2" charset="2"/>
              </a:rPr>
              <a:t> necessidades (vocabulário exaustivo; vocabulário básico; línguas, etc.)</a:t>
            </a:r>
            <a:endParaRPr lang="pt-BR" sz="2000" dirty="0"/>
          </a:p>
          <a:p>
            <a:pPr lvl="2">
              <a:lnSpc>
                <a:spcPct val="90000"/>
              </a:lnSpc>
            </a:pPr>
            <a:r>
              <a:rPr lang="pt-BR" sz="2000" dirty="0"/>
              <a:t>Qual é a amplitude do vocabulário?</a:t>
            </a:r>
          </a:p>
          <a:p>
            <a:pPr lvl="3">
              <a:lnSpc>
                <a:spcPct val="90000"/>
              </a:lnSpc>
            </a:pPr>
            <a:r>
              <a:rPr lang="pt-BR" sz="1800" dirty="0"/>
              <a:t>Varia de 100 a 1500 conceitos, dependendo dos objetivos</a:t>
            </a:r>
          </a:p>
          <a:p>
            <a:pPr lvl="2">
              <a:lnSpc>
                <a:spcPct val="90000"/>
              </a:lnSpc>
            </a:pPr>
            <a:r>
              <a:rPr lang="pt-BR" sz="2000" dirty="0"/>
              <a:t>Quais são os recursos para realizar a tarefa?</a:t>
            </a:r>
          </a:p>
          <a:p>
            <a:pPr lvl="3">
              <a:lnSpc>
                <a:spcPct val="90000"/>
              </a:lnSpc>
            </a:pPr>
            <a:r>
              <a:rPr lang="pt-BR" sz="1800" dirty="0"/>
              <a:t>Recursos humanos, de equipamento, documentais, competências, recursos financeiros</a:t>
            </a:r>
          </a:p>
          <a:p>
            <a:pPr lvl="2">
              <a:lnSpc>
                <a:spcPct val="90000"/>
              </a:lnSpc>
            </a:pPr>
            <a:r>
              <a:rPr lang="pt-BR" sz="2000" dirty="0"/>
              <a:t>Qual o formato final desejado?</a:t>
            </a:r>
          </a:p>
          <a:p>
            <a:pPr lvl="3">
              <a:lnSpc>
                <a:spcPct val="90000"/>
              </a:lnSpc>
            </a:pPr>
            <a:r>
              <a:rPr lang="pt-BR" sz="1800" dirty="0"/>
              <a:t>Catálogo, vocabulário, léxico</a:t>
            </a:r>
            <a:br>
              <a:rPr lang="pt-BR" sz="1800" dirty="0"/>
            </a:br>
            <a:r>
              <a:rPr lang="pt-BR" sz="1800" dirty="0"/>
              <a:t>	</a:t>
            </a:r>
          </a:p>
          <a:p>
            <a:pPr lvl="2">
              <a:lnSpc>
                <a:spcPct val="90000"/>
              </a:lnSpc>
            </a:pPr>
            <a:endParaRPr lang="pt-BR" sz="2000" dirty="0"/>
          </a:p>
          <a:p>
            <a:pPr lvl="1">
              <a:lnSpc>
                <a:spcPct val="90000"/>
              </a:lnSpc>
              <a:buFontTx/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pt-BR" sz="3600" b="1" dirty="0"/>
              <a:t>Iniciação na especialidade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340768"/>
            <a:ext cx="7130753" cy="4700595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Consulta a obras sintéticas, manuais</a:t>
            </a:r>
          </a:p>
          <a:p>
            <a:r>
              <a:rPr lang="pt-BR" sz="2800" dirty="0"/>
              <a:t>Consulta a dicionários e enciclopédias temáticas</a:t>
            </a:r>
          </a:p>
          <a:p>
            <a:r>
              <a:rPr lang="pt-BR" sz="2800" dirty="0"/>
              <a:t>consulta a bancos terminológicos, se existentes</a:t>
            </a:r>
          </a:p>
          <a:p>
            <a:r>
              <a:rPr lang="pt-BR" sz="2800" dirty="0"/>
              <a:t>Consulta a especialistas para obter uma bibliografia básica </a:t>
            </a:r>
          </a:p>
          <a:p>
            <a:r>
              <a:rPr lang="pt-BR" sz="2800" dirty="0">
                <a:sym typeface="Wingdings" pitchFamily="2" charset="2"/>
              </a:rPr>
              <a:t> identificação dos conceitos e determinação de sua pertinência na área em questão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pt-BR" sz="3200" b="1" i="1" dirty="0" smtClean="0"/>
              <a:t>Seleção </a:t>
            </a:r>
            <a:r>
              <a:rPr lang="pt-BR" sz="3200" b="1" i="1" dirty="0"/>
              <a:t>da documentação</a:t>
            </a:r>
            <a:endParaRPr lang="pt-BR" sz="32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196752"/>
            <a:ext cx="7725544" cy="566124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t-BR" sz="2800" dirty="0"/>
              <a:t>Levantamento: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	- 3 ou 4 títulos bem escolhidos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	- dicionário da área temática, se existente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Obs.: </a:t>
            </a:r>
            <a:r>
              <a:rPr lang="pt-BR" sz="2800" i="1" dirty="0"/>
              <a:t>obras em outras línguas: observar diferentes formas de segmentação da área temática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 smtClean="0"/>
              <a:t>. </a:t>
            </a:r>
            <a:r>
              <a:rPr lang="pt-BR" sz="2800" dirty="0"/>
              <a:t>Critérios: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. Documentos originais, de preferência </a:t>
            </a:r>
            <a:r>
              <a:rPr lang="pt-BR" sz="2800" dirty="0" smtClean="0"/>
              <a:t>à </a:t>
            </a:r>
            <a:r>
              <a:rPr lang="pt-BR" sz="2800" dirty="0"/>
              <a:t>traduções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. Manuais e obras pedagógicas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. Normas, em determinadas áreas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. Autores conceituados e representativos na área de especialidade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sz="2800" dirty="0"/>
          </a:p>
          <a:p>
            <a:pPr>
              <a:lnSpc>
                <a:spcPct val="80000"/>
              </a:lnSpc>
            </a:pPr>
            <a:endParaRPr lang="pt-BR" sz="2800" dirty="0"/>
          </a:p>
          <a:p>
            <a:pPr>
              <a:lnSpc>
                <a:spcPct val="80000"/>
              </a:lnSpc>
              <a:buFontTx/>
              <a:buNone/>
            </a:pPr>
            <a:endParaRPr lang="pt-BR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pt-BR" sz="28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6347713" cy="875184"/>
          </a:xfrm>
        </p:spPr>
        <p:txBody>
          <a:bodyPr/>
          <a:lstStyle/>
          <a:p>
            <a:r>
              <a:rPr lang="pt-BR" sz="3200" b="1" dirty="0"/>
              <a:t>Árvore de domínio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484784"/>
            <a:ext cx="7202761" cy="5112568"/>
          </a:xfrm>
        </p:spPr>
        <p:txBody>
          <a:bodyPr>
            <a:normAutofit lnSpcReduction="10000"/>
          </a:bodyPr>
          <a:lstStyle/>
          <a:p>
            <a:r>
              <a:rPr lang="pt-BR" sz="2000" dirty="0"/>
              <a:t>A árvore de domínio deve ser feita a partir de uma primeira e rápida consulta à documentação. Não representa uma classificação científica, mas um recurso funcional para agrupar os conceitos. </a:t>
            </a:r>
          </a:p>
          <a:p>
            <a:endParaRPr lang="pt-BR" sz="2000" dirty="0"/>
          </a:p>
          <a:p>
            <a:r>
              <a:rPr lang="pt-BR" sz="2000" dirty="0"/>
              <a:t>A árvore de domínio constitui o núcleo da pesquisa</a:t>
            </a:r>
          </a:p>
          <a:p>
            <a:endParaRPr lang="pt-BR" sz="2000" dirty="0"/>
          </a:p>
          <a:p>
            <a:r>
              <a:rPr lang="pt-BR" sz="2000" dirty="0"/>
              <a:t>Como?</a:t>
            </a:r>
          </a:p>
          <a:p>
            <a:pPr lvl="1"/>
            <a:r>
              <a:rPr lang="pt-BR" sz="2000" dirty="0"/>
              <a:t>Dividir a área principal em algumas subáreas</a:t>
            </a:r>
          </a:p>
          <a:p>
            <a:pPr lvl="1"/>
            <a:r>
              <a:rPr lang="pt-BR" sz="2000" dirty="0"/>
              <a:t>Verificar se é necessário </a:t>
            </a:r>
            <a:r>
              <a:rPr lang="pt-BR" sz="2000" dirty="0" err="1"/>
              <a:t>consituir</a:t>
            </a:r>
            <a:r>
              <a:rPr lang="pt-BR" sz="2000" dirty="0"/>
              <a:t> mais de uma árvore para contemplar áreas afins</a:t>
            </a:r>
          </a:p>
          <a:p>
            <a:pPr lvl="1"/>
            <a:endParaRPr lang="pt-BR" sz="2000" dirty="0"/>
          </a:p>
          <a:p>
            <a:r>
              <a:rPr lang="pt-BR" sz="1600" dirty="0"/>
              <a:t>Fonte: DUBUC, R. </a:t>
            </a:r>
            <a:r>
              <a:rPr lang="pt-BR" sz="1600" b="1" i="1" dirty="0"/>
              <a:t>Manual de </a:t>
            </a:r>
            <a:r>
              <a:rPr lang="pt-BR" sz="1600" b="1" i="1" dirty="0" err="1"/>
              <a:t>terminología</a:t>
            </a:r>
            <a:r>
              <a:rPr lang="pt-BR" sz="1600" dirty="0"/>
              <a:t>. 3.ed. corregida y atualizada. Providência, Chile : </a:t>
            </a:r>
            <a:r>
              <a:rPr lang="pt-BR" sz="1600" dirty="0" err="1"/>
              <a:t>Unión</a:t>
            </a:r>
            <a:r>
              <a:rPr lang="pt-BR" sz="1600" dirty="0"/>
              <a:t> Latina, 1999.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/>
              <a:t>Exemplo de árvore de </a:t>
            </a:r>
            <a:r>
              <a:rPr lang="pt-BR" sz="2800" dirty="0" smtClean="0"/>
              <a:t>domínio</a:t>
            </a:r>
            <a:endParaRPr lang="pt-BR" sz="2800" dirty="0"/>
          </a:p>
        </p:txBody>
      </p:sp>
      <p:sp>
        <p:nvSpPr>
          <p:cNvPr id="33848" name="Rectangle 56"/>
          <p:cNvSpPr>
            <a:spLocks noChangeArrowheads="1"/>
          </p:cNvSpPr>
          <p:nvPr/>
        </p:nvSpPr>
        <p:spPr bwMode="auto">
          <a:xfrm>
            <a:off x="3835400" y="1844824"/>
            <a:ext cx="16891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 smtClean="0"/>
              <a:t>Arte</a:t>
            </a:r>
            <a:endParaRPr lang="pt-BR" dirty="0"/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130177" y="2847985"/>
            <a:ext cx="1422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 smtClean="0"/>
              <a:t>Estilos</a:t>
            </a:r>
            <a:endParaRPr lang="pt-BR" dirty="0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1867100" y="2860685"/>
            <a:ext cx="1839912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 smtClean="0"/>
              <a:t>Meios de expressão</a:t>
            </a:r>
            <a:endParaRPr lang="pt-BR" dirty="0"/>
          </a:p>
        </p:txBody>
      </p:sp>
      <p:sp>
        <p:nvSpPr>
          <p:cNvPr id="33854" name="Rectangle 62"/>
          <p:cNvSpPr>
            <a:spLocks noChangeArrowheads="1"/>
          </p:cNvSpPr>
          <p:nvPr/>
        </p:nvSpPr>
        <p:spPr bwMode="auto">
          <a:xfrm>
            <a:off x="4137349" y="2847985"/>
            <a:ext cx="1422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 smtClean="0"/>
              <a:t>Técnicas</a:t>
            </a:r>
            <a:endParaRPr lang="pt-BR" dirty="0"/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38035" y="2860685"/>
            <a:ext cx="1422400" cy="596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 smtClean="0"/>
              <a:t>Materiais</a:t>
            </a:r>
            <a:endParaRPr lang="pt-BR" dirty="0"/>
          </a:p>
        </p:txBody>
      </p:sp>
      <p:sp>
        <p:nvSpPr>
          <p:cNvPr id="33858" name="Line 66"/>
          <p:cNvSpPr>
            <a:spLocks noChangeShapeType="1"/>
          </p:cNvSpPr>
          <p:nvPr/>
        </p:nvSpPr>
        <p:spPr bwMode="auto">
          <a:xfrm>
            <a:off x="611560" y="2564904"/>
            <a:ext cx="0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3859" name="Line 67"/>
          <p:cNvSpPr>
            <a:spLocks noChangeShapeType="1"/>
          </p:cNvSpPr>
          <p:nvPr/>
        </p:nvSpPr>
        <p:spPr bwMode="auto">
          <a:xfrm>
            <a:off x="2555776" y="2617797"/>
            <a:ext cx="0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3860" name="Line 68"/>
          <p:cNvSpPr>
            <a:spLocks noChangeShapeType="1"/>
          </p:cNvSpPr>
          <p:nvPr/>
        </p:nvSpPr>
        <p:spPr bwMode="auto">
          <a:xfrm>
            <a:off x="4649180" y="2583954"/>
            <a:ext cx="0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3861" name="Line 69"/>
          <p:cNvSpPr>
            <a:spLocks noChangeShapeType="1"/>
          </p:cNvSpPr>
          <p:nvPr/>
        </p:nvSpPr>
        <p:spPr bwMode="auto">
          <a:xfrm>
            <a:off x="6372200" y="2583954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cxnSp>
        <p:nvCxnSpPr>
          <p:cNvPr id="3" name="Conector reto 2"/>
          <p:cNvCxnSpPr/>
          <p:nvPr/>
        </p:nvCxnSpPr>
        <p:spPr>
          <a:xfrm>
            <a:off x="611560" y="2564904"/>
            <a:ext cx="8075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8686800" y="2583954"/>
            <a:ext cx="0" cy="302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7380312" y="2886397"/>
            <a:ext cx="1656185" cy="571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Equipamentos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2555776" y="3470285"/>
            <a:ext cx="0" cy="606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3152" y="4365104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Pintura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464562" y="4344325"/>
            <a:ext cx="1307237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Escultura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202956" y="4390503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Gravura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251520" y="4077072"/>
            <a:ext cx="3583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3835400" y="4089772"/>
            <a:ext cx="1652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>
            <a:off x="2043460" y="407707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251520" y="407707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/>
              <a:t>Terminologia</a:t>
            </a:r>
            <a:endParaRPr lang="pt-BR" sz="36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68760"/>
            <a:ext cx="6851104" cy="4857403"/>
          </a:xfrm>
        </p:spPr>
        <p:txBody>
          <a:bodyPr>
            <a:normAutofit/>
          </a:bodyPr>
          <a:lstStyle/>
          <a:p>
            <a:r>
              <a:rPr lang="pt-BR" dirty="0" smtClean="0"/>
              <a:t>Conjunto de conceitos de um determinado domínio que estão relacionados através de suas definições </a:t>
            </a:r>
            <a:r>
              <a:rPr lang="pt-BR" dirty="0" smtClean="0">
                <a:sym typeface="Wingdings" panose="05000000000000000000" pitchFamily="2" charset="2"/>
              </a:rPr>
              <a:t>  Sistema conceitual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Exerce uma  função comunicativa, pois realiza a mediação entre a realidade dos  objetos e os usuários.</a:t>
            </a:r>
          </a:p>
          <a:p>
            <a:r>
              <a:rPr lang="pt-BR" dirty="0" smtClean="0"/>
              <a:t>Referente para a linguagem documentária do tipo Tesauro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8640"/>
            <a:ext cx="7488832" cy="1320800"/>
          </a:xfrm>
        </p:spPr>
        <p:txBody>
          <a:bodyPr>
            <a:normAutofit/>
          </a:bodyPr>
          <a:lstStyle/>
          <a:p>
            <a:r>
              <a:rPr lang="pt-BR" dirty="0"/>
              <a:t>Identificação das unidades terminológicas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09440"/>
            <a:ext cx="7272807" cy="4531923"/>
          </a:xfrm>
        </p:spPr>
        <p:txBody>
          <a:bodyPr>
            <a:normAutofit/>
          </a:bodyPr>
          <a:lstStyle/>
          <a:p>
            <a:pPr lvl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pt-BR" sz="1400" dirty="0"/>
          </a:p>
          <a:p>
            <a:pPr>
              <a:lnSpc>
                <a:spcPct val="80000"/>
              </a:lnSpc>
            </a:pPr>
            <a:r>
              <a:rPr lang="pt-BR" sz="2400" dirty="0"/>
              <a:t>Exploração dos textos do </a:t>
            </a:r>
            <a:r>
              <a:rPr lang="pt-BR" sz="2400" i="1" dirty="0"/>
              <a:t>corpus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Identificação dos termos</a:t>
            </a:r>
          </a:p>
          <a:p>
            <a:pPr>
              <a:lnSpc>
                <a:spcPct val="80000"/>
              </a:lnSpc>
            </a:pPr>
            <a:r>
              <a:rPr lang="pt-BR" sz="2400" dirty="0"/>
              <a:t>Localização do termo na árvore de domínio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pt-BR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pt-BR" sz="2000" dirty="0"/>
              <a:t>Obs.: </a:t>
            </a:r>
            <a:r>
              <a:rPr lang="pt-BR" sz="2000" i="1" dirty="0"/>
              <a:t>nem sempre é possível dizer se um termo pertence ao domínio da pesquisa. Numa 1a. </a:t>
            </a:r>
            <a:r>
              <a:rPr lang="en-US" sz="2000" i="1" dirty="0"/>
              <a:t>f</a:t>
            </a:r>
            <a:r>
              <a:rPr lang="pt-BR" sz="2000" i="1" dirty="0"/>
              <a:t>ase de trabalho, convém usar critérios mais genéricos do que seletivos. No decorrer da pesquisa, a seleção dos termos pertinentes e sua localização na árvore vai ficando mais clara</a:t>
            </a:r>
            <a:r>
              <a:rPr lang="pt-BR" sz="2000" dirty="0"/>
              <a:t>.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pt-BR" sz="2400" dirty="0"/>
              <a:t>. Registro dos termos em fichas de coleta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pt-BR" sz="3200" b="1"/>
              <a:t>Ficha terminológica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412776"/>
            <a:ext cx="7274769" cy="4628587"/>
          </a:xfrm>
        </p:spPr>
        <p:txBody>
          <a:bodyPr/>
          <a:lstStyle/>
          <a:p>
            <a:r>
              <a:rPr lang="pt-BR" sz="2800" dirty="0"/>
              <a:t>Elemento de indispensável para organização de repertórios de terminologias e geração de dicionários.</a:t>
            </a:r>
          </a:p>
          <a:p>
            <a:pPr>
              <a:buFontTx/>
              <a:buNone/>
            </a:pPr>
            <a:endParaRPr lang="pt-BR" sz="2800" dirty="0"/>
          </a:p>
          <a:p>
            <a:r>
              <a:rPr lang="pt-BR" sz="2800" dirty="0"/>
              <a:t>Registro completo e organizado de informações referentes a um dado termo.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7560840" cy="1320800"/>
          </a:xfrm>
        </p:spPr>
        <p:txBody>
          <a:bodyPr/>
          <a:lstStyle/>
          <a:p>
            <a:pPr algn="l"/>
            <a:r>
              <a:rPr lang="pt-BR" sz="3200" b="1" dirty="0"/>
              <a:t>Conteúdo de uma ficha terminológica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1124744"/>
            <a:ext cx="7202761" cy="4916619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pt-BR" sz="2400" dirty="0"/>
              <a:t>Fonte textual de coleta de  um termo.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Segmentos de texto onde esse termo ocorre.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Contextos de uso de um termo.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Informações sobre variantes denominativas.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Sinônimos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Construções recorrentes que o acompanham.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Nome do responsável pela coleta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Data.</a:t>
            </a:r>
          </a:p>
          <a:p>
            <a:pPr lvl="1">
              <a:lnSpc>
                <a:spcPct val="90000"/>
              </a:lnSpc>
            </a:pPr>
            <a:r>
              <a:rPr lang="pt-BR" sz="2400" dirty="0"/>
              <a:t>Revisão.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pPr algn="l"/>
            <a:r>
              <a:rPr lang="pt-BR" sz="3200" b="1"/>
              <a:t>Tipos de fichas terminológicas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>
            <a:normAutofit lnSpcReduction="10000"/>
          </a:bodyPr>
          <a:lstStyle/>
          <a:p>
            <a:r>
              <a:rPr lang="pt-BR" sz="2400" dirty="0"/>
              <a:t>Ficha de </a:t>
            </a:r>
            <a:r>
              <a:rPr lang="pt-BR" sz="2400" dirty="0" smtClean="0"/>
              <a:t>trabalho / Ficha de coleta</a:t>
            </a:r>
            <a:endParaRPr lang="pt-BR" sz="2400" dirty="0"/>
          </a:p>
          <a:p>
            <a:pPr lvl="1"/>
            <a:r>
              <a:rPr lang="pt-BR" sz="2400" dirty="0"/>
              <a:t>Registram-se os dados.</a:t>
            </a:r>
          </a:p>
          <a:p>
            <a:r>
              <a:rPr lang="pt-BR" sz="2400" dirty="0"/>
              <a:t>Ficha de síntese</a:t>
            </a:r>
          </a:p>
          <a:p>
            <a:pPr lvl="1"/>
            <a:r>
              <a:rPr lang="pt-BR" sz="2400" dirty="0"/>
              <a:t>Faz-se análise do conteúdo conceptual da unidade terminológica em estudo</a:t>
            </a:r>
          </a:p>
          <a:p>
            <a:pPr lvl="1"/>
            <a:r>
              <a:rPr lang="pt-BR" sz="2400" dirty="0"/>
              <a:t>Compatibilizam-se os dados</a:t>
            </a:r>
          </a:p>
          <a:p>
            <a:pPr lvl="1"/>
            <a:r>
              <a:rPr lang="pt-BR" sz="2400" dirty="0"/>
              <a:t>Redige-se definição final do termo.</a:t>
            </a:r>
          </a:p>
          <a:p>
            <a:r>
              <a:rPr lang="pt-BR" sz="2400" dirty="0"/>
              <a:t>Ficha de remissivas</a:t>
            </a:r>
          </a:p>
          <a:p>
            <a:pPr lvl="1"/>
            <a:r>
              <a:rPr lang="pt-BR" sz="2400" dirty="0"/>
              <a:t>Inscrevem-se os dados sobre a remissão dos termos</a:t>
            </a:r>
            <a:r>
              <a:rPr lang="pt-BR" sz="2000" dirty="0"/>
              <a:t>.</a:t>
            </a:r>
          </a:p>
          <a:p>
            <a:pPr lvl="1">
              <a:buFontTx/>
              <a:buNone/>
            </a:pPr>
            <a:endParaRPr lang="pt-BR" sz="2000" dirty="0"/>
          </a:p>
          <a:p>
            <a:pPr lvl="1">
              <a:buFontTx/>
              <a:buNone/>
            </a:pPr>
            <a:r>
              <a:rPr lang="pt-BR" sz="2000" i="1" dirty="0"/>
              <a:t>A seguir exemplos simplificados de fichas terminológicas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algn="l"/>
            <a:r>
              <a:rPr lang="pt-BR" sz="2800" b="1" dirty="0"/>
              <a:t>Ficha terminológica de </a:t>
            </a:r>
            <a:r>
              <a:rPr lang="pt-BR" sz="2800" b="1" dirty="0" smtClean="0"/>
              <a:t>trabalho / Ficha de coleta</a:t>
            </a:r>
            <a:endParaRPr lang="pt-BR" sz="2800" b="1" dirty="0"/>
          </a:p>
        </p:txBody>
      </p:sp>
      <p:graphicFrame>
        <p:nvGraphicFramePr>
          <p:cNvPr id="8278" name="Group 86"/>
          <p:cNvGraphicFramePr>
            <a:graphicFrameLocks noGrp="1"/>
          </p:cNvGraphicFramePr>
          <p:nvPr>
            <p:ph type="tbl" idx="1"/>
          </p:nvPr>
        </p:nvGraphicFramePr>
        <p:xfrm>
          <a:off x="468313" y="908050"/>
          <a:ext cx="8424862" cy="5650992"/>
        </p:xfrm>
        <a:graphic>
          <a:graphicData uri="http://schemas.openxmlformats.org/drawingml/2006/table">
            <a:tbl>
              <a:tblPr/>
              <a:tblGrid>
                <a:gridCol w="1695450"/>
                <a:gridCol w="6729412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leishmaniose cutânea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Classificação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Outras designações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Leishmaniose do velho mundo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Botão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Bolha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Úlcera do Oriente</a:t>
                      </a: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Contextos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“Infecção com leptomônadas da </a:t>
                      </a: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Leishmania trópica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inoculadas na pele por picada de um inseto infectado do gênero </a:t>
                      </a: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Phlebotomus 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ulcera começa como uma pápula, qua aumenta até chegar a um nódulo que, então, rompe para a fora sob a forma de uma úlcera.” (Sted., p.203)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moléstia produzida pela</a:t>
                      </a: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Leishmania trópica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. Caracteriza-se por lesões cutâneas, ulcerosa ou não, com tendência à regressão espontânea, lesando excepcionalmente as mucosas. As lesões são semelhantes às da leshmaniose tegumentar americana: a princípio há eritema e infiltração, acompanhada ou não de prurido, no ponto da picada do mosquito; depois individualiza-se a pápula, tubérculo ou nódulo que, em muito doentes acabam por ulcerar.” (Bech.,p.136)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>
            <a:normAutofit fontScale="90000"/>
          </a:bodyPr>
          <a:lstStyle/>
          <a:p>
            <a:pPr algn="l"/>
            <a:r>
              <a:rPr lang="pt-BR" sz="2400" b="1"/>
              <a:t>Ficha de síntese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95288" y="620713"/>
            <a:ext cx="8135937" cy="56880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95288" y="762000"/>
            <a:ext cx="8064500" cy="621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400" b="1" dirty="0"/>
              <a:t>Termo:</a:t>
            </a:r>
            <a:r>
              <a:rPr lang="pt-BR" sz="1400" dirty="0"/>
              <a:t> leishmaniose cutânea</a:t>
            </a:r>
          </a:p>
          <a:p>
            <a:r>
              <a:rPr lang="pt-BR" sz="1400" b="1" dirty="0"/>
              <a:t>Outras designações:</a:t>
            </a:r>
            <a:r>
              <a:rPr lang="pt-BR" sz="1400" dirty="0"/>
              <a:t> Leishmaniose do velho mundo; Botão; </a:t>
            </a:r>
            <a:r>
              <a:rPr lang="pt-BR" sz="1400" dirty="0" err="1"/>
              <a:t>Bolha;Úlcera</a:t>
            </a:r>
            <a:r>
              <a:rPr lang="pt-BR" sz="1400" dirty="0"/>
              <a:t> do Oriente</a:t>
            </a:r>
          </a:p>
          <a:p>
            <a:r>
              <a:rPr lang="pt-BR" sz="1400" b="1" dirty="0"/>
              <a:t>Causas:</a:t>
            </a:r>
            <a:r>
              <a:rPr lang="pt-BR" sz="1400" dirty="0"/>
              <a:t> 	</a:t>
            </a:r>
            <a:r>
              <a:rPr lang="pt-BR" sz="1400" dirty="0" err="1"/>
              <a:t>leptomônadas</a:t>
            </a:r>
            <a:r>
              <a:rPr lang="pt-BR" sz="1400" dirty="0"/>
              <a:t> da </a:t>
            </a:r>
            <a:r>
              <a:rPr lang="pt-BR" sz="1400" i="1" dirty="0" err="1"/>
              <a:t>Leishmania</a:t>
            </a:r>
            <a:r>
              <a:rPr lang="pt-BR" sz="1400" i="1" dirty="0"/>
              <a:t> trópica</a:t>
            </a:r>
            <a:r>
              <a:rPr lang="pt-BR" sz="1400" dirty="0"/>
              <a:t> ;</a:t>
            </a:r>
          </a:p>
          <a:p>
            <a:r>
              <a:rPr lang="pt-BR" sz="1400" dirty="0"/>
              <a:t>	transmitida pela picado de inseto do gênero </a:t>
            </a:r>
            <a:r>
              <a:rPr lang="pt-BR" sz="1400" i="1" dirty="0" err="1"/>
              <a:t>Phlebotomus</a:t>
            </a:r>
            <a:endParaRPr lang="pt-BR" sz="1400" dirty="0"/>
          </a:p>
          <a:p>
            <a:pPr>
              <a:spcBef>
                <a:spcPct val="20000"/>
              </a:spcBef>
            </a:pPr>
            <a:r>
              <a:rPr lang="pt-BR" sz="1400" dirty="0"/>
              <a:t>Características: lesões cutâneas, ulcerosas ou não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lesões que tendem à regressão espontânea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Inicia-se com eritema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acompanha prurido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aparece a pápula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a pápula evolui para tubérculo ou nódulo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o nódulo pode ulcerar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Localização: atinge a pele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	excepcionalmente atinge as mucosas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Definição: leishmaniose cutânea </a:t>
            </a:r>
            <a:r>
              <a:rPr lang="pt-BR" sz="1400" dirty="0" err="1"/>
              <a:t>s.f</a:t>
            </a:r>
            <a:r>
              <a:rPr lang="pt-BR" sz="1400" dirty="0"/>
              <a:t>. leishmaniose transmitida pela </a:t>
            </a:r>
            <a:r>
              <a:rPr lang="pt-BR" sz="1400" i="1" dirty="0" err="1"/>
              <a:t>Leishmania</a:t>
            </a:r>
            <a:r>
              <a:rPr lang="pt-BR" sz="1400" i="1" dirty="0"/>
              <a:t> trópica</a:t>
            </a:r>
            <a:r>
              <a:rPr lang="pt-BR" sz="1400" dirty="0"/>
              <a:t> por meio da picada de mosquitos do gênero </a:t>
            </a:r>
            <a:r>
              <a:rPr lang="pt-BR" sz="1400" i="1" dirty="0" err="1"/>
              <a:t>Phlebotomus</a:t>
            </a:r>
            <a:r>
              <a:rPr lang="pt-BR" sz="1400" i="1" dirty="0"/>
              <a:t>. Caracteriza-se pelo aparecimento de eritema e infiltração, acompanhados ou não de prurido no local da picada. Em seguida, surge uma pápula, que evolui para tubérculo, podendo chegar a nódulo. Este pode ulcerar ou regredir </a:t>
            </a:r>
            <a:r>
              <a:rPr lang="pt-BR" sz="1400" i="1" dirty="0" err="1"/>
              <a:t>espontâneamente</a:t>
            </a:r>
            <a:r>
              <a:rPr lang="pt-BR" sz="1400" i="1" dirty="0"/>
              <a:t>. Atinge a pela, mas pode acometer também, em casos excepcionais as mucosas.</a:t>
            </a:r>
          </a:p>
          <a:p>
            <a:pPr>
              <a:spcBef>
                <a:spcPct val="20000"/>
              </a:spcBef>
            </a:pPr>
            <a:r>
              <a:rPr lang="pt-BR" sz="1400" b="1" dirty="0" err="1"/>
              <a:t>Leshmaniose</a:t>
            </a:r>
            <a:r>
              <a:rPr lang="pt-BR" sz="1400" b="1" dirty="0"/>
              <a:t> do velho mundo:</a:t>
            </a:r>
            <a:r>
              <a:rPr lang="pt-BR" sz="1400" dirty="0"/>
              <a:t> s f Ver leishmaniose cutânea</a:t>
            </a:r>
          </a:p>
          <a:p>
            <a:pPr>
              <a:spcBef>
                <a:spcPct val="20000"/>
              </a:spcBef>
            </a:pPr>
            <a:r>
              <a:rPr lang="pt-BR" sz="1400" b="1" dirty="0"/>
              <a:t>Botão:</a:t>
            </a:r>
            <a:r>
              <a:rPr lang="pt-BR" dirty="0"/>
              <a:t> </a:t>
            </a:r>
            <a:r>
              <a:rPr lang="pt-BR" sz="1400" dirty="0"/>
              <a:t>s f  </a:t>
            </a:r>
            <a:r>
              <a:rPr lang="pt-BR" sz="1400" b="1" dirty="0"/>
              <a:t>Ver</a:t>
            </a:r>
            <a:r>
              <a:rPr lang="pt-BR" sz="1400" dirty="0"/>
              <a:t> leishmaniose cutânea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Bolha: s f  </a:t>
            </a:r>
            <a:r>
              <a:rPr lang="pt-BR" sz="1400" b="1" dirty="0"/>
              <a:t>Ver </a:t>
            </a:r>
            <a:r>
              <a:rPr lang="pt-BR" sz="1400" dirty="0"/>
              <a:t>leishmaniose cutânea</a:t>
            </a:r>
          </a:p>
          <a:p>
            <a:pPr>
              <a:spcBef>
                <a:spcPct val="20000"/>
              </a:spcBef>
            </a:pPr>
            <a:r>
              <a:rPr lang="pt-BR" sz="1400" dirty="0"/>
              <a:t>Úlcera do oriente: s f  </a:t>
            </a:r>
            <a:r>
              <a:rPr lang="pt-BR" sz="1400" b="1" dirty="0"/>
              <a:t>Ver </a:t>
            </a:r>
            <a:r>
              <a:rPr lang="pt-BR" sz="1400" dirty="0"/>
              <a:t>leishmaniose cutânea</a:t>
            </a:r>
          </a:p>
          <a:p>
            <a:pPr>
              <a:spcBef>
                <a:spcPct val="20000"/>
              </a:spcBef>
            </a:pPr>
            <a:endParaRPr lang="pt-BR" sz="1400" dirty="0"/>
          </a:p>
          <a:p>
            <a:pPr>
              <a:spcBef>
                <a:spcPct val="20000"/>
              </a:spcBef>
            </a:pPr>
            <a:r>
              <a:rPr lang="pt-BR" sz="1400" dirty="0"/>
              <a:t>	</a:t>
            </a:r>
          </a:p>
          <a:p>
            <a:pPr>
              <a:spcBef>
                <a:spcPct val="20000"/>
              </a:spcBef>
            </a:pP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l"/>
            <a:r>
              <a:rPr lang="pt-BR" sz="3200" b="1"/>
              <a:t>Ficha de remissiva</a:t>
            </a:r>
          </a:p>
        </p:txBody>
      </p:sp>
      <p:graphicFrame>
        <p:nvGraphicFramePr>
          <p:cNvPr id="11291" name="Group 2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1973263"/>
        </p:xfrm>
        <a:graphic>
          <a:graphicData uri="http://schemas.openxmlformats.org/drawingml/2006/table">
            <a:tbl>
              <a:tblPr/>
              <a:tblGrid>
                <a:gridCol w="2746375"/>
                <a:gridCol w="5483225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Classificação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Úlcera do oriente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Remissiva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</a:t>
                      </a: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leishmaniose cutânea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/>
              <a:t>Tesauros</a:t>
            </a:r>
            <a:endParaRPr lang="pt-BR" sz="36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6779096" cy="4929411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Conjunto limitado de termos denominados “descritores”, organizados em ordem alfabética ou hierárquica, que prescreve as formas de entrada e de busca a serem utilizadas pelo indexador ou pelo usuário em um sistema documentário.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Os descritores têm origem nas linguagens de especialidade, na linguagem de uso corrente e nas terminologias de área.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/>
              <a:t>Tesauro 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6500114" cy="4929411"/>
          </a:xfrm>
        </p:spPr>
        <p:txBody>
          <a:bodyPr>
            <a:normAutofit/>
          </a:bodyPr>
          <a:lstStyle/>
          <a:p>
            <a:r>
              <a:rPr lang="pt-BR" sz="2800" dirty="0" smtClean="0"/>
              <a:t>1970 : Programa UNISIST </a:t>
            </a:r>
            <a:r>
              <a:rPr lang="pt-BR" sz="2800" dirty="0"/>
              <a:t>define “tesauro” </a:t>
            </a:r>
            <a:r>
              <a:rPr lang="pt-BR" sz="2800" dirty="0" smtClean="0"/>
              <a:t>sob </a:t>
            </a:r>
            <a:r>
              <a:rPr lang="pt-BR" sz="2800" dirty="0"/>
              <a:t>dois aspectos: </a:t>
            </a:r>
            <a:endParaRPr lang="pt-BR" sz="2800" dirty="0" smtClean="0"/>
          </a:p>
          <a:p>
            <a:pPr lvl="1" algn="just"/>
            <a:r>
              <a:rPr lang="pt-BR" dirty="0" smtClean="0"/>
              <a:t>segundo </a:t>
            </a:r>
            <a:r>
              <a:rPr lang="pt-BR" dirty="0"/>
              <a:t>a estrutura, como “um vocabulário controlado </a:t>
            </a:r>
            <a:r>
              <a:rPr lang="pt-BR" dirty="0" smtClean="0"/>
              <a:t>e dinâmico </a:t>
            </a:r>
            <a:r>
              <a:rPr lang="pt-BR" dirty="0"/>
              <a:t>de termos relacionados semântica e genericamente cobrindo um domínio </a:t>
            </a:r>
            <a:r>
              <a:rPr lang="pt-BR" dirty="0" smtClean="0"/>
              <a:t>específico do </a:t>
            </a:r>
            <a:r>
              <a:rPr lang="pt-BR" dirty="0"/>
              <a:t>conhecimento” </a:t>
            </a:r>
            <a:r>
              <a:rPr lang="pt-BR" dirty="0" smtClean="0"/>
              <a:t>e,</a:t>
            </a:r>
          </a:p>
          <a:p>
            <a:pPr lvl="1" algn="just"/>
            <a:r>
              <a:rPr lang="pt-BR" dirty="0" smtClean="0"/>
              <a:t>segundo </a:t>
            </a:r>
            <a:r>
              <a:rPr lang="pt-BR" dirty="0"/>
              <a:t>a função, como “dispositivo de controle terminológico usado </a:t>
            </a:r>
            <a:r>
              <a:rPr lang="pt-BR" dirty="0" smtClean="0"/>
              <a:t>na tradução </a:t>
            </a:r>
            <a:r>
              <a:rPr lang="pt-BR" dirty="0"/>
              <a:t>de linguagem natural dos documentos, dos indexadores ou dos usuários </a:t>
            </a:r>
            <a:r>
              <a:rPr lang="pt-BR" dirty="0" smtClean="0"/>
              <a:t>numa linguagem </a:t>
            </a:r>
            <a:r>
              <a:rPr lang="pt-BR" dirty="0"/>
              <a:t>do sistema</a:t>
            </a:r>
            <a:r>
              <a:rPr lang="pt-BR" dirty="0" smtClean="0"/>
              <a:t>”.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 smtClean="0"/>
              <a:t>Tesauros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 smtClean="0"/>
              <a:t>Representam </a:t>
            </a:r>
            <a:r>
              <a:rPr lang="pt-BR" sz="2400" dirty="0"/>
              <a:t>uma das formas mais consistentes de apresentar uma proposta de organização </a:t>
            </a:r>
            <a:r>
              <a:rPr lang="pt-BR" sz="2400" dirty="0" smtClean="0"/>
              <a:t>de um </a:t>
            </a:r>
            <a:r>
              <a:rPr lang="pt-BR" sz="2400" dirty="0"/>
              <a:t>domínio, já que são formulados segundo princípios lógico-semânticos através dos quais </a:t>
            </a:r>
            <a:r>
              <a:rPr lang="pt-BR" sz="2400" dirty="0" smtClean="0"/>
              <a:t>é possível </a:t>
            </a:r>
            <a:r>
              <a:rPr lang="pt-BR" sz="2400" dirty="0"/>
              <a:t>constituir um todo significativo</a:t>
            </a:r>
            <a:r>
              <a:rPr lang="pt-BR" sz="2800" dirty="0"/>
              <a:t>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609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3600" b="1" dirty="0" smtClean="0"/>
              <a:t>Tesauro e Terminologia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143000"/>
            <a:ext cx="7814071" cy="4898363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pt-BR" sz="2800" b="1" dirty="0" smtClean="0"/>
              <a:t>Característica comum</a:t>
            </a:r>
            <a:r>
              <a:rPr lang="pt-BR" sz="2800" dirty="0" smtClean="0"/>
              <a:t>: atividade de representação e disseminação da informação gerada pelo discurso científico.</a:t>
            </a:r>
          </a:p>
          <a:p>
            <a:pPr algn="just" eaLnBrk="1" hangingPunct="1"/>
            <a:r>
              <a:rPr lang="pt-BR" sz="2800" b="1" dirty="0" smtClean="0"/>
              <a:t>Terminologia:</a:t>
            </a:r>
            <a:r>
              <a:rPr lang="pt-BR" sz="2800" dirty="0" smtClean="0"/>
              <a:t> procura garantir a comunicação especializada acompanhando o desenvolvimento da prática científica, incorporando e normalizando os novos conceitos gerados pelo domínio científico que são designados pelos termos</a:t>
            </a:r>
          </a:p>
          <a:p>
            <a:pPr algn="just" eaLnBrk="1" hangingPunct="1"/>
            <a:r>
              <a:rPr lang="pt-BR" sz="2800" b="1" dirty="0" smtClean="0"/>
              <a:t>Tesauro:</a:t>
            </a:r>
            <a:r>
              <a:rPr lang="pt-BR" sz="2800" dirty="0" smtClean="0"/>
              <a:t> procura garantir a representação e a recuperação da informação gerada pelo novo conhecimento através da fabricação da </a:t>
            </a:r>
            <a:r>
              <a:rPr lang="pt-BR" sz="2800" b="1" dirty="0" smtClean="0"/>
              <a:t>informação documentária</a:t>
            </a:r>
            <a:r>
              <a:rPr lang="pt-BR" sz="2800" dirty="0" smtClean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/>
              <a:t>Tesauro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6995120" cy="492941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3300" dirty="0"/>
              <a:t>S</a:t>
            </a:r>
            <a:r>
              <a:rPr lang="pt-BR" sz="3300" dirty="0" smtClean="0"/>
              <a:t>intetiza </a:t>
            </a:r>
            <a:r>
              <a:rPr lang="pt-BR" sz="3300" dirty="0"/>
              <a:t>em cada descritor um leque de significações</a:t>
            </a:r>
            <a:r>
              <a:rPr lang="pt-BR" sz="3300" dirty="0" smtClean="0"/>
              <a:t>, que dependem</a:t>
            </a:r>
          </a:p>
          <a:p>
            <a:pPr lvl="1" algn="just"/>
            <a:r>
              <a:rPr lang="pt-BR" sz="3300" dirty="0" smtClean="0"/>
              <a:t>da </a:t>
            </a:r>
            <a:r>
              <a:rPr lang="pt-BR" sz="3300" dirty="0"/>
              <a:t>compreensão do contexto, </a:t>
            </a:r>
            <a:endParaRPr lang="pt-BR" sz="3300" dirty="0" smtClean="0"/>
          </a:p>
          <a:p>
            <a:pPr lvl="1" algn="just"/>
            <a:r>
              <a:rPr lang="pt-BR" sz="3300" dirty="0" smtClean="0"/>
              <a:t>das </a:t>
            </a:r>
            <a:r>
              <a:rPr lang="pt-BR" sz="3300" dirty="0"/>
              <a:t>bases </a:t>
            </a:r>
            <a:r>
              <a:rPr lang="pt-BR" sz="3300" dirty="0" smtClean="0"/>
              <a:t>linguísticas</a:t>
            </a:r>
            <a:r>
              <a:rPr lang="pt-BR" sz="3300" dirty="0"/>
              <a:t>, sociais e culturais </a:t>
            </a:r>
            <a:endParaRPr lang="pt-BR" sz="3300" dirty="0" smtClean="0"/>
          </a:p>
          <a:p>
            <a:pPr lvl="1" algn="just"/>
            <a:r>
              <a:rPr lang="pt-BR" sz="3300" dirty="0" smtClean="0"/>
              <a:t>das estruturas </a:t>
            </a:r>
            <a:r>
              <a:rPr lang="pt-BR" sz="3300" dirty="0"/>
              <a:t>pelas quais se realiza a representação do conhecimento. </a:t>
            </a:r>
            <a:endParaRPr lang="pt-BR" sz="3300" dirty="0" smtClean="0"/>
          </a:p>
          <a:p>
            <a:pPr algn="just"/>
            <a:r>
              <a:rPr lang="pt-BR" sz="3300" dirty="0" smtClean="0"/>
              <a:t>Considerado </a:t>
            </a:r>
            <a:r>
              <a:rPr lang="pt-BR" sz="3300" dirty="0"/>
              <a:t>“</a:t>
            </a:r>
            <a:r>
              <a:rPr lang="pt-BR" sz="3300" dirty="0" smtClean="0"/>
              <a:t>forma </a:t>
            </a:r>
            <a:r>
              <a:rPr lang="pt-BR" sz="3300" dirty="0"/>
              <a:t>de controle do discurso</a:t>
            </a:r>
            <a:r>
              <a:rPr lang="pt-BR" sz="3300" dirty="0" smtClean="0"/>
              <a:t>”,</a:t>
            </a:r>
          </a:p>
          <a:p>
            <a:pPr algn="just"/>
            <a:r>
              <a:rPr lang="pt-BR" sz="3300" dirty="0" smtClean="0"/>
              <a:t>Seus descritores </a:t>
            </a:r>
            <a:r>
              <a:rPr lang="pt-BR" sz="3300" dirty="0"/>
              <a:t>“são sentidos cristalizados, homogeneizados, sedimentados”. </a:t>
            </a:r>
            <a:endParaRPr lang="pt-BR" sz="3300" dirty="0" smtClean="0"/>
          </a:p>
          <a:p>
            <a:pPr algn="just">
              <a:buNone/>
            </a:pPr>
            <a:r>
              <a:rPr lang="pt-BR" sz="3300" dirty="0" smtClean="0">
                <a:sym typeface="Wingdings" pitchFamily="2" charset="2"/>
              </a:rPr>
              <a:t></a:t>
            </a:r>
            <a:r>
              <a:rPr lang="pt-BR" sz="3300" dirty="0" smtClean="0"/>
              <a:t>Indexar </a:t>
            </a:r>
            <a:r>
              <a:rPr lang="pt-BR" sz="3300" dirty="0"/>
              <a:t>implicaria, portanto, em circunscrever os sentidos, prescritos no tesauro – </a:t>
            </a:r>
            <a:r>
              <a:rPr lang="pt-BR" sz="3300" dirty="0" smtClean="0"/>
              <a:t>grade interpretativa</a:t>
            </a:r>
            <a:endParaRPr lang="pt-BR" sz="33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b="1" dirty="0" smtClean="0"/>
              <a:t>Tesauros terminológicos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7638"/>
            <a:ext cx="7139136" cy="470852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800" dirty="0" smtClean="0"/>
              <a:t>São instrumentos que usam simultaneamente princípios de organização de tesauros e de organização de sistemas de conceitos</a:t>
            </a:r>
          </a:p>
          <a:p>
            <a:pPr algn="just"/>
            <a:r>
              <a:rPr lang="pt-BR" sz="2800" dirty="0" smtClean="0"/>
              <a:t>A </a:t>
            </a:r>
            <a:r>
              <a:rPr lang="pt-BR" sz="2800" dirty="0"/>
              <a:t>delimitação de </a:t>
            </a:r>
            <a:r>
              <a:rPr lang="pt-BR" sz="2800" dirty="0" smtClean="0"/>
              <a:t>domínios e </a:t>
            </a:r>
            <a:r>
              <a:rPr lang="pt-BR" sz="2800" dirty="0"/>
              <a:t>a operação de seleção dos termos que lhe são próprios fundamentam-se, pois, </a:t>
            </a:r>
            <a:r>
              <a:rPr lang="pt-BR" sz="2800" dirty="0" smtClean="0"/>
              <a:t>na terminologia </a:t>
            </a:r>
            <a:r>
              <a:rPr lang="pt-BR" sz="2800" dirty="0"/>
              <a:t>teórica e nas suas aplicações concretas</a:t>
            </a:r>
            <a:r>
              <a:rPr lang="pt-BR" sz="2800" dirty="0" smtClean="0"/>
              <a:t>.</a:t>
            </a:r>
          </a:p>
          <a:p>
            <a:pPr algn="just"/>
            <a:r>
              <a:rPr lang="pt-BR" sz="2800" dirty="0"/>
              <a:t>Utilizam as características dos conceitos como um elemento essencial para o estabelecimento das relações entre os conceitos e para a formação de definições que são parte integrante deste novo tipo de instrumento.</a:t>
            </a:r>
          </a:p>
          <a:p>
            <a:pPr algn="just"/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D8018-739C-4224-98FA-FED14F06EB9B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7318" y="188640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pt-BR" sz="3600" b="1" dirty="0" smtClean="0"/>
              <a:t>Normas terminológicas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10754"/>
            <a:ext cx="7488832" cy="5015409"/>
          </a:xfrm>
        </p:spPr>
        <p:txBody>
          <a:bodyPr>
            <a:normAutofit fontScale="92500"/>
          </a:bodyPr>
          <a:lstStyle/>
          <a:p>
            <a:r>
              <a:rPr lang="pt-BR" sz="2800" dirty="0"/>
              <a:t>As normas terminológicas têm como objetivo prescrever recomendações sobre princípios e métodos do trabalho </a:t>
            </a:r>
            <a:r>
              <a:rPr lang="pt-BR" sz="2800" dirty="0" smtClean="0"/>
              <a:t>terminológico.</a:t>
            </a:r>
          </a:p>
          <a:p>
            <a:r>
              <a:rPr lang="pt-BR" sz="2800" dirty="0" smtClean="0"/>
              <a:t>ISO </a:t>
            </a:r>
            <a:r>
              <a:rPr lang="pt-BR" sz="2800" dirty="0"/>
              <a:t>7</a:t>
            </a:r>
            <a:r>
              <a:rPr lang="en-US" sz="2800" dirty="0"/>
              <a:t>04 - </a:t>
            </a:r>
            <a:r>
              <a:rPr lang="en-US" sz="2800" i="1" dirty="0"/>
              <a:t>Terminology work- principles and methods</a:t>
            </a:r>
            <a:endParaRPr lang="pt-BR" sz="2800" dirty="0"/>
          </a:p>
          <a:p>
            <a:r>
              <a:rPr lang="en-US" sz="2800" dirty="0" smtClean="0"/>
              <a:t> </a:t>
            </a:r>
            <a:r>
              <a:rPr lang="en-US" sz="2800" dirty="0"/>
              <a:t>ISO 1087 - </a:t>
            </a:r>
            <a:r>
              <a:rPr lang="en-US" sz="2800" i="1" dirty="0"/>
              <a:t>Terminology work </a:t>
            </a:r>
            <a:r>
              <a:rPr lang="en-US" sz="2800" i="1" dirty="0" smtClean="0"/>
              <a:t>– vocabulary</a:t>
            </a:r>
          </a:p>
          <a:p>
            <a:pPr lvl="1" algn="just"/>
            <a:r>
              <a:rPr lang="pt-BR" sz="2400" dirty="0"/>
              <a:t>dirigem-se particularmente à estruturação do sistema de conceitos a partir da identificação dos conceitos e termos correspondentes, bem como das relações </a:t>
            </a:r>
            <a:r>
              <a:rPr lang="pt-BR" sz="2400" dirty="0" smtClean="0"/>
              <a:t>lógico-linguísticas </a:t>
            </a:r>
            <a:r>
              <a:rPr lang="pt-BR" sz="2400" dirty="0"/>
              <a:t>que permitem a delimitação do conceito e do sistema de conceitos.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600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1347</Words>
  <Application>Microsoft Office PowerPoint</Application>
  <PresentationFormat>Apresentação na tela (4:3)</PresentationFormat>
  <Paragraphs>206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Calibri</vt:lpstr>
      <vt:lpstr>Trebuchet MS</vt:lpstr>
      <vt:lpstr>Wingdings</vt:lpstr>
      <vt:lpstr>Wingdings 3</vt:lpstr>
      <vt:lpstr>Facetado</vt:lpstr>
      <vt:lpstr>Normas terminológicas</vt:lpstr>
      <vt:lpstr>Terminologia</vt:lpstr>
      <vt:lpstr>Tesauros</vt:lpstr>
      <vt:lpstr>Tesauro </vt:lpstr>
      <vt:lpstr>Tesauros</vt:lpstr>
      <vt:lpstr>Tesauro e Terminologia</vt:lpstr>
      <vt:lpstr>Tesauro</vt:lpstr>
      <vt:lpstr>Tesauros terminológicos</vt:lpstr>
      <vt:lpstr>Normas terminológicas</vt:lpstr>
      <vt:lpstr>Tipos de relações</vt:lpstr>
      <vt:lpstr>Metodologia</vt:lpstr>
      <vt:lpstr>Características dos Conceitos</vt:lpstr>
      <vt:lpstr>Contextualização dos conceitos</vt:lpstr>
      <vt:lpstr>Termo</vt:lpstr>
      <vt:lpstr>Pesquisa temática</vt:lpstr>
      <vt:lpstr>Iniciação na especialidade</vt:lpstr>
      <vt:lpstr>Seleção da documentação</vt:lpstr>
      <vt:lpstr>Árvore de domínio</vt:lpstr>
      <vt:lpstr>Exemplo de árvore de domínio</vt:lpstr>
      <vt:lpstr>Identificação das unidades terminológicas</vt:lpstr>
      <vt:lpstr>Ficha terminológica</vt:lpstr>
      <vt:lpstr>Conteúdo de uma ficha terminológica</vt:lpstr>
      <vt:lpstr>Tipos de fichas terminológicas</vt:lpstr>
      <vt:lpstr>Ficha terminológica de trabalho / Ficha de coleta</vt:lpstr>
      <vt:lpstr>Ficha de síntese</vt:lpstr>
      <vt:lpstr>Ficha de remissiva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vânia</dc:creator>
  <cp:lastModifiedBy>BIBLIOTECA</cp:lastModifiedBy>
  <cp:revision>12</cp:revision>
  <dcterms:created xsi:type="dcterms:W3CDTF">2015-05-18T14:33:52Z</dcterms:created>
  <dcterms:modified xsi:type="dcterms:W3CDTF">2015-05-19T21:05:31Z</dcterms:modified>
</cp:coreProperties>
</file>