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44C943-38D8-4892-BD34-19B676F73835}" type="datetimeFigureOut">
              <a:rPr lang="pt-BR" smtClean="0"/>
              <a:t>14/05/2015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EA4D3B-D204-42D2-882B-A2B49E3C89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Aluna: Ana Carolina </a:t>
            </a:r>
            <a:r>
              <a:rPr lang="pt-BR" dirty="0" err="1" smtClean="0"/>
              <a:t>Tagliatti</a:t>
            </a:r>
            <a:r>
              <a:rPr lang="pt-BR" dirty="0" smtClean="0"/>
              <a:t> </a:t>
            </a:r>
            <a:r>
              <a:rPr lang="pt-BR" dirty="0" err="1" smtClean="0"/>
              <a:t>Zani</a:t>
            </a:r>
            <a:endParaRPr lang="pt-BR" dirty="0" smtClean="0"/>
          </a:p>
          <a:p>
            <a:r>
              <a:rPr lang="pt-BR" dirty="0" smtClean="0"/>
              <a:t>Orientador: Prof. Dr. </a:t>
            </a:r>
            <a:r>
              <a:rPr lang="pt-BR" dirty="0" err="1" smtClean="0"/>
              <a:t>Julio</a:t>
            </a:r>
            <a:r>
              <a:rPr lang="pt-BR" dirty="0" smtClean="0"/>
              <a:t> César Rosa e Silva</a:t>
            </a:r>
          </a:p>
          <a:p>
            <a:r>
              <a:rPr lang="pt-BR" dirty="0" smtClean="0"/>
              <a:t>Programa: Ginecologia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07704" y="1484784"/>
            <a:ext cx="68407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 smtClean="0"/>
              <a:t>Artigo: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Acute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normovolemic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hemodilution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pig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associated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renal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tissue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edema,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impaired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renal microvascular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oxygenation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functional</a:t>
            </a:r>
            <a:r>
              <a:rPr lang="pt-B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24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</a:t>
            </a:r>
            <a:endParaRPr lang="pt-B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7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Hemodiluição</a:t>
            </a:r>
            <a:r>
              <a:rPr lang="pt-BR" dirty="0" smtClean="0"/>
              <a:t> </a:t>
            </a:r>
            <a:r>
              <a:rPr lang="pt-BR" dirty="0" err="1" smtClean="0"/>
              <a:t>normovolêmica</a:t>
            </a:r>
            <a:r>
              <a:rPr lang="pt-BR" dirty="0" smtClean="0"/>
              <a:t> é uma técnica comum para reduzir a necessidade de transfusão sanguínea </a:t>
            </a:r>
            <a:r>
              <a:rPr lang="pt-BR" dirty="0" err="1" smtClean="0"/>
              <a:t>alogênica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Pouco se sabe sobre a relação entre a </a:t>
            </a:r>
            <a:r>
              <a:rPr lang="pt-BR" dirty="0" err="1" smtClean="0"/>
              <a:t>hemodiluição</a:t>
            </a:r>
            <a:r>
              <a:rPr lang="pt-BR" dirty="0" smtClean="0"/>
              <a:t> e a ocorrência de dano renal agudo, necessitando de mais estudo para isso.</a:t>
            </a:r>
          </a:p>
          <a:p>
            <a:r>
              <a:rPr lang="pt-BR" dirty="0" smtClean="0"/>
              <a:t>O rim tem uma alta sensibilidade à queda do hematócrito.</a:t>
            </a:r>
          </a:p>
          <a:p>
            <a:r>
              <a:rPr lang="pt-BR" dirty="0" smtClean="0"/>
              <a:t>Porcos tem respostas renais semelhantes aos humanos, por isso foram escolhidos de modelo experimental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51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err="1" smtClean="0"/>
              <a:t>Hemodiluição</a:t>
            </a:r>
            <a:r>
              <a:rPr lang="pt-BR" dirty="0" smtClean="0"/>
              <a:t> </a:t>
            </a:r>
            <a:r>
              <a:rPr lang="pt-BR" dirty="0" err="1" smtClean="0"/>
              <a:t>normovolêmica</a:t>
            </a:r>
            <a:r>
              <a:rPr lang="pt-BR" dirty="0" smtClean="0"/>
              <a:t> </a:t>
            </a:r>
            <a:r>
              <a:rPr lang="pt-BR" dirty="0" err="1" smtClean="0"/>
              <a:t>agura</a:t>
            </a:r>
            <a:r>
              <a:rPr lang="pt-BR" dirty="0" smtClean="0"/>
              <a:t> prejudica a oxigenação renal e a função do rim no porco.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9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Materiais e 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18 porcos foram instalados cateteres para mensuração de parâmetros hemáticos e renais. </a:t>
            </a:r>
            <a:endParaRPr lang="pt-BR" dirty="0"/>
          </a:p>
          <a:p>
            <a:r>
              <a:rPr lang="pt-BR" dirty="0" smtClean="0"/>
              <a:t>3 grupos:</a:t>
            </a:r>
          </a:p>
          <a:p>
            <a:pPr lvl="1"/>
            <a:r>
              <a:rPr lang="pt-BR" dirty="0" smtClean="0"/>
              <a:t>Controle (n=6)</a:t>
            </a:r>
          </a:p>
          <a:p>
            <a:pPr lvl="1"/>
            <a:r>
              <a:rPr lang="pt-BR" dirty="0" err="1" smtClean="0"/>
              <a:t>Colóide</a:t>
            </a:r>
            <a:r>
              <a:rPr lang="pt-BR" dirty="0" smtClean="0"/>
              <a:t> (n=6)</a:t>
            </a:r>
          </a:p>
          <a:p>
            <a:pPr lvl="1"/>
            <a:r>
              <a:rPr lang="pt-BR" dirty="0" err="1" smtClean="0"/>
              <a:t>Cristalóide</a:t>
            </a:r>
            <a:r>
              <a:rPr lang="pt-BR" dirty="0" smtClean="0"/>
              <a:t> (n=6)</a:t>
            </a:r>
          </a:p>
          <a:p>
            <a:r>
              <a:rPr lang="pt-BR" dirty="0" smtClean="0"/>
              <a:t>Extração de sangue pelo cateter central simultaneamente a infusão da reposição por um cateter periférico em 4 etapas: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9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39888" y="589753"/>
            <a:ext cx="2304256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sz="2000" dirty="0" err="1"/>
              <a:t>Baseline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396072" y="1192529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 smtClean="0"/>
              <a:t>Colóide</a:t>
            </a:r>
            <a:r>
              <a:rPr lang="pt-BR" sz="1600" dirty="0" smtClean="0"/>
              <a:t> 1:1 Volume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46599" y="1691359"/>
            <a:ext cx="2353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err="1" smtClean="0"/>
              <a:t>Cristalóide</a:t>
            </a:r>
            <a:r>
              <a:rPr lang="pt-BR" sz="1600" dirty="0" smtClean="0"/>
              <a:t> 1:3 Volume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684104" y="2173929"/>
            <a:ext cx="2304256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sz="2000" dirty="0"/>
              <a:t>H1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104726" y="643614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err="1" smtClean="0"/>
              <a:t>Ht</a:t>
            </a:r>
            <a:r>
              <a:rPr lang="pt-BR" sz="1100" dirty="0" smtClean="0"/>
              <a:t>: 30%</a:t>
            </a:r>
            <a:endParaRPr lang="pt-BR" sz="11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132376" y="2227790"/>
            <a:ext cx="1455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err="1" smtClean="0"/>
              <a:t>Ht</a:t>
            </a:r>
            <a:r>
              <a:rPr lang="pt-BR" sz="1100" dirty="0" smtClean="0"/>
              <a:t>: 25%  /  Medidas</a:t>
            </a:r>
            <a:endParaRPr lang="pt-BR" sz="11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556312" y="3830113"/>
            <a:ext cx="2304256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H2</a:t>
            </a:r>
            <a:endParaRPr lang="pt-BR" sz="2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7004584" y="3883974"/>
            <a:ext cx="1455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err="1" smtClean="0"/>
              <a:t>Ht</a:t>
            </a:r>
            <a:r>
              <a:rPr lang="pt-BR" sz="1100" dirty="0" smtClean="0"/>
              <a:t>: 20%  /  Medidas</a:t>
            </a:r>
            <a:endParaRPr lang="pt-BR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283391" y="5507940"/>
            <a:ext cx="2304256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/>
          </a:lstStyle>
          <a:p>
            <a:r>
              <a:rPr lang="pt-BR" sz="2000" dirty="0"/>
              <a:t>H3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739888" y="5561801"/>
            <a:ext cx="1455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err="1" smtClean="0"/>
              <a:t>Ht</a:t>
            </a:r>
            <a:r>
              <a:rPr lang="pt-BR" sz="1100" dirty="0" smtClean="0"/>
              <a:t>: 15%  /  Medidas</a:t>
            </a:r>
            <a:endParaRPr lang="pt-BR" sz="1100" dirty="0"/>
          </a:p>
        </p:txBody>
      </p:sp>
      <p:cxnSp>
        <p:nvCxnSpPr>
          <p:cNvPr id="27" name="Conector angulado 26"/>
          <p:cNvCxnSpPr>
            <a:stCxn id="9" idx="2"/>
            <a:endCxn id="12" idx="0"/>
          </p:cNvCxnSpPr>
          <p:nvPr/>
        </p:nvCxnSpPr>
        <p:spPr>
          <a:xfrm rot="16200000" flipH="1">
            <a:off x="4144299" y="2265972"/>
            <a:ext cx="1256074" cy="1872208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4" idx="2"/>
            <a:endCxn id="9" idx="0"/>
          </p:cNvCxnSpPr>
          <p:nvPr/>
        </p:nvCxnSpPr>
        <p:spPr>
          <a:xfrm rot="16200000" flipH="1">
            <a:off x="2272091" y="609788"/>
            <a:ext cx="1184066" cy="1944216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12" idx="2"/>
            <a:endCxn id="14" idx="0"/>
          </p:cNvCxnSpPr>
          <p:nvPr/>
        </p:nvCxnSpPr>
        <p:spPr>
          <a:xfrm rot="5400000">
            <a:off x="3933122" y="3732621"/>
            <a:ext cx="1277717" cy="2272921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3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6" t="35296" r="12452" b="19259"/>
          <a:stretch/>
        </p:blipFill>
        <p:spPr bwMode="auto">
          <a:xfrm>
            <a:off x="323528" y="4437112"/>
            <a:ext cx="5796000" cy="19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7" t="20831" r="68258" b="10764"/>
          <a:stretch/>
        </p:blipFill>
        <p:spPr bwMode="auto">
          <a:xfrm>
            <a:off x="5868144" y="548680"/>
            <a:ext cx="265756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11255" y="4437112"/>
            <a:ext cx="1832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Pressão Arterial Média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95936" y="4437112"/>
            <a:ext cx="1747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Batimentos Cardíacos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372200" y="548680"/>
            <a:ext cx="22252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Resistência Vascular Sistêmica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98035" y="2627620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Resistência Vascular Renal</a:t>
            </a:r>
            <a:endParaRPr lang="pt-BR" sz="1100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Com significância estatística:</a:t>
            </a:r>
          </a:p>
          <a:p>
            <a:pPr lvl="1"/>
            <a:r>
              <a:rPr lang="pt-BR" dirty="0" smtClean="0"/>
              <a:t>Queda da PAM e dos BPM</a:t>
            </a:r>
          </a:p>
          <a:p>
            <a:pPr lvl="1"/>
            <a:r>
              <a:rPr lang="pt-BR" dirty="0" smtClean="0"/>
              <a:t>Queda da RV sistêmica</a:t>
            </a:r>
          </a:p>
          <a:p>
            <a:pPr lvl="1"/>
            <a:r>
              <a:rPr lang="pt-BR" dirty="0" smtClean="0"/>
              <a:t>Queda da RV renal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6570043" y="5085184"/>
            <a:ext cx="162197" cy="162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riângulo isósceles 10"/>
          <p:cNvSpPr/>
          <p:nvPr/>
        </p:nvSpPr>
        <p:spPr>
          <a:xfrm>
            <a:off x="6552383" y="4797152"/>
            <a:ext cx="179857" cy="1550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6552382" y="5373216"/>
            <a:ext cx="179858" cy="179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740724" y="4725144"/>
            <a:ext cx="1359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Controle</a:t>
            </a:r>
          </a:p>
          <a:p>
            <a:r>
              <a:rPr lang="pt-BR" dirty="0" smtClean="0"/>
              <a:t>Coloide</a:t>
            </a:r>
          </a:p>
          <a:p>
            <a:r>
              <a:rPr lang="pt-BR" dirty="0" err="1" smtClean="0"/>
              <a:t>Cristalóide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875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2" t="24365" r="18924" b="9919"/>
          <a:stretch/>
        </p:blipFill>
        <p:spPr bwMode="auto">
          <a:xfrm>
            <a:off x="395536" y="1556792"/>
            <a:ext cx="7848000" cy="480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26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Houve maior queda da PAM, mais elevação dos batimentos cardíacos e redução da PO2 nos vasos renais com o uso dos </a:t>
            </a:r>
            <a:r>
              <a:rPr lang="pt-BR" dirty="0" err="1" smtClean="0"/>
              <a:t>cristalóides</a:t>
            </a:r>
            <a:r>
              <a:rPr lang="pt-BR" dirty="0" smtClean="0"/>
              <a:t>, com significância estatística.</a:t>
            </a:r>
          </a:p>
          <a:p>
            <a:r>
              <a:rPr lang="pt-BR" dirty="0" err="1" smtClean="0"/>
              <a:t>Colóides</a:t>
            </a:r>
            <a:r>
              <a:rPr lang="pt-BR" dirty="0" smtClean="0"/>
              <a:t> são superiores quando comparados com </a:t>
            </a:r>
            <a:r>
              <a:rPr lang="pt-BR" dirty="0" err="1" smtClean="0"/>
              <a:t>cristalóides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achados questionam o papel dos </a:t>
            </a:r>
            <a:r>
              <a:rPr lang="pt-BR" dirty="0" err="1" smtClean="0"/>
              <a:t>cristalóides</a:t>
            </a:r>
            <a:r>
              <a:rPr lang="pt-BR" dirty="0" smtClean="0"/>
              <a:t> como fluidos </a:t>
            </a:r>
            <a:r>
              <a:rPr lang="pt-BR" dirty="0" err="1" smtClean="0"/>
              <a:t>hemodiluentes</a:t>
            </a:r>
            <a:r>
              <a:rPr lang="pt-BR" dirty="0" smtClean="0"/>
              <a:t> quando levando em conta as consequências a curto prazo para os rins.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7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281</Words>
  <Application>Microsoft Office PowerPoint</Application>
  <PresentationFormat>Apresentação na tela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Apresentação do PowerPoint</vt:lpstr>
      <vt:lpstr>Introdução</vt:lpstr>
      <vt:lpstr>Hipótese</vt:lpstr>
      <vt:lpstr>Materiais e Métodos</vt:lpstr>
      <vt:lpstr>Apresentação do PowerPoint</vt:lpstr>
      <vt:lpstr>Resultados</vt:lpstr>
      <vt:lpstr>Resultados</vt:lpstr>
      <vt:lpstr>Conclusões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Artigo: Acute normovolemic hemodilution in the pig is associated with renal tissue edema, impaired renal microvascular oxygenation, and functional loss</dc:title>
  <dc:creator>Ana Carolina</dc:creator>
  <cp:lastModifiedBy>Ana Carolina</cp:lastModifiedBy>
  <cp:revision>6</cp:revision>
  <dcterms:created xsi:type="dcterms:W3CDTF">2015-05-15T01:28:12Z</dcterms:created>
  <dcterms:modified xsi:type="dcterms:W3CDTF">2015-05-15T02:14:11Z</dcterms:modified>
</cp:coreProperties>
</file>