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8" r:id="rId2"/>
    <p:sldId id="283" r:id="rId3"/>
    <p:sldId id="289" r:id="rId4"/>
    <p:sldId id="290" r:id="rId5"/>
    <p:sldId id="288" r:id="rId6"/>
    <p:sldId id="292" r:id="rId7"/>
    <p:sldId id="293" r:id="rId8"/>
    <p:sldId id="274" r:id="rId9"/>
    <p:sldId id="294" r:id="rId10"/>
    <p:sldId id="264" r:id="rId11"/>
    <p:sldId id="262" r:id="rId12"/>
    <p:sldId id="284" r:id="rId13"/>
    <p:sldId id="272" r:id="rId14"/>
    <p:sldId id="285" r:id="rId15"/>
    <p:sldId id="271" r:id="rId16"/>
    <p:sldId id="286" r:id="rId17"/>
    <p:sldId id="273" r:id="rId18"/>
    <p:sldId id="287" r:id="rId19"/>
    <p:sldId id="270" r:id="rId20"/>
    <p:sldId id="278" r:id="rId21"/>
    <p:sldId id="291" r:id="rId22"/>
    <p:sldId id="295" r:id="rId23"/>
    <p:sldId id="279" r:id="rId24"/>
    <p:sldId id="280"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8DE1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54" autoAdjust="0"/>
  </p:normalViewPr>
  <p:slideViewPr>
    <p:cSldViewPr>
      <p:cViewPr varScale="1">
        <p:scale>
          <a:sx n="80" d="100"/>
          <a:sy n="80" d="100"/>
        </p:scale>
        <p:origin x="11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25F3A3-B8B6-48F4-A264-81047E7C951B}" type="datetimeFigureOut">
              <a:rPr lang="en-ZA" smtClean="0"/>
              <a:t>2017/03/24</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364B8D5-138E-4AD1-8124-2A87554DCC98}" type="slidenum">
              <a:rPr lang="en-ZA" smtClean="0"/>
              <a:t>‹nº›</a:t>
            </a:fld>
            <a:endParaRPr lang="en-ZA"/>
          </a:p>
        </p:txBody>
      </p:sp>
    </p:spTree>
    <p:extLst>
      <p:ext uri="{BB962C8B-B14F-4D97-AF65-F5344CB8AC3E}">
        <p14:creationId xmlns:p14="http://schemas.microsoft.com/office/powerpoint/2010/main" val="8797633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A75C0B5-99A5-4256-87BC-A6AEA6CBB1EC}" type="datetimeFigureOut">
              <a:rPr lang="en-ZA" smtClean="0"/>
              <a:t>2017/03/24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8264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A75C0B5-99A5-4256-87BC-A6AEA6CBB1EC}" type="datetimeFigureOut">
              <a:rPr lang="en-ZA" smtClean="0"/>
              <a:t>2017/03/24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386371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A75C0B5-99A5-4256-87BC-A6AEA6CBB1EC}" type="datetimeFigureOut">
              <a:rPr lang="en-ZA" smtClean="0"/>
              <a:t>2017/03/24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289956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A75C0B5-99A5-4256-87BC-A6AEA6CBB1EC}" type="datetimeFigureOut">
              <a:rPr lang="en-ZA" smtClean="0"/>
              <a:t>2017/03/24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196630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5C0B5-99A5-4256-87BC-A6AEA6CBB1EC}" type="datetimeFigureOut">
              <a:rPr lang="en-ZA" smtClean="0"/>
              <a:t>2017/03/24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319054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A75C0B5-99A5-4256-87BC-A6AEA6CBB1EC}" type="datetimeFigureOut">
              <a:rPr lang="en-ZA" smtClean="0"/>
              <a:t>2017/03/24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193946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A75C0B5-99A5-4256-87BC-A6AEA6CBB1EC}" type="datetimeFigureOut">
              <a:rPr lang="en-ZA" smtClean="0"/>
              <a:t>2017/03/24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135269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A75C0B5-99A5-4256-87BC-A6AEA6CBB1EC}" type="datetimeFigureOut">
              <a:rPr lang="en-ZA" smtClean="0"/>
              <a:t>2017/03/24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326815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5C0B5-99A5-4256-87BC-A6AEA6CBB1EC}" type="datetimeFigureOut">
              <a:rPr lang="en-ZA" smtClean="0"/>
              <a:t>2017/03/24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121558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5C0B5-99A5-4256-87BC-A6AEA6CBB1EC}" type="datetimeFigureOut">
              <a:rPr lang="en-ZA" smtClean="0"/>
              <a:t>2017/03/24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271870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5C0B5-99A5-4256-87BC-A6AEA6CBB1EC}" type="datetimeFigureOut">
              <a:rPr lang="en-ZA" smtClean="0"/>
              <a:t>2017/03/24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E43B2A2-05F6-4282-8697-957661C5721F}" type="slidenum">
              <a:rPr lang="en-ZA" smtClean="0"/>
              <a:t>‹nº›</a:t>
            </a:fld>
            <a:endParaRPr lang="en-ZA"/>
          </a:p>
        </p:txBody>
      </p:sp>
    </p:spTree>
    <p:extLst>
      <p:ext uri="{BB962C8B-B14F-4D97-AF65-F5344CB8AC3E}">
        <p14:creationId xmlns:p14="http://schemas.microsoft.com/office/powerpoint/2010/main" val="178748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5C0B5-99A5-4256-87BC-A6AEA6CBB1EC}" type="datetimeFigureOut">
              <a:rPr lang="en-ZA" smtClean="0"/>
              <a:t>2017/03/24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3B2A2-05F6-4282-8697-957661C5721F}" type="slidenum">
              <a:rPr lang="en-ZA" smtClean="0"/>
              <a:t>‹nº›</a:t>
            </a:fld>
            <a:endParaRPr lang="en-ZA"/>
          </a:p>
        </p:txBody>
      </p:sp>
    </p:spTree>
    <p:extLst>
      <p:ext uri="{BB962C8B-B14F-4D97-AF65-F5344CB8AC3E}">
        <p14:creationId xmlns:p14="http://schemas.microsoft.com/office/powerpoint/2010/main" val="3572215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9.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5.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arius.smit@nwu.ac.z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2"/>
          <a:srcRect l="27245" t="2837" r="6304" b="9456"/>
          <a:stretch/>
        </p:blipFill>
        <p:spPr bwMode="auto">
          <a:xfrm>
            <a:off x="469424" y="2772287"/>
            <a:ext cx="3960440" cy="3085530"/>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p:txBody>
          <a:bodyPr/>
          <a:lstStyle/>
          <a:p>
            <a:r>
              <a:rPr lang="en-ZA" dirty="0" smtClean="0"/>
              <a:t>The right to education</a:t>
            </a:r>
            <a:endParaRPr lang="en-ZA" dirty="0"/>
          </a:p>
        </p:txBody>
      </p:sp>
      <p:pic>
        <p:nvPicPr>
          <p:cNvPr id="1026" name="Picture 2" descr="Image result for access to education in south 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36337"/>
            <a:ext cx="4114800" cy="432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65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7" y="0"/>
            <a:ext cx="9390239" cy="1052736"/>
          </a:xfrm>
        </p:spPr>
        <p:txBody>
          <a:bodyPr>
            <a:normAutofit fontScale="90000"/>
          </a:bodyPr>
          <a:lstStyle/>
          <a:p>
            <a:pPr lvl="0"/>
            <a:r>
              <a:rPr lang="en-ZA" dirty="0" smtClean="0"/>
              <a:t>Quality education? – </a:t>
            </a:r>
            <a:r>
              <a:rPr lang="en-ZA" dirty="0" err="1" smtClean="0"/>
              <a:t>Unesco</a:t>
            </a:r>
            <a:r>
              <a:rPr lang="en-ZA" dirty="0" smtClean="0"/>
              <a:t> 4 A’s Scheme </a:t>
            </a:r>
            <a:endParaRPr lang="en-ZA"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652"/>
          <a:stretch/>
        </p:blipFill>
        <p:spPr>
          <a:xfrm>
            <a:off x="6297" y="2422348"/>
            <a:ext cx="2653012" cy="2819138"/>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9949" b="24388"/>
          <a:stretch/>
        </p:blipFill>
        <p:spPr>
          <a:xfrm>
            <a:off x="3261541" y="3789437"/>
            <a:ext cx="4018546" cy="1611086"/>
          </a:xfrm>
          <a:prstGeom prst="rect">
            <a:avLst/>
          </a:prstGeom>
          <a:ln w="25400">
            <a:solidFill>
              <a:schemeClr val="tx2"/>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466" y="1196752"/>
            <a:ext cx="4068621" cy="14469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9813" y="2482631"/>
            <a:ext cx="3971925" cy="1152525"/>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8817" r="3642" b="27921"/>
          <a:stretch/>
        </p:blipFill>
        <p:spPr>
          <a:xfrm>
            <a:off x="7837911" y="5472667"/>
            <a:ext cx="1159711" cy="8861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8845" y="2636911"/>
            <a:ext cx="1210816" cy="1210816"/>
          </a:xfrm>
          <a:prstGeom prst="rect">
            <a:avLst/>
          </a:prstGeom>
        </p:spPr>
      </p:pic>
      <p:grpSp>
        <p:nvGrpSpPr>
          <p:cNvPr id="12" name="Group 11"/>
          <p:cNvGrpSpPr/>
          <p:nvPr/>
        </p:nvGrpSpPr>
        <p:grpSpPr>
          <a:xfrm>
            <a:off x="3259813" y="5531022"/>
            <a:ext cx="4068621" cy="886150"/>
            <a:chOff x="3055596" y="5400523"/>
            <a:chExt cx="4068621" cy="886150"/>
          </a:xfrm>
        </p:grpSpPr>
        <p:sp>
          <p:nvSpPr>
            <p:cNvPr id="11" name="Rounded Rectangle 10"/>
            <p:cNvSpPr/>
            <p:nvPr/>
          </p:nvSpPr>
          <p:spPr>
            <a:xfrm>
              <a:off x="3055596" y="5400523"/>
              <a:ext cx="4068621" cy="88615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3055596" y="5400523"/>
              <a:ext cx="4068621" cy="769441"/>
            </a:xfrm>
            <a:prstGeom prst="rect">
              <a:avLst/>
            </a:prstGeom>
            <a:noFill/>
          </p:spPr>
          <p:txBody>
            <a:bodyPr wrap="square" rtlCol="0">
              <a:spAutoFit/>
            </a:bodyPr>
            <a:lstStyle/>
            <a:p>
              <a:pPr algn="ctr"/>
              <a:r>
                <a:rPr lang="en-US" dirty="0" smtClean="0">
                  <a:latin typeface="Baskerville Old Face" pitchFamily="18" charset="0"/>
                </a:rPr>
                <a:t> </a:t>
              </a:r>
              <a:r>
                <a:rPr lang="en-US" sz="4400" dirty="0" smtClean="0">
                  <a:latin typeface="Berlin Sans FB" pitchFamily="34" charset="0"/>
                </a:rPr>
                <a:t>Acceptability</a:t>
              </a:r>
              <a:endParaRPr lang="en-ZA" sz="4400" dirty="0">
                <a:latin typeface="Berlin Sans FB" pitchFamily="34" charset="0"/>
              </a:endParaRPr>
            </a:p>
          </p:txBody>
        </p:sp>
      </p:grpSp>
      <p:sp>
        <p:nvSpPr>
          <p:cNvPr id="13" name="Right Arrow 12"/>
          <p:cNvSpPr/>
          <p:nvPr/>
        </p:nvSpPr>
        <p:spPr>
          <a:xfrm rot="19675851">
            <a:off x="2564807" y="2154544"/>
            <a:ext cx="72769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ight Arrow 13"/>
          <p:cNvSpPr/>
          <p:nvPr/>
        </p:nvSpPr>
        <p:spPr>
          <a:xfrm rot="21031763">
            <a:off x="2619887" y="3099873"/>
            <a:ext cx="72769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ight Arrow 14"/>
          <p:cNvSpPr/>
          <p:nvPr/>
        </p:nvSpPr>
        <p:spPr>
          <a:xfrm rot="717029">
            <a:off x="2581763" y="4384543"/>
            <a:ext cx="72769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ight Arrow 15"/>
          <p:cNvSpPr/>
          <p:nvPr/>
        </p:nvSpPr>
        <p:spPr>
          <a:xfrm rot="1913843">
            <a:off x="2481637" y="5292511"/>
            <a:ext cx="72769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2814" y="1407000"/>
            <a:ext cx="1141686" cy="1141686"/>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7815" t="4111" r="39126" b="13128"/>
          <a:stretch/>
        </p:blipFill>
        <p:spPr>
          <a:xfrm>
            <a:off x="7897660" y="4157263"/>
            <a:ext cx="1073187" cy="1111499"/>
          </a:xfrm>
          <a:prstGeom prst="rect">
            <a:avLst/>
          </a:prstGeom>
        </p:spPr>
      </p:pic>
    </p:spTree>
    <p:extLst>
      <p:ext uri="{BB962C8B-B14F-4D97-AF65-F5344CB8AC3E}">
        <p14:creationId xmlns:p14="http://schemas.microsoft.com/office/powerpoint/2010/main" val="3603650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905"/>
            <a:ext cx="8229600" cy="1143000"/>
          </a:xfrm>
        </p:spPr>
        <p:txBody>
          <a:bodyPr>
            <a:normAutofit fontScale="90000"/>
          </a:bodyPr>
          <a:lstStyle/>
          <a:p>
            <a:r>
              <a:rPr lang="en-ZA" b="1" dirty="0" smtClean="0"/>
              <a:t>Elements and factors to determine quality of education</a:t>
            </a:r>
            <a:endParaRPr lang="en-Z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4708" y="1412776"/>
            <a:ext cx="4049390" cy="144016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044" r="27755" b="9714"/>
          <a:stretch/>
        </p:blipFill>
        <p:spPr>
          <a:xfrm>
            <a:off x="3479303" y="3079909"/>
            <a:ext cx="1800200" cy="163664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4761" t="20018" r="36191" b="18184"/>
          <a:stretch/>
        </p:blipFill>
        <p:spPr>
          <a:xfrm>
            <a:off x="709216" y="2998214"/>
            <a:ext cx="2424510" cy="17183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878" y="5096977"/>
            <a:ext cx="3028950" cy="15144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1512829"/>
            <a:ext cx="1226563" cy="127674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4353" y="3099857"/>
            <a:ext cx="1808643" cy="159675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1035" y="1412776"/>
            <a:ext cx="1476849" cy="147684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1471" y="5096977"/>
            <a:ext cx="2156774" cy="1351781"/>
          </a:xfrm>
          <a:prstGeom prst="rect">
            <a:avLst/>
          </a:prstGeom>
        </p:spPr>
      </p:pic>
    </p:spTree>
    <p:extLst>
      <p:ext uri="{BB962C8B-B14F-4D97-AF65-F5344CB8AC3E}">
        <p14:creationId xmlns:p14="http://schemas.microsoft.com/office/powerpoint/2010/main" val="1593936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AVAILABILITY</a:t>
            </a:r>
            <a:r>
              <a:rPr lang="en-ZA" dirty="0"/>
              <a:t/>
            </a:r>
            <a:br>
              <a:rPr lang="en-ZA" dirty="0"/>
            </a:br>
            <a:endParaRPr lang="en-ZA" dirty="0"/>
          </a:p>
        </p:txBody>
      </p:sp>
      <p:sp>
        <p:nvSpPr>
          <p:cNvPr id="3" name="Content Placeholder 2"/>
          <p:cNvSpPr>
            <a:spLocks noGrp="1"/>
          </p:cNvSpPr>
          <p:nvPr>
            <p:ph idx="1"/>
          </p:nvPr>
        </p:nvSpPr>
        <p:spPr>
          <a:xfrm>
            <a:off x="457200" y="1268760"/>
            <a:ext cx="8229600" cy="4857403"/>
          </a:xfrm>
        </p:spPr>
        <p:txBody>
          <a:bodyPr>
            <a:normAutofit/>
          </a:bodyPr>
          <a:lstStyle/>
          <a:p>
            <a:pPr fontAlgn="b"/>
            <a:r>
              <a:rPr lang="en-ZA" dirty="0" smtClean="0"/>
              <a:t>Funding </a:t>
            </a:r>
            <a:r>
              <a:rPr lang="en-ZA" dirty="0"/>
              <a:t>/ economic barriers</a:t>
            </a:r>
          </a:p>
          <a:p>
            <a:pPr fontAlgn="b"/>
            <a:r>
              <a:rPr lang="en-ZA" dirty="0"/>
              <a:t>Classrooms &amp; learning facilities</a:t>
            </a:r>
          </a:p>
          <a:p>
            <a:pPr fontAlgn="b"/>
            <a:r>
              <a:rPr lang="en-ZA" dirty="0"/>
              <a:t>School &amp; admin buildings</a:t>
            </a:r>
          </a:p>
          <a:p>
            <a:pPr fontAlgn="b"/>
            <a:r>
              <a:rPr lang="en-ZA" dirty="0"/>
              <a:t>Teaching staff</a:t>
            </a:r>
          </a:p>
          <a:p>
            <a:pPr fontAlgn="b"/>
            <a:r>
              <a:rPr lang="en-ZA" dirty="0"/>
              <a:t>Support staff</a:t>
            </a:r>
          </a:p>
          <a:p>
            <a:pPr fontAlgn="b"/>
            <a:r>
              <a:rPr lang="en-ZA" dirty="0"/>
              <a:t>Learning material</a:t>
            </a:r>
          </a:p>
          <a:p>
            <a:pPr fontAlgn="b"/>
            <a:r>
              <a:rPr lang="en-ZA" dirty="0"/>
              <a:t>Sport facilities</a:t>
            </a:r>
          </a:p>
          <a:p>
            <a:pPr fontAlgn="b"/>
            <a:r>
              <a:rPr lang="en-ZA" dirty="0"/>
              <a:t>Extra-curricular facilities</a:t>
            </a:r>
          </a:p>
          <a:p>
            <a:endParaRPr lang="en-ZA" b="1" dirty="0"/>
          </a:p>
        </p:txBody>
      </p:sp>
    </p:spTree>
    <p:extLst>
      <p:ext uri="{BB962C8B-B14F-4D97-AF65-F5344CB8AC3E}">
        <p14:creationId xmlns:p14="http://schemas.microsoft.com/office/powerpoint/2010/main" val="85582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26" y="-11008"/>
            <a:ext cx="6183322" cy="1143000"/>
          </a:xfrm>
        </p:spPr>
        <p:txBody>
          <a:bodyPr/>
          <a:lstStyle/>
          <a:p>
            <a:r>
              <a:rPr lang="en-US" b="1" dirty="0" smtClean="0"/>
              <a:t>Accessibility</a:t>
            </a:r>
            <a:endParaRPr lang="en-ZA"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90" y="2625029"/>
            <a:ext cx="4963196" cy="144016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079645"/>
            <a:ext cx="2541521" cy="14280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447" y="5013176"/>
            <a:ext cx="2392559" cy="133983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9830" b="19183"/>
          <a:stretch/>
        </p:blipFill>
        <p:spPr>
          <a:xfrm>
            <a:off x="6516216" y="2735251"/>
            <a:ext cx="1757490" cy="1293241"/>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5480"/>
          <a:stretch/>
        </p:blipFill>
        <p:spPr>
          <a:xfrm>
            <a:off x="5116686" y="975070"/>
            <a:ext cx="2846555" cy="1649959"/>
          </a:xfrm>
          <a:prstGeom prst="rect">
            <a:avLst/>
          </a:prstGeom>
        </p:spPr>
      </p:pic>
    </p:spTree>
    <p:extLst>
      <p:ext uri="{BB962C8B-B14F-4D97-AF65-F5344CB8AC3E}">
        <p14:creationId xmlns:p14="http://schemas.microsoft.com/office/powerpoint/2010/main" val="2104830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r>
              <a:rPr lang="en-ZA" b="1" dirty="0"/>
              <a:t>ACCESSIBILITY</a:t>
            </a:r>
            <a:r>
              <a:rPr lang="en-ZA" dirty="0"/>
              <a:t/>
            </a:r>
            <a:br>
              <a:rPr lang="en-ZA" dirty="0"/>
            </a:br>
            <a:endParaRPr lang="en-ZA" dirty="0"/>
          </a:p>
        </p:txBody>
      </p:sp>
      <p:sp>
        <p:nvSpPr>
          <p:cNvPr id="3" name="Content Placeholder 2"/>
          <p:cNvSpPr>
            <a:spLocks noGrp="1"/>
          </p:cNvSpPr>
          <p:nvPr>
            <p:ph idx="1"/>
          </p:nvPr>
        </p:nvSpPr>
        <p:spPr/>
        <p:txBody>
          <a:bodyPr>
            <a:normAutofit lnSpcReduction="10000"/>
          </a:bodyPr>
          <a:lstStyle/>
          <a:p>
            <a:pPr fontAlgn="b"/>
            <a:r>
              <a:rPr lang="en-ZA" dirty="0" smtClean="0"/>
              <a:t>Physical </a:t>
            </a:r>
            <a:r>
              <a:rPr lang="en-ZA" dirty="0"/>
              <a:t>barriers to access</a:t>
            </a:r>
          </a:p>
          <a:p>
            <a:pPr fontAlgn="b"/>
            <a:r>
              <a:rPr lang="en-ZA" dirty="0"/>
              <a:t>Time (optimal use of …)</a:t>
            </a:r>
          </a:p>
          <a:p>
            <a:pPr fontAlgn="b"/>
            <a:r>
              <a:rPr lang="en-ZA" dirty="0"/>
              <a:t>Proximity &amp; transport</a:t>
            </a:r>
          </a:p>
          <a:p>
            <a:pPr fontAlgn="b"/>
            <a:r>
              <a:rPr lang="en-ZA" dirty="0"/>
              <a:t>Enrolment levels</a:t>
            </a:r>
          </a:p>
          <a:p>
            <a:pPr fontAlgn="b"/>
            <a:r>
              <a:rPr lang="en-ZA" dirty="0"/>
              <a:t>Barriers to admissions </a:t>
            </a:r>
          </a:p>
          <a:p>
            <a:pPr fontAlgn="b"/>
            <a:r>
              <a:rPr lang="en-ZA" dirty="0"/>
              <a:t>Barriers of learning</a:t>
            </a:r>
          </a:p>
          <a:p>
            <a:pPr fontAlgn="b"/>
            <a:r>
              <a:rPr lang="en-ZA" dirty="0"/>
              <a:t>Learner participation</a:t>
            </a:r>
          </a:p>
          <a:p>
            <a:pPr fontAlgn="b"/>
            <a:r>
              <a:rPr lang="en-ZA" dirty="0"/>
              <a:t>Parent participation</a:t>
            </a:r>
          </a:p>
          <a:p>
            <a:endParaRPr lang="en-ZA" dirty="0"/>
          </a:p>
        </p:txBody>
      </p:sp>
    </p:spTree>
    <p:extLst>
      <p:ext uri="{BB962C8B-B14F-4D97-AF65-F5344CB8AC3E}">
        <p14:creationId xmlns:p14="http://schemas.microsoft.com/office/powerpoint/2010/main" val="228298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419"/>
            <a:ext cx="8229600" cy="1143000"/>
          </a:xfrm>
        </p:spPr>
        <p:txBody>
          <a:bodyPr/>
          <a:lstStyle/>
          <a:p>
            <a:r>
              <a:rPr lang="en-US" b="1" dirty="0" smtClean="0"/>
              <a:t>Adaptability</a:t>
            </a:r>
            <a:endParaRPr lang="en-ZA"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729" r="11784"/>
          <a:stretch/>
        </p:blipFill>
        <p:spPr>
          <a:xfrm>
            <a:off x="3716438" y="4797152"/>
            <a:ext cx="1995280" cy="164935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t="14875" b="15943"/>
          <a:stretch/>
        </p:blipFill>
        <p:spPr>
          <a:xfrm rot="19527593">
            <a:off x="6872284" y="2314245"/>
            <a:ext cx="1842548" cy="25493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0833" y="1594241"/>
            <a:ext cx="1931755" cy="1282949"/>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9161" t="9192" r="40248" b="6735"/>
          <a:stretch/>
        </p:blipFill>
        <p:spPr>
          <a:xfrm>
            <a:off x="3716438" y="1083186"/>
            <a:ext cx="1242631" cy="1371182"/>
          </a:xfrm>
          <a:prstGeom prst="rect">
            <a:avLst/>
          </a:prstGeom>
        </p:spPr>
      </p:pic>
      <p:pic>
        <p:nvPicPr>
          <p:cNvPr id="4" name="Content Placeholder 3"/>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l="-1" t="27611" r="891" b="23691"/>
          <a:stretch/>
        </p:blipFill>
        <p:spPr>
          <a:xfrm>
            <a:off x="175734" y="2402347"/>
            <a:ext cx="4638802" cy="1611085"/>
          </a:xfr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23309"/>
          <a:stretch/>
        </p:blipFill>
        <p:spPr>
          <a:xfrm>
            <a:off x="5555183" y="3827688"/>
            <a:ext cx="2238375" cy="1570526"/>
          </a:xfrm>
          <a:prstGeom prst="rect">
            <a:avLst/>
          </a:prstGeom>
        </p:spPr>
      </p:pic>
    </p:spTree>
    <p:extLst>
      <p:ext uri="{BB962C8B-B14F-4D97-AF65-F5344CB8AC3E}">
        <p14:creationId xmlns:p14="http://schemas.microsoft.com/office/powerpoint/2010/main" val="1361714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ADAPTABILITY</a:t>
            </a:r>
            <a:r>
              <a:rPr lang="en-ZA" dirty="0"/>
              <a:t/>
            </a:r>
            <a:br>
              <a:rPr lang="en-ZA" dirty="0"/>
            </a:br>
            <a:endParaRPr lang="en-ZA" dirty="0"/>
          </a:p>
        </p:txBody>
      </p:sp>
      <p:sp>
        <p:nvSpPr>
          <p:cNvPr id="3" name="Content Placeholder 2"/>
          <p:cNvSpPr>
            <a:spLocks noGrp="1"/>
          </p:cNvSpPr>
          <p:nvPr>
            <p:ph idx="1"/>
          </p:nvPr>
        </p:nvSpPr>
        <p:spPr>
          <a:xfrm>
            <a:off x="428248" y="1268760"/>
            <a:ext cx="8229600" cy="4525963"/>
          </a:xfrm>
        </p:spPr>
        <p:txBody>
          <a:bodyPr>
            <a:normAutofit fontScale="92500" lnSpcReduction="20000"/>
          </a:bodyPr>
          <a:lstStyle/>
          <a:p>
            <a:pPr fontAlgn="b"/>
            <a:r>
              <a:rPr lang="en-ZA" dirty="0" smtClean="0"/>
              <a:t>Curriculum adaptation/improvement</a:t>
            </a:r>
            <a:endParaRPr lang="en-ZA" dirty="0"/>
          </a:p>
          <a:p>
            <a:pPr fontAlgn="b"/>
            <a:r>
              <a:rPr lang="en-ZA" dirty="0"/>
              <a:t>Subject choice/variety</a:t>
            </a:r>
          </a:p>
          <a:p>
            <a:pPr fontAlgn="b"/>
            <a:r>
              <a:rPr lang="en-ZA" dirty="0"/>
              <a:t>General </a:t>
            </a:r>
            <a:r>
              <a:rPr lang="en-ZA" dirty="0" smtClean="0"/>
              <a:t>education - </a:t>
            </a:r>
            <a:endParaRPr lang="en-ZA" dirty="0"/>
          </a:p>
          <a:p>
            <a:pPr fontAlgn="b"/>
            <a:r>
              <a:rPr lang="en-ZA" dirty="0"/>
              <a:t>Further </a:t>
            </a:r>
            <a:r>
              <a:rPr lang="en-ZA" dirty="0" smtClean="0"/>
              <a:t>education – progressive realisation</a:t>
            </a:r>
            <a:endParaRPr lang="en-ZA" dirty="0"/>
          </a:p>
          <a:p>
            <a:pPr fontAlgn="b"/>
            <a:r>
              <a:rPr lang="en-ZA" dirty="0" smtClean="0"/>
              <a:t>Specialisation – focus schools (e.g. academic/ agriculture/arts &amp; drama/ technical schools)</a:t>
            </a:r>
            <a:endParaRPr lang="en-ZA" dirty="0"/>
          </a:p>
          <a:p>
            <a:pPr fontAlgn="b"/>
            <a:r>
              <a:rPr lang="en-ZA" dirty="0" smtClean="0"/>
              <a:t>Modernity – socio-cultural norms of modern era</a:t>
            </a:r>
            <a:endParaRPr lang="en-ZA" dirty="0"/>
          </a:p>
          <a:p>
            <a:pPr fontAlgn="b"/>
            <a:r>
              <a:rPr lang="en-ZA" dirty="0" smtClean="0"/>
              <a:t>Technology – use of internet, electronic media</a:t>
            </a:r>
            <a:endParaRPr lang="en-ZA" dirty="0"/>
          </a:p>
          <a:p>
            <a:pPr fontAlgn="b"/>
            <a:r>
              <a:rPr lang="en-ZA" dirty="0" smtClean="0"/>
              <a:t>Pedagogy – adapt teaching-learning methods according to prevailing theories/best practices</a:t>
            </a:r>
            <a:endParaRPr lang="en-ZA" dirty="0"/>
          </a:p>
        </p:txBody>
      </p:sp>
    </p:spTree>
    <p:extLst>
      <p:ext uri="{BB962C8B-B14F-4D97-AF65-F5344CB8AC3E}">
        <p14:creationId xmlns:p14="http://schemas.microsoft.com/office/powerpoint/2010/main" val="365386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5006" t="6631" b="13140"/>
          <a:stretch/>
        </p:blipFill>
        <p:spPr>
          <a:xfrm rot="341325">
            <a:off x="824429" y="4972563"/>
            <a:ext cx="2648114" cy="187234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4930">
            <a:off x="744112" y="1210705"/>
            <a:ext cx="2860493" cy="1903528"/>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1560" y="3180190"/>
            <a:ext cx="2736304" cy="1820886"/>
          </a:xfrm>
        </p:spPr>
      </p:pic>
      <p:sp>
        <p:nvSpPr>
          <p:cNvPr id="2" name="Title 1"/>
          <p:cNvSpPr>
            <a:spLocks noGrp="1"/>
          </p:cNvSpPr>
          <p:nvPr>
            <p:ph type="title"/>
          </p:nvPr>
        </p:nvSpPr>
        <p:spPr/>
        <p:txBody>
          <a:bodyPr/>
          <a:lstStyle/>
          <a:p>
            <a:r>
              <a:rPr lang="en-US" dirty="0" smtClean="0"/>
              <a:t>Acceptability</a:t>
            </a:r>
            <a:endParaRPr lang="en-ZA" dirty="0"/>
          </a:p>
        </p:txBody>
      </p:sp>
      <p:sp>
        <p:nvSpPr>
          <p:cNvPr id="5" name="TextBox 4"/>
          <p:cNvSpPr txBox="1"/>
          <p:nvPr/>
        </p:nvSpPr>
        <p:spPr>
          <a:xfrm>
            <a:off x="2051720" y="3532381"/>
            <a:ext cx="1728192" cy="523220"/>
          </a:xfrm>
          <a:prstGeom prst="rect">
            <a:avLst/>
          </a:prstGeom>
          <a:noFill/>
        </p:spPr>
        <p:txBody>
          <a:bodyPr wrap="square" rtlCol="0">
            <a:spAutoFit/>
          </a:bodyPr>
          <a:lstStyle/>
          <a:p>
            <a:pPr algn="r"/>
            <a:r>
              <a:rPr lang="en-US" sz="2800" b="1" dirty="0" smtClean="0">
                <a:solidFill>
                  <a:schemeClr val="bg1"/>
                </a:solidFill>
                <a:latin typeface="Aharoni" pitchFamily="2" charset="-79"/>
                <a:cs typeface="Aharoni" pitchFamily="2" charset="-79"/>
              </a:rPr>
              <a:t>ON PAR</a:t>
            </a:r>
            <a:endParaRPr lang="en-ZA" sz="2800" b="1" dirty="0">
              <a:solidFill>
                <a:schemeClr val="bg1"/>
              </a:solidFill>
              <a:latin typeface="Aharoni" pitchFamily="2" charset="-79"/>
              <a:cs typeface="Aharoni" pitchFamily="2" charset="-79"/>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8326" y="3180358"/>
            <a:ext cx="1368152" cy="135375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2936" r="1224" b="25061"/>
          <a:stretch/>
        </p:blipFill>
        <p:spPr>
          <a:xfrm>
            <a:off x="5843438" y="1536666"/>
            <a:ext cx="1870946" cy="1384754"/>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22678" t="21749" r="44027" b="9854"/>
          <a:stretch/>
        </p:blipFill>
        <p:spPr>
          <a:xfrm>
            <a:off x="5843438" y="4845927"/>
            <a:ext cx="2670628" cy="1765762"/>
          </a:xfrm>
          <a:prstGeom prst="rect">
            <a:avLst/>
          </a:prstGeom>
        </p:spPr>
      </p:pic>
    </p:spTree>
    <p:extLst>
      <p:ext uri="{BB962C8B-B14F-4D97-AF65-F5344CB8AC3E}">
        <p14:creationId xmlns:p14="http://schemas.microsoft.com/office/powerpoint/2010/main" val="208969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ACCEPTABILITY</a:t>
            </a:r>
            <a:r>
              <a:rPr lang="en-ZA" dirty="0"/>
              <a:t/>
            </a:r>
            <a:br>
              <a:rPr lang="en-ZA" dirty="0"/>
            </a:br>
            <a:endParaRPr lang="en-ZA" dirty="0"/>
          </a:p>
        </p:txBody>
      </p:sp>
      <p:sp>
        <p:nvSpPr>
          <p:cNvPr id="3" name="Content Placeholder 2"/>
          <p:cNvSpPr>
            <a:spLocks noGrp="1"/>
          </p:cNvSpPr>
          <p:nvPr>
            <p:ph idx="1"/>
          </p:nvPr>
        </p:nvSpPr>
        <p:spPr>
          <a:xfrm>
            <a:off x="457200" y="1124744"/>
            <a:ext cx="8507288" cy="5001419"/>
          </a:xfrm>
        </p:spPr>
        <p:txBody>
          <a:bodyPr>
            <a:normAutofit fontScale="77500" lnSpcReduction="20000"/>
          </a:bodyPr>
          <a:lstStyle/>
          <a:p>
            <a:pPr fontAlgn="b"/>
            <a:r>
              <a:rPr lang="en-ZA" dirty="0" smtClean="0"/>
              <a:t>Quality </a:t>
            </a:r>
            <a:r>
              <a:rPr lang="en-ZA" dirty="0"/>
              <a:t>of </a:t>
            </a:r>
            <a:r>
              <a:rPr lang="en-ZA" dirty="0" smtClean="0"/>
              <a:t>labour  </a:t>
            </a:r>
            <a:r>
              <a:rPr lang="en-ZA" dirty="0"/>
              <a:t>(competence, capacity, commitment, </a:t>
            </a:r>
            <a:r>
              <a:rPr lang="en-ZA" dirty="0" smtClean="0"/>
              <a:t>discipline of educator staff)</a:t>
            </a:r>
            <a:endParaRPr lang="en-ZA" dirty="0"/>
          </a:p>
          <a:p>
            <a:pPr fontAlgn="b"/>
            <a:r>
              <a:rPr lang="en-ZA" dirty="0"/>
              <a:t>Pedagogy (methods, teaching practice, LOLT)</a:t>
            </a:r>
          </a:p>
          <a:p>
            <a:pPr fontAlgn="b"/>
            <a:r>
              <a:rPr lang="en-ZA" dirty="0"/>
              <a:t>Subject &amp; curricular content</a:t>
            </a:r>
          </a:p>
          <a:p>
            <a:pPr fontAlgn="b"/>
            <a:r>
              <a:rPr lang="en-ZA" dirty="0"/>
              <a:t>Academic results (Pass rate,  completion rate, throughput rate)</a:t>
            </a:r>
          </a:p>
          <a:p>
            <a:pPr fontAlgn="b"/>
            <a:r>
              <a:rPr lang="en-ZA" dirty="0"/>
              <a:t>Learner competence </a:t>
            </a:r>
            <a:r>
              <a:rPr lang="en-ZA" dirty="0" smtClean="0"/>
              <a:t>(</a:t>
            </a:r>
            <a:r>
              <a:rPr lang="en-ZA" dirty="0"/>
              <a:t>knowledge skills, resilience)</a:t>
            </a:r>
          </a:p>
          <a:p>
            <a:pPr fontAlgn="b"/>
            <a:r>
              <a:rPr lang="en-ZA" dirty="0"/>
              <a:t>Learner behaviour (values, attitudes  &amp; discipline)</a:t>
            </a:r>
          </a:p>
          <a:p>
            <a:pPr fontAlgn="b"/>
            <a:r>
              <a:rPr lang="en-ZA" dirty="0"/>
              <a:t>Academic outcomes </a:t>
            </a:r>
            <a:r>
              <a:rPr lang="en-ZA" dirty="0" smtClean="0"/>
              <a:t> (</a:t>
            </a:r>
            <a:r>
              <a:rPr lang="en-ZA" dirty="0"/>
              <a:t>employability of learners, sufficiently trained workforce)</a:t>
            </a:r>
          </a:p>
          <a:p>
            <a:pPr fontAlgn="b"/>
            <a:r>
              <a:rPr lang="en-ZA" dirty="0"/>
              <a:t>Financial </a:t>
            </a:r>
            <a:r>
              <a:rPr lang="en-ZA" dirty="0" smtClean="0"/>
              <a:t>outcomes (</a:t>
            </a:r>
            <a:r>
              <a:rPr lang="en-ZA" dirty="0"/>
              <a:t>return on investment, value for money, cost-benefit)</a:t>
            </a:r>
          </a:p>
          <a:p>
            <a:pPr fontAlgn="b"/>
            <a:r>
              <a:rPr lang="en-ZA" dirty="0" smtClean="0"/>
              <a:t>Competitiveness (comparative rating according to international tests/evaluations)</a:t>
            </a:r>
            <a:endParaRPr lang="en-ZA" dirty="0"/>
          </a:p>
          <a:p>
            <a:endParaRPr lang="en-ZA" dirty="0"/>
          </a:p>
        </p:txBody>
      </p:sp>
    </p:spTree>
    <p:extLst>
      <p:ext uri="{BB962C8B-B14F-4D97-AF65-F5344CB8AC3E}">
        <p14:creationId xmlns:p14="http://schemas.microsoft.com/office/powerpoint/2010/main" val="3178943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pPr lvl="0"/>
            <a:r>
              <a:rPr lang="en-ZA" b="1" dirty="0">
                <a:solidFill>
                  <a:schemeClr val="bg1"/>
                </a:solidFill>
              </a:rPr>
              <a:t>Research design</a:t>
            </a:r>
            <a:br>
              <a:rPr lang="en-ZA" b="1" dirty="0">
                <a:solidFill>
                  <a:schemeClr val="bg1"/>
                </a:solidFill>
              </a:rPr>
            </a:br>
            <a:r>
              <a:rPr lang="en-ZA" b="1" dirty="0" smtClean="0">
                <a:solidFill>
                  <a:schemeClr val="bg1"/>
                </a:solidFill>
              </a:rPr>
              <a:t>Qualitative </a:t>
            </a:r>
            <a:r>
              <a:rPr lang="en-ZA" b="1" dirty="0">
                <a:solidFill>
                  <a:schemeClr val="bg1"/>
                </a:solidFill>
              </a:rPr>
              <a:t>phenomenological study.</a:t>
            </a:r>
            <a:br>
              <a:rPr lang="en-ZA" b="1" dirty="0">
                <a:solidFill>
                  <a:schemeClr val="bg1"/>
                </a:solidFill>
              </a:rPr>
            </a:br>
            <a:endParaRPr lang="en-ZA" dirty="0">
              <a:solidFill>
                <a:schemeClr val="bg1"/>
              </a:solidFill>
            </a:endParaRPr>
          </a:p>
        </p:txBody>
      </p:sp>
      <p:sp>
        <p:nvSpPr>
          <p:cNvPr id="3" name="Content Placeholder 2"/>
          <p:cNvSpPr>
            <a:spLocks noGrp="1"/>
          </p:cNvSpPr>
          <p:nvPr>
            <p:ph idx="1"/>
          </p:nvPr>
        </p:nvSpPr>
        <p:spPr/>
        <p:txBody>
          <a:bodyPr/>
          <a:lstStyle/>
          <a:p>
            <a:pPr marL="0" indent="0">
              <a:buNone/>
            </a:pPr>
            <a:r>
              <a:rPr lang="en-ZA" dirty="0">
                <a:solidFill>
                  <a:schemeClr val="bg1"/>
                </a:solidFill>
              </a:rPr>
              <a:t>Purposive sampling – selection of </a:t>
            </a:r>
            <a:r>
              <a:rPr lang="en-ZA" dirty="0" smtClean="0">
                <a:solidFill>
                  <a:schemeClr val="bg1"/>
                </a:solidFill>
              </a:rPr>
              <a:t>participants</a:t>
            </a:r>
          </a:p>
          <a:p>
            <a:pPr marL="0" indent="0">
              <a:buNone/>
            </a:pPr>
            <a:r>
              <a:rPr lang="en-ZA" dirty="0">
                <a:solidFill>
                  <a:schemeClr val="bg1"/>
                </a:solidFill>
              </a:rPr>
              <a:t>Data collection: semi-structured </a:t>
            </a:r>
            <a:r>
              <a:rPr lang="en-ZA" dirty="0" smtClean="0">
                <a:solidFill>
                  <a:schemeClr val="bg1"/>
                </a:solidFill>
              </a:rPr>
              <a:t>interviews</a:t>
            </a:r>
          </a:p>
          <a:p>
            <a:pPr marL="0" indent="0">
              <a:buNone/>
            </a:pPr>
            <a:r>
              <a:rPr lang="en-ZA" dirty="0">
                <a:solidFill>
                  <a:schemeClr val="bg1"/>
                </a:solidFill>
              </a:rPr>
              <a:t>Analysis of the data: inductive and deductive coding</a:t>
            </a:r>
          </a:p>
        </p:txBody>
      </p:sp>
      <p:graphicFrame>
        <p:nvGraphicFramePr>
          <p:cNvPr id="4" name="Table 3"/>
          <p:cNvGraphicFramePr>
            <a:graphicFrameLocks noGrp="1"/>
          </p:cNvGraphicFramePr>
          <p:nvPr>
            <p:extLst>
              <p:ext uri="{D42A27DB-BD31-4B8C-83A1-F6EECF244321}">
                <p14:modId xmlns:p14="http://schemas.microsoft.com/office/powerpoint/2010/main" val="1804107813"/>
              </p:ext>
            </p:extLst>
          </p:nvPr>
        </p:nvGraphicFramePr>
        <p:xfrm>
          <a:off x="179513" y="774662"/>
          <a:ext cx="8964486" cy="7421971"/>
        </p:xfrm>
        <a:graphic>
          <a:graphicData uri="http://schemas.openxmlformats.org/drawingml/2006/table">
            <a:tbl>
              <a:tblPr firstRow="1" firstCol="1" bandRow="1">
                <a:tableStyleId>{5C22544A-7EE6-4342-B048-85BDC9FD1C3A}</a:tableStyleId>
              </a:tblPr>
              <a:tblGrid>
                <a:gridCol w="1008505"/>
                <a:gridCol w="4079449"/>
                <a:gridCol w="672685"/>
                <a:gridCol w="576064"/>
                <a:gridCol w="648072"/>
                <a:gridCol w="526012"/>
                <a:gridCol w="403805"/>
                <a:gridCol w="565328"/>
                <a:gridCol w="484566"/>
              </a:tblGrid>
              <a:tr h="236121">
                <a:tc gridSpan="9">
                  <a:txBody>
                    <a:bodyPr/>
                    <a:lstStyle/>
                    <a:p>
                      <a:pPr algn="ctr">
                        <a:lnSpc>
                          <a:spcPct val="115000"/>
                        </a:lnSpc>
                        <a:spcAft>
                          <a:spcPts val="0"/>
                        </a:spcAft>
                      </a:pPr>
                      <a:r>
                        <a:rPr lang="en-ZA" sz="1400" b="0" dirty="0">
                          <a:solidFill>
                            <a:schemeClr val="tx1"/>
                          </a:solidFill>
                          <a:effectLst/>
                        </a:rPr>
                        <a:t>Table 1:     EDUCATION QUALITY INDEX</a:t>
                      </a:r>
                      <a:endParaRPr lang="en-ZA" sz="1200" b="0" dirty="0">
                        <a:solidFill>
                          <a:schemeClr val="tx1"/>
                        </a:solidFill>
                        <a:effectLst/>
                        <a:latin typeface="Arial"/>
                        <a:ea typeface="Times New Roman"/>
                        <a:cs typeface="Times New Roman"/>
                      </a:endParaRPr>
                    </a:p>
                  </a:txBody>
                  <a:tcPr marL="29591" marR="29591"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34945">
                <a:tc rowSpan="3">
                  <a:txBody>
                    <a:bodyPr/>
                    <a:lstStyle/>
                    <a:p>
                      <a:pPr algn="ctr">
                        <a:lnSpc>
                          <a:spcPct val="115000"/>
                        </a:lnSpc>
                        <a:spcAft>
                          <a:spcPts val="0"/>
                        </a:spcAft>
                      </a:pPr>
                      <a:r>
                        <a:rPr lang="en-ZA" sz="1200" dirty="0" smtClean="0">
                          <a:solidFill>
                            <a:schemeClr val="tx1"/>
                          </a:solidFill>
                          <a:effectLst/>
                        </a:rPr>
                        <a:t>ELEMENT</a:t>
                      </a:r>
                      <a:r>
                        <a:rPr lang="en-ZA" sz="1400" dirty="0" smtClean="0">
                          <a:solidFill>
                            <a:schemeClr val="tx1"/>
                          </a:solidFill>
                          <a:effectLst/>
                        </a:rPr>
                        <a:t>s</a:t>
                      </a:r>
                      <a:endParaRPr lang="en-ZA" sz="800" dirty="0">
                        <a:solidFill>
                          <a:schemeClr val="tx1"/>
                        </a:solidFill>
                        <a:effectLst/>
                        <a:latin typeface="Arial"/>
                        <a:ea typeface="Times New Roman"/>
                        <a:cs typeface="Times New Roman"/>
                      </a:endParaRPr>
                    </a:p>
                  </a:txBody>
                  <a:tcPr marL="29591" marR="29591" marT="0" marB="0" anchor="ctr"/>
                </a:tc>
                <a:tc rowSpan="3">
                  <a:txBody>
                    <a:bodyPr/>
                    <a:lstStyle/>
                    <a:p>
                      <a:pPr algn="ctr">
                        <a:lnSpc>
                          <a:spcPct val="115000"/>
                        </a:lnSpc>
                        <a:spcAft>
                          <a:spcPts val="0"/>
                        </a:spcAft>
                      </a:pPr>
                      <a:r>
                        <a:rPr lang="en-ZA" sz="1800" b="1" dirty="0">
                          <a:effectLst/>
                        </a:rPr>
                        <a:t>FACTORS</a:t>
                      </a:r>
                      <a:endParaRPr lang="en-ZA" sz="1600" b="1" dirty="0">
                        <a:effectLst/>
                        <a:latin typeface="Arial"/>
                        <a:ea typeface="Times New Roman"/>
                        <a:cs typeface="Times New Roman"/>
                      </a:endParaRPr>
                    </a:p>
                  </a:txBody>
                  <a:tcPr marL="29591" marR="29591" marT="0" marB="0" anchor="ctr"/>
                </a:tc>
                <a:tc gridSpan="7">
                  <a:txBody>
                    <a:bodyPr/>
                    <a:lstStyle/>
                    <a:p>
                      <a:pPr algn="ctr">
                        <a:lnSpc>
                          <a:spcPct val="115000"/>
                        </a:lnSpc>
                        <a:spcAft>
                          <a:spcPts val="0"/>
                        </a:spcAft>
                      </a:pPr>
                      <a:r>
                        <a:rPr lang="en-ZA" sz="800" dirty="0">
                          <a:effectLst/>
                        </a:rPr>
                        <a:t>SCALE 1-7</a:t>
                      </a:r>
                      <a:endParaRPr lang="en-ZA" sz="900" dirty="0">
                        <a:effectLst/>
                        <a:latin typeface="Arial"/>
                        <a:ea typeface="Times New Roman"/>
                        <a:cs typeface="Times New Roman"/>
                      </a:endParaRPr>
                    </a:p>
                  </a:txBody>
                  <a:tcPr marL="29591" marR="29591"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88440">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dirty="0">
                          <a:effectLst/>
                        </a:rPr>
                        <a:t>Extremely poor</a:t>
                      </a:r>
                      <a:endParaRPr lang="en-ZA" sz="900" dirty="0">
                        <a:effectLst/>
                        <a:latin typeface="Arial"/>
                        <a:ea typeface="Times New Roman"/>
                        <a:cs typeface="Times New Roman"/>
                      </a:endParaRPr>
                    </a:p>
                  </a:txBody>
                  <a:tcPr marL="29591" marR="29591" marT="0" marB="0" anchor="ctr"/>
                </a:tc>
                <a:tc>
                  <a:txBody>
                    <a:bodyPr/>
                    <a:lstStyle/>
                    <a:p>
                      <a:pPr algn="ctr">
                        <a:lnSpc>
                          <a:spcPct val="115000"/>
                        </a:lnSpc>
                        <a:spcAft>
                          <a:spcPts val="0"/>
                        </a:spcAft>
                      </a:pPr>
                      <a:r>
                        <a:rPr lang="en-ZA" sz="800" dirty="0">
                          <a:effectLst/>
                        </a:rPr>
                        <a:t>Very poor</a:t>
                      </a:r>
                      <a:endParaRPr lang="en-ZA" sz="900" dirty="0">
                        <a:effectLst/>
                        <a:latin typeface="Arial"/>
                        <a:ea typeface="Times New Roman"/>
                        <a:cs typeface="Times New Roman"/>
                      </a:endParaRPr>
                    </a:p>
                  </a:txBody>
                  <a:tcPr marL="29591" marR="29591" marT="0" marB="0" anchor="ctr"/>
                </a:tc>
                <a:tc>
                  <a:txBody>
                    <a:bodyPr/>
                    <a:lstStyle/>
                    <a:p>
                      <a:pPr algn="ctr">
                        <a:lnSpc>
                          <a:spcPct val="115000"/>
                        </a:lnSpc>
                        <a:spcAft>
                          <a:spcPts val="0"/>
                        </a:spcAft>
                      </a:pPr>
                      <a:r>
                        <a:rPr lang="en-ZA" sz="800">
                          <a:effectLst/>
                        </a:rPr>
                        <a:t>Inadequate</a:t>
                      </a:r>
                      <a:endParaRPr lang="en-ZA" sz="900">
                        <a:effectLst/>
                        <a:latin typeface="Arial"/>
                        <a:ea typeface="Times New Roman"/>
                        <a:cs typeface="Times New Roman"/>
                      </a:endParaRPr>
                    </a:p>
                  </a:txBody>
                  <a:tcPr marL="29591" marR="29591" marT="0" marB="0" anchor="ctr"/>
                </a:tc>
                <a:tc>
                  <a:txBody>
                    <a:bodyPr/>
                    <a:lstStyle/>
                    <a:p>
                      <a:pPr algn="ctr">
                        <a:lnSpc>
                          <a:spcPct val="115000"/>
                        </a:lnSpc>
                        <a:spcAft>
                          <a:spcPts val="0"/>
                        </a:spcAft>
                      </a:pPr>
                      <a:r>
                        <a:rPr lang="en-ZA" sz="800" dirty="0">
                          <a:effectLst/>
                        </a:rPr>
                        <a:t>Adequate</a:t>
                      </a:r>
                      <a:endParaRPr lang="en-ZA" sz="900" dirty="0">
                        <a:effectLst/>
                        <a:latin typeface="Arial"/>
                        <a:ea typeface="Times New Roman"/>
                        <a:cs typeface="Times New Roman"/>
                      </a:endParaRPr>
                    </a:p>
                  </a:txBody>
                  <a:tcPr marL="29591" marR="29591" marT="0" marB="0" anchor="ctr"/>
                </a:tc>
                <a:tc>
                  <a:txBody>
                    <a:bodyPr/>
                    <a:lstStyle/>
                    <a:p>
                      <a:pPr algn="ctr">
                        <a:lnSpc>
                          <a:spcPct val="115000"/>
                        </a:lnSpc>
                        <a:spcAft>
                          <a:spcPts val="0"/>
                        </a:spcAft>
                      </a:pPr>
                      <a:r>
                        <a:rPr lang="en-ZA" sz="800" dirty="0">
                          <a:effectLst/>
                        </a:rPr>
                        <a:t>Average</a:t>
                      </a:r>
                      <a:endParaRPr lang="en-ZA" sz="900" dirty="0">
                        <a:effectLst/>
                        <a:latin typeface="Arial"/>
                        <a:ea typeface="Times New Roman"/>
                        <a:cs typeface="Times New Roman"/>
                      </a:endParaRPr>
                    </a:p>
                  </a:txBody>
                  <a:tcPr marL="29591" marR="29591" marT="0" marB="0" anchor="ctr"/>
                </a:tc>
                <a:tc>
                  <a:txBody>
                    <a:bodyPr/>
                    <a:lstStyle/>
                    <a:p>
                      <a:pPr algn="ctr">
                        <a:lnSpc>
                          <a:spcPct val="115000"/>
                        </a:lnSpc>
                        <a:spcAft>
                          <a:spcPts val="0"/>
                        </a:spcAft>
                      </a:pPr>
                      <a:r>
                        <a:rPr lang="en-ZA" sz="800" dirty="0">
                          <a:effectLst/>
                        </a:rPr>
                        <a:t>Good</a:t>
                      </a:r>
                      <a:endParaRPr lang="en-ZA" sz="900" dirty="0">
                        <a:effectLst/>
                        <a:latin typeface="Arial"/>
                        <a:ea typeface="Times New Roman"/>
                        <a:cs typeface="Times New Roman"/>
                      </a:endParaRPr>
                    </a:p>
                  </a:txBody>
                  <a:tcPr marL="29591" marR="29591" marT="0" marB="0" anchor="ctr"/>
                </a:tc>
                <a:tc>
                  <a:txBody>
                    <a:bodyPr/>
                    <a:lstStyle/>
                    <a:p>
                      <a:pPr algn="ctr">
                        <a:lnSpc>
                          <a:spcPct val="115000"/>
                        </a:lnSpc>
                        <a:spcAft>
                          <a:spcPts val="0"/>
                        </a:spcAft>
                      </a:pPr>
                      <a:r>
                        <a:rPr lang="en-ZA" sz="800">
                          <a:effectLst/>
                        </a:rPr>
                        <a:t>Excellent</a:t>
                      </a:r>
                      <a:endParaRPr lang="en-ZA" sz="900">
                        <a:effectLst/>
                        <a:latin typeface="Arial"/>
                        <a:ea typeface="Times New Roman"/>
                        <a:cs typeface="Times New Roman"/>
                      </a:endParaRPr>
                    </a:p>
                  </a:txBody>
                  <a:tcPr marL="29591" marR="29591" marT="0" marB="0" anchor="ctr"/>
                </a:tc>
              </a:tr>
              <a:tr h="144220">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800">
                          <a:effectLst/>
                        </a:rPr>
                        <a:t>&lt;30%</a:t>
                      </a:r>
                      <a:endParaRPr lang="en-ZA" sz="9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800" dirty="0">
                          <a:effectLst/>
                        </a:rPr>
                        <a:t>&lt; 40%</a:t>
                      </a:r>
                      <a:endParaRPr lang="en-ZA" sz="90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800">
                          <a:effectLst/>
                        </a:rPr>
                        <a:t>40%-49%</a:t>
                      </a:r>
                      <a:endParaRPr lang="en-ZA" sz="9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800" dirty="0">
                          <a:effectLst/>
                        </a:rPr>
                        <a:t>&gt;50%</a:t>
                      </a:r>
                      <a:endParaRPr lang="en-ZA" sz="90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800" dirty="0">
                          <a:effectLst/>
                        </a:rPr>
                        <a:t>&gt;60%</a:t>
                      </a:r>
                      <a:endParaRPr lang="en-ZA" sz="90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800" dirty="0">
                          <a:effectLst/>
                        </a:rPr>
                        <a:t>&gt;70%</a:t>
                      </a:r>
                      <a:endParaRPr lang="en-ZA" sz="90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800" dirty="0">
                          <a:effectLst/>
                        </a:rPr>
                        <a:t>&gt;80%</a:t>
                      </a:r>
                      <a:endParaRPr lang="en-ZA" sz="900" dirty="0">
                        <a:effectLst/>
                        <a:latin typeface="Arial"/>
                        <a:ea typeface="Times New Roman"/>
                        <a:cs typeface="Times New Roman"/>
                      </a:endParaRPr>
                    </a:p>
                  </a:txBody>
                  <a:tcPr marL="29591" marR="29591" marT="0" marB="0" anchor="b"/>
                </a:tc>
              </a:tr>
              <a:tr h="180275">
                <a:tc rowSpan="8">
                  <a:txBody>
                    <a:bodyPr/>
                    <a:lstStyle/>
                    <a:p>
                      <a:pPr marL="71755" marR="71755" algn="ctr">
                        <a:lnSpc>
                          <a:spcPct val="115000"/>
                        </a:lnSpc>
                        <a:spcAft>
                          <a:spcPts val="0"/>
                        </a:spcAft>
                      </a:pPr>
                      <a:r>
                        <a:rPr lang="en-ZA" sz="1100" dirty="0">
                          <a:solidFill>
                            <a:schemeClr val="tx1"/>
                          </a:solidFill>
                          <a:effectLst/>
                        </a:rPr>
                        <a:t>AVAILABILITY</a:t>
                      </a:r>
                      <a:endParaRPr lang="en-ZA" sz="1000" dirty="0">
                        <a:solidFill>
                          <a:schemeClr val="tx1"/>
                        </a:solidFill>
                        <a:effectLst/>
                        <a:latin typeface="Arial"/>
                        <a:ea typeface="Times New Roman"/>
                        <a:cs typeface="Times New Roman"/>
                      </a:endParaRPr>
                    </a:p>
                  </a:txBody>
                  <a:tcPr marL="29591" marR="29591" marT="0" marB="0" vert="vert270" anchor="ctr"/>
                </a:tc>
                <a:tc>
                  <a:txBody>
                    <a:bodyPr/>
                    <a:lstStyle/>
                    <a:p>
                      <a:pPr algn="just">
                        <a:lnSpc>
                          <a:spcPct val="115000"/>
                        </a:lnSpc>
                        <a:spcAft>
                          <a:spcPts val="0"/>
                        </a:spcAft>
                      </a:pPr>
                      <a:r>
                        <a:rPr lang="en-ZA" sz="1000" dirty="0">
                          <a:effectLst/>
                        </a:rPr>
                        <a:t>Funding / economic barriers</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261014">
                <a:tc vMerge="1">
                  <a:txBody>
                    <a:bodyPr/>
                    <a:lstStyle/>
                    <a:p>
                      <a:endParaRPr lang="en-ZA"/>
                    </a:p>
                  </a:txBody>
                  <a:tcPr/>
                </a:tc>
                <a:tc>
                  <a:txBody>
                    <a:bodyPr/>
                    <a:lstStyle/>
                    <a:p>
                      <a:pPr algn="l">
                        <a:lnSpc>
                          <a:spcPct val="115000"/>
                        </a:lnSpc>
                        <a:spcAft>
                          <a:spcPts val="0"/>
                        </a:spcAft>
                      </a:pPr>
                      <a:r>
                        <a:rPr lang="en-ZA" sz="1000" dirty="0">
                          <a:effectLst/>
                        </a:rPr>
                        <a:t>Classrooms &amp; learning facilities</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School &amp; admin buildings</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Teaching staff</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Support staff</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Learning material</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Sport facilities</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Extra-curricular facilities</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rowSpan="8">
                  <a:txBody>
                    <a:bodyPr/>
                    <a:lstStyle/>
                    <a:p>
                      <a:pPr marL="71755" marR="71755" algn="ctr">
                        <a:lnSpc>
                          <a:spcPct val="115000"/>
                        </a:lnSpc>
                        <a:spcAft>
                          <a:spcPts val="0"/>
                        </a:spcAft>
                      </a:pPr>
                      <a:r>
                        <a:rPr lang="en-ZA" sz="1100" dirty="0">
                          <a:solidFill>
                            <a:schemeClr val="tx1"/>
                          </a:solidFill>
                          <a:effectLst/>
                        </a:rPr>
                        <a:t>ACCESSIBILITY</a:t>
                      </a:r>
                      <a:endParaRPr lang="en-ZA" sz="1000" dirty="0">
                        <a:solidFill>
                          <a:schemeClr val="tx1"/>
                        </a:solidFill>
                        <a:effectLst/>
                        <a:latin typeface="Arial"/>
                        <a:ea typeface="Times New Roman"/>
                        <a:cs typeface="Times New Roman"/>
                      </a:endParaRPr>
                    </a:p>
                  </a:txBody>
                  <a:tcPr marL="29591" marR="29591" marT="0" marB="0" vert="vert270" anchor="ctr"/>
                </a:tc>
                <a:tc>
                  <a:txBody>
                    <a:bodyPr/>
                    <a:lstStyle/>
                    <a:p>
                      <a:pPr algn="just">
                        <a:lnSpc>
                          <a:spcPct val="115000"/>
                        </a:lnSpc>
                        <a:spcAft>
                          <a:spcPts val="0"/>
                        </a:spcAft>
                      </a:pPr>
                      <a:r>
                        <a:rPr lang="en-ZA" sz="1000" dirty="0">
                          <a:effectLst/>
                        </a:rPr>
                        <a:t>Physical barriers to access</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Time (optimal use of …)</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Proximity &amp; transport</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Enrolment levels</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a:effectLst/>
                        </a:rPr>
                        <a:t>Barriers to admissions </a:t>
                      </a:r>
                      <a:endParaRPr lang="en-ZA" sz="105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Barriers of learning</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a:effectLst/>
                        </a:rPr>
                        <a:t>Learner participation</a:t>
                      </a:r>
                      <a:endParaRPr lang="en-ZA" sz="105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Parent participation</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rowSpan="8">
                  <a:txBody>
                    <a:bodyPr/>
                    <a:lstStyle/>
                    <a:p>
                      <a:pPr marL="71755" marR="71755" algn="ctr">
                        <a:lnSpc>
                          <a:spcPct val="115000"/>
                        </a:lnSpc>
                        <a:spcAft>
                          <a:spcPts val="0"/>
                        </a:spcAft>
                      </a:pPr>
                      <a:r>
                        <a:rPr lang="en-ZA" sz="1100" dirty="0">
                          <a:solidFill>
                            <a:schemeClr val="tx1"/>
                          </a:solidFill>
                          <a:effectLst/>
                        </a:rPr>
                        <a:t>ADAPTABILITY</a:t>
                      </a:r>
                      <a:endParaRPr lang="en-ZA" sz="1000" dirty="0">
                        <a:solidFill>
                          <a:schemeClr val="tx1"/>
                        </a:solidFill>
                        <a:effectLst/>
                        <a:latin typeface="Arial"/>
                        <a:ea typeface="Times New Roman"/>
                        <a:cs typeface="Times New Roman"/>
                      </a:endParaRPr>
                    </a:p>
                  </a:txBody>
                  <a:tcPr marL="29591" marR="29591" marT="0" marB="0" vert="vert270" anchor="ctr"/>
                </a:tc>
                <a:tc>
                  <a:txBody>
                    <a:bodyPr/>
                    <a:lstStyle/>
                    <a:p>
                      <a:pPr algn="just">
                        <a:lnSpc>
                          <a:spcPct val="115000"/>
                        </a:lnSpc>
                        <a:spcAft>
                          <a:spcPts val="0"/>
                        </a:spcAft>
                      </a:pPr>
                      <a:r>
                        <a:rPr lang="en-ZA" sz="1000" dirty="0">
                          <a:effectLst/>
                        </a:rPr>
                        <a:t>Curriculum</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Subject choice/variety</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General education</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Further education</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Specialisation</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Modernity</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Technology</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just">
                        <a:lnSpc>
                          <a:spcPct val="115000"/>
                        </a:lnSpc>
                        <a:spcAft>
                          <a:spcPts val="0"/>
                        </a:spcAft>
                      </a:pPr>
                      <a:r>
                        <a:rPr lang="en-ZA" sz="1000" dirty="0">
                          <a:effectLst/>
                        </a:rPr>
                        <a:t>Pedagogy</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203787">
                <a:tc rowSpan="9">
                  <a:txBody>
                    <a:bodyPr/>
                    <a:lstStyle/>
                    <a:p>
                      <a:pPr marL="71755" marR="71755" algn="ctr">
                        <a:lnSpc>
                          <a:spcPct val="115000"/>
                        </a:lnSpc>
                        <a:spcAft>
                          <a:spcPts val="0"/>
                        </a:spcAft>
                      </a:pPr>
                      <a:r>
                        <a:rPr lang="en-ZA" sz="1100" dirty="0">
                          <a:solidFill>
                            <a:schemeClr val="tx1"/>
                          </a:solidFill>
                          <a:effectLst/>
                        </a:rPr>
                        <a:t>ACCEPTABILITY</a:t>
                      </a:r>
                      <a:endParaRPr lang="en-ZA" sz="1000" dirty="0">
                        <a:solidFill>
                          <a:schemeClr val="tx1"/>
                        </a:solidFill>
                        <a:effectLst/>
                        <a:latin typeface="Arial"/>
                        <a:ea typeface="Times New Roman"/>
                        <a:cs typeface="Times New Roman"/>
                      </a:endParaRPr>
                    </a:p>
                  </a:txBody>
                  <a:tcPr marL="29591" marR="29591" marT="0" marB="0" vert="vert270" anchor="ctr"/>
                </a:tc>
                <a:tc>
                  <a:txBody>
                    <a:bodyPr/>
                    <a:lstStyle/>
                    <a:p>
                      <a:pPr algn="l">
                        <a:lnSpc>
                          <a:spcPct val="115000"/>
                        </a:lnSpc>
                        <a:spcAft>
                          <a:spcPts val="0"/>
                        </a:spcAft>
                      </a:pPr>
                      <a:r>
                        <a:rPr lang="en-ZA" sz="1000" dirty="0">
                          <a:effectLst/>
                        </a:rPr>
                        <a:t>Quality of labour (competence, capacity, commitment, discipline)</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l">
                        <a:lnSpc>
                          <a:spcPct val="115000"/>
                        </a:lnSpc>
                        <a:spcAft>
                          <a:spcPts val="0"/>
                        </a:spcAft>
                      </a:pPr>
                      <a:r>
                        <a:rPr lang="en-ZA" sz="1000" dirty="0">
                          <a:effectLst/>
                        </a:rPr>
                        <a:t>Pedagogy (methods, teaching practice, LOLT)</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l">
                        <a:lnSpc>
                          <a:spcPct val="115000"/>
                        </a:lnSpc>
                        <a:spcAft>
                          <a:spcPts val="0"/>
                        </a:spcAft>
                      </a:pPr>
                      <a:r>
                        <a:rPr lang="en-ZA" sz="1000" dirty="0">
                          <a:effectLst/>
                        </a:rPr>
                        <a:t>Subject &amp; curricular content</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9863">
                <a:tc vMerge="1">
                  <a:txBody>
                    <a:bodyPr/>
                    <a:lstStyle/>
                    <a:p>
                      <a:endParaRPr lang="en-ZA"/>
                    </a:p>
                  </a:txBody>
                  <a:tcPr/>
                </a:tc>
                <a:tc>
                  <a:txBody>
                    <a:bodyPr/>
                    <a:lstStyle/>
                    <a:p>
                      <a:pPr algn="l">
                        <a:lnSpc>
                          <a:spcPct val="115000"/>
                        </a:lnSpc>
                        <a:spcAft>
                          <a:spcPts val="0"/>
                        </a:spcAft>
                      </a:pPr>
                      <a:r>
                        <a:rPr lang="en-ZA" sz="1000" dirty="0">
                          <a:effectLst/>
                        </a:rPr>
                        <a:t>Academic results (Pass rate,  completion rate, throughput rate)</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360550">
                <a:tc vMerge="1">
                  <a:txBody>
                    <a:bodyPr/>
                    <a:lstStyle/>
                    <a:p>
                      <a:endParaRPr lang="en-ZA"/>
                    </a:p>
                  </a:txBody>
                  <a:tcPr/>
                </a:tc>
                <a:tc>
                  <a:txBody>
                    <a:bodyPr/>
                    <a:lstStyle/>
                    <a:p>
                      <a:pPr algn="l">
                        <a:lnSpc>
                          <a:spcPct val="115000"/>
                        </a:lnSpc>
                        <a:spcAft>
                          <a:spcPts val="0"/>
                        </a:spcAft>
                      </a:pPr>
                      <a:r>
                        <a:rPr lang="en-ZA" sz="1000" dirty="0">
                          <a:effectLst/>
                        </a:rPr>
                        <a:t>Learner competence </a:t>
                      </a:r>
                      <a:br>
                        <a:rPr lang="en-ZA" sz="1000" dirty="0">
                          <a:effectLst/>
                        </a:rPr>
                      </a:br>
                      <a:r>
                        <a:rPr lang="en-ZA" sz="1000" dirty="0">
                          <a:effectLst/>
                        </a:rPr>
                        <a:t>(knowledge skills, resilience)</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dirty="0">
                          <a:effectLst/>
                        </a:rPr>
                        <a:t> </a:t>
                      </a:r>
                      <a:endParaRPr lang="en-ZA" sz="500" dirty="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l">
                        <a:lnSpc>
                          <a:spcPct val="115000"/>
                        </a:lnSpc>
                        <a:spcAft>
                          <a:spcPts val="0"/>
                        </a:spcAft>
                      </a:pPr>
                      <a:r>
                        <a:rPr lang="en-ZA" sz="1000" dirty="0">
                          <a:effectLst/>
                        </a:rPr>
                        <a:t>Learner behaviour (values, attitudes  &amp; discipline)</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360550">
                <a:tc vMerge="1">
                  <a:txBody>
                    <a:bodyPr/>
                    <a:lstStyle/>
                    <a:p>
                      <a:endParaRPr lang="en-ZA"/>
                    </a:p>
                  </a:txBody>
                  <a:tcPr/>
                </a:tc>
                <a:tc>
                  <a:txBody>
                    <a:bodyPr/>
                    <a:lstStyle/>
                    <a:p>
                      <a:pPr algn="l">
                        <a:lnSpc>
                          <a:spcPct val="115000"/>
                        </a:lnSpc>
                        <a:spcAft>
                          <a:spcPts val="0"/>
                        </a:spcAft>
                      </a:pPr>
                      <a:r>
                        <a:rPr lang="en-ZA" sz="1000" dirty="0">
                          <a:effectLst/>
                        </a:rPr>
                        <a:t>Academic outcomes </a:t>
                      </a:r>
                      <a:br>
                        <a:rPr lang="en-ZA" sz="1000" dirty="0">
                          <a:effectLst/>
                        </a:rPr>
                      </a:br>
                      <a:r>
                        <a:rPr lang="en-ZA" sz="1000" dirty="0">
                          <a:effectLst/>
                        </a:rPr>
                        <a:t>(employability of learners, sufficiently trained workforce)</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360550">
                <a:tc vMerge="1">
                  <a:txBody>
                    <a:bodyPr/>
                    <a:lstStyle/>
                    <a:p>
                      <a:endParaRPr lang="en-ZA"/>
                    </a:p>
                  </a:txBody>
                  <a:tcPr/>
                </a:tc>
                <a:tc>
                  <a:txBody>
                    <a:bodyPr/>
                    <a:lstStyle/>
                    <a:p>
                      <a:pPr algn="l">
                        <a:lnSpc>
                          <a:spcPct val="115000"/>
                        </a:lnSpc>
                        <a:spcAft>
                          <a:spcPts val="0"/>
                        </a:spcAft>
                      </a:pPr>
                      <a:r>
                        <a:rPr lang="en-ZA" sz="1000" dirty="0">
                          <a:effectLst/>
                        </a:rPr>
                        <a:t>Financial outcomes</a:t>
                      </a:r>
                      <a:br>
                        <a:rPr lang="en-ZA" sz="1000" dirty="0">
                          <a:effectLst/>
                        </a:rPr>
                      </a:br>
                      <a:r>
                        <a:rPr lang="en-ZA" sz="1000" dirty="0">
                          <a:effectLst/>
                        </a:rPr>
                        <a:t> (return on investment, value for money, cost-benefit)</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r>
              <a:tr h="180275">
                <a:tc vMerge="1">
                  <a:txBody>
                    <a:bodyPr/>
                    <a:lstStyle/>
                    <a:p>
                      <a:endParaRPr lang="en-ZA"/>
                    </a:p>
                  </a:txBody>
                  <a:tcPr/>
                </a:tc>
                <a:tc>
                  <a:txBody>
                    <a:bodyPr/>
                    <a:lstStyle/>
                    <a:p>
                      <a:pPr algn="l">
                        <a:lnSpc>
                          <a:spcPct val="115000"/>
                        </a:lnSpc>
                        <a:spcAft>
                          <a:spcPts val="0"/>
                        </a:spcAft>
                      </a:pPr>
                      <a:r>
                        <a:rPr lang="en-ZA" sz="1000" dirty="0">
                          <a:effectLst/>
                        </a:rPr>
                        <a:t>Competitiveness</a:t>
                      </a:r>
                      <a:endParaRPr lang="en-ZA" sz="1050" dirty="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a:effectLst/>
                        </a:rPr>
                        <a:t> </a:t>
                      </a:r>
                      <a:endParaRPr lang="en-ZA" sz="500">
                        <a:effectLst/>
                        <a:latin typeface="Arial"/>
                        <a:ea typeface="Times New Roman"/>
                        <a:cs typeface="Times New Roman"/>
                      </a:endParaRPr>
                    </a:p>
                  </a:txBody>
                  <a:tcPr marL="29591" marR="29591" marT="0" marB="0" anchor="b"/>
                </a:tc>
                <a:tc>
                  <a:txBody>
                    <a:bodyPr/>
                    <a:lstStyle/>
                    <a:p>
                      <a:pPr algn="ctr">
                        <a:lnSpc>
                          <a:spcPct val="115000"/>
                        </a:lnSpc>
                        <a:spcAft>
                          <a:spcPts val="0"/>
                        </a:spcAft>
                      </a:pPr>
                      <a:r>
                        <a:rPr lang="en-ZA" sz="400" dirty="0">
                          <a:effectLst/>
                        </a:rPr>
                        <a:t> </a:t>
                      </a:r>
                      <a:endParaRPr lang="en-ZA" sz="500" dirty="0">
                        <a:effectLst/>
                        <a:latin typeface="Arial"/>
                        <a:ea typeface="Times New Roman"/>
                        <a:cs typeface="Times New Roman"/>
                      </a:endParaRPr>
                    </a:p>
                  </a:txBody>
                  <a:tcPr marL="29591" marR="29591" marT="0" marB="0" anchor="b"/>
                </a:tc>
              </a:tr>
            </a:tbl>
          </a:graphicData>
        </a:graphic>
      </p:graphicFrame>
      <p:sp>
        <p:nvSpPr>
          <p:cNvPr id="5" name="TextBox 4"/>
          <p:cNvSpPr txBox="1"/>
          <p:nvPr/>
        </p:nvSpPr>
        <p:spPr>
          <a:xfrm>
            <a:off x="467544" y="128334"/>
            <a:ext cx="7704856"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EDUCATION QUALITY INDEX</a:t>
            </a:r>
            <a:endParaRPr lang="en-ZA" sz="3600" b="1" dirty="0">
              <a:latin typeface="Arial" pitchFamily="34" charset="0"/>
              <a:cs typeface="Arial" pitchFamily="34" charset="0"/>
            </a:endParaRPr>
          </a:p>
        </p:txBody>
      </p:sp>
    </p:spTree>
    <p:extLst>
      <p:ext uri="{BB962C8B-B14F-4D97-AF65-F5344CB8AC3E}">
        <p14:creationId xmlns:p14="http://schemas.microsoft.com/office/powerpoint/2010/main" val="2744059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229600" cy="1143000"/>
          </a:xfrm>
        </p:spPr>
        <p:txBody>
          <a:bodyPr>
            <a:normAutofit fontScale="90000"/>
          </a:bodyPr>
          <a:lstStyle/>
          <a:p>
            <a:r>
              <a:rPr lang="en-US" dirty="0" smtClean="0"/>
              <a:t>Prof Marius Smit, B Com LLM PhD</a:t>
            </a:r>
            <a:br>
              <a:rPr lang="en-US" dirty="0" smtClean="0"/>
            </a:br>
            <a:r>
              <a:rPr lang="en-US" dirty="0" smtClean="0">
                <a:hlinkClick r:id="rId2"/>
              </a:rPr>
              <a:t>marius.smit@nwu.ac.za</a:t>
            </a:r>
            <a:r>
              <a:rPr lang="en-US" dirty="0"/>
              <a:t/>
            </a:r>
            <a:br>
              <a:rPr lang="en-US" dirty="0"/>
            </a:br>
            <a:r>
              <a:rPr lang="en-US" dirty="0" smtClean="0"/>
              <a:t/>
            </a:r>
            <a:br>
              <a:rPr lang="en-US" dirty="0" smtClean="0"/>
            </a:br>
            <a:r>
              <a:rPr lang="en-US" dirty="0" smtClean="0"/>
              <a:t>North-West University</a:t>
            </a:r>
            <a:br>
              <a:rPr lang="en-US" dirty="0" smtClean="0"/>
            </a:br>
            <a:r>
              <a:rPr lang="en-US" dirty="0" smtClean="0"/>
              <a:t>South Africa</a:t>
            </a:r>
            <a:endParaRPr lang="en-ZA" dirty="0"/>
          </a:p>
        </p:txBody>
      </p:sp>
    </p:spTree>
    <p:extLst>
      <p:ext uri="{BB962C8B-B14F-4D97-AF65-F5344CB8AC3E}">
        <p14:creationId xmlns:p14="http://schemas.microsoft.com/office/powerpoint/2010/main" val="288052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smtClean="0"/>
              <a:t>Case law on the right to education</a:t>
            </a:r>
            <a:endParaRPr lang="en-ZA" b="1" dirty="0"/>
          </a:p>
        </p:txBody>
      </p:sp>
      <p:sp>
        <p:nvSpPr>
          <p:cNvPr id="3" name="Content Placeholder 2"/>
          <p:cNvSpPr>
            <a:spLocks noGrp="1"/>
          </p:cNvSpPr>
          <p:nvPr>
            <p:ph idx="1"/>
          </p:nvPr>
        </p:nvSpPr>
        <p:spPr>
          <a:xfrm>
            <a:off x="457200" y="980728"/>
            <a:ext cx="8507288" cy="5400600"/>
          </a:xfrm>
        </p:spPr>
        <p:txBody>
          <a:bodyPr>
            <a:noAutofit/>
          </a:bodyPr>
          <a:lstStyle/>
          <a:p>
            <a:r>
              <a:rPr lang="en-ZA" sz="1600" b="1" i="1" dirty="0" smtClean="0"/>
              <a:t>Governing </a:t>
            </a:r>
            <a:r>
              <a:rPr lang="en-ZA" sz="1600" b="1" i="1" dirty="0"/>
              <a:t>Body of the </a:t>
            </a:r>
            <a:r>
              <a:rPr lang="en-ZA" sz="1600" b="1" i="1" dirty="0" err="1"/>
              <a:t>Juma</a:t>
            </a:r>
            <a:r>
              <a:rPr lang="en-ZA" sz="1600" b="1" i="1" dirty="0"/>
              <a:t> </a:t>
            </a:r>
            <a:r>
              <a:rPr lang="en-ZA" sz="1600" b="1" i="1" dirty="0" err="1"/>
              <a:t>Musjid</a:t>
            </a:r>
            <a:r>
              <a:rPr lang="en-ZA" sz="1600" b="1" i="1" dirty="0"/>
              <a:t> Primary School &amp; Others v Essay </a:t>
            </a:r>
            <a:r>
              <a:rPr lang="en-ZA" sz="1600" b="1" i="1" dirty="0" err="1"/>
              <a:t>N.O</a:t>
            </a:r>
            <a:r>
              <a:rPr lang="en-ZA" sz="1600" b="1" i="1" dirty="0"/>
              <a:t>. and Others </a:t>
            </a:r>
            <a:r>
              <a:rPr lang="pl-PL" sz="1600" b="1" dirty="0" smtClean="0"/>
              <a:t>2011 </a:t>
            </a:r>
            <a:r>
              <a:rPr lang="pl-PL" sz="1600" b="1" dirty="0"/>
              <a:t>8 BCLR 761 (CC</a:t>
            </a:r>
            <a:r>
              <a:rPr lang="pl-PL" sz="1600" b="1" dirty="0" smtClean="0"/>
              <a:t>)</a:t>
            </a:r>
            <a:r>
              <a:rPr lang="en-US" sz="1600" b="1" dirty="0" smtClean="0"/>
              <a:t> </a:t>
            </a:r>
          </a:p>
          <a:p>
            <a:pPr marL="441325" lvl="1"/>
            <a:r>
              <a:rPr lang="en-ZA" sz="1600" dirty="0" smtClean="0"/>
              <a:t>Basic education is a right that is immediately realisable</a:t>
            </a:r>
          </a:p>
          <a:p>
            <a:pPr marL="441325" lvl="1"/>
            <a:r>
              <a:rPr lang="en-ZA" sz="1600" dirty="0" smtClean="0"/>
              <a:t>the </a:t>
            </a:r>
            <a:r>
              <a:rPr lang="en-ZA" sz="1600" dirty="0"/>
              <a:t>aim of </a:t>
            </a:r>
            <a:r>
              <a:rPr lang="en-ZA" sz="1600" b="1" dirty="0"/>
              <a:t>fully developing the personality and </a:t>
            </a:r>
            <a:r>
              <a:rPr lang="en-ZA" sz="1600" b="1" dirty="0" smtClean="0"/>
              <a:t>talents of </a:t>
            </a:r>
            <a:r>
              <a:rPr lang="en-ZA" sz="1600" b="1" dirty="0"/>
              <a:t>children</a:t>
            </a:r>
            <a:r>
              <a:rPr lang="en-ZA" sz="1600" dirty="0"/>
              <a:t> </a:t>
            </a:r>
            <a:r>
              <a:rPr lang="en-ZA" sz="1600" dirty="0" smtClean="0"/>
              <a:t>as </a:t>
            </a:r>
            <a:r>
              <a:rPr lang="en-ZA" sz="1600" dirty="0"/>
              <a:t>under article 29(1) of the </a:t>
            </a:r>
            <a:r>
              <a:rPr lang="en-ZA" sz="1600" dirty="0" smtClean="0"/>
              <a:t>Convention of Children's Rights  </a:t>
            </a:r>
            <a:r>
              <a:rPr lang="en-ZA" sz="1600" dirty="0"/>
              <a:t>should therefore be </a:t>
            </a:r>
            <a:r>
              <a:rPr lang="en-ZA" sz="1600" dirty="0" smtClean="0"/>
              <a:t>the primary </a:t>
            </a:r>
            <a:r>
              <a:rPr lang="en-ZA" sz="1600" dirty="0"/>
              <a:t>agenda of section 29 of the Constitution</a:t>
            </a:r>
            <a:r>
              <a:rPr lang="en-ZA" sz="1600" dirty="0" smtClean="0"/>
              <a:t>.</a:t>
            </a:r>
            <a:endParaRPr lang="en-ZA" sz="1400" i="1" dirty="0" smtClean="0"/>
          </a:p>
          <a:p>
            <a:r>
              <a:rPr lang="en-ZA" sz="1600" b="1" i="1" dirty="0" err="1" smtClean="0"/>
              <a:t>Matukane</a:t>
            </a:r>
            <a:r>
              <a:rPr lang="en-ZA" sz="1600" b="1" i="1" dirty="0" smtClean="0"/>
              <a:t> v </a:t>
            </a:r>
            <a:r>
              <a:rPr lang="en-ZA" sz="1600" b="1" i="1" dirty="0" err="1" smtClean="0"/>
              <a:t>Laerskool</a:t>
            </a:r>
            <a:r>
              <a:rPr lang="en-ZA" sz="1600" b="1" i="1" dirty="0" smtClean="0"/>
              <a:t> Potgietersrus </a:t>
            </a:r>
            <a:r>
              <a:rPr lang="en-ZA" sz="1400" b="1" dirty="0" smtClean="0"/>
              <a:t>1997  JOL 102 (T)</a:t>
            </a:r>
          </a:p>
          <a:p>
            <a:pPr marL="441325" lvl="1"/>
            <a:r>
              <a:rPr lang="en-ZA" sz="1600" dirty="0" smtClean="0"/>
              <a:t>No discrimination based on race – Race may not be used to deny access to schools. Black learners given access to formerly white-only public school.</a:t>
            </a:r>
          </a:p>
          <a:p>
            <a:pPr marL="274638" indent="-274638"/>
            <a:r>
              <a:rPr lang="en-ZA" sz="1600" b="1" i="1" dirty="0" smtClean="0"/>
              <a:t>Western </a:t>
            </a:r>
            <a:r>
              <a:rPr lang="en-ZA" sz="1600" b="1" i="1" dirty="0"/>
              <a:t>Cape Forum for Intellectual Disability v Government of the Republic of South Africa </a:t>
            </a:r>
            <a:r>
              <a:rPr lang="fr-FR" sz="1600" b="1" dirty="0" smtClean="0"/>
              <a:t>2011 (5) </a:t>
            </a:r>
            <a:r>
              <a:rPr lang="fr-FR" sz="1600" b="1" dirty="0"/>
              <a:t>SA 87 (</a:t>
            </a:r>
            <a:r>
              <a:rPr lang="fr-FR" sz="1600" b="1" dirty="0" smtClean="0"/>
              <a:t>WCC)</a:t>
            </a:r>
            <a:endParaRPr lang="fr-FR" sz="1600" b="1" dirty="0"/>
          </a:p>
          <a:p>
            <a:pPr marL="441325" lvl="1"/>
            <a:r>
              <a:rPr lang="en-ZA" sz="1400" dirty="0" smtClean="0"/>
              <a:t>the </a:t>
            </a:r>
            <a:r>
              <a:rPr lang="en-ZA" sz="1400" dirty="0"/>
              <a:t>state has a duty to provide equally for the education of </a:t>
            </a:r>
            <a:r>
              <a:rPr lang="en-ZA" sz="1400" dirty="0" smtClean="0"/>
              <a:t>all children</a:t>
            </a:r>
            <a:r>
              <a:rPr lang="en-ZA" sz="1400" dirty="0"/>
              <a:t>, including those with severe and profound </a:t>
            </a:r>
            <a:r>
              <a:rPr lang="en-ZA" sz="1400" dirty="0" smtClean="0"/>
              <a:t>disabilities.</a:t>
            </a:r>
          </a:p>
          <a:p>
            <a:pPr marL="441325" lvl="1"/>
            <a:r>
              <a:rPr lang="en-ZA" sz="1600" dirty="0" smtClean="0"/>
              <a:t>education </a:t>
            </a:r>
            <a:r>
              <a:rPr lang="en-ZA" sz="1600" dirty="0"/>
              <a:t>is broader </a:t>
            </a:r>
            <a:r>
              <a:rPr lang="en-ZA" sz="1600" dirty="0" smtClean="0"/>
              <a:t>than classroom </a:t>
            </a:r>
            <a:r>
              <a:rPr lang="en-ZA" sz="1600" dirty="0"/>
              <a:t>education with examinable outcomes. Rather, education includes </a:t>
            </a:r>
            <a:r>
              <a:rPr lang="en-ZA" sz="1600" dirty="0" smtClean="0"/>
              <a:t>the </a:t>
            </a:r>
            <a:r>
              <a:rPr lang="en-ZA" sz="1600" b="1" dirty="0" smtClean="0"/>
              <a:t>development </a:t>
            </a:r>
            <a:r>
              <a:rPr lang="en-ZA" sz="1600" b="1" dirty="0"/>
              <a:t>of a child’s potential, personality, talents and </a:t>
            </a:r>
            <a:r>
              <a:rPr lang="en-ZA" sz="1600" b="1" dirty="0" smtClean="0"/>
              <a:t>creativity.</a:t>
            </a:r>
            <a:endParaRPr lang="en-US" sz="1600" b="1" i="1" dirty="0" smtClean="0"/>
          </a:p>
          <a:p>
            <a:pPr lvl="0"/>
            <a:r>
              <a:rPr lang="en-ZA" sz="1600" b="1" i="1" dirty="0" err="1"/>
              <a:t>Madzodzo</a:t>
            </a:r>
            <a:r>
              <a:rPr lang="en-ZA" sz="1600" b="1" i="1" dirty="0"/>
              <a:t> </a:t>
            </a:r>
            <a:r>
              <a:rPr lang="en-ZA" sz="1600" b="1" i="1" dirty="0" smtClean="0"/>
              <a:t>v </a:t>
            </a:r>
            <a:r>
              <a:rPr lang="en-ZA" sz="1600" b="1" i="1" dirty="0"/>
              <a:t>Minister of Basic Education </a:t>
            </a:r>
            <a:r>
              <a:rPr lang="en-ZA" sz="1600" b="1" dirty="0" smtClean="0"/>
              <a:t>(</a:t>
            </a:r>
            <a:r>
              <a:rPr lang="en-ZA" sz="1600" b="1" dirty="0"/>
              <a:t>2144/2012) [2014] ZAECMHC </a:t>
            </a:r>
            <a:r>
              <a:rPr lang="en-ZA" sz="1600" b="1" dirty="0" smtClean="0"/>
              <a:t>5</a:t>
            </a:r>
          </a:p>
          <a:p>
            <a:pPr marL="400050" lvl="1" indent="0">
              <a:buNone/>
            </a:pPr>
            <a:r>
              <a:rPr lang="en-ZA" sz="1600" dirty="0" smtClean="0"/>
              <a:t>- </a:t>
            </a:r>
            <a:r>
              <a:rPr lang="en-ZA" sz="1600" dirty="0"/>
              <a:t>Right to basic education </a:t>
            </a:r>
            <a:r>
              <a:rPr lang="en-ZA" sz="1600" dirty="0" smtClean="0"/>
              <a:t>– Education department was </a:t>
            </a:r>
            <a:r>
              <a:rPr lang="en-ZA" sz="1600" dirty="0"/>
              <a:t>in breach of the constitutional right of learners in public schools in the Eastern Cape Province to basic education as provided by section 29 of the Constitution, by failing to provide adequate, age and grade appropriate furniture which will enable each child to have his or her own reading and writing space. </a:t>
            </a:r>
            <a:endParaRPr lang="en-ZA" sz="1600" dirty="0" smtClean="0"/>
          </a:p>
        </p:txBody>
      </p:sp>
    </p:spTree>
    <p:extLst>
      <p:ext uri="{BB962C8B-B14F-4D97-AF65-F5344CB8AC3E}">
        <p14:creationId xmlns:p14="http://schemas.microsoft.com/office/powerpoint/2010/main" val="245888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Right to education – case law</a:t>
            </a:r>
            <a:endParaRPr lang="en-ZA" dirty="0"/>
          </a:p>
        </p:txBody>
      </p:sp>
      <p:sp>
        <p:nvSpPr>
          <p:cNvPr id="3" name="Content Placeholder 2"/>
          <p:cNvSpPr>
            <a:spLocks noGrp="1"/>
          </p:cNvSpPr>
          <p:nvPr>
            <p:ph idx="1"/>
          </p:nvPr>
        </p:nvSpPr>
        <p:spPr>
          <a:xfrm>
            <a:off x="457200" y="1417638"/>
            <a:ext cx="8229600" cy="4708525"/>
          </a:xfrm>
        </p:spPr>
        <p:txBody>
          <a:bodyPr>
            <a:normAutofit fontScale="85000" lnSpcReduction="10000"/>
          </a:bodyPr>
          <a:lstStyle/>
          <a:p>
            <a:pPr lvl="0"/>
            <a:r>
              <a:rPr lang="en-ZA" sz="2000" i="1" dirty="0"/>
              <a:t>Section 27 v Minister of Education </a:t>
            </a:r>
            <a:r>
              <a:rPr lang="en-ZA" sz="2000" dirty="0"/>
              <a:t>2013 (2) SA 40 (GNP)</a:t>
            </a:r>
          </a:p>
          <a:p>
            <a:pPr lvl="1"/>
            <a:r>
              <a:rPr lang="en-ZA" sz="1800" dirty="0"/>
              <a:t>The right to basic education – Department’s failure to </a:t>
            </a:r>
            <a:r>
              <a:rPr lang="en-ZA" sz="1800" b="1" dirty="0"/>
              <a:t>provide textbooks </a:t>
            </a:r>
            <a:r>
              <a:rPr lang="en-ZA" sz="1800" dirty="0"/>
              <a:t>is a violation of the right to basic education- Limpopo Department of Education; alternatively Department of Basic Education directed to provide textbooks.</a:t>
            </a:r>
            <a:endParaRPr lang="en-US" sz="4000" i="1" dirty="0"/>
          </a:p>
          <a:p>
            <a:r>
              <a:rPr lang="en-US" sz="2000" i="1" dirty="0"/>
              <a:t>Centre for Child Law and Others v MEC for Education, Gauteng, and Others </a:t>
            </a:r>
            <a:r>
              <a:rPr lang="en-US" sz="2000" dirty="0"/>
              <a:t>2008 </a:t>
            </a:r>
          </a:p>
          <a:p>
            <a:pPr lvl="1"/>
            <a:r>
              <a:rPr lang="en-ZA" sz="1900" dirty="0"/>
              <a:t>The court held that the prevailing circumstances at the </a:t>
            </a:r>
            <a:r>
              <a:rPr lang="en-ZA" sz="1900" dirty="0" err="1"/>
              <a:t>Luckhoff</a:t>
            </a:r>
            <a:r>
              <a:rPr lang="en-ZA" sz="1900" dirty="0"/>
              <a:t> -school hostel run by the Gauteng Department of Education compromised the </a:t>
            </a:r>
            <a:r>
              <a:rPr lang="en-ZA" sz="1900" b="1" dirty="0"/>
              <a:t>dignity</a:t>
            </a:r>
            <a:r>
              <a:rPr lang="en-ZA" sz="1900" dirty="0"/>
              <a:t> of the children.</a:t>
            </a:r>
          </a:p>
          <a:p>
            <a:pPr lvl="1"/>
            <a:r>
              <a:rPr lang="en-US" sz="1900" b="1" dirty="0"/>
              <a:t>"Levelling-up" principle </a:t>
            </a:r>
            <a:r>
              <a:rPr lang="en-US" sz="1900" dirty="0"/>
              <a:t>– state should not lower standards, but should improve standards</a:t>
            </a:r>
            <a:r>
              <a:rPr lang="en-ZA" sz="1900" dirty="0"/>
              <a:t>, especially  if  a learner's dignity is at stake. Department directed to rectify the </a:t>
            </a:r>
            <a:r>
              <a:rPr lang="en-ZA" sz="1900" dirty="0" smtClean="0"/>
              <a:t>squalid </a:t>
            </a:r>
            <a:r>
              <a:rPr lang="en-ZA" sz="1900" dirty="0"/>
              <a:t>conditions at an “Industrial school” (prison school for </a:t>
            </a:r>
            <a:r>
              <a:rPr lang="en-ZA" sz="1900" dirty="0" smtClean="0"/>
              <a:t>juvenile delinquents</a:t>
            </a:r>
          </a:p>
          <a:p>
            <a:pPr marL="457200" lvl="1" indent="0">
              <a:buNone/>
            </a:pPr>
            <a:endParaRPr lang="en-ZA" sz="1900" dirty="0" smtClean="0"/>
          </a:p>
          <a:p>
            <a:r>
              <a:rPr lang="en-ZA" sz="2100" i="1" dirty="0"/>
              <a:t>Centre for Child Law and 7 others v Government of the Eastern Cape Province and </a:t>
            </a:r>
            <a:r>
              <a:rPr lang="en-ZA" sz="2100" i="1" dirty="0" smtClean="0"/>
              <a:t>others</a:t>
            </a:r>
            <a:r>
              <a:rPr lang="en-ZA" sz="2100" i="1" dirty="0"/>
              <a:t>, Eastern Cape High Court, </a:t>
            </a:r>
            <a:r>
              <a:rPr lang="en-ZA" sz="2100" i="1" dirty="0" err="1"/>
              <a:t>Bhisho</a:t>
            </a:r>
            <a:r>
              <a:rPr lang="en-ZA" sz="2400" dirty="0"/>
              <a:t>, </a:t>
            </a:r>
            <a:r>
              <a:rPr lang="en-ZA" sz="2000" dirty="0" smtClean="0"/>
              <a:t>Case </a:t>
            </a:r>
            <a:r>
              <a:rPr lang="en-ZA" sz="2000" dirty="0"/>
              <a:t>no 504/10</a:t>
            </a:r>
            <a:r>
              <a:rPr lang="en-ZA" sz="2000" dirty="0" smtClean="0"/>
              <a:t>.</a:t>
            </a:r>
          </a:p>
          <a:p>
            <a:pPr lvl="1"/>
            <a:r>
              <a:rPr lang="en-ZA" sz="1900" dirty="0"/>
              <a:t>The right to basic education – Department’s failure to provide </a:t>
            </a:r>
            <a:r>
              <a:rPr lang="en-ZA" sz="1900" dirty="0" smtClean="0"/>
              <a:t>school buildings  </a:t>
            </a:r>
            <a:r>
              <a:rPr lang="en-ZA" sz="1900" dirty="0"/>
              <a:t>is a violation of the right to basic education- </a:t>
            </a:r>
            <a:r>
              <a:rPr lang="en-ZA" sz="1900" dirty="0" smtClean="0"/>
              <a:t>Eastern Cape </a:t>
            </a:r>
            <a:r>
              <a:rPr lang="en-ZA" sz="1900" dirty="0"/>
              <a:t>Department of Education; alternatively Department of Basic Education directed to </a:t>
            </a:r>
            <a:r>
              <a:rPr lang="en-ZA" sz="1900" dirty="0" smtClean="0"/>
              <a:t>build schools to replace the dilapidated </a:t>
            </a:r>
            <a:r>
              <a:rPr lang="en-ZA" sz="1900" b="1" dirty="0" smtClean="0"/>
              <a:t>“mud” schools </a:t>
            </a:r>
            <a:r>
              <a:rPr lang="en-ZA" sz="1900" dirty="0" smtClean="0"/>
              <a:t>of the province.</a:t>
            </a:r>
            <a:endParaRPr lang="en-US" sz="4300" i="1" dirty="0"/>
          </a:p>
          <a:p>
            <a:pPr lvl="1"/>
            <a:endParaRPr lang="en-ZA" sz="1600" dirty="0"/>
          </a:p>
        </p:txBody>
      </p:sp>
    </p:spTree>
    <p:extLst>
      <p:ext uri="{BB962C8B-B14F-4D97-AF65-F5344CB8AC3E}">
        <p14:creationId xmlns:p14="http://schemas.microsoft.com/office/powerpoint/2010/main" val="9393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328896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ccess to basic education in south 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908720"/>
            <a:ext cx="313805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7246"/>
          <a:stretch/>
        </p:blipFill>
        <p:spPr>
          <a:xfrm>
            <a:off x="3121931" y="3933056"/>
            <a:ext cx="2939742" cy="2592288"/>
          </a:xfrm>
          <a:prstGeom prst="rect">
            <a:avLst/>
          </a:prstGeom>
        </p:spPr>
      </p:pic>
    </p:spTree>
    <p:extLst>
      <p:ext uri="{BB962C8B-B14F-4D97-AF65-F5344CB8AC3E}">
        <p14:creationId xmlns:p14="http://schemas.microsoft.com/office/powerpoint/2010/main" val="2065116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ZA" sz="2600" dirty="0" smtClean="0"/>
              <a:t>Unavailability of schools/education opportunities</a:t>
            </a:r>
          </a:p>
          <a:p>
            <a:r>
              <a:rPr lang="en-ZA" sz="2600" dirty="0" smtClean="0"/>
              <a:t>Inadequate access to education /schools or places to learn</a:t>
            </a:r>
          </a:p>
          <a:p>
            <a:r>
              <a:rPr lang="en-ZA" sz="2600" dirty="0" smtClean="0"/>
              <a:t>Curriculum and teaching methods not adaptable</a:t>
            </a:r>
            <a:endParaRPr lang="en-ZA" sz="2600" dirty="0"/>
          </a:p>
          <a:p>
            <a:r>
              <a:rPr lang="en-ZA" sz="2600" dirty="0" smtClean="0"/>
              <a:t>Insufficient </a:t>
            </a:r>
            <a:r>
              <a:rPr lang="en-ZA" sz="2600" dirty="0"/>
              <a:t>financial and administrative </a:t>
            </a:r>
            <a:r>
              <a:rPr lang="en-ZA" sz="2600" dirty="0" smtClean="0"/>
              <a:t>support</a:t>
            </a:r>
          </a:p>
          <a:p>
            <a:r>
              <a:rPr lang="en-ZA" sz="2600" dirty="0" smtClean="0"/>
              <a:t>Incompetent or inadequately trained educators </a:t>
            </a:r>
          </a:p>
          <a:p>
            <a:r>
              <a:rPr lang="en-ZA" sz="2600" dirty="0" smtClean="0"/>
              <a:t>Unacceptable standards / poor quality of education</a:t>
            </a:r>
          </a:p>
          <a:p>
            <a:endParaRPr lang="en-ZA" sz="2600" dirty="0"/>
          </a:p>
          <a:p>
            <a:r>
              <a:rPr lang="en-ZA" sz="2600" dirty="0" smtClean="0"/>
              <a:t>Is he failure </a:t>
            </a:r>
            <a:r>
              <a:rPr lang="en-ZA" sz="2600" dirty="0"/>
              <a:t>to ensure the right to education </a:t>
            </a:r>
            <a:r>
              <a:rPr lang="en-ZA" sz="2600" dirty="0" smtClean="0"/>
              <a:t>a </a:t>
            </a:r>
            <a:r>
              <a:rPr lang="en-ZA" sz="2600" dirty="0"/>
              <a:t>violation of </a:t>
            </a:r>
            <a:r>
              <a:rPr lang="en-ZA" sz="2600" dirty="0" smtClean="0"/>
              <a:t>the </a:t>
            </a:r>
            <a:r>
              <a:rPr lang="en-ZA" sz="2600" dirty="0"/>
              <a:t>rights </a:t>
            </a:r>
            <a:r>
              <a:rPr lang="en-ZA" sz="2600" dirty="0" smtClean="0"/>
              <a:t>of learners equality, human dignity and freedom?</a:t>
            </a:r>
            <a:endParaRPr lang="en-ZA" sz="2600" dirty="0"/>
          </a:p>
          <a:p>
            <a:endParaRPr lang="en-ZA" sz="2600" dirty="0" smtClean="0"/>
          </a:p>
          <a:p>
            <a:endParaRPr lang="en-ZA" sz="2600" dirty="0" smtClean="0"/>
          </a:p>
          <a:p>
            <a:endParaRPr lang="en-ZA" dirty="0"/>
          </a:p>
        </p:txBody>
      </p:sp>
      <p:sp>
        <p:nvSpPr>
          <p:cNvPr id="4" name="Title 1"/>
          <p:cNvSpPr>
            <a:spLocks noGrp="1"/>
          </p:cNvSpPr>
          <p:nvPr>
            <p:ph type="title"/>
          </p:nvPr>
        </p:nvSpPr>
        <p:spPr/>
        <p:txBody>
          <a:bodyPr/>
          <a:lstStyle/>
          <a:p>
            <a:r>
              <a:rPr lang="en-US" b="1" dirty="0" smtClean="0"/>
              <a:t>Discussion </a:t>
            </a:r>
            <a:endParaRPr lang="en-ZA" b="1" dirty="0"/>
          </a:p>
        </p:txBody>
      </p:sp>
    </p:spTree>
    <p:extLst>
      <p:ext uri="{BB962C8B-B14F-4D97-AF65-F5344CB8AC3E}">
        <p14:creationId xmlns:p14="http://schemas.microsoft.com/office/powerpoint/2010/main" val="4192916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06090"/>
          </a:xfrm>
        </p:spPr>
        <p:txBody>
          <a:bodyPr>
            <a:normAutofit fontScale="90000"/>
          </a:bodyPr>
          <a:lstStyle/>
          <a:p>
            <a:r>
              <a:rPr lang="en-US" b="1" dirty="0" smtClean="0"/>
              <a:t>Recommendations</a:t>
            </a:r>
            <a:endParaRPr lang="en-ZA" b="1" dirty="0"/>
          </a:p>
        </p:txBody>
      </p:sp>
      <p:sp>
        <p:nvSpPr>
          <p:cNvPr id="3" name="Content Placeholder 2"/>
          <p:cNvSpPr>
            <a:spLocks noGrp="1"/>
          </p:cNvSpPr>
          <p:nvPr>
            <p:ph idx="1"/>
          </p:nvPr>
        </p:nvSpPr>
        <p:spPr>
          <a:xfrm>
            <a:off x="251520" y="741938"/>
            <a:ext cx="8892480" cy="4525963"/>
          </a:xfrm>
        </p:spPr>
        <p:txBody>
          <a:bodyPr>
            <a:noAutofit/>
          </a:bodyPr>
          <a:lstStyle/>
          <a:p>
            <a:r>
              <a:rPr lang="en-US" sz="2000" dirty="0" smtClean="0"/>
              <a:t>The state has a constitutional obligation to ensure the right to basic education</a:t>
            </a:r>
          </a:p>
          <a:p>
            <a:r>
              <a:rPr lang="en-US" sz="2000" dirty="0" smtClean="0"/>
              <a:t>The right to basic education is immediately realizable – in other words, in most circumstances it trumps other competing fundamental rights – funds and opportunities must be made available for education first</a:t>
            </a:r>
          </a:p>
          <a:p>
            <a:r>
              <a:rPr lang="en-US" sz="2000" dirty="0" smtClean="0"/>
              <a:t>Further education should be made progressively realizable – core minimum content and quality should become available – optimal use of state finances</a:t>
            </a:r>
          </a:p>
          <a:p>
            <a:r>
              <a:rPr lang="en-US" sz="2000" dirty="0" smtClean="0"/>
              <a:t>The right to education implies the provision of “quality” education – 4 A’s: Availability, Accessibility, Adaptability, Acceptability.</a:t>
            </a:r>
          </a:p>
          <a:p>
            <a:r>
              <a:rPr lang="en-US" sz="2000" dirty="0" smtClean="0"/>
              <a:t>The state should develop </a:t>
            </a:r>
            <a:r>
              <a:rPr lang="en-US" sz="2000" dirty="0"/>
              <a:t>and implement quality-assurance processes that address </a:t>
            </a:r>
            <a:r>
              <a:rPr lang="en-US" sz="2000" dirty="0" smtClean="0"/>
              <a:t>the </a:t>
            </a:r>
            <a:r>
              <a:rPr lang="en-US" sz="2000" dirty="0"/>
              <a:t>difficulties experienced by </a:t>
            </a:r>
            <a:r>
              <a:rPr lang="en-US" sz="2000" dirty="0" smtClean="0"/>
              <a:t>schools and learners. </a:t>
            </a:r>
          </a:p>
          <a:p>
            <a:r>
              <a:rPr lang="en-US" sz="2000" dirty="0" smtClean="0"/>
              <a:t>Education </a:t>
            </a:r>
            <a:r>
              <a:rPr lang="en-US" sz="2000" dirty="0"/>
              <a:t>departments have a legal duty and obligation to ensure adequate quality education by “levelling-up” the academic standards </a:t>
            </a:r>
            <a:r>
              <a:rPr lang="en-US" sz="2000" dirty="0" smtClean="0"/>
              <a:t>of schools</a:t>
            </a:r>
            <a:r>
              <a:rPr lang="en-US" sz="2000" dirty="0"/>
              <a:t>. </a:t>
            </a:r>
            <a:endParaRPr lang="en-US" sz="2000" dirty="0" smtClean="0"/>
          </a:p>
          <a:p>
            <a:r>
              <a:rPr lang="en-US" sz="2000" dirty="0" smtClean="0"/>
              <a:t>The </a:t>
            </a:r>
            <a:r>
              <a:rPr lang="en-US" sz="2000" dirty="0"/>
              <a:t>acceptability of academic standards at such schools can be improved, supported and enhanced </a:t>
            </a:r>
            <a:r>
              <a:rPr lang="en-US" sz="2000" dirty="0" smtClean="0"/>
              <a:t>by:</a:t>
            </a:r>
          </a:p>
          <a:p>
            <a:pPr lvl="1"/>
            <a:r>
              <a:rPr lang="en-US" sz="1800" b="1" dirty="0" smtClean="0"/>
              <a:t>allocating </a:t>
            </a:r>
            <a:r>
              <a:rPr lang="en-US" sz="1800" b="1" dirty="0"/>
              <a:t>additional funds</a:t>
            </a:r>
            <a:r>
              <a:rPr lang="en-US" sz="1800" dirty="0"/>
              <a:t> to finance the </a:t>
            </a:r>
            <a:r>
              <a:rPr lang="en-US" sz="1800" dirty="0" smtClean="0"/>
              <a:t>accessibility and availability of schools / further education</a:t>
            </a:r>
          </a:p>
          <a:p>
            <a:pPr lvl="1"/>
            <a:r>
              <a:rPr lang="en-US" sz="1800" b="1" dirty="0" smtClean="0"/>
              <a:t>appointing additional competent educators </a:t>
            </a:r>
            <a:r>
              <a:rPr lang="en-US" sz="1800" dirty="0"/>
              <a:t>and </a:t>
            </a:r>
            <a:r>
              <a:rPr lang="en-US" sz="1800" dirty="0" smtClean="0"/>
              <a:t>personnel to improve the quality of the </a:t>
            </a:r>
            <a:r>
              <a:rPr lang="en-US" sz="1800" dirty="0" err="1" smtClean="0"/>
              <a:t>labour</a:t>
            </a:r>
            <a:r>
              <a:rPr lang="en-US" sz="1800" dirty="0" smtClean="0"/>
              <a:t> force</a:t>
            </a:r>
            <a:endParaRPr lang="en-ZA" sz="1800" dirty="0"/>
          </a:p>
        </p:txBody>
      </p:sp>
    </p:spTree>
    <p:extLst>
      <p:ext uri="{BB962C8B-B14F-4D97-AF65-F5344CB8AC3E}">
        <p14:creationId xmlns:p14="http://schemas.microsoft.com/office/powerpoint/2010/main" val="1790361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116632"/>
            <a:ext cx="8229600" cy="850106"/>
          </a:xfrm>
        </p:spPr>
        <p:txBody>
          <a:bodyPr>
            <a:noAutofit/>
          </a:bodyPr>
          <a:lstStyle/>
          <a:p>
            <a:r>
              <a:rPr lang="en-ZA" sz="3600" dirty="0" smtClean="0"/>
              <a:t>Brief historic background </a:t>
            </a:r>
            <a:br>
              <a:rPr lang="en-ZA" sz="3600" dirty="0" smtClean="0"/>
            </a:br>
            <a:r>
              <a:rPr lang="en-ZA" sz="3600" dirty="0" smtClean="0"/>
              <a:t>of South Africa’s legal system</a:t>
            </a:r>
            <a:endParaRPr lang="en-ZA" sz="3600" dirty="0"/>
          </a:p>
        </p:txBody>
      </p:sp>
      <p:sp>
        <p:nvSpPr>
          <p:cNvPr id="3" name="Content Placeholder 2"/>
          <p:cNvSpPr>
            <a:spLocks noGrp="1"/>
          </p:cNvSpPr>
          <p:nvPr>
            <p:ph idx="1"/>
          </p:nvPr>
        </p:nvSpPr>
        <p:spPr>
          <a:xfrm>
            <a:off x="251520" y="1124744"/>
            <a:ext cx="8784976" cy="5616624"/>
          </a:xfrm>
        </p:spPr>
        <p:txBody>
          <a:bodyPr>
            <a:normAutofit fontScale="85000" lnSpcReduction="10000"/>
          </a:bodyPr>
          <a:lstStyle/>
          <a:p>
            <a:r>
              <a:rPr lang="en-ZA" sz="2400" dirty="0" smtClean="0"/>
              <a:t>1652 – Dutch colony at the Cape of Good Hope </a:t>
            </a:r>
          </a:p>
          <a:p>
            <a:r>
              <a:rPr lang="en-ZA" sz="2400" dirty="0" smtClean="0"/>
              <a:t>Legal system was Roman-Dutch Law (Civil law system of European mainland) </a:t>
            </a:r>
          </a:p>
          <a:p>
            <a:r>
              <a:rPr lang="en-ZA" sz="2400" dirty="0" smtClean="0"/>
              <a:t>Renowned jurists like Grotius (Hugo de Groot – the “father” of International law), Johannes </a:t>
            </a:r>
            <a:r>
              <a:rPr lang="en-ZA" sz="2400" dirty="0" err="1" smtClean="0"/>
              <a:t>Voet</a:t>
            </a:r>
            <a:r>
              <a:rPr lang="en-ZA" sz="2400" dirty="0" smtClean="0"/>
              <a:t> (</a:t>
            </a:r>
            <a:r>
              <a:rPr lang="en-ZA" sz="2400" i="1" dirty="0" err="1" smtClean="0"/>
              <a:t>Commentarius</a:t>
            </a:r>
            <a:r>
              <a:rPr lang="en-ZA" sz="2400" i="1" dirty="0" smtClean="0"/>
              <a:t> ad </a:t>
            </a:r>
            <a:r>
              <a:rPr lang="en-ZA" sz="2400" i="1" dirty="0" err="1" smtClean="0"/>
              <a:t>Pandectas</a:t>
            </a:r>
            <a:r>
              <a:rPr lang="en-ZA" sz="2400" dirty="0" smtClean="0"/>
              <a:t>), Van der </a:t>
            </a:r>
            <a:r>
              <a:rPr lang="en-ZA" sz="2400" dirty="0" err="1" smtClean="0"/>
              <a:t>Keesel</a:t>
            </a:r>
            <a:r>
              <a:rPr lang="en-ZA" sz="2400" dirty="0" smtClean="0"/>
              <a:t> (</a:t>
            </a:r>
            <a:r>
              <a:rPr lang="en-ZA" sz="2400" i="1" dirty="0" smtClean="0"/>
              <a:t>Mercantile Law</a:t>
            </a:r>
            <a:r>
              <a:rPr lang="en-ZA" sz="2400" dirty="0" smtClean="0"/>
              <a:t>) etc. – modernised and developed Roman Law-Dutch Law to suit the age of colonisation - commercial and scientific advancements.</a:t>
            </a:r>
          </a:p>
          <a:p>
            <a:r>
              <a:rPr lang="en-ZA" sz="2400" dirty="0" smtClean="0"/>
              <a:t>1806 – British annexation of Cape Colony  - Some principles and traditions of the English Law (Common Law legal system) </a:t>
            </a:r>
            <a:r>
              <a:rPr lang="en-ZA" sz="2400" dirty="0" err="1" smtClean="0"/>
              <a:t>recepted</a:t>
            </a:r>
            <a:r>
              <a:rPr lang="en-ZA" sz="2400" dirty="0" smtClean="0"/>
              <a:t> into the Roman-Dutch system</a:t>
            </a:r>
          </a:p>
          <a:p>
            <a:r>
              <a:rPr lang="en-ZA" sz="2400" dirty="0" smtClean="0"/>
              <a:t>1935 -1860 - Mass emigration by Boer pioneers to hinterland – 2 Boer republics (Transvaal and Free State) established - Roman-Dutch Law as its common law.</a:t>
            </a:r>
          </a:p>
          <a:p>
            <a:r>
              <a:rPr lang="en-ZA" sz="2400" dirty="0" smtClean="0"/>
              <a:t>1910 – Union of South Africa – only Whites vote – independent self-governing country – part of British Common Wealth – hybrid South African legal system</a:t>
            </a:r>
          </a:p>
          <a:p>
            <a:r>
              <a:rPr lang="en-ZA" sz="2400" dirty="0" smtClean="0"/>
              <a:t>1948 – Apartheid system (statutory racial segregation) – National Party</a:t>
            </a:r>
          </a:p>
          <a:p>
            <a:r>
              <a:rPr lang="en-ZA" sz="2400" dirty="0" smtClean="0"/>
              <a:t>1961 – Republic of South Africa – break away from British Common Wealth </a:t>
            </a:r>
          </a:p>
          <a:p>
            <a:r>
              <a:rPr lang="en-ZA" sz="2400" dirty="0" smtClean="0"/>
              <a:t>1994 – Full democracy (all ethnic groups) – Interim Constitution of 1993</a:t>
            </a:r>
          </a:p>
          <a:p>
            <a:r>
              <a:rPr lang="en-ZA" sz="2400" dirty="0" smtClean="0"/>
              <a:t>1996 – “Final” Constitution of South Africa, 1996 </a:t>
            </a:r>
          </a:p>
          <a:p>
            <a:endParaRPr lang="en-ZA" sz="2400" dirty="0"/>
          </a:p>
        </p:txBody>
      </p:sp>
    </p:spTree>
    <p:extLst>
      <p:ext uri="{BB962C8B-B14F-4D97-AF65-F5344CB8AC3E}">
        <p14:creationId xmlns:p14="http://schemas.microsoft.com/office/powerpoint/2010/main" val="157095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784"/>
            <a:ext cx="8229600" cy="928504"/>
          </a:xfrm>
        </p:spPr>
        <p:txBody>
          <a:bodyPr/>
          <a:lstStyle/>
          <a:p>
            <a:r>
              <a:rPr lang="en-ZA" dirty="0" smtClean="0"/>
              <a:t>Constitution of South Africa, 1996</a:t>
            </a:r>
            <a:endParaRPr lang="en-ZA" dirty="0"/>
          </a:p>
        </p:txBody>
      </p:sp>
      <p:sp>
        <p:nvSpPr>
          <p:cNvPr id="3" name="Content Placeholder 2"/>
          <p:cNvSpPr>
            <a:spLocks noGrp="1"/>
          </p:cNvSpPr>
          <p:nvPr>
            <p:ph idx="1"/>
          </p:nvPr>
        </p:nvSpPr>
        <p:spPr>
          <a:xfrm>
            <a:off x="312480" y="764704"/>
            <a:ext cx="8831520" cy="6093296"/>
          </a:xfrm>
        </p:spPr>
        <p:txBody>
          <a:bodyPr>
            <a:normAutofit fontScale="25000" lnSpcReduction="20000"/>
          </a:bodyPr>
          <a:lstStyle/>
          <a:p>
            <a:r>
              <a:rPr lang="en-ZA" sz="7200" dirty="0" smtClean="0"/>
              <a:t>Adopted after approx. 3,5 years of negotiations between former antagonists (National Party, ANC and others).</a:t>
            </a:r>
          </a:p>
          <a:p>
            <a:r>
              <a:rPr lang="en-ZA" sz="7200" dirty="0" smtClean="0"/>
              <a:t>South Africa is a unified democracy founded on the values of human dignity, equality, freedom, non-racialism, non-sexism, supremacy of the Constitution, the rule of law, and democratic political rights, with tripartite partition of government powers.</a:t>
            </a:r>
          </a:p>
          <a:p>
            <a:r>
              <a:rPr lang="en-ZA" sz="7200" dirty="0" smtClean="0"/>
              <a:t>Section 2 – Supremacy of the Constitution  (i.e. Constitutional democracy).</a:t>
            </a:r>
          </a:p>
          <a:p>
            <a:r>
              <a:rPr lang="en-ZA" sz="7200" dirty="0" smtClean="0"/>
              <a:t>11 official languages – e.g. English, Afrikaans, isiZulu, isiXhosa, etc.</a:t>
            </a:r>
          </a:p>
          <a:p>
            <a:pPr marL="0" indent="0">
              <a:buNone/>
            </a:pPr>
            <a:r>
              <a:rPr lang="en-ZA" sz="7200" b="1" dirty="0" smtClean="0"/>
              <a:t>CHAPTER 2 – Bill of Rights – entrenches fundamental rights:</a:t>
            </a:r>
          </a:p>
          <a:p>
            <a:pPr marL="0" indent="0">
              <a:buNone/>
            </a:pPr>
            <a:r>
              <a:rPr lang="en-ZA" sz="7200" dirty="0" smtClean="0"/>
              <a:t>human dignity; equality (non-discrimination); life; freedom and security of person; no slavery; privacy; freedom of religion; freedom of expression; right to peaceful assembly petition and demonstration; free association; political rights (vote, regular elections, political office, etc.); citizenship; freedom of movement; freedom of trade and occupation; fair labour relations; protection of the environment; protection and security of property rights;  right to housing, right to health care, food, water and sanitation; protection of children’s rights; right to education; right to language and culture; rights of cultural, religious and language communities; access to information, right to just administrative action.</a:t>
            </a:r>
          </a:p>
          <a:p>
            <a:r>
              <a:rPr lang="en-ZA" sz="7200" dirty="0" smtClean="0"/>
              <a:t>Section 36 – General Limitation Clause – Fundamental rights may be limited under certain conditions</a:t>
            </a:r>
          </a:p>
          <a:p>
            <a:r>
              <a:rPr lang="en-ZA" sz="7200" dirty="0" smtClean="0"/>
              <a:t>Interpretation of the Bill of Rights – International law must be considered; foreign law may be considered.</a:t>
            </a:r>
          </a:p>
          <a:p>
            <a:pPr marL="0" indent="0">
              <a:buNone/>
            </a:pPr>
            <a:r>
              <a:rPr lang="af-ZA" sz="5600" dirty="0" smtClean="0"/>
              <a:t>CHAPTER 3 - </a:t>
            </a:r>
            <a:r>
              <a:rPr lang="af-ZA" sz="5600" dirty="0" err="1" smtClean="0"/>
              <a:t>Co-operative</a:t>
            </a:r>
            <a:r>
              <a:rPr lang="af-ZA" sz="5600" dirty="0" smtClean="0"/>
              <a:t> </a:t>
            </a:r>
            <a:r>
              <a:rPr lang="af-ZA" sz="5600" dirty="0" err="1" smtClean="0"/>
              <a:t>Government</a:t>
            </a:r>
            <a:r>
              <a:rPr lang="af-ZA" sz="5600" dirty="0" smtClean="0"/>
              <a:t> ;       CHAPTER 4</a:t>
            </a:r>
            <a:r>
              <a:rPr lang="en-ZA" sz="5600" dirty="0"/>
              <a:t> </a:t>
            </a:r>
            <a:r>
              <a:rPr lang="en-ZA" sz="5600" dirty="0" smtClean="0"/>
              <a:t>– </a:t>
            </a:r>
            <a:r>
              <a:rPr lang="af-ZA" sz="5600" dirty="0" err="1" smtClean="0"/>
              <a:t>Parliament</a:t>
            </a:r>
            <a:r>
              <a:rPr lang="af-ZA" sz="5600" dirty="0" smtClean="0"/>
              <a:t>; </a:t>
            </a:r>
          </a:p>
          <a:p>
            <a:pPr marL="0" indent="0">
              <a:buNone/>
            </a:pPr>
            <a:r>
              <a:rPr lang="af-ZA" sz="5600" dirty="0" smtClean="0"/>
              <a:t>CHAPTER 5</a:t>
            </a:r>
            <a:r>
              <a:rPr lang="en-ZA" sz="5600" dirty="0"/>
              <a:t> </a:t>
            </a:r>
            <a:r>
              <a:rPr lang="en-ZA" sz="5600" dirty="0" smtClean="0"/>
              <a:t>- </a:t>
            </a:r>
            <a:r>
              <a:rPr lang="af-ZA" sz="5600" dirty="0" err="1" smtClean="0"/>
              <a:t>The</a:t>
            </a:r>
            <a:r>
              <a:rPr lang="af-ZA" sz="5600" dirty="0" smtClean="0"/>
              <a:t> </a:t>
            </a:r>
            <a:r>
              <a:rPr lang="af-ZA" sz="5600" dirty="0"/>
              <a:t>President </a:t>
            </a:r>
            <a:r>
              <a:rPr lang="af-ZA" sz="5600" dirty="0" err="1"/>
              <a:t>and</a:t>
            </a:r>
            <a:r>
              <a:rPr lang="af-ZA" sz="5600" dirty="0"/>
              <a:t> </a:t>
            </a:r>
            <a:r>
              <a:rPr lang="af-ZA" sz="5600" dirty="0" err="1"/>
              <a:t>National</a:t>
            </a:r>
            <a:r>
              <a:rPr lang="af-ZA" sz="5600" dirty="0"/>
              <a:t> </a:t>
            </a:r>
            <a:r>
              <a:rPr lang="af-ZA" sz="5600" dirty="0" err="1" smtClean="0"/>
              <a:t>Executive</a:t>
            </a:r>
            <a:r>
              <a:rPr lang="af-ZA" sz="5600" dirty="0" smtClean="0"/>
              <a:t>;     CHAPTER 6 -  Nine  </a:t>
            </a:r>
            <a:r>
              <a:rPr lang="af-ZA" sz="5600" dirty="0" err="1" smtClean="0"/>
              <a:t>Provinces</a:t>
            </a:r>
            <a:r>
              <a:rPr lang="af-ZA" sz="5600" dirty="0" smtClean="0"/>
              <a:t>;  </a:t>
            </a:r>
          </a:p>
          <a:p>
            <a:pPr marL="0" indent="0">
              <a:buNone/>
            </a:pPr>
            <a:r>
              <a:rPr lang="af-ZA" sz="5600" dirty="0" smtClean="0"/>
              <a:t>CHAPTER 7</a:t>
            </a:r>
            <a:r>
              <a:rPr lang="en-ZA" sz="5600" dirty="0"/>
              <a:t> </a:t>
            </a:r>
            <a:r>
              <a:rPr lang="en-ZA" sz="5600" dirty="0" smtClean="0"/>
              <a:t>- </a:t>
            </a:r>
            <a:r>
              <a:rPr lang="af-ZA" sz="5600" dirty="0" err="1" smtClean="0"/>
              <a:t>Local</a:t>
            </a:r>
            <a:r>
              <a:rPr lang="af-ZA" sz="5600" dirty="0" smtClean="0"/>
              <a:t> </a:t>
            </a:r>
            <a:r>
              <a:rPr lang="af-ZA" sz="5600" dirty="0" err="1" smtClean="0"/>
              <a:t>Government</a:t>
            </a:r>
            <a:r>
              <a:rPr lang="af-ZA" sz="5600" dirty="0" smtClean="0"/>
              <a:t>;        CHAPTER 8</a:t>
            </a:r>
            <a:r>
              <a:rPr lang="en-ZA" sz="5600" dirty="0"/>
              <a:t> </a:t>
            </a:r>
            <a:r>
              <a:rPr lang="en-ZA" sz="5600" dirty="0" smtClean="0"/>
              <a:t>- </a:t>
            </a:r>
            <a:r>
              <a:rPr lang="af-ZA" sz="5600" dirty="0" err="1" smtClean="0"/>
              <a:t>Courts</a:t>
            </a:r>
            <a:r>
              <a:rPr lang="af-ZA" sz="5600" dirty="0" smtClean="0"/>
              <a:t> </a:t>
            </a:r>
            <a:r>
              <a:rPr lang="af-ZA" sz="5600" dirty="0" err="1"/>
              <a:t>and</a:t>
            </a:r>
            <a:r>
              <a:rPr lang="af-ZA" sz="5600" dirty="0"/>
              <a:t> </a:t>
            </a:r>
            <a:r>
              <a:rPr lang="af-ZA" sz="5600" dirty="0" err="1"/>
              <a:t>Administration</a:t>
            </a:r>
            <a:r>
              <a:rPr lang="af-ZA" sz="5600" dirty="0"/>
              <a:t> of </a:t>
            </a:r>
            <a:r>
              <a:rPr lang="af-ZA" sz="5600" dirty="0" err="1" smtClean="0"/>
              <a:t>Justice</a:t>
            </a:r>
            <a:r>
              <a:rPr lang="af-ZA" sz="5600" dirty="0" smtClean="0"/>
              <a:t>; </a:t>
            </a:r>
          </a:p>
          <a:p>
            <a:pPr marL="0" indent="0">
              <a:buNone/>
            </a:pPr>
            <a:r>
              <a:rPr lang="af-ZA" sz="5600" dirty="0" smtClean="0"/>
              <a:t>CHAPTER 9</a:t>
            </a:r>
            <a:r>
              <a:rPr lang="en-ZA" sz="5600" dirty="0"/>
              <a:t> </a:t>
            </a:r>
            <a:r>
              <a:rPr lang="en-ZA" sz="5600" dirty="0" smtClean="0"/>
              <a:t>- </a:t>
            </a:r>
            <a:r>
              <a:rPr lang="af-ZA" sz="5600" dirty="0" smtClean="0"/>
              <a:t>State </a:t>
            </a:r>
            <a:r>
              <a:rPr lang="af-ZA" sz="5600" dirty="0" err="1"/>
              <a:t>Institutions</a:t>
            </a:r>
            <a:r>
              <a:rPr lang="af-ZA" sz="5600" dirty="0"/>
              <a:t> </a:t>
            </a:r>
            <a:r>
              <a:rPr lang="af-ZA" sz="5600" dirty="0" err="1"/>
              <a:t>Supporting</a:t>
            </a:r>
            <a:r>
              <a:rPr lang="af-ZA" sz="5600" dirty="0"/>
              <a:t> </a:t>
            </a:r>
            <a:r>
              <a:rPr lang="af-ZA" sz="5600" dirty="0" err="1"/>
              <a:t>Constitutional</a:t>
            </a:r>
            <a:r>
              <a:rPr lang="af-ZA" sz="5600" dirty="0"/>
              <a:t> </a:t>
            </a:r>
            <a:r>
              <a:rPr lang="af-ZA" sz="5600" dirty="0" err="1" smtClean="0"/>
              <a:t>Democracy</a:t>
            </a:r>
            <a:r>
              <a:rPr lang="af-ZA" sz="5600" dirty="0" smtClean="0"/>
              <a:t>;    CHAPTER 10</a:t>
            </a:r>
            <a:r>
              <a:rPr lang="en-ZA" sz="5600" dirty="0"/>
              <a:t> </a:t>
            </a:r>
            <a:r>
              <a:rPr lang="en-ZA" sz="5600" dirty="0" smtClean="0"/>
              <a:t>- </a:t>
            </a:r>
            <a:r>
              <a:rPr lang="af-ZA" sz="5600" dirty="0" err="1" smtClean="0"/>
              <a:t>Public</a:t>
            </a:r>
            <a:r>
              <a:rPr lang="af-ZA" sz="5600" dirty="0" smtClean="0"/>
              <a:t> </a:t>
            </a:r>
            <a:r>
              <a:rPr lang="af-ZA" sz="5600" dirty="0" err="1" smtClean="0"/>
              <a:t>Administration</a:t>
            </a:r>
            <a:r>
              <a:rPr lang="af-ZA" sz="5600" dirty="0" smtClean="0"/>
              <a:t>; </a:t>
            </a:r>
            <a:br>
              <a:rPr lang="af-ZA" sz="5600" dirty="0" smtClean="0"/>
            </a:br>
            <a:r>
              <a:rPr lang="af-ZA" sz="5600" dirty="0" smtClean="0"/>
              <a:t>CHAPTER 11</a:t>
            </a:r>
            <a:r>
              <a:rPr lang="en-ZA" sz="5600" dirty="0"/>
              <a:t> </a:t>
            </a:r>
            <a:r>
              <a:rPr lang="en-ZA" sz="5600" dirty="0" smtClean="0"/>
              <a:t>- </a:t>
            </a:r>
            <a:r>
              <a:rPr lang="af-ZA" sz="5600" dirty="0" err="1" smtClean="0"/>
              <a:t>Security</a:t>
            </a:r>
            <a:r>
              <a:rPr lang="af-ZA" sz="5600" dirty="0" smtClean="0"/>
              <a:t> </a:t>
            </a:r>
            <a:r>
              <a:rPr lang="af-ZA" sz="5600" dirty="0" err="1" smtClean="0"/>
              <a:t>Services</a:t>
            </a:r>
            <a:r>
              <a:rPr lang="af-ZA" sz="5600" dirty="0" smtClean="0"/>
              <a:t>;  CHAPTER 12</a:t>
            </a:r>
            <a:r>
              <a:rPr lang="en-ZA" sz="5600" dirty="0"/>
              <a:t> </a:t>
            </a:r>
            <a:r>
              <a:rPr lang="en-ZA" sz="5600" dirty="0" smtClean="0"/>
              <a:t>- </a:t>
            </a:r>
            <a:r>
              <a:rPr lang="af-ZA" sz="5600" dirty="0" err="1" smtClean="0"/>
              <a:t>Traditional</a:t>
            </a:r>
            <a:r>
              <a:rPr lang="af-ZA" sz="5600" dirty="0" smtClean="0"/>
              <a:t> </a:t>
            </a:r>
            <a:r>
              <a:rPr lang="af-ZA" sz="5600" dirty="0" err="1" smtClean="0"/>
              <a:t>Leaders</a:t>
            </a:r>
            <a:r>
              <a:rPr lang="af-ZA" sz="5600" dirty="0" smtClean="0"/>
              <a:t>;  CHAPTER 13</a:t>
            </a:r>
            <a:r>
              <a:rPr lang="en-ZA" sz="5600" dirty="0"/>
              <a:t> </a:t>
            </a:r>
            <a:r>
              <a:rPr lang="en-ZA" sz="5600" dirty="0" smtClean="0"/>
              <a:t> - </a:t>
            </a:r>
            <a:r>
              <a:rPr lang="af-ZA" sz="5600" dirty="0" err="1" smtClean="0"/>
              <a:t>Finance</a:t>
            </a:r>
            <a:r>
              <a:rPr lang="en-ZA" sz="4000" dirty="0" smtClean="0"/>
              <a:t>.</a:t>
            </a:r>
            <a:endParaRPr lang="en-ZA" sz="4800" dirty="0"/>
          </a:p>
        </p:txBody>
      </p:sp>
    </p:spTree>
    <p:extLst>
      <p:ext uri="{BB962C8B-B14F-4D97-AF65-F5344CB8AC3E}">
        <p14:creationId xmlns:p14="http://schemas.microsoft.com/office/powerpoint/2010/main" val="51795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96" y="260648"/>
            <a:ext cx="8237160" cy="792088"/>
          </a:xfrm>
        </p:spPr>
        <p:txBody>
          <a:bodyPr>
            <a:normAutofit/>
          </a:bodyPr>
          <a:lstStyle/>
          <a:p>
            <a:r>
              <a:rPr lang="en-ZA" sz="3600" dirty="0" smtClean="0"/>
              <a:t>The right to education – SA Constitution</a:t>
            </a:r>
            <a:endParaRPr lang="en-ZA" sz="3600" dirty="0"/>
          </a:p>
        </p:txBody>
      </p:sp>
      <p:sp>
        <p:nvSpPr>
          <p:cNvPr id="3" name="Content Placeholder 2"/>
          <p:cNvSpPr>
            <a:spLocks noGrp="1"/>
          </p:cNvSpPr>
          <p:nvPr>
            <p:ph idx="1"/>
          </p:nvPr>
        </p:nvSpPr>
        <p:spPr>
          <a:xfrm>
            <a:off x="179512" y="1196752"/>
            <a:ext cx="8640960" cy="5544616"/>
          </a:xfrm>
        </p:spPr>
        <p:txBody>
          <a:bodyPr>
            <a:normAutofit fontScale="47500" lnSpcReduction="20000"/>
          </a:bodyPr>
          <a:lstStyle/>
          <a:p>
            <a:pPr>
              <a:lnSpc>
                <a:spcPct val="80000"/>
              </a:lnSpc>
              <a:buNone/>
            </a:pPr>
            <a:r>
              <a:rPr lang="af-ZA" altLang="en-US" sz="4000" b="1" dirty="0" err="1" smtClean="0"/>
              <a:t>Section</a:t>
            </a:r>
            <a:r>
              <a:rPr lang="af-ZA" altLang="en-US" sz="4000" b="1" dirty="0" smtClean="0"/>
              <a:t> 29 </a:t>
            </a:r>
            <a:r>
              <a:rPr lang="af-ZA" altLang="en-US" sz="4000" b="1" dirty="0" err="1" smtClean="0"/>
              <a:t>Education</a:t>
            </a:r>
            <a:endParaRPr lang="af-ZA" altLang="en-US" sz="4000" b="1" dirty="0" smtClean="0"/>
          </a:p>
          <a:p>
            <a:pPr>
              <a:lnSpc>
                <a:spcPct val="80000"/>
              </a:lnSpc>
              <a:buNone/>
            </a:pPr>
            <a:endParaRPr lang="af-ZA" altLang="en-US" sz="4000" b="1" dirty="0" smtClean="0"/>
          </a:p>
          <a:p>
            <a:pPr>
              <a:lnSpc>
                <a:spcPct val="80000"/>
              </a:lnSpc>
              <a:buNone/>
            </a:pPr>
            <a:r>
              <a:rPr lang="af-ZA" altLang="en-US" sz="4000" dirty="0" smtClean="0">
                <a:latin typeface="Calibri" panose="020F0502020204030204" pitchFamily="34" charset="0"/>
                <a:cs typeface="Calibri" panose="020F0502020204030204" pitchFamily="34" charset="0"/>
              </a:rPr>
              <a:t>(1</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Everyone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has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right</a:t>
            </a:r>
            <a:r>
              <a:rPr lang="af-ZA" altLang="en-US" sz="4000" dirty="0">
                <a:latin typeface="Calibri" panose="020F0502020204030204" pitchFamily="34" charset="0"/>
                <a:cs typeface="Calibri" panose="020F0502020204030204" pitchFamily="34" charset="0"/>
              </a:rPr>
              <a:t>-</a:t>
            </a:r>
            <a:endParaRPr lang="en-US" altLang="en-US" sz="4000" dirty="0">
              <a:latin typeface="Calibri" panose="020F0502020204030204" pitchFamily="34" charset="0"/>
              <a:cs typeface="Calibri" panose="020F0502020204030204" pitchFamily="34" charset="0"/>
            </a:endParaRPr>
          </a:p>
          <a:p>
            <a:pPr>
              <a:lnSpc>
                <a:spcPct val="80000"/>
              </a:lnSpc>
              <a:buNone/>
            </a:pPr>
            <a:r>
              <a:rPr lang="af-ZA" altLang="en-US" sz="4000" dirty="0">
                <a:latin typeface="Calibri" panose="020F0502020204030204" pitchFamily="34" charset="0"/>
                <a:cs typeface="Calibri" panose="020F0502020204030204" pitchFamily="34" charset="0"/>
              </a:rPr>
              <a:t>(</a:t>
            </a:r>
            <a:r>
              <a:rPr lang="af-ZA" altLang="en-US" sz="4000" dirty="0" err="1">
                <a:latin typeface="Calibri" panose="020F0502020204030204" pitchFamily="34" charset="0"/>
                <a:cs typeface="Calibri" panose="020F0502020204030204" pitchFamily="34" charset="0"/>
              </a:rPr>
              <a:t>a</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to</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basic</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education</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including</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adult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basic</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education</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and</a:t>
            </a:r>
            <a:endParaRPr lang="en-US" altLang="en-US" sz="4000" dirty="0">
              <a:latin typeface="Calibri" panose="020F0502020204030204" pitchFamily="34" charset="0"/>
              <a:cs typeface="Calibri" panose="020F0502020204030204" pitchFamily="34" charset="0"/>
            </a:endParaRPr>
          </a:p>
          <a:p>
            <a:pPr>
              <a:lnSpc>
                <a:spcPct val="80000"/>
              </a:lnSpc>
              <a:buNone/>
            </a:pPr>
            <a:r>
              <a:rPr lang="af-ZA" altLang="en-US" sz="4000" dirty="0">
                <a:latin typeface="Calibri" panose="020F0502020204030204" pitchFamily="34" charset="0"/>
                <a:cs typeface="Calibri" panose="020F0502020204030204" pitchFamily="34" charset="0"/>
              </a:rPr>
              <a:t>(</a:t>
            </a:r>
            <a:r>
              <a:rPr lang="af-ZA" altLang="en-US" sz="4000" dirty="0" err="1">
                <a:latin typeface="Calibri" panose="020F0502020204030204" pitchFamily="34" charset="0"/>
                <a:cs typeface="Calibri" panose="020F0502020204030204" pitchFamily="34" charset="0"/>
              </a:rPr>
              <a:t>b</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to</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further</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education</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which</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state, </a:t>
            </a:r>
            <a:r>
              <a:rPr lang="af-ZA" altLang="en-US" sz="4000" dirty="0" err="1">
                <a:latin typeface="Calibri" panose="020F0502020204030204" pitchFamily="34" charset="0"/>
                <a:cs typeface="Calibri" panose="020F0502020204030204" pitchFamily="34" charset="0"/>
              </a:rPr>
              <a:t>through</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reasonable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measures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must</a:t>
            </a:r>
            <a:r>
              <a:rPr lang="af-ZA" altLang="en-US" sz="4000" dirty="0">
                <a:latin typeface="Calibri" panose="020F0502020204030204" pitchFamily="34" charset="0"/>
                <a:cs typeface="Calibri" panose="020F0502020204030204" pitchFamily="34" charset="0"/>
              </a:rPr>
              <a:t> make </a:t>
            </a:r>
            <a:r>
              <a:rPr lang="af-ZA" altLang="en-US" sz="4000" dirty="0" err="1">
                <a:latin typeface="Calibri" panose="020F0502020204030204" pitchFamily="34" charset="0"/>
                <a:cs typeface="Calibri" panose="020F0502020204030204" pitchFamily="34" charset="0"/>
              </a:rPr>
              <a:t>progressively</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available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and</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accessible</a:t>
            </a:r>
            <a:r>
              <a:rPr lang="af-ZA" altLang="en-US" sz="4000" dirty="0">
                <a:latin typeface="Calibri" panose="020F0502020204030204" pitchFamily="34" charset="0"/>
                <a:cs typeface="Calibri" panose="020F0502020204030204" pitchFamily="34" charset="0"/>
              </a:rPr>
              <a:t>.</a:t>
            </a:r>
            <a:endParaRPr lang="en-US" altLang="en-US" sz="4000" dirty="0">
              <a:latin typeface="Calibri" panose="020F0502020204030204" pitchFamily="34" charset="0"/>
              <a:cs typeface="Calibri" panose="020F0502020204030204" pitchFamily="34" charset="0"/>
            </a:endParaRPr>
          </a:p>
          <a:p>
            <a:pPr>
              <a:lnSpc>
                <a:spcPct val="80000"/>
              </a:lnSpc>
              <a:buNone/>
            </a:pPr>
            <a:endParaRPr lang="af-ZA" altLang="en-US" sz="4000" dirty="0">
              <a:latin typeface="Calibri" panose="020F0502020204030204" pitchFamily="34" charset="0"/>
              <a:cs typeface="Calibri" panose="020F0502020204030204" pitchFamily="34" charset="0"/>
            </a:endParaRPr>
          </a:p>
          <a:p>
            <a:pPr defTabSz="8169275">
              <a:lnSpc>
                <a:spcPct val="80000"/>
              </a:lnSpc>
              <a:buNone/>
              <a:tabLst>
                <a:tab pos="715963" algn="l"/>
              </a:tabLst>
            </a:pPr>
            <a:r>
              <a:rPr lang="af-ZA" altLang="en-US" sz="4000" dirty="0">
                <a:latin typeface="Calibri" panose="020F0502020204030204" pitchFamily="34" charset="0"/>
                <a:cs typeface="Calibri" panose="020F0502020204030204" pitchFamily="34" charset="0"/>
              </a:rPr>
              <a:t>(2) </a:t>
            </a:r>
            <a:r>
              <a:rPr lang="af-ZA" altLang="en-US" sz="4000" dirty="0" err="1">
                <a:latin typeface="Calibri" panose="020F0502020204030204" pitchFamily="34" charset="0"/>
                <a:cs typeface="Calibri" panose="020F0502020204030204" pitchFamily="34" charset="0"/>
              </a:rPr>
              <a:t>Everyone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has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right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to</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receive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education</a:t>
            </a:r>
            <a:r>
              <a:rPr lang="af-ZA" altLang="en-US" sz="4000" dirty="0">
                <a:latin typeface="Calibri" panose="020F0502020204030204" pitchFamily="34" charset="0"/>
                <a:cs typeface="Calibri" panose="020F0502020204030204" pitchFamily="34" charset="0"/>
              </a:rPr>
              <a:t> in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official</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language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or</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languages</a:t>
            </a:r>
            <a:r>
              <a:rPr lang="af-ZA" altLang="en-US" sz="4000" dirty="0">
                <a:latin typeface="Calibri" panose="020F0502020204030204" pitchFamily="34" charset="0"/>
                <a:cs typeface="Calibri" panose="020F0502020204030204" pitchFamily="34" charset="0"/>
              </a:rPr>
              <a:t> of </a:t>
            </a:r>
            <a:r>
              <a:rPr lang="af-ZA" altLang="en-US" sz="4000" dirty="0" err="1">
                <a:latin typeface="Calibri" panose="020F0502020204030204" pitchFamily="34" charset="0"/>
                <a:cs typeface="Calibri" panose="020F0502020204030204" pitchFamily="34" charset="0"/>
              </a:rPr>
              <a:t>their</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choice</a:t>
            </a:r>
            <a:r>
              <a:rPr lang="af-ZA" altLang="en-US" sz="4000" dirty="0">
                <a:latin typeface="Calibri" panose="020F0502020204030204" pitchFamily="34" charset="0"/>
                <a:cs typeface="Calibri" panose="020F0502020204030204" pitchFamily="34" charset="0"/>
              </a:rPr>
              <a:t> in </a:t>
            </a:r>
            <a:r>
              <a:rPr lang="af-ZA" altLang="en-US" sz="4000" dirty="0" err="1">
                <a:latin typeface="Calibri" panose="020F0502020204030204" pitchFamily="34" charset="0"/>
                <a:cs typeface="Calibri" panose="020F0502020204030204" pitchFamily="34" charset="0"/>
              </a:rPr>
              <a:t>public</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educational</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institutions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where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that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education</a:t>
            </a:r>
            <a:r>
              <a:rPr lang="af-ZA" altLang="en-US" sz="4000" dirty="0">
                <a:latin typeface="Calibri" panose="020F0502020204030204" pitchFamily="34" charset="0"/>
                <a:cs typeface="Calibri" panose="020F0502020204030204" pitchFamily="34" charset="0"/>
              </a:rPr>
              <a:t> is </a:t>
            </a:r>
            <a:r>
              <a:rPr lang="af-ZA" altLang="en-US" sz="4000" dirty="0" err="1">
                <a:latin typeface="Calibri" panose="020F0502020204030204" pitchFamily="34" charset="0"/>
                <a:cs typeface="Calibri" panose="020F0502020204030204" pitchFamily="34" charset="0"/>
              </a:rPr>
              <a:t>reasonably</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practicable</a:t>
            </a:r>
            <a:r>
              <a:rPr lang="af-ZA" altLang="en-US" sz="4000" dirty="0">
                <a:latin typeface="Calibri" panose="020F0502020204030204" pitchFamily="34" charset="0"/>
                <a:cs typeface="Calibri" panose="020F0502020204030204" pitchFamily="34" charset="0"/>
              </a:rPr>
              <a:t>. In order </a:t>
            </a:r>
            <a:r>
              <a:rPr lang="af-ZA" altLang="en-US" sz="4000" dirty="0" err="1">
                <a:latin typeface="Calibri" panose="020F0502020204030204" pitchFamily="34" charset="0"/>
                <a:cs typeface="Calibri" panose="020F0502020204030204" pitchFamily="34" charset="0"/>
              </a:rPr>
              <a:t>to</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ensure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effective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access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to</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and</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implementation</a:t>
            </a:r>
            <a:r>
              <a:rPr lang="af-ZA" altLang="en-US" sz="4000" dirty="0">
                <a:latin typeface="Calibri" panose="020F0502020204030204" pitchFamily="34" charset="0"/>
                <a:cs typeface="Calibri" panose="020F0502020204030204" pitchFamily="34" charset="0"/>
              </a:rPr>
              <a:t> of, </a:t>
            </a:r>
            <a:r>
              <a:rPr lang="af-ZA" altLang="en-US" sz="4000" dirty="0" err="1">
                <a:latin typeface="Calibri" panose="020F0502020204030204" pitchFamily="34" charset="0"/>
                <a:cs typeface="Calibri" panose="020F0502020204030204" pitchFamily="34" charset="0"/>
              </a:rPr>
              <a:t>this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right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state </a:t>
            </a:r>
            <a:r>
              <a:rPr lang="af-ZA" altLang="en-US" sz="4000" dirty="0" err="1">
                <a:latin typeface="Calibri" panose="020F0502020204030204" pitchFamily="34" charset="0"/>
                <a:cs typeface="Calibri" panose="020F0502020204030204" pitchFamily="34" charset="0"/>
              </a:rPr>
              <a:t>must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consider</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all</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reasonable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educational</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alternatives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including</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single</a:t>
            </a:r>
            <a:r>
              <a:rPr lang="af-ZA" altLang="en-US" sz="4000" dirty="0">
                <a:latin typeface="Calibri" panose="020F0502020204030204" pitchFamily="34" charset="0"/>
                <a:cs typeface="Calibri" panose="020F0502020204030204" pitchFamily="34" charset="0"/>
              </a:rPr>
              <a:t> medium </a:t>
            </a:r>
            <a:r>
              <a:rPr lang="af-ZA" altLang="en-US" sz="4000" dirty="0" err="1">
                <a:latin typeface="Calibri" panose="020F0502020204030204" pitchFamily="34" charset="0"/>
                <a:cs typeface="Calibri" panose="020F0502020204030204" pitchFamily="34" charset="0"/>
              </a:rPr>
              <a:t>institutions</a:t>
            </a:r>
            <a:r>
              <a:rPr lang="af-ZA" altLang="en-US" sz="4000" dirty="0">
                <a:latin typeface="Calibri" panose="020F0502020204030204" pitchFamily="34" charset="0"/>
                <a:cs typeface="Calibri" panose="020F0502020204030204" pitchFamily="34" charset="0"/>
              </a:rPr>
              <a:t>, taking </a:t>
            </a:r>
            <a:r>
              <a:rPr lang="af-ZA" altLang="en-US" sz="4000" dirty="0" err="1">
                <a:latin typeface="Calibri" panose="020F0502020204030204" pitchFamily="34" charset="0"/>
                <a:cs typeface="Calibri" panose="020F0502020204030204" pitchFamily="34" charset="0"/>
              </a:rPr>
              <a:t>into</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account</a:t>
            </a:r>
            <a:r>
              <a:rPr lang="af-ZA" altLang="en-US" sz="4000" dirty="0">
                <a:latin typeface="Calibri" panose="020F0502020204030204" pitchFamily="34" charset="0"/>
                <a:cs typeface="Calibri" panose="020F0502020204030204" pitchFamily="34" charset="0"/>
              </a:rPr>
              <a:t>-</a:t>
            </a:r>
            <a:endParaRPr lang="en-US" altLang="en-US" sz="4000" dirty="0">
              <a:latin typeface="Calibri" panose="020F0502020204030204" pitchFamily="34" charset="0"/>
              <a:cs typeface="Calibri" panose="020F0502020204030204" pitchFamily="34" charset="0"/>
            </a:endParaRPr>
          </a:p>
          <a:p>
            <a:pPr defTabSz="8169275">
              <a:lnSpc>
                <a:spcPct val="80000"/>
              </a:lnSpc>
              <a:buNone/>
              <a:tabLst>
                <a:tab pos="715963" algn="l"/>
              </a:tabLst>
            </a:pP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equity</a:t>
            </a:r>
            <a:r>
              <a:rPr lang="af-ZA" altLang="en-US" sz="4000" dirty="0">
                <a:latin typeface="Calibri" panose="020F0502020204030204" pitchFamily="34" charset="0"/>
                <a:cs typeface="Calibri" panose="020F0502020204030204" pitchFamily="34" charset="0"/>
              </a:rPr>
              <a:t>;</a:t>
            </a:r>
            <a:endParaRPr lang="en-US" altLang="en-US" sz="4000" dirty="0">
              <a:latin typeface="Calibri" panose="020F0502020204030204" pitchFamily="34" charset="0"/>
              <a:cs typeface="Calibri" panose="020F0502020204030204" pitchFamily="34" charset="0"/>
            </a:endParaRPr>
          </a:p>
          <a:p>
            <a:pPr defTabSz="8169275">
              <a:lnSpc>
                <a:spcPct val="80000"/>
              </a:lnSpc>
              <a:buNone/>
              <a:tabLst>
                <a:tab pos="715963" algn="l"/>
              </a:tabLst>
            </a:pP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b</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practicability</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and</a:t>
            </a:r>
            <a:endParaRPr lang="en-US" altLang="en-US" sz="4000" dirty="0">
              <a:latin typeface="Calibri" panose="020F0502020204030204" pitchFamily="34" charset="0"/>
              <a:cs typeface="Calibri" panose="020F0502020204030204" pitchFamily="34" charset="0"/>
            </a:endParaRPr>
          </a:p>
          <a:p>
            <a:pPr defTabSz="8169275">
              <a:lnSpc>
                <a:spcPct val="80000"/>
              </a:lnSpc>
              <a:buNone/>
              <a:tabLst>
                <a:tab pos="715963" algn="l"/>
              </a:tabLst>
            </a:pPr>
            <a:r>
              <a:rPr lang="af-ZA" altLang="en-US" sz="4000" dirty="0">
                <a:latin typeface="Calibri" panose="020F0502020204030204" pitchFamily="34" charset="0"/>
                <a:cs typeface="Calibri" panose="020F0502020204030204" pitchFamily="34" charset="0"/>
              </a:rPr>
              <a:t>	(c)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need</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to</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redress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results</a:t>
            </a:r>
            <a:r>
              <a:rPr lang="af-ZA" altLang="en-US" sz="4000" dirty="0">
                <a:latin typeface="Calibri" panose="020F0502020204030204" pitchFamily="34" charset="0"/>
                <a:cs typeface="Calibri" panose="020F0502020204030204" pitchFamily="34" charset="0"/>
              </a:rPr>
              <a:t> of </a:t>
            </a:r>
            <a:r>
              <a:rPr lang="af-ZA" altLang="en-US" sz="4000" dirty="0" err="1">
                <a:latin typeface="Calibri" panose="020F0502020204030204" pitchFamily="34" charset="0"/>
                <a:cs typeface="Calibri" panose="020F0502020204030204" pitchFamily="34" charset="0"/>
              </a:rPr>
              <a:t>past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racially</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discriminatory</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laws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and</a:t>
            </a:r>
            <a:r>
              <a:rPr lang="af-ZA" altLang="en-US" sz="4000" dirty="0">
                <a:latin typeface="Calibri" panose="020F0502020204030204" pitchFamily="34" charset="0"/>
                <a:cs typeface="Calibri" panose="020F0502020204030204" pitchFamily="34" charset="0"/>
              </a:rPr>
              <a:t> </a:t>
            </a:r>
            <a:r>
              <a:rPr lang="af-ZA" altLang="en-US" sz="4000" dirty="0" smtClean="0">
                <a:latin typeface="Calibri" panose="020F0502020204030204" pitchFamily="34" charset="0"/>
                <a:cs typeface="Calibri" panose="020F0502020204030204" pitchFamily="34" charset="0"/>
              </a:rPr>
              <a:t>       </a:t>
            </a:r>
            <a:r>
              <a:rPr lang="af-ZA" altLang="en-US" sz="4000" dirty="0" err="1" smtClean="0">
                <a:latin typeface="Calibri" panose="020F0502020204030204" pitchFamily="34" charset="0"/>
                <a:cs typeface="Calibri" panose="020F0502020204030204" pitchFamily="34" charset="0"/>
              </a:rPr>
              <a:t>practices</a:t>
            </a:r>
            <a:r>
              <a:rPr lang="af-ZA" altLang="en-US" sz="4000" dirty="0">
                <a:latin typeface="Calibri" panose="020F0502020204030204" pitchFamily="34" charset="0"/>
                <a:cs typeface="Calibri" panose="020F0502020204030204" pitchFamily="34" charset="0"/>
              </a:rPr>
              <a:t>.</a:t>
            </a:r>
            <a:endParaRPr lang="en-US" altLang="en-US" sz="4000" dirty="0">
              <a:latin typeface="Calibri" panose="020F0502020204030204" pitchFamily="34" charset="0"/>
              <a:cs typeface="Calibri" panose="020F0502020204030204" pitchFamily="34" charset="0"/>
            </a:endParaRPr>
          </a:p>
          <a:p>
            <a:pPr defTabSz="8169275">
              <a:lnSpc>
                <a:spcPct val="80000"/>
              </a:lnSpc>
              <a:buNone/>
              <a:tabLst>
                <a:tab pos="715963" algn="l"/>
              </a:tabLst>
            </a:pPr>
            <a:endParaRPr lang="af-ZA" altLang="en-US" sz="4000" dirty="0">
              <a:latin typeface="Calibri" panose="020F0502020204030204" pitchFamily="34" charset="0"/>
              <a:cs typeface="Calibri" panose="020F0502020204030204" pitchFamily="34" charset="0"/>
            </a:endParaRPr>
          </a:p>
          <a:p>
            <a:pPr defTabSz="8169275">
              <a:lnSpc>
                <a:spcPct val="80000"/>
              </a:lnSpc>
              <a:buNone/>
              <a:tabLst>
                <a:tab pos="715963" algn="l"/>
              </a:tabLst>
            </a:pPr>
            <a:r>
              <a:rPr lang="af-ZA" altLang="en-US" sz="4000" dirty="0">
                <a:latin typeface="Calibri" panose="020F0502020204030204" pitchFamily="34" charset="0"/>
                <a:cs typeface="Calibri" panose="020F0502020204030204" pitchFamily="34" charset="0"/>
              </a:rPr>
              <a:t>(3) </a:t>
            </a:r>
            <a:r>
              <a:rPr lang="af-ZA" altLang="en-US" sz="4000" dirty="0" err="1">
                <a:latin typeface="Calibri" panose="020F0502020204030204" pitchFamily="34" charset="0"/>
                <a:cs typeface="Calibri" panose="020F0502020204030204" pitchFamily="34" charset="0"/>
              </a:rPr>
              <a:t>Everyone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has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right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to</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establish</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and</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maintain</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their</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own</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expense</a:t>
            </a:r>
            <a:r>
              <a:rPr lang="af-ZA" altLang="en-US" sz="4000" dirty="0">
                <a:latin typeface="Calibri" panose="020F0502020204030204" pitchFamily="34" charset="0"/>
                <a:cs typeface="Calibri" panose="020F0502020204030204" pitchFamily="34" charset="0"/>
              </a:rPr>
              <a:t>, independent </a:t>
            </a:r>
            <a:r>
              <a:rPr lang="af-ZA" altLang="en-US" sz="4000" dirty="0" err="1">
                <a:latin typeface="Calibri" panose="020F0502020204030204" pitchFamily="34" charset="0"/>
                <a:cs typeface="Calibri" panose="020F0502020204030204" pitchFamily="34" charset="0"/>
              </a:rPr>
              <a:t>educational</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institutions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that</a:t>
            </a:r>
            <a:r>
              <a:rPr lang="af-ZA" altLang="en-US" sz="4000" dirty="0">
                <a:latin typeface="Calibri" panose="020F0502020204030204" pitchFamily="34" charset="0"/>
                <a:cs typeface="Calibri" panose="020F0502020204030204" pitchFamily="34" charset="0"/>
              </a:rPr>
              <a:t>-</a:t>
            </a:r>
            <a:endParaRPr lang="en-US" altLang="en-US" sz="4000" dirty="0">
              <a:latin typeface="Calibri" panose="020F0502020204030204" pitchFamily="34" charset="0"/>
              <a:cs typeface="Calibri" panose="020F0502020204030204" pitchFamily="34" charset="0"/>
            </a:endParaRPr>
          </a:p>
          <a:p>
            <a:pPr defTabSz="8169275">
              <a:lnSpc>
                <a:spcPct val="80000"/>
              </a:lnSpc>
              <a:buNone/>
              <a:tabLst>
                <a:tab pos="715963" algn="l"/>
              </a:tabLst>
            </a:pP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a:t>
            </a:r>
            <a:r>
              <a:rPr lang="af-ZA" altLang="en-US" sz="4000" dirty="0">
                <a:latin typeface="Calibri" panose="020F0502020204030204" pitchFamily="34" charset="0"/>
                <a:cs typeface="Calibri" panose="020F0502020204030204" pitchFamily="34" charset="0"/>
              </a:rPr>
              <a:t>)	do </a:t>
            </a:r>
            <a:r>
              <a:rPr lang="af-ZA" altLang="en-US" sz="4000" dirty="0" err="1">
                <a:latin typeface="Calibri" panose="020F0502020204030204" pitchFamily="34" charset="0"/>
                <a:cs typeface="Calibri" panose="020F0502020204030204" pitchFamily="34" charset="0"/>
              </a:rPr>
              <a:t>not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discriminate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on</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basis of </a:t>
            </a:r>
            <a:r>
              <a:rPr lang="af-ZA" altLang="en-US" sz="4000" dirty="0" err="1">
                <a:latin typeface="Calibri" panose="020F0502020204030204" pitchFamily="34" charset="0"/>
                <a:cs typeface="Calibri" panose="020F0502020204030204" pitchFamily="34" charset="0"/>
              </a:rPr>
              <a:t>race</a:t>
            </a:r>
            <a:r>
              <a:rPr lang="af-ZA" altLang="en-US" sz="4000" dirty="0">
                <a:latin typeface="Calibri" panose="020F0502020204030204" pitchFamily="34" charset="0"/>
                <a:cs typeface="Calibri" panose="020F0502020204030204" pitchFamily="34" charset="0"/>
              </a:rPr>
              <a:t>; </a:t>
            </a:r>
            <a:endParaRPr lang="en-US" altLang="en-US" sz="4000" dirty="0">
              <a:latin typeface="Calibri" panose="020F0502020204030204" pitchFamily="34" charset="0"/>
              <a:cs typeface="Calibri" panose="020F0502020204030204" pitchFamily="34" charset="0"/>
            </a:endParaRPr>
          </a:p>
          <a:p>
            <a:pPr defTabSz="8169275">
              <a:lnSpc>
                <a:spcPct val="80000"/>
              </a:lnSpc>
              <a:buNone/>
              <a:tabLst>
                <a:tab pos="715963" algn="l"/>
              </a:tabLst>
            </a:pP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b</a:t>
            </a:r>
            <a:r>
              <a:rPr lang="af-ZA" altLang="en-US" sz="4000" dirty="0">
                <a:latin typeface="Calibri" panose="020F0502020204030204" pitchFamily="34" charset="0"/>
                <a:cs typeface="Calibri" panose="020F0502020204030204" pitchFamily="34" charset="0"/>
              </a:rPr>
              <a:t>)	are </a:t>
            </a:r>
            <a:r>
              <a:rPr lang="af-ZA" altLang="en-US" sz="4000" dirty="0" err="1">
                <a:latin typeface="Calibri" panose="020F0502020204030204" pitchFamily="34" charset="0"/>
                <a:cs typeface="Calibri" panose="020F0502020204030204" pitchFamily="34" charset="0"/>
              </a:rPr>
              <a:t>registered</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with</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the</a:t>
            </a:r>
            <a:r>
              <a:rPr lang="af-ZA" altLang="en-US" sz="4000" dirty="0">
                <a:latin typeface="Calibri" panose="020F0502020204030204" pitchFamily="34" charset="0"/>
                <a:cs typeface="Calibri" panose="020F0502020204030204" pitchFamily="34" charset="0"/>
              </a:rPr>
              <a:t> state; </a:t>
            </a:r>
            <a:r>
              <a:rPr lang="af-ZA" altLang="en-US" sz="4000" dirty="0" err="1">
                <a:latin typeface="Calibri" panose="020F0502020204030204" pitchFamily="34" charset="0"/>
                <a:cs typeface="Calibri" panose="020F0502020204030204" pitchFamily="34" charset="0"/>
              </a:rPr>
              <a:t>and</a:t>
            </a:r>
            <a:endParaRPr lang="en-US" altLang="en-US" sz="4000" dirty="0">
              <a:latin typeface="Calibri" panose="020F0502020204030204" pitchFamily="34" charset="0"/>
              <a:cs typeface="Calibri" panose="020F0502020204030204" pitchFamily="34" charset="0"/>
            </a:endParaRPr>
          </a:p>
          <a:p>
            <a:pPr defTabSz="8169275">
              <a:lnSpc>
                <a:spcPct val="80000"/>
              </a:lnSpc>
              <a:buNone/>
              <a:tabLst>
                <a:tab pos="715963" algn="l"/>
              </a:tabLst>
            </a:pPr>
            <a:r>
              <a:rPr lang="af-ZA" altLang="en-US" sz="4000" dirty="0">
                <a:latin typeface="Calibri" panose="020F0502020204030204" pitchFamily="34" charset="0"/>
                <a:cs typeface="Calibri" panose="020F0502020204030204" pitchFamily="34" charset="0"/>
              </a:rPr>
              <a:t>	(c)	</a:t>
            </a:r>
            <a:r>
              <a:rPr lang="af-ZA" altLang="en-US" sz="4000" dirty="0" err="1">
                <a:latin typeface="Calibri" panose="020F0502020204030204" pitchFamily="34" charset="0"/>
                <a:cs typeface="Calibri" panose="020F0502020204030204" pitchFamily="34" charset="0"/>
              </a:rPr>
              <a:t>maintain</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standards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that</a:t>
            </a:r>
            <a:r>
              <a:rPr lang="af-ZA" altLang="en-US" sz="4000" dirty="0">
                <a:latin typeface="Calibri" panose="020F0502020204030204" pitchFamily="34" charset="0"/>
                <a:cs typeface="Calibri" panose="020F0502020204030204" pitchFamily="34" charset="0"/>
              </a:rPr>
              <a:t> are </a:t>
            </a:r>
            <a:r>
              <a:rPr lang="af-ZA" altLang="en-US" sz="4000" dirty="0" err="1">
                <a:latin typeface="Calibri" panose="020F0502020204030204" pitchFamily="34" charset="0"/>
                <a:cs typeface="Calibri" panose="020F0502020204030204" pitchFamily="34" charset="0"/>
              </a:rPr>
              <a:t>not</a:t>
            </a:r>
            <a:r>
              <a:rPr lang="af-ZA" altLang="en-US" sz="4000" dirty="0">
                <a:latin typeface="Calibri" panose="020F0502020204030204" pitchFamily="34" charset="0"/>
                <a:cs typeface="Calibri" panose="020F0502020204030204" pitchFamily="34" charset="0"/>
              </a:rPr>
              <a:t> inferior </a:t>
            </a:r>
            <a:r>
              <a:rPr lang="af-ZA" altLang="en-US" sz="4000" dirty="0" err="1">
                <a:latin typeface="Calibri" panose="020F0502020204030204" pitchFamily="34" charset="0"/>
                <a:cs typeface="Calibri" panose="020F0502020204030204" pitchFamily="34" charset="0"/>
              </a:rPr>
              <a:t>to</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standards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at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comparable</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public</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educational</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institutions</a:t>
            </a:r>
            <a:r>
              <a:rPr lang="af-ZA" altLang="en-US" sz="4000" dirty="0">
                <a:latin typeface="Calibri" panose="020F0502020204030204" pitchFamily="34" charset="0"/>
                <a:cs typeface="Calibri" panose="020F0502020204030204" pitchFamily="34" charset="0"/>
              </a:rPr>
              <a:t>.</a:t>
            </a:r>
            <a:endParaRPr lang="en-US" altLang="en-US" sz="4000" dirty="0">
              <a:latin typeface="Calibri" panose="020F0502020204030204" pitchFamily="34" charset="0"/>
              <a:cs typeface="Calibri" panose="020F0502020204030204" pitchFamily="34" charset="0"/>
            </a:endParaRPr>
          </a:p>
          <a:p>
            <a:pPr>
              <a:lnSpc>
                <a:spcPct val="80000"/>
              </a:lnSpc>
              <a:buNone/>
            </a:pPr>
            <a:endParaRPr lang="af-ZA" altLang="en-US" sz="4000" dirty="0">
              <a:latin typeface="Calibri" panose="020F0502020204030204" pitchFamily="34" charset="0"/>
              <a:cs typeface="Calibri" panose="020F0502020204030204" pitchFamily="34" charset="0"/>
            </a:endParaRPr>
          </a:p>
          <a:p>
            <a:pPr>
              <a:lnSpc>
                <a:spcPct val="80000"/>
              </a:lnSpc>
              <a:buNone/>
            </a:pPr>
            <a:r>
              <a:rPr lang="af-ZA" altLang="en-US" sz="4000" dirty="0">
                <a:latin typeface="Calibri" panose="020F0502020204030204" pitchFamily="34" charset="0"/>
                <a:cs typeface="Calibri" panose="020F0502020204030204" pitchFamily="34" charset="0"/>
              </a:rPr>
              <a:t>(4) </a:t>
            </a:r>
            <a:r>
              <a:rPr lang="af-ZA" altLang="en-US" sz="4000" dirty="0" err="1">
                <a:latin typeface="Calibri" panose="020F0502020204030204" pitchFamily="34" charset="0"/>
                <a:cs typeface="Calibri" panose="020F0502020204030204" pitchFamily="34" charset="0"/>
              </a:rPr>
              <a:t>Subsection</a:t>
            </a:r>
            <a:r>
              <a:rPr lang="af-ZA" altLang="en-US" sz="4000" dirty="0">
                <a:latin typeface="Calibri" panose="020F0502020204030204" pitchFamily="34" charset="0"/>
                <a:cs typeface="Calibri" panose="020F0502020204030204" pitchFamily="34" charset="0"/>
              </a:rPr>
              <a:t> (3) </a:t>
            </a:r>
            <a:r>
              <a:rPr lang="af-ZA" altLang="en-US" sz="4000" dirty="0" err="1">
                <a:latin typeface="Calibri" panose="020F0502020204030204" pitchFamily="34" charset="0"/>
                <a:cs typeface="Calibri" panose="020F0502020204030204" pitchFamily="34" charset="0"/>
              </a:rPr>
              <a:t>does</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not</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preclude</a:t>
            </a:r>
            <a:r>
              <a:rPr lang="af-ZA" altLang="en-US" sz="4000" dirty="0">
                <a:latin typeface="Calibri" panose="020F0502020204030204" pitchFamily="34" charset="0"/>
                <a:cs typeface="Calibri" panose="020F0502020204030204" pitchFamily="34" charset="0"/>
              </a:rPr>
              <a:t> state subsidies </a:t>
            </a:r>
            <a:r>
              <a:rPr lang="af-ZA" altLang="en-US" sz="4000" dirty="0" err="1">
                <a:latin typeface="Calibri" panose="020F0502020204030204" pitchFamily="34" charset="0"/>
                <a:cs typeface="Calibri" panose="020F0502020204030204" pitchFamily="34" charset="0"/>
              </a:rPr>
              <a:t>for</a:t>
            </a:r>
            <a:r>
              <a:rPr lang="af-ZA" altLang="en-US" sz="4000" dirty="0">
                <a:latin typeface="Calibri" panose="020F0502020204030204" pitchFamily="34" charset="0"/>
                <a:cs typeface="Calibri" panose="020F0502020204030204" pitchFamily="34" charset="0"/>
              </a:rPr>
              <a:t> independent </a:t>
            </a:r>
            <a:r>
              <a:rPr lang="af-ZA" altLang="en-US" sz="4000" dirty="0" err="1">
                <a:latin typeface="Calibri" panose="020F0502020204030204" pitchFamily="34" charset="0"/>
                <a:cs typeface="Calibri" panose="020F0502020204030204" pitchFamily="34" charset="0"/>
              </a:rPr>
              <a:t>educational</a:t>
            </a:r>
            <a:r>
              <a:rPr lang="af-ZA" altLang="en-US" sz="4000" dirty="0">
                <a:latin typeface="Calibri" panose="020F0502020204030204" pitchFamily="34" charset="0"/>
                <a:cs typeface="Calibri" panose="020F0502020204030204" pitchFamily="34" charset="0"/>
              </a:rPr>
              <a:t> </a:t>
            </a:r>
            <a:r>
              <a:rPr lang="af-ZA" altLang="en-US" sz="4000" dirty="0" err="1">
                <a:latin typeface="Calibri" panose="020F0502020204030204" pitchFamily="34" charset="0"/>
                <a:cs typeface="Calibri" panose="020F0502020204030204" pitchFamily="34" charset="0"/>
              </a:rPr>
              <a:t>institutions</a:t>
            </a:r>
            <a:r>
              <a:rPr lang="af-ZA" altLang="en-US" sz="4000" dirty="0" smtClean="0">
                <a:latin typeface="Calibri" panose="020F0502020204030204" pitchFamily="34" charset="0"/>
                <a:cs typeface="Calibri" panose="020F0502020204030204" pitchFamily="34" charset="0"/>
              </a:rPr>
              <a:t>.</a:t>
            </a:r>
            <a:endParaRPr lang="af-ZA" alt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266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ZA" dirty="0" smtClean="0"/>
              <a:t>Availability and Accessibility = good</a:t>
            </a:r>
            <a:endParaRPr lang="en-ZA" dirty="0"/>
          </a:p>
        </p:txBody>
      </p:sp>
      <p:pic>
        <p:nvPicPr>
          <p:cNvPr id="4" name="Content Placeholder 3"/>
          <p:cNvPicPr>
            <a:picLocks noGrp="1"/>
          </p:cNvPicPr>
          <p:nvPr>
            <p:ph idx="1"/>
          </p:nvPr>
        </p:nvPicPr>
        <p:blipFill rotWithShape="1">
          <a:blip r:embed="rId2"/>
          <a:srcRect l="22725" t="29174" r="31214" b="11406"/>
          <a:stretch/>
        </p:blipFill>
        <p:spPr bwMode="auto">
          <a:xfrm>
            <a:off x="457200" y="1052736"/>
            <a:ext cx="7848872"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749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Public &amp; independent schools</a:t>
            </a:r>
            <a:br>
              <a:rPr lang="en-ZA" dirty="0" smtClean="0"/>
            </a:br>
            <a:r>
              <a:rPr lang="en-ZA" dirty="0" smtClean="0"/>
              <a:t>Local school </a:t>
            </a:r>
            <a:r>
              <a:rPr lang="en-ZA" dirty="0"/>
              <a:t>g</a:t>
            </a:r>
            <a:r>
              <a:rPr lang="en-ZA" dirty="0" smtClean="0"/>
              <a:t>overnance</a:t>
            </a:r>
            <a:endParaRPr lang="en-ZA" dirty="0"/>
          </a:p>
        </p:txBody>
      </p:sp>
      <p:sp>
        <p:nvSpPr>
          <p:cNvPr id="4" name="Content Placeholder 2"/>
          <p:cNvSpPr>
            <a:spLocks noGrp="1"/>
          </p:cNvSpPr>
          <p:nvPr>
            <p:ph idx="1"/>
          </p:nvPr>
        </p:nvSpPr>
        <p:spPr>
          <a:xfrm>
            <a:off x="423100" y="1628800"/>
            <a:ext cx="8229600" cy="4525963"/>
          </a:xfrm>
        </p:spPr>
        <p:txBody>
          <a:bodyPr>
            <a:normAutofit/>
          </a:bodyPr>
          <a:lstStyle/>
          <a:p>
            <a:pPr marL="342900" indent="-342900" algn="ctr">
              <a:buClrTx/>
              <a:buFont typeface="Wingdings" pitchFamily="2" charset="2"/>
              <a:buChar char="q"/>
            </a:pPr>
            <a:r>
              <a:rPr lang="en-US" dirty="0" smtClean="0"/>
              <a:t>Public-private partnership</a:t>
            </a:r>
          </a:p>
          <a:p>
            <a:pPr marL="0" indent="0" algn="ctr">
              <a:buClrTx/>
              <a:buNone/>
            </a:pPr>
            <a:endParaRPr lang="en-US" dirty="0" smtClean="0"/>
          </a:p>
          <a:p>
            <a:pPr marL="0" indent="0" algn="ctr">
              <a:buClrTx/>
              <a:buNone/>
            </a:pPr>
            <a:endParaRPr lang="en-US" dirty="0"/>
          </a:p>
        </p:txBody>
      </p:sp>
      <p:grpSp>
        <p:nvGrpSpPr>
          <p:cNvPr id="29" name="Group 28"/>
          <p:cNvGrpSpPr/>
          <p:nvPr/>
        </p:nvGrpSpPr>
        <p:grpSpPr>
          <a:xfrm>
            <a:off x="1045512" y="2359307"/>
            <a:ext cx="7008735" cy="4023679"/>
            <a:chOff x="1045512" y="2422574"/>
            <a:chExt cx="7008735" cy="4023679"/>
          </a:xfrm>
        </p:grpSpPr>
        <p:pic>
          <p:nvPicPr>
            <p:cNvPr id="5" name="Picture 4" descr="Image result for spect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45512" y="2866076"/>
              <a:ext cx="6984776" cy="4409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045512" y="3305858"/>
              <a:ext cx="2830286" cy="2324034"/>
              <a:chOff x="1045512" y="3305858"/>
              <a:chExt cx="2830286" cy="2324034"/>
            </a:xfrm>
          </p:grpSpPr>
          <p:sp>
            <p:nvSpPr>
              <p:cNvPr id="7" name="Rectangle 6"/>
              <p:cNvSpPr/>
              <p:nvPr/>
            </p:nvSpPr>
            <p:spPr>
              <a:xfrm>
                <a:off x="2939694" y="3305858"/>
                <a:ext cx="936104" cy="15841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solidFill>
                      <a:schemeClr val="tx1"/>
                    </a:solidFill>
                    <a:latin typeface="+mj-lt"/>
                  </a:rPr>
                  <a:t>Quintile 3</a:t>
                </a:r>
                <a:endParaRPr lang="en-ZA" sz="2800" dirty="0">
                  <a:solidFill>
                    <a:schemeClr val="tx1"/>
                  </a:solidFill>
                  <a:latin typeface="+mj-lt"/>
                </a:endParaRPr>
              </a:p>
            </p:txBody>
          </p:sp>
          <p:grpSp>
            <p:nvGrpSpPr>
              <p:cNvPr id="8" name="Group 7"/>
              <p:cNvGrpSpPr/>
              <p:nvPr/>
            </p:nvGrpSpPr>
            <p:grpSpPr>
              <a:xfrm>
                <a:off x="1045512" y="3305858"/>
                <a:ext cx="2586440" cy="2324034"/>
                <a:chOff x="1067486" y="3305858"/>
                <a:chExt cx="2586440" cy="2324034"/>
              </a:xfrm>
            </p:grpSpPr>
            <p:sp>
              <p:nvSpPr>
                <p:cNvPr id="9" name="Rectangle 8"/>
                <p:cNvSpPr/>
                <p:nvPr/>
              </p:nvSpPr>
              <p:spPr>
                <a:xfrm>
                  <a:off x="1067486" y="3305858"/>
                  <a:ext cx="936104" cy="15841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solidFill>
                        <a:schemeClr val="tx1"/>
                      </a:solidFill>
                      <a:latin typeface="+mj-lt"/>
                    </a:rPr>
                    <a:t>Quintile 1</a:t>
                  </a:r>
                  <a:endParaRPr lang="en-ZA" sz="2800" dirty="0">
                    <a:solidFill>
                      <a:schemeClr val="tx1"/>
                    </a:solidFill>
                    <a:latin typeface="+mj-lt"/>
                  </a:endParaRPr>
                </a:p>
              </p:txBody>
            </p:sp>
            <p:sp>
              <p:nvSpPr>
                <p:cNvPr id="10" name="Rectangle 9"/>
                <p:cNvSpPr/>
                <p:nvPr/>
              </p:nvSpPr>
              <p:spPr>
                <a:xfrm>
                  <a:off x="2003590" y="3327449"/>
                  <a:ext cx="936104" cy="15625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latin typeface="+mj-lt"/>
                    </a:rPr>
                    <a:t>Quintile </a:t>
                  </a:r>
                  <a:r>
                    <a:rPr lang="en-US" sz="2800" dirty="0" smtClean="0">
                      <a:solidFill>
                        <a:schemeClr val="tx1"/>
                      </a:solidFill>
                      <a:latin typeface="+mj-lt"/>
                    </a:rPr>
                    <a:t>2</a:t>
                  </a:r>
                  <a:endParaRPr lang="en-ZA" sz="2800" dirty="0">
                    <a:solidFill>
                      <a:schemeClr val="tx1"/>
                    </a:solidFill>
                    <a:latin typeface="+mj-lt"/>
                  </a:endParaRPr>
                </a:p>
              </p:txBody>
            </p:sp>
            <p:grpSp>
              <p:nvGrpSpPr>
                <p:cNvPr id="11" name="Group 10"/>
                <p:cNvGrpSpPr/>
                <p:nvPr/>
              </p:nvGrpSpPr>
              <p:grpSpPr>
                <a:xfrm>
                  <a:off x="1349670" y="4891228"/>
                  <a:ext cx="2304256" cy="738664"/>
                  <a:chOff x="1349670" y="4891228"/>
                  <a:chExt cx="2304256" cy="738664"/>
                </a:xfrm>
              </p:grpSpPr>
              <p:sp>
                <p:nvSpPr>
                  <p:cNvPr id="12" name="TextBox 11"/>
                  <p:cNvSpPr txBox="1"/>
                  <p:nvPr/>
                </p:nvSpPr>
                <p:spPr>
                  <a:xfrm>
                    <a:off x="1349670" y="5260560"/>
                    <a:ext cx="2304256" cy="369332"/>
                  </a:xfrm>
                  <a:prstGeom prst="rect">
                    <a:avLst/>
                  </a:prstGeom>
                  <a:noFill/>
                </p:spPr>
                <p:txBody>
                  <a:bodyPr wrap="square" rtlCol="0">
                    <a:spAutoFit/>
                  </a:bodyPr>
                  <a:lstStyle/>
                  <a:p>
                    <a:pPr algn="ctr"/>
                    <a:r>
                      <a:rPr lang="en-US" b="1" dirty="0" smtClean="0">
                        <a:latin typeface="+mj-lt"/>
                      </a:rPr>
                      <a:t>NO FEE SCHOOLS</a:t>
                    </a:r>
                    <a:endParaRPr lang="en-ZA" b="1" dirty="0">
                      <a:latin typeface="+mj-lt"/>
                    </a:endParaRPr>
                  </a:p>
                </p:txBody>
              </p:sp>
              <p:sp>
                <p:nvSpPr>
                  <p:cNvPr id="13" name="Left Brace 12"/>
                  <p:cNvSpPr/>
                  <p:nvPr/>
                </p:nvSpPr>
                <p:spPr>
                  <a:xfrm rot="16200000">
                    <a:off x="2261681" y="4057073"/>
                    <a:ext cx="468052" cy="2136362"/>
                  </a:xfrm>
                  <a:prstGeom prst="leftBrace">
                    <a:avLst/>
                  </a:prstGeom>
                  <a:ln/>
                </p:spPr>
                <p:style>
                  <a:lnRef idx="3">
                    <a:schemeClr val="dk1"/>
                  </a:lnRef>
                  <a:fillRef idx="0">
                    <a:schemeClr val="dk1"/>
                  </a:fillRef>
                  <a:effectRef idx="2">
                    <a:schemeClr val="dk1"/>
                  </a:effectRef>
                  <a:fontRef idx="minor">
                    <a:schemeClr val="tx1"/>
                  </a:fontRef>
                </p:style>
                <p:txBody>
                  <a:bodyPr vert="vert" rtlCol="0" anchor="ctr"/>
                  <a:lstStyle/>
                  <a:p>
                    <a:pPr algn="ctr"/>
                    <a:endParaRPr lang="en-ZA"/>
                  </a:p>
                </p:txBody>
              </p:sp>
            </p:grpSp>
          </p:grpSp>
        </p:grpSp>
        <p:grpSp>
          <p:nvGrpSpPr>
            <p:cNvPr id="14" name="Group 13"/>
            <p:cNvGrpSpPr/>
            <p:nvPr/>
          </p:nvGrpSpPr>
          <p:grpSpPr>
            <a:xfrm>
              <a:off x="4395788" y="3305858"/>
              <a:ext cx="1906308" cy="2327543"/>
              <a:chOff x="4395788" y="3305858"/>
              <a:chExt cx="1906308" cy="2327543"/>
            </a:xfrm>
          </p:grpSpPr>
          <p:sp>
            <p:nvSpPr>
              <p:cNvPr id="15" name="Rectangle 14"/>
              <p:cNvSpPr/>
              <p:nvPr/>
            </p:nvSpPr>
            <p:spPr>
              <a:xfrm>
                <a:off x="4395788" y="3307052"/>
                <a:ext cx="936104" cy="158417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latin typeface="+mj-lt"/>
                  </a:rPr>
                  <a:t>Quintile </a:t>
                </a:r>
                <a:r>
                  <a:rPr lang="en-US" sz="2800" dirty="0" smtClean="0">
                    <a:solidFill>
                      <a:schemeClr val="tx1"/>
                    </a:solidFill>
                    <a:latin typeface="+mj-lt"/>
                  </a:rPr>
                  <a:t>4</a:t>
                </a:r>
                <a:endParaRPr lang="en-ZA" sz="2800" dirty="0">
                  <a:solidFill>
                    <a:schemeClr val="tx1"/>
                  </a:solidFill>
                  <a:latin typeface="+mj-lt"/>
                </a:endParaRPr>
              </a:p>
            </p:txBody>
          </p:sp>
          <p:sp>
            <p:nvSpPr>
              <p:cNvPr id="16" name="Rectangle 15"/>
              <p:cNvSpPr/>
              <p:nvPr/>
            </p:nvSpPr>
            <p:spPr>
              <a:xfrm>
                <a:off x="5365992" y="3305858"/>
                <a:ext cx="936104" cy="158417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latin typeface="+mj-lt"/>
                  </a:rPr>
                  <a:t>Quintile </a:t>
                </a:r>
                <a:r>
                  <a:rPr lang="en-US" sz="2800" dirty="0" smtClean="0">
                    <a:solidFill>
                      <a:schemeClr val="tx1"/>
                    </a:solidFill>
                    <a:latin typeface="+mj-lt"/>
                  </a:rPr>
                  <a:t>5</a:t>
                </a:r>
                <a:endParaRPr lang="en-ZA" sz="2800" dirty="0">
                  <a:solidFill>
                    <a:schemeClr val="tx1"/>
                  </a:solidFill>
                  <a:latin typeface="+mj-lt"/>
                </a:endParaRPr>
              </a:p>
            </p:txBody>
          </p:sp>
          <p:sp>
            <p:nvSpPr>
              <p:cNvPr id="17" name="Left Brace 16"/>
              <p:cNvSpPr/>
              <p:nvPr/>
            </p:nvSpPr>
            <p:spPr>
              <a:xfrm rot="16200000">
                <a:off x="5077009" y="4352119"/>
                <a:ext cx="468052" cy="1546270"/>
              </a:xfrm>
              <a:prstGeom prst="leftBrace">
                <a:avLst/>
              </a:prstGeom>
              <a:ln/>
            </p:spPr>
            <p:style>
              <a:lnRef idx="2">
                <a:schemeClr val="dk1"/>
              </a:lnRef>
              <a:fillRef idx="0">
                <a:schemeClr val="dk1"/>
              </a:fillRef>
              <a:effectRef idx="1">
                <a:schemeClr val="dk1"/>
              </a:effectRef>
              <a:fontRef idx="minor">
                <a:schemeClr val="tx1"/>
              </a:fontRef>
            </p:style>
            <p:txBody>
              <a:bodyPr vert="vert270" rtlCol="0" anchor="ctr"/>
              <a:lstStyle/>
              <a:p>
                <a:pPr algn="ctr"/>
                <a:endParaRPr lang="en-ZA"/>
              </a:p>
            </p:txBody>
          </p:sp>
          <p:sp>
            <p:nvSpPr>
              <p:cNvPr id="18" name="TextBox 17"/>
              <p:cNvSpPr txBox="1"/>
              <p:nvPr/>
            </p:nvSpPr>
            <p:spPr>
              <a:xfrm>
                <a:off x="4558757" y="5264069"/>
                <a:ext cx="1546270" cy="369332"/>
              </a:xfrm>
              <a:prstGeom prst="rect">
                <a:avLst/>
              </a:prstGeom>
              <a:noFill/>
            </p:spPr>
            <p:txBody>
              <a:bodyPr wrap="square" rtlCol="0">
                <a:spAutoFit/>
              </a:bodyPr>
              <a:lstStyle/>
              <a:p>
                <a:r>
                  <a:rPr lang="en-US" b="1" dirty="0" smtClean="0">
                    <a:latin typeface="+mj-lt"/>
                  </a:rPr>
                  <a:t>SEMI-PRIVATE</a:t>
                </a:r>
                <a:endParaRPr lang="en-ZA" b="1" dirty="0">
                  <a:latin typeface="+mj-lt"/>
                </a:endParaRPr>
              </a:p>
            </p:txBody>
          </p:sp>
        </p:grpSp>
        <p:grpSp>
          <p:nvGrpSpPr>
            <p:cNvPr id="19" name="Group 18"/>
            <p:cNvGrpSpPr/>
            <p:nvPr/>
          </p:nvGrpSpPr>
          <p:grpSpPr>
            <a:xfrm>
              <a:off x="6410108" y="3305858"/>
              <a:ext cx="1644139" cy="2360232"/>
              <a:chOff x="6410108" y="3305858"/>
              <a:chExt cx="1644139" cy="2360232"/>
            </a:xfrm>
          </p:grpSpPr>
          <p:sp>
            <p:nvSpPr>
              <p:cNvPr id="20" name="Rectangle 19"/>
              <p:cNvSpPr/>
              <p:nvPr/>
            </p:nvSpPr>
            <p:spPr>
              <a:xfrm>
                <a:off x="7166193" y="3305858"/>
                <a:ext cx="864096" cy="1584176"/>
              </a:xfrm>
              <a:prstGeom prst="rect">
                <a:avLst/>
              </a:prstGeom>
              <a:solidFill>
                <a:srgbClr val="CC0066"/>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smtClean="0">
                    <a:solidFill>
                      <a:schemeClr val="tx1"/>
                    </a:solidFill>
                    <a:latin typeface="+mj-lt"/>
                  </a:rPr>
                  <a:t>Independent</a:t>
                </a:r>
                <a:endParaRPr lang="en-ZA" sz="2000" b="1" dirty="0">
                  <a:solidFill>
                    <a:schemeClr val="tx1"/>
                  </a:solidFill>
                  <a:latin typeface="+mj-lt"/>
                </a:endParaRPr>
              </a:p>
            </p:txBody>
          </p:sp>
          <p:sp>
            <p:nvSpPr>
              <p:cNvPr id="21" name="Rectangle 20"/>
              <p:cNvSpPr/>
              <p:nvPr/>
            </p:nvSpPr>
            <p:spPr>
              <a:xfrm>
                <a:off x="6410108" y="3305858"/>
                <a:ext cx="826188" cy="1584176"/>
              </a:xfrm>
              <a:prstGeom prst="rect">
                <a:avLst/>
              </a:prstGeom>
              <a:solidFill>
                <a:srgbClr val="AE78D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smtClean="0">
                    <a:solidFill>
                      <a:schemeClr val="tx1"/>
                    </a:solidFill>
                    <a:latin typeface="+mj-lt"/>
                  </a:rPr>
                  <a:t>Independent</a:t>
                </a:r>
                <a:r>
                  <a:rPr lang="en-US" sz="2000" b="1" dirty="0" smtClean="0">
                    <a:solidFill>
                      <a:schemeClr val="tx1"/>
                    </a:solidFill>
                  </a:rPr>
                  <a:t> </a:t>
                </a:r>
                <a:r>
                  <a:rPr lang="en-US" b="1" dirty="0" smtClean="0">
                    <a:solidFill>
                      <a:schemeClr val="tx1"/>
                    </a:solidFill>
                  </a:rPr>
                  <a:t> </a:t>
                </a:r>
                <a:r>
                  <a:rPr lang="en-US" b="1" dirty="0" smtClean="0">
                    <a:solidFill>
                      <a:schemeClr val="tx1"/>
                    </a:solidFill>
                    <a:latin typeface="+mj-lt"/>
                  </a:rPr>
                  <a:t>(</a:t>
                </a:r>
                <a:r>
                  <a:rPr lang="en-US" b="1" dirty="0" err="1" smtClean="0">
                    <a:solidFill>
                      <a:schemeClr val="tx1"/>
                    </a:solidFill>
                    <a:latin typeface="+mj-lt"/>
                  </a:rPr>
                  <a:t>subsidised</a:t>
                </a:r>
                <a:r>
                  <a:rPr lang="en-US" b="1" dirty="0" smtClean="0">
                    <a:solidFill>
                      <a:schemeClr val="tx1"/>
                    </a:solidFill>
                    <a:latin typeface="+mj-lt"/>
                  </a:rPr>
                  <a:t>)</a:t>
                </a:r>
                <a:endParaRPr lang="en-ZA" b="1" dirty="0">
                  <a:solidFill>
                    <a:schemeClr val="tx1"/>
                  </a:solidFill>
                  <a:latin typeface="+mj-lt"/>
                </a:endParaRPr>
              </a:p>
            </p:txBody>
          </p:sp>
          <p:sp>
            <p:nvSpPr>
              <p:cNvPr id="22" name="Left Brace 21"/>
              <p:cNvSpPr/>
              <p:nvPr/>
            </p:nvSpPr>
            <p:spPr>
              <a:xfrm rot="16200000">
                <a:off x="7026229" y="4384808"/>
                <a:ext cx="468052" cy="1546270"/>
              </a:xfrm>
              <a:prstGeom prst="leftBrace">
                <a:avLst/>
              </a:prstGeom>
              <a:ln/>
            </p:spPr>
            <p:style>
              <a:lnRef idx="2">
                <a:schemeClr val="dk1"/>
              </a:lnRef>
              <a:fillRef idx="0">
                <a:schemeClr val="dk1"/>
              </a:fillRef>
              <a:effectRef idx="1">
                <a:schemeClr val="dk1"/>
              </a:effectRef>
              <a:fontRef idx="minor">
                <a:schemeClr val="tx1"/>
              </a:fontRef>
            </p:style>
            <p:txBody>
              <a:bodyPr vert="vert270" rtlCol="0" anchor="ctr"/>
              <a:lstStyle/>
              <a:p>
                <a:pPr algn="ctr"/>
                <a:endParaRPr lang="en-ZA"/>
              </a:p>
            </p:txBody>
          </p:sp>
          <p:sp>
            <p:nvSpPr>
              <p:cNvPr id="23" name="TextBox 22"/>
              <p:cNvSpPr txBox="1"/>
              <p:nvPr/>
            </p:nvSpPr>
            <p:spPr>
              <a:xfrm>
                <a:off x="6507977" y="5296758"/>
                <a:ext cx="1546270" cy="369332"/>
              </a:xfrm>
              <a:prstGeom prst="rect">
                <a:avLst/>
              </a:prstGeom>
              <a:noFill/>
            </p:spPr>
            <p:txBody>
              <a:bodyPr wrap="square" rtlCol="0">
                <a:spAutoFit/>
              </a:bodyPr>
              <a:lstStyle/>
              <a:p>
                <a:pPr algn="ctr"/>
                <a:r>
                  <a:rPr lang="en-US" b="1" dirty="0" smtClean="0">
                    <a:latin typeface="+mj-lt"/>
                  </a:rPr>
                  <a:t>PRIVATE</a:t>
                </a:r>
                <a:endParaRPr lang="en-ZA" b="1" dirty="0">
                  <a:latin typeface="+mj-lt"/>
                </a:endParaRPr>
              </a:p>
            </p:txBody>
          </p:sp>
        </p:grpSp>
        <p:sp>
          <p:nvSpPr>
            <p:cNvPr id="24" name="TextBox 23"/>
            <p:cNvSpPr txBox="1"/>
            <p:nvPr/>
          </p:nvSpPr>
          <p:spPr>
            <a:xfrm>
              <a:off x="1516418" y="2422574"/>
              <a:ext cx="6084677" cy="400110"/>
            </a:xfrm>
            <a:prstGeom prst="rect">
              <a:avLst/>
            </a:prstGeom>
            <a:noFill/>
          </p:spPr>
          <p:txBody>
            <a:bodyPr wrap="square" rtlCol="0">
              <a:spAutoFit/>
            </a:bodyPr>
            <a:lstStyle/>
            <a:p>
              <a:r>
                <a:rPr lang="en-US" sz="2000" b="1" dirty="0" smtClean="0">
                  <a:latin typeface="+mj-lt"/>
                </a:rPr>
                <a:t>Public</a:t>
              </a:r>
              <a:r>
                <a:rPr lang="en-US" dirty="0" smtClean="0"/>
                <a:t>					      </a:t>
              </a:r>
              <a:r>
                <a:rPr lang="en-US" sz="2000" b="1" dirty="0" smtClean="0">
                  <a:latin typeface="+mj-lt"/>
                </a:rPr>
                <a:t>Private</a:t>
              </a:r>
              <a:r>
                <a:rPr lang="en-US" dirty="0" smtClean="0">
                  <a:latin typeface="+mj-lt"/>
                </a:rPr>
                <a:t> </a:t>
              </a:r>
              <a:r>
                <a:rPr lang="en-US" dirty="0" smtClean="0"/>
                <a:t> </a:t>
              </a:r>
              <a:endParaRPr lang="en-ZA" dirty="0"/>
            </a:p>
          </p:txBody>
        </p:sp>
        <p:sp>
          <p:nvSpPr>
            <p:cNvPr id="25" name="Left-Right Arrow 24"/>
            <p:cNvSpPr/>
            <p:nvPr/>
          </p:nvSpPr>
          <p:spPr>
            <a:xfrm flipV="1">
              <a:off x="2339752" y="2422574"/>
              <a:ext cx="4147368" cy="326996"/>
            </a:xfrm>
            <a:prstGeom prst="leftRightArrow">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6" name="Group 25"/>
            <p:cNvGrpSpPr/>
            <p:nvPr/>
          </p:nvGrpSpPr>
          <p:grpSpPr>
            <a:xfrm>
              <a:off x="4416645" y="5456835"/>
              <a:ext cx="2864467" cy="989418"/>
              <a:chOff x="4416645" y="5456835"/>
              <a:chExt cx="2864467" cy="989418"/>
            </a:xfrm>
          </p:grpSpPr>
          <p:sp>
            <p:nvSpPr>
              <p:cNvPr id="27" name="TextBox 26"/>
              <p:cNvSpPr txBox="1"/>
              <p:nvPr/>
            </p:nvSpPr>
            <p:spPr>
              <a:xfrm>
                <a:off x="4416645" y="6046143"/>
                <a:ext cx="2864467" cy="400110"/>
              </a:xfrm>
              <a:prstGeom prst="rect">
                <a:avLst/>
              </a:prstGeom>
              <a:noFill/>
            </p:spPr>
            <p:txBody>
              <a:bodyPr wrap="square" rtlCol="0">
                <a:spAutoFit/>
              </a:bodyPr>
              <a:lstStyle/>
              <a:p>
                <a:pPr algn="ctr"/>
                <a:r>
                  <a:rPr lang="en-US" sz="2000" b="1" dirty="0" smtClean="0">
                    <a:latin typeface="+mj-lt"/>
                  </a:rPr>
                  <a:t>STATE-AIDED SCHOOLS</a:t>
                </a:r>
                <a:endParaRPr lang="en-ZA" sz="2000" b="1" dirty="0">
                  <a:latin typeface="+mj-lt"/>
                </a:endParaRPr>
              </a:p>
            </p:txBody>
          </p:sp>
          <p:sp>
            <p:nvSpPr>
              <p:cNvPr id="28" name="Left Brace 27"/>
              <p:cNvSpPr/>
              <p:nvPr/>
            </p:nvSpPr>
            <p:spPr>
              <a:xfrm rot="16200000">
                <a:off x="5507156" y="4533025"/>
                <a:ext cx="589307" cy="2436928"/>
              </a:xfrm>
              <a:prstGeom prst="lef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ZA"/>
              </a:p>
            </p:txBody>
          </p:sp>
        </p:grpSp>
      </p:grpSp>
    </p:spTree>
    <p:extLst>
      <p:ext uri="{BB962C8B-B14F-4D97-AF65-F5344CB8AC3E}">
        <p14:creationId xmlns:p14="http://schemas.microsoft.com/office/powerpoint/2010/main" val="3170204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SA schools have been performing very poorly in international evaluations </a:t>
            </a:r>
            <a:endParaRPr lang="en-ZA" b="1" dirty="0"/>
          </a:p>
        </p:txBody>
      </p:sp>
      <p:sp>
        <p:nvSpPr>
          <p:cNvPr id="3" name="Content Placeholder 2"/>
          <p:cNvSpPr>
            <a:spLocks noGrp="1"/>
          </p:cNvSpPr>
          <p:nvPr>
            <p:ph idx="1"/>
          </p:nvPr>
        </p:nvSpPr>
        <p:spPr>
          <a:xfrm>
            <a:off x="179512" y="1772816"/>
            <a:ext cx="8702624" cy="4392488"/>
          </a:xfrm>
        </p:spPr>
        <p:txBody>
          <a:bodyPr>
            <a:noAutofit/>
          </a:bodyPr>
          <a:lstStyle/>
          <a:p>
            <a:r>
              <a:rPr lang="en-US" sz="2400" dirty="0" smtClean="0"/>
              <a:t>TIMSS (</a:t>
            </a:r>
            <a:r>
              <a:rPr lang="en-US" sz="2400" dirty="0" err="1" smtClean="0"/>
              <a:t>Maths</a:t>
            </a:r>
            <a:r>
              <a:rPr lang="en-US" sz="2400" dirty="0" smtClean="0"/>
              <a:t> &amp; Science), PIRLS (</a:t>
            </a:r>
            <a:r>
              <a:rPr lang="en-US" sz="2400" dirty="0" err="1" smtClean="0"/>
              <a:t>Langauge</a:t>
            </a:r>
            <a:r>
              <a:rPr lang="en-US" sz="2400" dirty="0" smtClean="0"/>
              <a:t> &amp; literacy), SACMEC, ANA's</a:t>
            </a:r>
          </a:p>
          <a:p>
            <a:r>
              <a:rPr lang="en-US" sz="2400" dirty="0" smtClean="0">
                <a:sym typeface="Symbol"/>
              </a:rPr>
              <a:t> 80% schools in SA are dysfunctional</a:t>
            </a:r>
            <a:endParaRPr lang="en-ZA" sz="2400" dirty="0" smtClean="0"/>
          </a:p>
          <a:p>
            <a:r>
              <a:rPr lang="en-US" sz="2400" dirty="0" smtClean="0"/>
              <a:t>World Economic Forum:</a:t>
            </a:r>
          </a:p>
          <a:p>
            <a:pPr marL="0" indent="0">
              <a:buNone/>
            </a:pPr>
            <a:r>
              <a:rPr lang="en-US" sz="2400" dirty="0" smtClean="0"/>
              <a:t> Global Competitiveness Index </a:t>
            </a:r>
            <a:br>
              <a:rPr lang="en-US" sz="2400" dirty="0" smtClean="0"/>
            </a:br>
            <a:r>
              <a:rPr lang="en-US" sz="2400" dirty="0" smtClean="0"/>
              <a:t>SA education 120</a:t>
            </a:r>
            <a:r>
              <a:rPr lang="en-US" sz="2400" baseline="30000" dirty="0" smtClean="0"/>
              <a:t>th</a:t>
            </a:r>
            <a:r>
              <a:rPr lang="en-US" sz="2400" dirty="0" smtClean="0"/>
              <a:t> out of 140</a:t>
            </a:r>
          </a:p>
          <a:p>
            <a:r>
              <a:rPr lang="en-US" sz="2400" dirty="0" smtClean="0"/>
              <a:t>General quality </a:t>
            </a:r>
            <a:br>
              <a:rPr lang="en-US" sz="2400" dirty="0" smtClean="0"/>
            </a:br>
            <a:r>
              <a:rPr lang="en-US" sz="2400" dirty="0" smtClean="0"/>
              <a:t>of basic education in </a:t>
            </a:r>
            <a:br>
              <a:rPr lang="en-US" sz="2400" dirty="0" smtClean="0"/>
            </a:br>
            <a:r>
              <a:rPr lang="en-US" sz="2400" dirty="0" smtClean="0"/>
              <a:t>SA is very poor</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73" t="18238" r="19583" b="10861"/>
          <a:stretch/>
        </p:blipFill>
        <p:spPr bwMode="auto">
          <a:xfrm>
            <a:off x="4030335" y="3212976"/>
            <a:ext cx="506953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326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ccess to basic education in south af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6" y="116632"/>
            <a:ext cx="911730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543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1883</TotalTime>
  <Words>1765</Words>
  <Application>Microsoft Office PowerPoint</Application>
  <PresentationFormat>Apresentação na tela (4:3)</PresentationFormat>
  <Paragraphs>440</Paragraphs>
  <Slides>24</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24</vt:i4>
      </vt:variant>
    </vt:vector>
  </HeadingPairs>
  <TitlesOfParts>
    <vt:vector size="33" baseType="lpstr">
      <vt:lpstr>Aharoni</vt:lpstr>
      <vt:lpstr>Arial</vt:lpstr>
      <vt:lpstr>Baskerville Old Face</vt:lpstr>
      <vt:lpstr>Berlin Sans FB</vt:lpstr>
      <vt:lpstr>Calibri</vt:lpstr>
      <vt:lpstr>Symbol</vt:lpstr>
      <vt:lpstr>Times New Roman</vt:lpstr>
      <vt:lpstr>Wingdings</vt:lpstr>
      <vt:lpstr>Office Theme</vt:lpstr>
      <vt:lpstr>The right to education</vt:lpstr>
      <vt:lpstr>Prof Marius Smit, B Com LLM PhD marius.smit@nwu.ac.za  North-West University South Africa</vt:lpstr>
      <vt:lpstr>Brief historic background  of South Africa’s legal system</vt:lpstr>
      <vt:lpstr>Constitution of South Africa, 1996</vt:lpstr>
      <vt:lpstr>The right to education – SA Constitution</vt:lpstr>
      <vt:lpstr>Availability and Accessibility = good</vt:lpstr>
      <vt:lpstr>Public &amp; independent schools Local school governance</vt:lpstr>
      <vt:lpstr>SA schools have been performing very poorly in international evaluations </vt:lpstr>
      <vt:lpstr>Apresentação do PowerPoint</vt:lpstr>
      <vt:lpstr>Quality education? – Unesco 4 A’s Scheme </vt:lpstr>
      <vt:lpstr>Elements and factors to determine quality of education</vt:lpstr>
      <vt:lpstr>AVAILABILITY </vt:lpstr>
      <vt:lpstr>Accessibility</vt:lpstr>
      <vt:lpstr>ACCESSIBILITY </vt:lpstr>
      <vt:lpstr>Adaptability</vt:lpstr>
      <vt:lpstr>ADAPTABILITY </vt:lpstr>
      <vt:lpstr>Acceptability</vt:lpstr>
      <vt:lpstr>ACCEPTABILITY </vt:lpstr>
      <vt:lpstr>Research design Qualitative phenomenological study. </vt:lpstr>
      <vt:lpstr>Case law on the right to education</vt:lpstr>
      <vt:lpstr>Right to education – case law</vt:lpstr>
      <vt:lpstr>Apresentação do PowerPoint</vt:lpstr>
      <vt:lpstr>Discussion </vt:lpstr>
      <vt:lpstr>Recommendations</vt:lpstr>
    </vt:vector>
  </TitlesOfParts>
  <Company>North-West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13093185</dc:creator>
  <cp:lastModifiedBy>Marcelo Ranieri</cp:lastModifiedBy>
  <cp:revision>54</cp:revision>
  <cp:lastPrinted>2016-09-02T14:19:43Z</cp:lastPrinted>
  <dcterms:created xsi:type="dcterms:W3CDTF">2016-08-30T05:55:35Z</dcterms:created>
  <dcterms:modified xsi:type="dcterms:W3CDTF">2017-03-24T12:35:58Z</dcterms:modified>
</cp:coreProperties>
</file>