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80" r:id="rId4"/>
    <p:sldId id="285" r:id="rId5"/>
    <p:sldId id="260" r:id="rId6"/>
    <p:sldId id="282" r:id="rId7"/>
    <p:sldId id="288" r:id="rId8"/>
    <p:sldId id="305" r:id="rId9"/>
    <p:sldId id="306" r:id="rId10"/>
    <p:sldId id="310" r:id="rId11"/>
    <p:sldId id="316" r:id="rId12"/>
    <p:sldId id="311" r:id="rId13"/>
    <p:sldId id="312" r:id="rId14"/>
    <p:sldId id="314" r:id="rId15"/>
    <p:sldId id="315" r:id="rId16"/>
    <p:sldId id="317" r:id="rId17"/>
    <p:sldId id="286" r:id="rId18"/>
    <p:sldId id="284" r:id="rId19"/>
    <p:sldId id="320" r:id="rId20"/>
    <p:sldId id="296" r:id="rId21"/>
    <p:sldId id="318" r:id="rId22"/>
    <p:sldId id="321" r:id="rId23"/>
    <p:sldId id="322" r:id="rId24"/>
    <p:sldId id="332" r:id="rId25"/>
    <p:sldId id="289" r:id="rId26"/>
    <p:sldId id="290" r:id="rId27"/>
    <p:sldId id="324" r:id="rId28"/>
    <p:sldId id="325" r:id="rId29"/>
    <p:sldId id="326" r:id="rId30"/>
    <p:sldId id="297" r:id="rId31"/>
    <p:sldId id="327" r:id="rId32"/>
    <p:sldId id="328" r:id="rId33"/>
    <p:sldId id="329" r:id="rId34"/>
    <p:sldId id="330" r:id="rId35"/>
    <p:sldId id="331" r:id="rId36"/>
    <p:sldId id="275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70" d="100"/>
          <a:sy n="70" d="100"/>
        </p:scale>
        <p:origin x="-2718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E127F-82E1-4BA5-8271-E2FD8028BEDF}" type="datetimeFigureOut">
              <a:rPr lang="pt-BR" smtClean="0"/>
              <a:pPr/>
              <a:t>10/04/2015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5A6D8-D01B-4B21-B974-BCA9464D38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52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5A6D8-D01B-4B21-B974-BCA9464D386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66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5A6D8-D01B-4B21-B974-BCA9464D386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66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5A6D8-D01B-4B21-B974-BCA9464D3869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F7AE-0C83-467B-9B19-5A0F81CB6FF0}" type="datetime1">
              <a:rPr lang="pt-BR" smtClean="0"/>
              <a:t>10/04/2015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4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4D7E-C210-4229-B464-21477F4C8486}" type="datetime1">
              <a:rPr lang="pt-BR" smtClean="0"/>
              <a:t>10/04/2015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70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DB9B-EB1C-4EDB-87D4-D995A3D365D6}" type="datetime1">
              <a:rPr lang="pt-BR" smtClean="0"/>
              <a:t>10/04/2015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20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2587-30C6-47DD-BE2E-8C6F8D6D54A9}" type="datetime1">
              <a:rPr lang="pt-BR" smtClean="0"/>
              <a:t>10/04/2015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80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52A0-1CE8-47C1-A073-BC23706FE7AB}" type="datetime1">
              <a:rPr lang="pt-BR" smtClean="0"/>
              <a:t>10/04/2015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91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A3B1-8DE2-42CC-8FC9-DA05E8D7215F}" type="datetime1">
              <a:rPr lang="pt-BR" smtClean="0"/>
              <a:t>10/04/2015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29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3819-0739-4E52-9F7F-E8B04ED85E09}" type="datetime1">
              <a:rPr lang="pt-BR" smtClean="0"/>
              <a:t>10/04/2015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08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0E86-4C23-4FA7-874B-9DD06FB21A13}" type="datetime1">
              <a:rPr lang="pt-BR" smtClean="0"/>
              <a:t>10/04/2015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16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5177-6027-401F-8193-901C2F8C1A86}" type="datetime1">
              <a:rPr lang="pt-BR" smtClean="0"/>
              <a:t>10/04/2015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08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4AF0-EFB1-4EB9-B51F-0EC6DBE69B28}" type="datetime1">
              <a:rPr lang="pt-BR" smtClean="0"/>
              <a:t>10/04/2015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5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29B4-2576-4FDB-94BC-56CF9164AE1E}" type="datetime1">
              <a:rPr lang="pt-BR" smtClean="0"/>
              <a:t>10/04/2015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15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72E4-328D-42F7-B35E-040EBE0367A9}" type="datetime1">
              <a:rPr lang="pt-BR" smtClean="0"/>
              <a:t>10/04/2015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9F11-01D4-4CF5-981F-769DAB918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34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900"/>
            <a:ext cx="9144000" cy="148768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Hospital das Clínicas de Ribeirão Preto</a:t>
            </a:r>
            <a:b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Centro de Ciências das Imagens e Física Médica</a:t>
            </a:r>
            <a:b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 de Informática de Imagens Médicas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3096344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noAutofit/>
          </a:bodyPr>
          <a:lstStyle/>
          <a:p>
            <a:endParaRPr lang="pt-BR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4400" dirty="0" smtClean="0">
                <a:solidFill>
                  <a:schemeClr val="bg1"/>
                </a:solidFill>
              </a:rPr>
              <a:t>PACS/HIS/RIS – Fluxo de trabalho e processos HCFMRP-USP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6342"/>
            <a:ext cx="1432563" cy="104241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4581128"/>
            <a:ext cx="9144000" cy="22768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HUGO CESAR PELOGGIA RODRIGUES</a:t>
            </a: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3345235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Solução PACS (</a:t>
            </a:r>
            <a:r>
              <a:rPr lang="pt-BR" dirty="0" err="1" smtClean="0"/>
              <a:t>Mini-PACS</a:t>
            </a:r>
            <a:r>
              <a:rPr lang="pt-BR" dirty="0" smtClean="0"/>
              <a:t>) implantada inicialmente para atender a demanda de exames do HCFMRP;</a:t>
            </a:r>
          </a:p>
          <a:p>
            <a:pPr algn="just">
              <a:buNone/>
            </a:pPr>
            <a:endParaRPr lang="pt-BR" sz="1300" dirty="0" smtClean="0"/>
          </a:p>
          <a:p>
            <a:pPr algn="just"/>
            <a:r>
              <a:rPr lang="pt-BR" dirty="0" smtClean="0"/>
              <a:t>Atualmente o principal foco é atender o CCIFM, disponibilizando exames para a equipe de radiologia, e mover estudos para o servidor do </a:t>
            </a:r>
            <a:r>
              <a:rPr lang="pt-BR" dirty="0" err="1" smtClean="0"/>
              <a:t>Lyria</a:t>
            </a:r>
            <a:r>
              <a:rPr lang="pt-BR" dirty="0" smtClean="0"/>
              <a:t> PACS, além do apoio à pesquisa;</a:t>
            </a:r>
          </a:p>
          <a:p>
            <a:pPr algn="just"/>
            <a:endParaRPr lang="pt-BR" dirty="0"/>
          </a:p>
          <a:p>
            <a:pPr lvl="1" algn="just">
              <a:buFont typeface="Wingdings" panose="05000000000000000000" pitchFamily="2" charset="2"/>
              <a:buChar char="§"/>
            </a:pPr>
            <a:endParaRPr lang="pt-BR" dirty="0" smtClean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8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39949"/>
            <a:ext cx="8352928" cy="4713387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>
                <a:solidFill>
                  <a:schemeClr val="bg1">
                    <a:lumMod val="50000"/>
                  </a:schemeClr>
                </a:solidFill>
              </a:rPr>
              <a:t>Hardware e Rede </a:t>
            </a:r>
          </a:p>
          <a:p>
            <a:pPr marL="400050" lvl="1" indent="0">
              <a:buNone/>
            </a:pPr>
            <a:endParaRPr lang="pt-B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infraestrutura de rede que suporta o sistema </a:t>
            </a:r>
            <a:r>
              <a:rPr lang="pt-BR" dirty="0" err="1"/>
              <a:t>Mini-PACS</a:t>
            </a:r>
            <a:r>
              <a:rPr lang="pt-BR" dirty="0"/>
              <a:t> implantado no hospital segue as principais normas dos modelos de cabeamento estruturado:</a:t>
            </a:r>
          </a:p>
          <a:p>
            <a:pPr marL="457200" lvl="1" indent="0">
              <a:buNone/>
            </a:pPr>
            <a:endParaRPr lang="pt-BR" sz="2400" dirty="0" smtClean="0"/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pt-BR" dirty="0" smtClean="0"/>
              <a:t> </a:t>
            </a:r>
            <a:r>
              <a:rPr lang="pt-BR" dirty="0"/>
              <a:t>Armários de comunicação contendo switches Gigabit, todos alimentados por conexão direta de fibra óptica</a:t>
            </a:r>
            <a:r>
              <a:rPr lang="pt-BR" dirty="0" smtClean="0"/>
              <a:t>;</a:t>
            </a:r>
          </a:p>
          <a:p>
            <a:pPr lvl="2" algn="just">
              <a:buNone/>
            </a:pPr>
            <a:endParaRPr lang="pt-BR" sz="1500" dirty="0" smtClean="0"/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pt-BR" dirty="0"/>
              <a:t>As saídas dos switches para </a:t>
            </a:r>
            <a:r>
              <a:rPr lang="pt-BR" dirty="0" smtClean="0"/>
              <a:t>todas </a:t>
            </a:r>
            <a:r>
              <a:rPr lang="pt-BR" dirty="0"/>
              <a:t>as estações de trabalho possuem cabeamento nos padrões </a:t>
            </a:r>
            <a:r>
              <a:rPr lang="pt-BR" dirty="0" smtClean="0"/>
              <a:t>Cat5 </a:t>
            </a:r>
            <a:r>
              <a:rPr lang="pt-BR" dirty="0"/>
              <a:t>e Cat6</a:t>
            </a:r>
            <a:r>
              <a:rPr lang="pt-BR" dirty="0" smtClean="0"/>
              <a:t>;</a:t>
            </a: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 smtClean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2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39949"/>
            <a:ext cx="8352928" cy="4713387"/>
          </a:xfrm>
        </p:spPr>
        <p:txBody>
          <a:bodyPr>
            <a:normAutofit lnSpcReduction="10000"/>
          </a:bodyPr>
          <a:lstStyle/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Hardware e Rede </a:t>
            </a:r>
          </a:p>
          <a:p>
            <a:pPr marL="400050" lvl="1" indent="0">
              <a:buNone/>
            </a:pP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/>
              <a:t>A rede conta com 15 switches distribuídos pelo </a:t>
            </a:r>
            <a:r>
              <a:rPr lang="pt-BR" dirty="0" smtClean="0"/>
              <a:t>CCIFM:</a:t>
            </a:r>
            <a:endParaRPr lang="pt-BR" dirty="0"/>
          </a:p>
          <a:p>
            <a:pPr marL="457200" lvl="1" indent="0">
              <a:buNone/>
            </a:pPr>
            <a:endParaRPr lang="pt-BR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SIIM: 2 switches de 24 portas;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Balcão 11: 4 switches de 24 portas;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Sala de comandos RM 1.5T: 1 switch de 24 portas;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/>
              <a:t>Corredor Utilidade 10: 4 switches de 24 portas e 1 de 48 portas;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dirty="0" err="1"/>
              <a:t>LaPIR</a:t>
            </a:r>
            <a:r>
              <a:rPr lang="pt-BR" dirty="0"/>
              <a:t>: 2 switches de 48 portas;</a:t>
            </a:r>
          </a:p>
          <a:p>
            <a:pPr marL="457200" lvl="1" indent="0">
              <a:buNone/>
            </a:pPr>
            <a:endParaRPr lang="pt-BR" sz="2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9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84576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Hardware e Rede </a:t>
            </a:r>
          </a:p>
          <a:p>
            <a:pPr marL="0" indent="0">
              <a:buNone/>
            </a:pP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/>
              <a:t>O </a:t>
            </a:r>
            <a:r>
              <a:rPr lang="pt-BR" sz="2400" dirty="0"/>
              <a:t>serviço conta com aproximadamente 300 máquinas que participam da rede do </a:t>
            </a:r>
            <a:r>
              <a:rPr lang="pt-BR" sz="2400" dirty="0" err="1"/>
              <a:t>mini-PACS</a:t>
            </a:r>
            <a:r>
              <a:rPr lang="pt-BR" sz="2400" dirty="0"/>
              <a:t> (aparelhos de aquisição de imagens, estações de visualização, terminais, impressoras DICOM</a:t>
            </a:r>
            <a:r>
              <a:rPr lang="pt-BR" sz="2400" dirty="0" smtClean="0"/>
              <a:t>);</a:t>
            </a:r>
          </a:p>
          <a:p>
            <a:pPr marL="457200" lvl="1" indent="0">
              <a:buNone/>
            </a:pPr>
            <a:endParaRPr lang="pt-BR" sz="2400" dirty="0"/>
          </a:p>
          <a:p>
            <a:pPr lvl="1" algn="just">
              <a:buFont typeface="Arial" pitchFamily="34" charset="0"/>
              <a:buChar char="•"/>
            </a:pPr>
            <a:r>
              <a:rPr lang="pt-BR" sz="2400" dirty="0"/>
              <a:t>Pelo menos 5</a:t>
            </a:r>
            <a:r>
              <a:rPr lang="pt-BR" sz="2400" dirty="0" smtClean="0"/>
              <a:t>0 </a:t>
            </a:r>
            <a:r>
              <a:rPr lang="pt-BR" sz="2400" dirty="0"/>
              <a:t>máquinas acessam assiduamente o </a:t>
            </a:r>
            <a:r>
              <a:rPr lang="pt-BR" sz="2400" dirty="0" err="1" smtClean="0"/>
              <a:t>Mini-PACS</a:t>
            </a:r>
            <a:r>
              <a:rPr lang="pt-BR" sz="2400" dirty="0"/>
              <a:t>;</a:t>
            </a:r>
            <a:endParaRPr lang="pt-BR" sz="2400" dirty="0" smtClean="0"/>
          </a:p>
          <a:p>
            <a:pPr marL="457200" lvl="1" indent="0">
              <a:buNone/>
            </a:pPr>
            <a:endParaRPr lang="pt-BR" sz="2400" dirty="0" smtClean="0"/>
          </a:p>
          <a:p>
            <a:pPr lvl="1" algn="just">
              <a:buFont typeface="Arial" pitchFamily="34" charset="0"/>
              <a:buChar char="•"/>
            </a:pPr>
            <a:r>
              <a:rPr lang="pt-BR" sz="2400" dirty="0" smtClean="0"/>
              <a:t>Volume </a:t>
            </a:r>
            <a:r>
              <a:rPr lang="pt-BR" sz="2400" dirty="0"/>
              <a:t>de dados gerados pelas </a:t>
            </a:r>
            <a:r>
              <a:rPr lang="pt-BR" sz="2400" dirty="0" smtClean="0"/>
              <a:t>modalidades por </a:t>
            </a:r>
            <a:r>
              <a:rPr lang="pt-BR" sz="2400" dirty="0"/>
              <a:t>dia: </a:t>
            </a:r>
            <a:r>
              <a:rPr lang="pt-BR" sz="2400" dirty="0" smtClean="0"/>
              <a:t>100GB aproximadamente;</a:t>
            </a:r>
          </a:p>
          <a:p>
            <a:pPr marL="457200" lvl="1" indent="0">
              <a:buNone/>
            </a:pPr>
            <a:endParaRPr lang="pt-B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pt-B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3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22413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Hardware e Rede </a:t>
            </a:r>
          </a:p>
          <a:p>
            <a:pPr marL="457200" lvl="1" indent="0">
              <a:buNone/>
            </a:pPr>
            <a:r>
              <a:rPr lang="pt-BR" sz="1600" dirty="0" smtClean="0"/>
              <a:t>Fluxo </a:t>
            </a:r>
            <a:r>
              <a:rPr lang="pt-BR" sz="1600" dirty="0"/>
              <a:t>de dados em megabits registrado em dois dos switches que compõem a rede do </a:t>
            </a:r>
            <a:r>
              <a:rPr lang="pt-BR" sz="1600" dirty="0" err="1"/>
              <a:t>mini-PACS</a:t>
            </a:r>
            <a:r>
              <a:rPr lang="pt-BR" sz="1600" dirty="0"/>
              <a:t> (desconsiderando o fluxo de dados interno ao switch):</a:t>
            </a:r>
          </a:p>
          <a:p>
            <a:pPr marL="457200" lvl="1" indent="0">
              <a:buNone/>
            </a:pPr>
            <a:endParaRPr lang="pt-B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pt-B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pt-BR" sz="2400" dirty="0"/>
          </a:p>
        </p:txBody>
      </p:sp>
      <p:pic>
        <p:nvPicPr>
          <p:cNvPr id="8" name="Picture 2" descr="\\143.107.141.240\Compartilhada\image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9883"/>
            <a:ext cx="7560840" cy="37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195736" y="6433591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Centro de Informações e Análises (CIA-HCRP)</a:t>
            </a:r>
            <a:endParaRPr lang="pt-BR" sz="1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22413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Hardware e Rede </a:t>
            </a:r>
          </a:p>
          <a:p>
            <a:pPr marL="457200" lvl="1" indent="0">
              <a:buNone/>
            </a:pPr>
            <a:r>
              <a:rPr lang="pt-BR" sz="1600" dirty="0" smtClean="0"/>
              <a:t>Fluxo </a:t>
            </a:r>
            <a:r>
              <a:rPr lang="pt-BR" sz="1600" dirty="0"/>
              <a:t>de dados em megabits registrado em dois dos switches que compõem a rede do </a:t>
            </a:r>
            <a:r>
              <a:rPr lang="pt-BR" sz="1600" dirty="0" err="1"/>
              <a:t>mini-PACS</a:t>
            </a:r>
            <a:r>
              <a:rPr lang="pt-BR" sz="1600" dirty="0"/>
              <a:t> (desconsiderando o fluxo de dados interno ao switch):</a:t>
            </a:r>
          </a:p>
          <a:p>
            <a:pPr marL="457200" lvl="1" indent="0">
              <a:buNone/>
            </a:pPr>
            <a:endParaRPr lang="pt-B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pt-B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pt-BR" sz="2400" dirty="0"/>
          </a:p>
        </p:txBody>
      </p:sp>
      <p:pic>
        <p:nvPicPr>
          <p:cNvPr id="9" name="Picture 2" descr="\\143.107.141.240\Compartilhada\image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89892"/>
            <a:ext cx="7488832" cy="37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195736" y="6433591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Centro de Informações e Análises (CIA-HCRP)</a:t>
            </a:r>
            <a:endParaRPr lang="pt-BR" sz="1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2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</p:spPr>
        <p:txBody>
          <a:bodyPr/>
          <a:lstStyle/>
          <a:p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</a:rPr>
              <a:t>Dispositivos de Entrada (Campus)</a:t>
            </a:r>
            <a:endParaRPr lang="pt-B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07613"/>
              </p:ext>
            </p:extLst>
          </p:nvPr>
        </p:nvGraphicFramePr>
        <p:xfrm>
          <a:off x="1524000" y="2262476"/>
          <a:ext cx="6096000" cy="419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072"/>
                <a:gridCol w="2399928"/>
              </a:tblGrid>
              <a:tr h="41908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Modalidade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Quantidade</a:t>
                      </a:r>
                      <a:endParaRPr lang="pt-BR" dirty="0"/>
                    </a:p>
                  </a:txBody>
                  <a:tcPr/>
                </a:tc>
              </a:tr>
              <a:tr h="419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CR (Radiografia  Computadorizada)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41908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RM</a:t>
                      </a:r>
                      <a:r>
                        <a:rPr lang="pt-BR" baseline="0" dirty="0" smtClean="0"/>
                        <a:t> (Ressonância Magnética)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41908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CT</a:t>
                      </a:r>
                      <a:r>
                        <a:rPr lang="pt-BR" baseline="0" dirty="0" smtClean="0"/>
                        <a:t> (Tomografia Computadorizada)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41908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US (Ultrassom)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</a:tr>
              <a:tr h="41908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XA (Arteriografia)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41908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RF (Radio Fluoroscopia)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  <a:tr h="41908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DX (Radiografia</a:t>
                      </a:r>
                      <a:r>
                        <a:rPr lang="pt-BR" baseline="0" dirty="0" smtClean="0"/>
                        <a:t> Digital)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41908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NM (Medicina Nuclear)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41908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MG (Mamografia)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2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4783119" cy="4680520"/>
          </a:xfrm>
        </p:spPr>
      </p:pic>
      <p:sp>
        <p:nvSpPr>
          <p:cNvPr id="3" name="CaixaDeTexto 2"/>
          <p:cNvSpPr txBox="1"/>
          <p:nvPr/>
        </p:nvSpPr>
        <p:spPr>
          <a:xfrm>
            <a:off x="3131840" y="134076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Servidores DICOM</a:t>
            </a:r>
            <a:endParaRPr 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68759"/>
            <a:ext cx="8219256" cy="5517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Servidores </a:t>
            </a: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DICOM</a:t>
            </a:r>
          </a:p>
          <a:p>
            <a:pPr marL="0" indent="0" algn="ctr">
              <a:buNone/>
            </a:pPr>
            <a:endParaRPr lang="pt-B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400" dirty="0" smtClean="0"/>
              <a:t>Implementação e configuração: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 smtClean="0"/>
              <a:t>Aplicação </a:t>
            </a:r>
            <a:r>
              <a:rPr lang="pt-BR" sz="2000" dirty="0" err="1" smtClean="0"/>
              <a:t>Conquest</a:t>
            </a:r>
            <a:r>
              <a:rPr lang="pt-BR" sz="2000" dirty="0" smtClean="0"/>
              <a:t> DICOM;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RAID </a:t>
            </a:r>
            <a:r>
              <a:rPr lang="pt-BR" sz="2000" i="1" dirty="0" smtClean="0"/>
              <a:t>(</a:t>
            </a:r>
            <a:r>
              <a:rPr lang="en-US" sz="2000" i="1" dirty="0"/>
              <a:t>Redundant Array of Independent </a:t>
            </a:r>
            <a:r>
              <a:rPr lang="en-US" sz="2000" i="1" dirty="0" smtClean="0"/>
              <a:t>Disks</a:t>
            </a:r>
            <a:r>
              <a:rPr lang="pt-BR" sz="2000" i="1" dirty="0" smtClean="0"/>
              <a:t>)</a:t>
            </a:r>
            <a:r>
              <a:rPr lang="pt-BR" sz="2000" dirty="0" smtClean="0"/>
              <a:t>: </a:t>
            </a:r>
            <a:r>
              <a:rPr lang="pt-BR" sz="2000" dirty="0"/>
              <a:t>meio de se criar um </a:t>
            </a:r>
            <a:r>
              <a:rPr lang="pt-BR" sz="2000" dirty="0" smtClean="0"/>
              <a:t>subsistema </a:t>
            </a:r>
            <a:r>
              <a:rPr lang="pt-BR" sz="2000" dirty="0"/>
              <a:t>de armazenamento composto por vários </a:t>
            </a:r>
            <a:r>
              <a:rPr lang="pt-BR" sz="2000" dirty="0" smtClean="0"/>
              <a:t>discos </a:t>
            </a:r>
            <a:r>
              <a:rPr lang="pt-BR" sz="2000" dirty="0"/>
              <a:t>individuais, com a finalidade de ganhar segurança e </a:t>
            </a:r>
            <a:r>
              <a:rPr lang="pt-BR" sz="2000" dirty="0" smtClean="0"/>
              <a:t>desempenho;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 smtClean="0"/>
              <a:t>RAID </a:t>
            </a:r>
            <a:r>
              <a:rPr lang="pt-BR" sz="2000" dirty="0" smtClean="0"/>
              <a:t>5:</a:t>
            </a:r>
          </a:p>
          <a:p>
            <a:pPr lvl="2"/>
            <a:r>
              <a:rPr lang="pt-BR" sz="1600" dirty="0" smtClean="0"/>
              <a:t>Eliminação do “gargalo” de concentração de informações de paridade em um único disco -&gt; </a:t>
            </a:r>
            <a:r>
              <a:rPr lang="pt-BR" sz="1600" dirty="0" smtClean="0"/>
              <a:t>Maior </a:t>
            </a:r>
            <a:r>
              <a:rPr lang="pt-BR" sz="1600" dirty="0"/>
              <a:t>rapidez com o tratamento do controle de erros (paridade distribuída);</a:t>
            </a:r>
            <a:endParaRPr lang="pt-BR" sz="1600" dirty="0" smtClean="0"/>
          </a:p>
          <a:p>
            <a:pPr lvl="2"/>
            <a:r>
              <a:rPr lang="pt-BR" sz="1600" dirty="0" smtClean="0"/>
              <a:t>Redução no tempo de leitura;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968552"/>
            <a:ext cx="3528392" cy="177281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68759"/>
            <a:ext cx="8219256" cy="2016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Servidores DICOM</a:t>
            </a:r>
          </a:p>
          <a:p>
            <a:pPr marL="0" indent="0" algn="ctr">
              <a:buNone/>
            </a:pPr>
            <a:endParaRPr lang="pt-B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800" b="1" dirty="0" err="1" smtClean="0"/>
              <a:t>Conquest</a:t>
            </a:r>
            <a:r>
              <a:rPr lang="pt-BR" sz="1800" b="1" dirty="0" smtClean="0"/>
              <a:t> v.1417:</a:t>
            </a:r>
            <a:r>
              <a:rPr lang="pt-BR" sz="1800" dirty="0" smtClean="0"/>
              <a:t> </a:t>
            </a:r>
            <a:r>
              <a:rPr lang="pt-BR" sz="1800" dirty="0"/>
              <a:t>O servidor DICOM </a:t>
            </a:r>
            <a:r>
              <a:rPr lang="pt-BR" sz="1800" dirty="0" err="1"/>
              <a:t>Conquest</a:t>
            </a:r>
            <a:r>
              <a:rPr lang="pt-BR" sz="1800" dirty="0"/>
              <a:t> é um software que implementa as funções de armazenamento, verificação, consulta e recuperação de imagens médicas a partir de tabelas de dados SQL </a:t>
            </a:r>
            <a:r>
              <a:rPr lang="pt-BR" sz="1800" dirty="0" smtClean="0"/>
              <a:t>programáveis</a:t>
            </a:r>
            <a:r>
              <a:rPr lang="pt-BR" sz="1800" dirty="0"/>
              <a:t>;</a:t>
            </a:r>
          </a:p>
          <a:p>
            <a:r>
              <a:rPr lang="pt-BR" sz="1800" dirty="0" smtClean="0"/>
              <a:t>Banco de Dados: </a:t>
            </a:r>
            <a:r>
              <a:rPr lang="pt-BR" sz="1800" b="1" dirty="0" smtClean="0"/>
              <a:t>MySQL 5.5.</a:t>
            </a:r>
          </a:p>
          <a:p>
            <a:endParaRPr lang="pt-BR" sz="2400" dirty="0"/>
          </a:p>
          <a:p>
            <a:endParaRPr lang="pt-BR" sz="2400" dirty="0"/>
          </a:p>
          <a:p>
            <a:pPr marL="0" indent="0">
              <a:buNone/>
            </a:pPr>
            <a:endParaRPr lang="pt-BR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228184" y="53732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Dados (imagens)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635128"/>
            <a:ext cx="1656184" cy="43204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28" y="3496194"/>
            <a:ext cx="2104836" cy="1975575"/>
          </a:xfrm>
          <a:prstGeom prst="rect">
            <a:avLst/>
          </a:prstGeom>
        </p:spPr>
      </p:pic>
      <p:sp>
        <p:nvSpPr>
          <p:cNvPr id="16" name="Seta para a esquerda e para a direita 15"/>
          <p:cNvSpPr/>
          <p:nvPr/>
        </p:nvSpPr>
        <p:spPr>
          <a:xfrm>
            <a:off x="3571872" y="4221088"/>
            <a:ext cx="1216152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52634"/>
            <a:ext cx="3768193" cy="158899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59200" y="3697287"/>
            <a:ext cx="114350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ID Paciente</a:t>
            </a:r>
            <a:endParaRPr lang="pt-BR" sz="1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60140" y="4561383"/>
            <a:ext cx="114350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Série</a:t>
            </a:r>
            <a:endParaRPr lang="pt-BR" sz="1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60140" y="4993431"/>
            <a:ext cx="114350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Imagem</a:t>
            </a:r>
            <a:endParaRPr lang="pt-BR" sz="1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60140" y="4129335"/>
            <a:ext cx="114350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Estudo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3712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4016"/>
            <a:ext cx="9144000" cy="12687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Sumário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100" dirty="0" smtClean="0"/>
              <a:t>Introdução </a:t>
            </a:r>
          </a:p>
          <a:p>
            <a:r>
              <a:rPr lang="pt-BR" sz="3100" dirty="0" smtClean="0"/>
              <a:t>PACS CCIFM</a:t>
            </a:r>
          </a:p>
          <a:p>
            <a:r>
              <a:rPr lang="pt-BR" sz="3100" dirty="0" err="1" smtClean="0"/>
              <a:t>Lyria</a:t>
            </a:r>
            <a:r>
              <a:rPr lang="pt-BR" sz="3100" dirty="0" smtClean="0"/>
              <a:t> PACS</a:t>
            </a:r>
          </a:p>
          <a:p>
            <a:r>
              <a:rPr lang="pt-BR" sz="3100" dirty="0" smtClean="0"/>
              <a:t>Integração HIS/RIS/PACS</a:t>
            </a:r>
          </a:p>
          <a:p>
            <a:r>
              <a:rPr lang="pt-BR" sz="3100" dirty="0" smtClean="0"/>
              <a:t>Fluxo de trabalho e processos – HIS/RIS/PACS</a:t>
            </a:r>
          </a:p>
          <a:p>
            <a:r>
              <a:rPr lang="pt-BR" sz="3100" dirty="0" smtClean="0"/>
              <a:t>Serviço de Informática de Imagens Médicas</a:t>
            </a:r>
            <a:endParaRPr lang="pt-BR" sz="31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7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t-BR" sz="9600" b="1" dirty="0" smtClean="0">
                <a:solidFill>
                  <a:schemeClr val="bg1">
                    <a:lumMod val="50000"/>
                  </a:schemeClr>
                </a:solidFill>
              </a:rPr>
              <a:t>Servidores </a:t>
            </a:r>
            <a:r>
              <a:rPr lang="pt-BR" sz="9600" b="1" dirty="0" smtClean="0">
                <a:solidFill>
                  <a:schemeClr val="bg1">
                    <a:lumMod val="50000"/>
                  </a:schemeClr>
                </a:solidFill>
              </a:rPr>
              <a:t>DICOM</a:t>
            </a:r>
          </a:p>
          <a:p>
            <a:pPr marL="0" indent="0" algn="ctr">
              <a:buNone/>
            </a:pPr>
            <a:endParaRPr lang="pt-BR" sz="9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pt-BR" sz="7200" dirty="0" smtClean="0"/>
              <a:t>Servidor “</a:t>
            </a:r>
            <a:r>
              <a:rPr lang="pt-BR" sz="7200" dirty="0" err="1" smtClean="0"/>
              <a:t>SuperMicro</a:t>
            </a:r>
            <a:r>
              <a:rPr lang="pt-BR" sz="7200" dirty="0" smtClean="0"/>
              <a:t>” </a:t>
            </a:r>
            <a:r>
              <a:rPr lang="pt-BR" sz="7200" dirty="0" err="1" smtClean="0"/>
              <a:t>Conquest</a:t>
            </a:r>
            <a:r>
              <a:rPr lang="pt-BR" sz="7200" dirty="0" smtClean="0"/>
              <a:t> CR (Raio-X e Mamografia). Sistema Linux composto por 5 discos empresariais de 2.0 TB em RAID-5, totalizando 5.5 TB de capacidade máxima de armazenamento – 59% em uso (aproximadamente 368 mil exames).</a:t>
            </a:r>
          </a:p>
          <a:p>
            <a:pPr>
              <a:lnSpc>
                <a:spcPct val="120000"/>
              </a:lnSpc>
            </a:pPr>
            <a:endParaRPr lang="pt-BR" sz="7200" dirty="0" smtClean="0"/>
          </a:p>
          <a:p>
            <a:pPr>
              <a:lnSpc>
                <a:spcPct val="120000"/>
              </a:lnSpc>
            </a:pPr>
            <a:r>
              <a:rPr lang="pt-BR" sz="7200" dirty="0" smtClean="0"/>
              <a:t>Servidor “</a:t>
            </a:r>
            <a:r>
              <a:rPr lang="pt-BR" sz="7200" dirty="0" err="1" smtClean="0"/>
              <a:t>SuperMicro</a:t>
            </a:r>
            <a:r>
              <a:rPr lang="pt-BR" sz="7200" dirty="0" smtClean="0"/>
              <a:t>” </a:t>
            </a:r>
            <a:r>
              <a:rPr lang="pt-BR" sz="7200" dirty="0" err="1" smtClean="0"/>
              <a:t>Conquest</a:t>
            </a:r>
            <a:r>
              <a:rPr lang="pt-BR" sz="7200" dirty="0" smtClean="0"/>
              <a:t> NM (Medicina Nuclear). Sistema Linux composto por 7 discos empresariais de 2.0 TB em RAID-5, totalizando 9.1 TB de capacidade máxima de armazenamento – </a:t>
            </a:r>
            <a:r>
              <a:rPr lang="pt-BR" sz="7200" dirty="0" smtClean="0"/>
              <a:t> 2% </a:t>
            </a:r>
            <a:r>
              <a:rPr lang="pt-BR" sz="7200" dirty="0" smtClean="0"/>
              <a:t>em </a:t>
            </a:r>
            <a:r>
              <a:rPr lang="pt-BR" sz="7200" dirty="0" smtClean="0"/>
              <a:t>uso (aproximadamente 21 mil exames).</a:t>
            </a:r>
            <a:endParaRPr lang="pt-BR" sz="7200" dirty="0" smtClean="0"/>
          </a:p>
          <a:p>
            <a:pPr>
              <a:lnSpc>
                <a:spcPct val="120000"/>
              </a:lnSpc>
            </a:pPr>
            <a:endParaRPr lang="pt-BR" sz="7200" dirty="0" smtClean="0"/>
          </a:p>
          <a:p>
            <a:pPr>
              <a:lnSpc>
                <a:spcPct val="120000"/>
              </a:lnSpc>
            </a:pPr>
            <a:r>
              <a:rPr lang="pt-BR" sz="7200" dirty="0" smtClean="0"/>
              <a:t>Servidor “</a:t>
            </a:r>
            <a:r>
              <a:rPr lang="pt-BR" sz="7200" dirty="0" err="1" smtClean="0"/>
              <a:t>SuperMicro</a:t>
            </a:r>
            <a:r>
              <a:rPr lang="pt-BR" sz="7200" dirty="0" smtClean="0"/>
              <a:t>” </a:t>
            </a:r>
            <a:r>
              <a:rPr lang="pt-BR" sz="7200" dirty="0" err="1" smtClean="0"/>
              <a:t>Conquest</a:t>
            </a:r>
            <a:r>
              <a:rPr lang="pt-BR" sz="7200" dirty="0" smtClean="0"/>
              <a:t> US (Ultrassom). Sistema Linux composto por 7 discos comuns de 1.0 TB em RAID-5, totalizando 4.6 TB de capacidade máxima de armazenamento – 29% em </a:t>
            </a:r>
            <a:r>
              <a:rPr lang="pt-BR" sz="7200" dirty="0"/>
              <a:t>uso (aproximadamente </a:t>
            </a:r>
            <a:r>
              <a:rPr lang="pt-BR" sz="7200" dirty="0" smtClean="0"/>
              <a:t>127 mil </a:t>
            </a:r>
            <a:r>
              <a:rPr lang="pt-BR" sz="7200" dirty="0"/>
              <a:t>exames</a:t>
            </a:r>
            <a:r>
              <a:rPr lang="pt-BR" sz="7200" dirty="0" smtClean="0"/>
              <a:t>).</a:t>
            </a:r>
          </a:p>
          <a:p>
            <a:pPr>
              <a:lnSpc>
                <a:spcPct val="120000"/>
              </a:lnSpc>
            </a:pPr>
            <a:endParaRPr lang="pt-BR" sz="7200" dirty="0" smtClean="0"/>
          </a:p>
          <a:p>
            <a:endParaRPr lang="pt-BR" sz="6200" dirty="0" smtClean="0"/>
          </a:p>
          <a:p>
            <a:endParaRPr lang="pt-BR" sz="6200" dirty="0" smtClean="0"/>
          </a:p>
          <a:p>
            <a:pPr marL="0" indent="0">
              <a:buNone/>
            </a:pPr>
            <a:endParaRPr lang="pt-BR" sz="5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3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t-BR" sz="9600" b="1" dirty="0" smtClean="0">
                <a:solidFill>
                  <a:schemeClr val="bg1">
                    <a:lumMod val="50000"/>
                  </a:schemeClr>
                </a:solidFill>
              </a:rPr>
              <a:t>Servidores DICOM</a:t>
            </a: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</a:pPr>
            <a:r>
              <a:rPr lang="pt-BR" sz="6800" dirty="0"/>
              <a:t>Servidor “</a:t>
            </a:r>
            <a:r>
              <a:rPr lang="pt-BR" sz="6800" dirty="0" err="1"/>
              <a:t>SuperMicro</a:t>
            </a:r>
            <a:r>
              <a:rPr lang="pt-BR" sz="6800" dirty="0"/>
              <a:t>” </a:t>
            </a:r>
            <a:r>
              <a:rPr lang="pt-BR" sz="6800" dirty="0" err="1"/>
              <a:t>Conquest</a:t>
            </a:r>
            <a:r>
              <a:rPr lang="pt-BR" sz="6800" dirty="0"/>
              <a:t> CT (Tomografia Computadorizada). Sistema Linux composto por 24 discos empresariais de 2.0 TB em RAID-6, totalizando 40.0 TB de capacidade máxima de armazenamento – 38% em uso (aproximadamente 187 mil exames</a:t>
            </a:r>
            <a:r>
              <a:rPr lang="pt-BR" sz="6800" dirty="0" smtClean="0"/>
              <a:t>).</a:t>
            </a:r>
          </a:p>
          <a:p>
            <a:pPr marL="0" lvl="0" indent="0">
              <a:lnSpc>
                <a:spcPct val="120000"/>
              </a:lnSpc>
              <a:buNone/>
            </a:pPr>
            <a:endParaRPr lang="pt-BR" sz="6800" dirty="0" smtClean="0"/>
          </a:p>
          <a:p>
            <a:pPr>
              <a:lnSpc>
                <a:spcPct val="120000"/>
              </a:lnSpc>
            </a:pPr>
            <a:r>
              <a:rPr lang="pt-BR" sz="6600" dirty="0" smtClean="0"/>
              <a:t>Servidor </a:t>
            </a:r>
            <a:r>
              <a:rPr lang="pt-BR" sz="6600" dirty="0"/>
              <a:t>“</a:t>
            </a:r>
            <a:r>
              <a:rPr lang="pt-BR" sz="6600" dirty="0" err="1"/>
              <a:t>SuperMicro</a:t>
            </a:r>
            <a:r>
              <a:rPr lang="pt-BR" sz="6600" dirty="0"/>
              <a:t>” </a:t>
            </a:r>
            <a:r>
              <a:rPr lang="pt-BR" sz="6600" dirty="0" err="1"/>
              <a:t>Conquest</a:t>
            </a:r>
            <a:r>
              <a:rPr lang="pt-BR" sz="6600" dirty="0"/>
              <a:t> XA (Arteriografia). Sistema Linux composto por 5 discos comuns de 1.0 TB em RAID-5, totalizando 2.7 TB de capacidade máxima de armazenamento – 26% em uso (aproximadamente 9 mil exames).</a:t>
            </a:r>
          </a:p>
          <a:p>
            <a:pPr marL="0" lvl="0" indent="0">
              <a:lnSpc>
                <a:spcPct val="120000"/>
              </a:lnSpc>
              <a:buNone/>
            </a:pPr>
            <a:endParaRPr lang="pt-BR" sz="6800" dirty="0" smtClean="0"/>
          </a:p>
          <a:p>
            <a:pPr lvl="0">
              <a:lnSpc>
                <a:spcPct val="120000"/>
              </a:lnSpc>
            </a:pPr>
            <a:r>
              <a:rPr lang="pt-BR" sz="6800" dirty="0"/>
              <a:t>Servidor “</a:t>
            </a:r>
            <a:r>
              <a:rPr lang="pt-BR" sz="6800" dirty="0" err="1"/>
              <a:t>SuperMicro</a:t>
            </a:r>
            <a:r>
              <a:rPr lang="pt-BR" sz="6800" dirty="0"/>
              <a:t>” </a:t>
            </a:r>
            <a:r>
              <a:rPr lang="pt-BR" sz="6800" dirty="0" err="1"/>
              <a:t>Conquest</a:t>
            </a:r>
            <a:r>
              <a:rPr lang="pt-BR" sz="6800" dirty="0"/>
              <a:t> RM (Ressonância Magnética). Sistema Linux composto por 24 discos empresariais de 2.0 TB em RAID-6, totalizando 40.0 TB de capacidade máxima de armazenamento – 13% em uso (aproximadamente 113 mil exames</a:t>
            </a:r>
            <a:r>
              <a:rPr lang="pt-BR" sz="6800" dirty="0" smtClean="0"/>
              <a:t>).</a:t>
            </a:r>
          </a:p>
          <a:p>
            <a:pPr marL="0" lvl="0" indent="0">
              <a:lnSpc>
                <a:spcPct val="120000"/>
              </a:lnSpc>
              <a:buNone/>
            </a:pPr>
            <a:endParaRPr lang="pt-BR" sz="6800" dirty="0"/>
          </a:p>
          <a:p>
            <a:pPr>
              <a:lnSpc>
                <a:spcPct val="120000"/>
              </a:lnSpc>
            </a:pPr>
            <a:r>
              <a:rPr lang="pt-BR" sz="6800" dirty="0"/>
              <a:t>Servidor “</a:t>
            </a:r>
            <a:r>
              <a:rPr lang="pt-BR" sz="6800" dirty="0" err="1"/>
              <a:t>SuperMicro</a:t>
            </a:r>
            <a:r>
              <a:rPr lang="pt-BR" sz="6800" dirty="0"/>
              <a:t>” </a:t>
            </a:r>
            <a:r>
              <a:rPr lang="pt-BR" sz="6800" dirty="0" err="1"/>
              <a:t>Conquest</a:t>
            </a:r>
            <a:r>
              <a:rPr lang="pt-BR" sz="6800" dirty="0"/>
              <a:t> UE (Unidade de Emergência). Sistema Linux composto por </a:t>
            </a:r>
            <a:r>
              <a:rPr lang="pt-BR" sz="6800" dirty="0" smtClean="0"/>
              <a:t>23 </a:t>
            </a:r>
            <a:r>
              <a:rPr lang="pt-BR" sz="6800" dirty="0"/>
              <a:t>discos empresariais de 2.0 TB em RAID-6, totalizando 33.0 TB de capacidade máxima de armazenamento – 19% em uso (aproximadamente 221 mil exames).</a:t>
            </a:r>
            <a:endParaRPr lang="pt-BR" sz="6800" dirty="0" smtClean="0"/>
          </a:p>
          <a:p>
            <a:pPr marL="0" indent="0">
              <a:lnSpc>
                <a:spcPct val="120000"/>
              </a:lnSpc>
              <a:buNone/>
            </a:pPr>
            <a:endParaRPr lang="pt-BR" sz="6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1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Dispositivos de Saída</a:t>
            </a:r>
          </a:p>
          <a:p>
            <a:pPr marL="0" indent="0">
              <a:buNone/>
            </a:pPr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1800" dirty="0" smtClean="0"/>
              <a:t>Workstations (Estações de visualização de exames</a:t>
            </a:r>
            <a:r>
              <a:rPr lang="pt-BR" sz="1800" dirty="0" smtClean="0"/>
              <a:t>):</a:t>
            </a:r>
          </a:p>
          <a:p>
            <a:pPr lvl="2"/>
            <a:r>
              <a:rPr lang="pt-BR" sz="1800" dirty="0" smtClean="0"/>
              <a:t>Hardware</a:t>
            </a:r>
            <a:r>
              <a:rPr lang="pt-BR" sz="1800" dirty="0" smtClean="0"/>
              <a:t>: </a:t>
            </a:r>
            <a:r>
              <a:rPr lang="pt-BR" sz="1800" dirty="0" err="1" smtClean="0"/>
              <a:t>iMac</a:t>
            </a:r>
            <a:r>
              <a:rPr lang="pt-BR" sz="1800" dirty="0" smtClean="0"/>
              <a:t> Apple, </a:t>
            </a:r>
            <a:r>
              <a:rPr lang="pt-BR" sz="1800" dirty="0" err="1" smtClean="0"/>
              <a:t>MacMini</a:t>
            </a:r>
            <a:r>
              <a:rPr lang="pt-BR" sz="1800" dirty="0" smtClean="0"/>
              <a:t> Apple, PCs Windows</a:t>
            </a:r>
            <a:r>
              <a:rPr lang="pt-BR" sz="1800" dirty="0" smtClean="0"/>
              <a:t>;</a:t>
            </a:r>
            <a:endParaRPr lang="pt-BR" sz="1800" dirty="0" smtClean="0"/>
          </a:p>
          <a:p>
            <a:pPr lvl="2"/>
            <a:r>
              <a:rPr lang="pt-BR" sz="1800" dirty="0" smtClean="0"/>
              <a:t>Softwares: </a:t>
            </a:r>
            <a:r>
              <a:rPr lang="pt-BR" sz="1800" dirty="0" err="1" smtClean="0"/>
              <a:t>OsiriX</a:t>
            </a:r>
            <a:r>
              <a:rPr lang="pt-BR" sz="1800" dirty="0" smtClean="0"/>
              <a:t>, e-</a:t>
            </a:r>
            <a:r>
              <a:rPr lang="pt-BR" sz="1800" dirty="0" err="1" smtClean="0"/>
              <a:t>Film</a:t>
            </a:r>
            <a:r>
              <a:rPr lang="pt-BR" sz="1800" dirty="0" smtClean="0"/>
              <a:t>, </a:t>
            </a:r>
            <a:r>
              <a:rPr lang="pt-BR" sz="1800" dirty="0" err="1" smtClean="0"/>
              <a:t>ClearCanvas</a:t>
            </a:r>
            <a:r>
              <a:rPr lang="pt-BR" sz="1800" dirty="0" smtClean="0"/>
              <a:t>, K-PACS, </a:t>
            </a:r>
            <a:r>
              <a:rPr lang="pt-BR" sz="1800" dirty="0" err="1" smtClean="0"/>
              <a:t>Lyria</a:t>
            </a:r>
            <a:r>
              <a:rPr lang="pt-BR" sz="1800" dirty="0" smtClean="0"/>
              <a:t> PACS Desktop, Sistemas HCFMRP</a:t>
            </a:r>
            <a:r>
              <a:rPr lang="pt-BR" sz="1800" dirty="0" smtClean="0"/>
              <a:t>;</a:t>
            </a:r>
            <a:endParaRPr lang="pt-BR" sz="1800" dirty="0" smtClean="0"/>
          </a:p>
          <a:p>
            <a:pPr lvl="2"/>
            <a:r>
              <a:rPr lang="pt-BR" sz="1800" dirty="0" smtClean="0"/>
              <a:t>Monitores: Dell</a:t>
            </a:r>
            <a:r>
              <a:rPr lang="pt-BR" sz="1800" dirty="0"/>
              <a:t> </a:t>
            </a:r>
            <a:r>
              <a:rPr lang="pt-BR" sz="1800" dirty="0" smtClean="0"/>
              <a:t>27” LED 1920 x 1080 e </a:t>
            </a:r>
            <a:r>
              <a:rPr lang="pt-BR" sz="1800" dirty="0" smtClean="0"/>
              <a:t>EIZO 21.3” LCD 2560 x 2048 (MG)</a:t>
            </a:r>
            <a:endParaRPr lang="pt-BR" sz="1800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65104"/>
            <a:ext cx="2736304" cy="244223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4437112"/>
            <a:ext cx="2304255" cy="21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Dispositivos de Saída</a:t>
            </a:r>
          </a:p>
          <a:p>
            <a:pPr marL="0" indent="0">
              <a:buNone/>
            </a:pPr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6" y="2105472"/>
            <a:ext cx="5832648" cy="41318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44" y="2098094"/>
            <a:ext cx="2246704" cy="413184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75856" y="630002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ClearCanvas</a:t>
            </a:r>
            <a:r>
              <a:rPr lang="pt-BR" sz="1400" dirty="0"/>
              <a:t> Workstation 2.0 SP1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6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PACS - CCIFM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Dispositivos de Saída</a:t>
            </a:r>
          </a:p>
          <a:p>
            <a:pPr marL="0" indent="0">
              <a:buNone/>
            </a:pPr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35896" y="630002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/>
              <a:t>OsiriX</a:t>
            </a:r>
            <a:r>
              <a:rPr lang="pt-BR" sz="1400" dirty="0" smtClean="0"/>
              <a:t> DICOM </a:t>
            </a:r>
            <a:r>
              <a:rPr lang="pt-BR" sz="1400" dirty="0" err="1" smtClean="0"/>
              <a:t>Viewer</a:t>
            </a:r>
            <a:endParaRPr lang="pt-BR" sz="1400" dirty="0"/>
          </a:p>
        </p:txBody>
      </p:sp>
      <p:pic>
        <p:nvPicPr>
          <p:cNvPr id="8" name="Imagem 7" descr="scr-osirix-for-m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019462"/>
            <a:ext cx="8208912" cy="436186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6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Lyria</a:t>
            </a:r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PACS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8112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pt-BR" sz="1000" dirty="0" smtClean="0"/>
          </a:p>
          <a:p>
            <a:pPr algn="just"/>
            <a:r>
              <a:rPr lang="pt-BR" sz="2900" dirty="0" smtClean="0"/>
              <a:t>Solução comercial gerenciada pelo setor de informática do hospital (CIA);</a:t>
            </a:r>
          </a:p>
          <a:p>
            <a:pPr algn="just">
              <a:buNone/>
            </a:pPr>
            <a:endParaRPr lang="pt-BR" sz="2900" dirty="0" smtClean="0"/>
          </a:p>
          <a:p>
            <a:pPr algn="just"/>
            <a:r>
              <a:rPr lang="pt-BR" sz="2900" dirty="0" smtClean="0"/>
              <a:t>Softwares: Servidor DICOM DCM4CHEE e banco de dados </a:t>
            </a:r>
            <a:r>
              <a:rPr lang="pt-BR" sz="2900" dirty="0" err="1" smtClean="0"/>
              <a:t>MySQL</a:t>
            </a:r>
            <a:r>
              <a:rPr lang="pt-BR" sz="2900" dirty="0" smtClean="0"/>
              <a:t>;</a:t>
            </a:r>
          </a:p>
          <a:p>
            <a:pPr algn="just">
              <a:buNone/>
            </a:pPr>
            <a:endParaRPr lang="pt-BR" sz="2900" dirty="0" smtClean="0"/>
          </a:p>
          <a:p>
            <a:pPr algn="just"/>
            <a:r>
              <a:rPr lang="pt-BR" sz="2900" dirty="0" smtClean="0"/>
              <a:t>Acessado pelos médicos externos à radiologia por meio do sistema ATHOS;</a:t>
            </a:r>
          </a:p>
          <a:p>
            <a:pPr algn="just">
              <a:buNone/>
            </a:pPr>
            <a:endParaRPr lang="pt-BR" sz="2900" dirty="0" smtClean="0"/>
          </a:p>
          <a:p>
            <a:pPr algn="just"/>
            <a:r>
              <a:rPr lang="pt-BR" sz="2900" dirty="0" smtClean="0"/>
              <a:t>Recebe imagens de dispositivos de aquisição ou de um servidor do CCIFM;</a:t>
            </a:r>
          </a:p>
          <a:p>
            <a:pPr algn="just">
              <a:buNone/>
            </a:pPr>
            <a:endParaRPr lang="pt-BR" sz="2900" dirty="0" smtClean="0"/>
          </a:p>
          <a:p>
            <a:pPr algn="just"/>
            <a:r>
              <a:rPr lang="pt-BR" sz="2900" dirty="0" smtClean="0"/>
              <a:t>Recebe imagens da Radiologia, Cardiologia, Endoscopia, Ginecologia, Centro Cirúrgico e Enfermarias;</a:t>
            </a:r>
          </a:p>
          <a:p>
            <a:pPr algn="just">
              <a:buNone/>
            </a:pPr>
            <a:endParaRPr lang="pt-BR" sz="2900" dirty="0" smtClean="0"/>
          </a:p>
          <a:p>
            <a:pPr algn="just"/>
            <a:r>
              <a:rPr lang="pt-BR" sz="2900" dirty="0" smtClean="0"/>
              <a:t>Serviço </a:t>
            </a:r>
            <a:r>
              <a:rPr lang="pt-BR" sz="2900" b="1" dirty="0" smtClean="0">
                <a:solidFill>
                  <a:schemeClr val="bg1">
                    <a:lumMod val="50000"/>
                  </a:schemeClr>
                </a:solidFill>
              </a:rPr>
              <a:t>WORKLIST</a:t>
            </a:r>
            <a:r>
              <a:rPr lang="pt-BR" sz="2900" dirty="0" smtClean="0"/>
              <a:t>: serviço DICOM implementado em uma aplicação executada em servidor gerenciado pelo CIA;</a:t>
            </a:r>
            <a:endParaRPr lang="pt-BR" sz="29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9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Lyria</a:t>
            </a:r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PACS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0200"/>
            <a:ext cx="6624736" cy="4565104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77991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Lyria</a:t>
            </a:r>
            <a:r>
              <a:rPr lang="pt-BR" dirty="0" smtClean="0"/>
              <a:t> Web - Básico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1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Lyria</a:t>
            </a:r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PACS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4824536"/>
          </a:xfrm>
        </p:spPr>
      </p:pic>
      <p:sp>
        <p:nvSpPr>
          <p:cNvPr id="6" name="CaixaDeTexto 5"/>
          <p:cNvSpPr txBox="1"/>
          <p:nvPr/>
        </p:nvSpPr>
        <p:spPr>
          <a:xfrm>
            <a:off x="3707904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Lyria</a:t>
            </a:r>
            <a:r>
              <a:rPr lang="pt-BR" dirty="0" smtClean="0"/>
              <a:t> Web - Avançado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6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Integração HIS/RIS/PACS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pic>
        <p:nvPicPr>
          <p:cNvPr id="8" name="Espaço Reservado para Conteúdo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79" y="4830277"/>
            <a:ext cx="606723" cy="606723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1155791" y="2105747"/>
            <a:ext cx="1224136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HIS</a:t>
            </a:r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883982" y="2101682"/>
            <a:ext cx="1224136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RIS</a:t>
            </a:r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732240" y="3053631"/>
            <a:ext cx="1224136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prstClr val="white">
                    <a:lumMod val="50000"/>
                  </a:prstClr>
                </a:solidFill>
              </a:rPr>
              <a:t>Modalidades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 de </a:t>
            </a:r>
            <a:r>
              <a:rPr lang="en-US" sz="1400" dirty="0" err="1" smtClean="0">
                <a:solidFill>
                  <a:prstClr val="white">
                    <a:lumMod val="50000"/>
                  </a:prstClr>
                </a:solidFill>
              </a:rPr>
              <a:t>Imagens</a:t>
            </a:r>
            <a:endParaRPr lang="pt-B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572000" y="3483090"/>
            <a:ext cx="2016224" cy="14711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3" name="Conector de seta reta 12"/>
          <p:cNvCxnSpPr>
            <a:stCxn id="10" idx="1"/>
          </p:cNvCxnSpPr>
          <p:nvPr/>
        </p:nvCxnSpPr>
        <p:spPr>
          <a:xfrm flipH="1">
            <a:off x="2379927" y="2389714"/>
            <a:ext cx="504055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do 13"/>
          <p:cNvCxnSpPr>
            <a:stCxn id="12" idx="1"/>
            <a:endCxn id="10" idx="3"/>
          </p:cNvCxnSpPr>
          <p:nvPr/>
        </p:nvCxnSpPr>
        <p:spPr>
          <a:xfrm rot="10800000">
            <a:off x="4108118" y="2389714"/>
            <a:ext cx="463882" cy="182893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82" y="2314195"/>
            <a:ext cx="21526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angulado 15"/>
          <p:cNvCxnSpPr>
            <a:stCxn id="12" idx="0"/>
            <a:endCxn id="11" idx="1"/>
          </p:cNvCxnSpPr>
          <p:nvPr/>
        </p:nvCxnSpPr>
        <p:spPr>
          <a:xfrm rot="5400000" flipH="1" flipV="1">
            <a:off x="6085463" y="2836313"/>
            <a:ext cx="141427" cy="115212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17" y="4205759"/>
            <a:ext cx="354551" cy="49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77" y="4210126"/>
            <a:ext cx="354551" cy="49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37" y="4210126"/>
            <a:ext cx="354551" cy="49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53" y="3634062"/>
            <a:ext cx="354551" cy="49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01" y="3652561"/>
            <a:ext cx="354551" cy="49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5081545" y="4769246"/>
            <a:ext cx="1002623" cy="3726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prstClr val="white">
                    <a:lumMod val="50000"/>
                  </a:prstClr>
                </a:solidFill>
              </a:rPr>
              <a:t>Servidores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</a:rPr>
              <a:t> do Mini-PACS</a:t>
            </a:r>
            <a:endParaRPr lang="pt-BR" sz="10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3" name="Espaço Reservado para Conteúdo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25" y="4838501"/>
            <a:ext cx="606723" cy="606723"/>
          </a:xfrm>
          <a:prstGeom prst="rect">
            <a:avLst/>
          </a:prstGeom>
        </p:spPr>
      </p:pic>
      <p:pic>
        <p:nvPicPr>
          <p:cNvPr id="24" name="Espaço Reservado para Conteúdo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38" y="4830277"/>
            <a:ext cx="606723" cy="606723"/>
          </a:xfrm>
          <a:prstGeom prst="rect">
            <a:avLst/>
          </a:prstGeom>
        </p:spPr>
      </p:pic>
      <p:pic>
        <p:nvPicPr>
          <p:cNvPr id="25" name="Espaço Reservado para Conteúdo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02" y="4830278"/>
            <a:ext cx="606723" cy="606723"/>
          </a:xfrm>
          <a:prstGeom prst="rect">
            <a:avLst/>
          </a:prstGeom>
        </p:spPr>
      </p:pic>
      <p:cxnSp>
        <p:nvCxnSpPr>
          <p:cNvPr id="26" name="Conector angulado 25"/>
          <p:cNvCxnSpPr>
            <a:endCxn id="9" idx="2"/>
          </p:cNvCxnSpPr>
          <p:nvPr/>
        </p:nvCxnSpPr>
        <p:spPr>
          <a:xfrm rot="10800000">
            <a:off x="1767860" y="2681811"/>
            <a:ext cx="679905" cy="170444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26"/>
          <p:cNvCxnSpPr>
            <a:endCxn id="10" idx="2"/>
          </p:cNvCxnSpPr>
          <p:nvPr/>
        </p:nvCxnSpPr>
        <p:spPr>
          <a:xfrm rot="5400000" flipH="1" flipV="1">
            <a:off x="2567705" y="3169874"/>
            <a:ext cx="1420473" cy="43621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do 27"/>
          <p:cNvCxnSpPr>
            <a:stCxn id="22" idx="1"/>
          </p:cNvCxnSpPr>
          <p:nvPr/>
        </p:nvCxnSpPr>
        <p:spPr>
          <a:xfrm rot="10800000">
            <a:off x="3671901" y="4386251"/>
            <a:ext cx="1409645" cy="56930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/>
          <p:nvPr/>
        </p:nvCxnSpPr>
        <p:spPr>
          <a:xfrm>
            <a:off x="4139686" y="2204864"/>
            <a:ext cx="2232514" cy="36004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2447764" y="4098219"/>
            <a:ext cx="1224136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prstClr val="white">
                    <a:lumMod val="50000"/>
                  </a:prstClr>
                </a:solidFill>
              </a:rPr>
              <a:t>Estações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 de </a:t>
            </a:r>
            <a:r>
              <a:rPr lang="en-US" sz="1400" dirty="0" err="1" smtClean="0">
                <a:solidFill>
                  <a:prstClr val="white">
                    <a:lumMod val="50000"/>
                  </a:prstClr>
                </a:solidFill>
              </a:rPr>
              <a:t>Visualização</a:t>
            </a:r>
            <a:endParaRPr lang="pt-B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899592" y="5888305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Maureen N. Hood, MS, RN; and Hugh Scott, MS. 2006. Introduction to Picture Archive and Communication Systems.</a:t>
            </a:r>
            <a:endParaRPr lang="pt-BR" sz="1200" dirty="0">
              <a:solidFill>
                <a:prstClr val="black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5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Integração HIS/RIS/PACS</a:t>
            </a:r>
            <a:endParaRPr lang="pt-B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pic>
        <p:nvPicPr>
          <p:cNvPr id="48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4" y="1639341"/>
            <a:ext cx="6639692" cy="4886003"/>
          </a:xfrm>
        </p:spPr>
      </p:pic>
      <p:sp>
        <p:nvSpPr>
          <p:cNvPr id="49" name="CaixaDeTexto 48"/>
          <p:cNvSpPr txBox="1"/>
          <p:nvPr/>
        </p:nvSpPr>
        <p:spPr>
          <a:xfrm>
            <a:off x="3635896" y="162880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WORKLIST</a:t>
            </a:r>
            <a:endParaRPr lang="pt-BR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9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7450"/>
            <a:ext cx="9144000" cy="115331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Introdução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PACS</a:t>
            </a:r>
          </a:p>
          <a:p>
            <a:pPr marL="0" indent="0">
              <a:buNone/>
            </a:pPr>
            <a:endParaRPr lang="pt-BR" sz="8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Sistema </a:t>
            </a:r>
            <a:r>
              <a:rPr lang="pt-BR" sz="2000" dirty="0"/>
              <a:t>voltado para o diagnóstico por imagem que permite o pronto </a:t>
            </a:r>
            <a:r>
              <a:rPr lang="pt-BR" sz="2000" dirty="0" smtClean="0"/>
              <a:t>acesso a exames de imagens médicas, </a:t>
            </a:r>
            <a:r>
              <a:rPr lang="pt-BR" sz="2000" dirty="0"/>
              <a:t>sendo caracterizado por quatro subsistemas: aquisição, exibição, disponibilização e armazenamento de imagens.</a:t>
            </a:r>
            <a:endParaRPr lang="pt-BR" sz="2000" dirty="0" smtClean="0"/>
          </a:p>
          <a:p>
            <a:pPr marL="457200" lvl="1" indent="0" algn="just">
              <a:buNone/>
            </a:pPr>
            <a:endParaRPr lang="pt-BR" sz="20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Um </a:t>
            </a:r>
            <a:r>
              <a:rPr lang="pt-BR" sz="2000" dirty="0"/>
              <a:t>Sistema de Informação Hospitalar </a:t>
            </a:r>
            <a:r>
              <a:rPr lang="pt-BR" sz="2000" dirty="0" smtClean="0"/>
              <a:t>(HIS) </a:t>
            </a:r>
            <a:r>
              <a:rPr lang="pt-BR" sz="2000" dirty="0"/>
              <a:t>contém um grande conjunto de informações digitais, as quais incluem dados financeiros, </a:t>
            </a:r>
            <a:r>
              <a:rPr lang="pt-BR" sz="2000" dirty="0" smtClean="0"/>
              <a:t>gerenciais e </a:t>
            </a:r>
            <a:r>
              <a:rPr lang="pt-BR" sz="2000" dirty="0"/>
              <a:t>informações de </a:t>
            </a:r>
            <a:r>
              <a:rPr lang="pt-BR" sz="2000" dirty="0" smtClean="0"/>
              <a:t>paciente. </a:t>
            </a:r>
            <a:r>
              <a:rPr lang="pt-BR" sz="2000" dirty="0"/>
              <a:t>Devido ao tipo de tecnologia empregada, as imagens médicas são consideradas como um sistema à parte, e são organizadas em um </a:t>
            </a:r>
            <a:r>
              <a:rPr lang="pt-BR" sz="2000" dirty="0" smtClean="0"/>
              <a:t>PACS;</a:t>
            </a:r>
            <a:endParaRPr lang="pt-BR" sz="2000" dirty="0"/>
          </a:p>
          <a:p>
            <a:pPr marL="457200" lvl="1" indent="0">
              <a:buNone/>
            </a:pPr>
            <a:endParaRPr lang="pt-BR" sz="20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1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0" y="197768"/>
            <a:ext cx="7977064" cy="114300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Fluxo de trabalho e processos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056784" cy="4824536"/>
          </a:xfrm>
        </p:spPr>
      </p:pic>
      <p:sp>
        <p:nvSpPr>
          <p:cNvPr id="6" name="CaixaDeTexto 5"/>
          <p:cNvSpPr txBox="1"/>
          <p:nvPr/>
        </p:nvSpPr>
        <p:spPr>
          <a:xfrm>
            <a:off x="2771800" y="621814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ATHOS (HIS</a:t>
            </a:r>
            <a:r>
              <a:rPr lang="pt-BR" sz="2000" dirty="0" smtClean="0"/>
              <a:t>) - PEDIDO DE EXAME</a:t>
            </a:r>
            <a:endParaRPr lang="pt-BR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1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0" y="197768"/>
            <a:ext cx="7977064" cy="114300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Fluxo de trabalho e processos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pic>
        <p:nvPicPr>
          <p:cNvPr id="12" name="Espaço Reservado para Conteúdo 1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632848" cy="3744416"/>
          </a:xfrm>
        </p:spPr>
      </p:pic>
      <p:sp>
        <p:nvSpPr>
          <p:cNvPr id="13" name="CaixaDeTexto 12"/>
          <p:cNvSpPr txBox="1"/>
          <p:nvPr/>
        </p:nvSpPr>
        <p:spPr>
          <a:xfrm>
            <a:off x="683568" y="551723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Radiologia II (RIS) – Agendamento, Recepção, Realização e Laudo de exames</a:t>
            </a:r>
            <a:endParaRPr lang="pt-BR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0" y="197768"/>
            <a:ext cx="7977064" cy="114300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Fluxo de trabalho e processos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57438" y="1898830"/>
            <a:ext cx="1512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Pedido de Exame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1835792" y="2060848"/>
            <a:ext cx="864000" cy="1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771800" y="1898830"/>
            <a:ext cx="1512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Agendamento do Exame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234888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PEDIDO PROVISÓRIO</a:t>
            </a:r>
            <a:endParaRPr lang="pt-BR" sz="1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771800" y="2348880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AGENDADO</a:t>
            </a:r>
            <a:endParaRPr lang="pt-BR" sz="1000" dirty="0"/>
          </a:p>
        </p:txBody>
      </p:sp>
      <p:sp>
        <p:nvSpPr>
          <p:cNvPr id="15" name="Retângulo 14"/>
          <p:cNvSpPr/>
          <p:nvPr/>
        </p:nvSpPr>
        <p:spPr>
          <a:xfrm>
            <a:off x="5378388" y="1898830"/>
            <a:ext cx="1512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Recepção do Paciente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378388" y="2348880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AGUARDANDO EXAME</a:t>
            </a:r>
            <a:endParaRPr lang="pt-BR" sz="10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7563779" y="1916832"/>
            <a:ext cx="1080120" cy="43204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WORKLIST</a:t>
            </a:r>
            <a:endParaRPr lang="pt-BR" sz="1400" b="1" dirty="0"/>
          </a:p>
        </p:txBody>
      </p:sp>
      <p:sp>
        <p:nvSpPr>
          <p:cNvPr id="18" name="Seta para baixo 17"/>
          <p:cNvSpPr/>
          <p:nvPr/>
        </p:nvSpPr>
        <p:spPr>
          <a:xfrm>
            <a:off x="6134472" y="2564904"/>
            <a:ext cx="108000" cy="68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364088" y="1754814"/>
            <a:ext cx="1526468" cy="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err="1" smtClean="0"/>
              <a:t>Accession</a:t>
            </a:r>
            <a:r>
              <a:rPr lang="pt-BR" sz="900" b="1" dirty="0" smtClean="0"/>
              <a:t> </a:t>
            </a:r>
            <a:r>
              <a:rPr lang="pt-BR" sz="900" b="1" dirty="0" err="1" smtClean="0"/>
              <a:t>Number</a:t>
            </a:r>
            <a:r>
              <a:rPr lang="pt-BR" sz="900" b="1" dirty="0" smtClean="0"/>
              <a:t> (AN)</a:t>
            </a:r>
            <a:endParaRPr lang="pt-BR" sz="900" b="1" dirty="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2771800" y="3843047"/>
            <a:ext cx="1512168" cy="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AN, Nome, </a:t>
            </a:r>
            <a:r>
              <a:rPr lang="pt-BR" sz="900" b="1" dirty="0" err="1" smtClean="0"/>
              <a:t>RegHC</a:t>
            </a:r>
            <a:r>
              <a:rPr lang="pt-BR" sz="900" b="1" dirty="0" smtClean="0"/>
              <a:t>...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2771800" y="3322463"/>
            <a:ext cx="1512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Busca de dados </a:t>
            </a:r>
          </a:p>
          <a:p>
            <a:pPr algn="ctr"/>
            <a:r>
              <a:rPr lang="pt-B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Worklist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422951" y="3338661"/>
            <a:ext cx="1512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Realização do exame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683568" y="3338661"/>
            <a:ext cx="1512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Exame finalizado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Seta em curva para a direita 23"/>
          <p:cNvSpPr/>
          <p:nvPr/>
        </p:nvSpPr>
        <p:spPr>
          <a:xfrm>
            <a:off x="219941" y="3510175"/>
            <a:ext cx="371480" cy="1578534"/>
          </a:xfrm>
          <a:prstGeom prst="curvedRightArrow">
            <a:avLst>
              <a:gd name="adj1" fmla="val 25000"/>
              <a:gd name="adj2" fmla="val 77558"/>
              <a:gd name="adj3" fmla="val 20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83568" y="4653136"/>
            <a:ext cx="1512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Servidor PACS CCIFM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Seta para a esquerda 25"/>
          <p:cNvSpPr/>
          <p:nvPr/>
        </p:nvSpPr>
        <p:spPr>
          <a:xfrm>
            <a:off x="4355976" y="3510175"/>
            <a:ext cx="936104" cy="108000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a esquerda 26"/>
          <p:cNvSpPr/>
          <p:nvPr/>
        </p:nvSpPr>
        <p:spPr>
          <a:xfrm>
            <a:off x="2267744" y="3512437"/>
            <a:ext cx="432048" cy="108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a direita 27"/>
          <p:cNvSpPr/>
          <p:nvPr/>
        </p:nvSpPr>
        <p:spPr>
          <a:xfrm>
            <a:off x="2267744" y="4863266"/>
            <a:ext cx="648072" cy="1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3059832" y="4653136"/>
            <a:ext cx="1512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Servidor </a:t>
            </a:r>
            <a:r>
              <a:rPr lang="pt-B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Lyria</a:t>
            </a:r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PACS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83568" y="5157192"/>
            <a:ext cx="1512168" cy="108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AN, Nome, </a:t>
            </a:r>
            <a:r>
              <a:rPr lang="pt-BR" sz="900" b="1" dirty="0" err="1" smtClean="0"/>
              <a:t>RegHC</a:t>
            </a:r>
            <a:r>
              <a:rPr lang="pt-BR" sz="900" b="1" dirty="0" smtClean="0"/>
              <a:t>...</a:t>
            </a:r>
            <a:endParaRPr lang="pt-BR" sz="900" b="1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683568" y="5280858"/>
            <a:ext cx="1512168" cy="94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IMAGEM</a:t>
            </a:r>
            <a:endParaRPr lang="pt-BR" sz="9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7629247" y="2334072"/>
            <a:ext cx="11192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 smtClean="0"/>
              <a:t>AN</a:t>
            </a:r>
            <a:r>
              <a:rPr lang="pt-BR" sz="900" dirty="0" smtClean="0"/>
              <a:t>, Nome, </a:t>
            </a:r>
            <a:r>
              <a:rPr lang="pt-BR" sz="900" dirty="0" err="1" smtClean="0"/>
              <a:t>RegHC</a:t>
            </a:r>
            <a:r>
              <a:rPr lang="pt-BR" sz="900" dirty="0" smtClean="0"/>
              <a:t>...</a:t>
            </a:r>
            <a:endParaRPr lang="pt-BR" sz="900" dirty="0"/>
          </a:p>
        </p:txBody>
      </p:sp>
      <p:sp>
        <p:nvSpPr>
          <p:cNvPr id="33" name="Seta para a esquerda e para a direita 32"/>
          <p:cNvSpPr/>
          <p:nvPr/>
        </p:nvSpPr>
        <p:spPr>
          <a:xfrm>
            <a:off x="4644008" y="4876603"/>
            <a:ext cx="652016" cy="108000"/>
          </a:xfrm>
          <a:prstGeom prst="left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a direita 33"/>
          <p:cNvSpPr/>
          <p:nvPr/>
        </p:nvSpPr>
        <p:spPr>
          <a:xfrm>
            <a:off x="6516216" y="4887492"/>
            <a:ext cx="576064" cy="1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7164288" y="4725144"/>
            <a:ext cx="1512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Exame Disponível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7092280" y="5175524"/>
            <a:ext cx="151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REALIZADO</a:t>
            </a:r>
            <a:endParaRPr lang="pt-BR" sz="1000" dirty="0"/>
          </a:p>
        </p:txBody>
      </p:sp>
      <p:sp>
        <p:nvSpPr>
          <p:cNvPr id="37" name="Seta para a direita 36"/>
          <p:cNvSpPr/>
          <p:nvPr/>
        </p:nvSpPr>
        <p:spPr>
          <a:xfrm>
            <a:off x="4355976" y="2060848"/>
            <a:ext cx="936104" cy="1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683568" y="3050994"/>
            <a:ext cx="1512168" cy="124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AN, Nome, </a:t>
            </a:r>
            <a:r>
              <a:rPr lang="pt-BR" sz="900" b="1" dirty="0" err="1" smtClean="0"/>
              <a:t>RegHC</a:t>
            </a:r>
            <a:r>
              <a:rPr lang="pt-BR" sz="900" b="1" dirty="0" smtClean="0"/>
              <a:t>...</a:t>
            </a:r>
            <a:endParaRPr lang="pt-BR" sz="900" b="1" dirty="0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683568" y="3176972"/>
            <a:ext cx="1512168" cy="108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IMAGEM</a:t>
            </a:r>
            <a:endParaRPr lang="pt-BR" sz="900" b="1" dirty="0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3059832" y="5155907"/>
            <a:ext cx="1512168" cy="12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AN   ,Nome, </a:t>
            </a:r>
            <a:r>
              <a:rPr lang="pt-BR" sz="900" b="1" dirty="0" err="1" smtClean="0"/>
              <a:t>RegHC</a:t>
            </a:r>
            <a:r>
              <a:rPr lang="pt-BR" sz="900" b="1" dirty="0" smtClean="0"/>
              <a:t>...</a:t>
            </a:r>
            <a:endParaRPr lang="pt-BR" sz="900" b="1" dirty="0"/>
          </a:p>
        </p:txBody>
      </p:sp>
      <p:sp>
        <p:nvSpPr>
          <p:cNvPr id="41" name="Retângulo de cantos arredondados 40"/>
          <p:cNvSpPr/>
          <p:nvPr/>
        </p:nvSpPr>
        <p:spPr>
          <a:xfrm>
            <a:off x="3059832" y="5282103"/>
            <a:ext cx="1512168" cy="10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IMAGEM</a:t>
            </a:r>
            <a:endParaRPr lang="pt-BR" sz="900" b="1" dirty="0"/>
          </a:p>
        </p:txBody>
      </p:sp>
      <p:sp>
        <p:nvSpPr>
          <p:cNvPr id="42" name="Retângulo de cantos arredondados 41"/>
          <p:cNvSpPr/>
          <p:nvPr/>
        </p:nvSpPr>
        <p:spPr>
          <a:xfrm>
            <a:off x="5364088" y="4671468"/>
            <a:ext cx="1080120" cy="43557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WORKLIST</a:t>
            </a:r>
            <a:endParaRPr lang="pt-BR" sz="1400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5364088" y="5088708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 smtClean="0"/>
              <a:t>AN    </a:t>
            </a:r>
            <a:r>
              <a:rPr lang="pt-BR" sz="900" dirty="0" smtClean="0"/>
              <a:t>,Nome, </a:t>
            </a:r>
            <a:r>
              <a:rPr lang="pt-BR" sz="900" dirty="0" err="1" smtClean="0"/>
              <a:t>RegHC</a:t>
            </a:r>
            <a:r>
              <a:rPr lang="pt-BR" sz="900" dirty="0" smtClean="0"/>
              <a:t>...</a:t>
            </a:r>
            <a:endParaRPr lang="pt-BR" sz="900" dirty="0"/>
          </a:p>
        </p:txBody>
      </p:sp>
      <p:sp>
        <p:nvSpPr>
          <p:cNvPr id="44" name="Seta para a direita 43"/>
          <p:cNvSpPr/>
          <p:nvPr/>
        </p:nvSpPr>
        <p:spPr>
          <a:xfrm>
            <a:off x="7020272" y="2112611"/>
            <a:ext cx="432048" cy="1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em curva para a esquerda 3"/>
          <p:cNvSpPr/>
          <p:nvPr/>
        </p:nvSpPr>
        <p:spPr>
          <a:xfrm>
            <a:off x="8723504" y="4959500"/>
            <a:ext cx="312992" cy="12778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7158370" y="5930948"/>
            <a:ext cx="1512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Laudo Provisório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Seta para a esquerda 69"/>
          <p:cNvSpPr/>
          <p:nvPr/>
        </p:nvSpPr>
        <p:spPr>
          <a:xfrm>
            <a:off x="6156176" y="6129312"/>
            <a:ext cx="936104" cy="108000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Retângulo 71"/>
          <p:cNvSpPr/>
          <p:nvPr/>
        </p:nvSpPr>
        <p:spPr>
          <a:xfrm>
            <a:off x="4572168" y="5930948"/>
            <a:ext cx="1512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Laudo Definitivo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3203848" y="5085184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/>
          <p:cNvSpPr/>
          <p:nvPr/>
        </p:nvSpPr>
        <p:spPr>
          <a:xfrm>
            <a:off x="5364088" y="5085184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1979712" y="5931328"/>
            <a:ext cx="1512000" cy="45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Laudo disponível no HIS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Seta para a esquerda 48"/>
          <p:cNvSpPr/>
          <p:nvPr/>
        </p:nvSpPr>
        <p:spPr>
          <a:xfrm>
            <a:off x="3563888" y="6129312"/>
            <a:ext cx="936104" cy="108000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9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build="p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" grpId="0" animBg="1"/>
      <p:bldP spid="68" grpId="0" animBg="1"/>
      <p:bldP spid="70" grpId="0" animBg="1"/>
      <p:bldP spid="72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344" y="197768"/>
            <a:ext cx="7112968" cy="1215008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Serviço de Informática de Imagens Médicas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69159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Equipe SIIM: </a:t>
            </a:r>
          </a:p>
          <a:p>
            <a:pPr marL="0" indent="0">
              <a:buNone/>
            </a:pPr>
            <a:endParaRPr lang="pt-BR" sz="1600" dirty="0" smtClean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Informatas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Biomédicos: </a:t>
            </a:r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None/>
            </a:pPr>
            <a:endParaRPr lang="pt-BR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 algn="just"/>
            <a:r>
              <a:rPr lang="pt-BR" sz="2100" dirty="0" smtClean="0"/>
              <a:t>Dar </a:t>
            </a:r>
            <a:r>
              <a:rPr lang="pt-BR" sz="2100" dirty="0"/>
              <a:t>suporte ao projeto do sistema de arquivamento e distribuição de imagens aprovado para uso no Hospital, no que diz respeito à implantação e à manutenção dos sistemas de gerenciamento e de processamento de imagens médicas, com foco principal na organização e otimização do fluxo de trabalho das áreas </a:t>
            </a:r>
            <a:r>
              <a:rPr lang="pt-BR" sz="2100" dirty="0" smtClean="0"/>
              <a:t>envolvidas;</a:t>
            </a:r>
          </a:p>
          <a:p>
            <a:pPr lvl="2" algn="just">
              <a:buNone/>
            </a:pPr>
            <a:endParaRPr lang="pt-BR" sz="2100" dirty="0" smtClean="0"/>
          </a:p>
          <a:p>
            <a:pPr lvl="2"/>
            <a:r>
              <a:rPr lang="pt-BR" sz="2100" dirty="0" smtClean="0"/>
              <a:t>Apoiar as atividades relacionadas à integração de sistemas e processos dentro do ambiente de imagem digital (integração PEP, RIS, PACS), no que se refere à interoperabilidade dos sistemas;</a:t>
            </a:r>
          </a:p>
          <a:p>
            <a:pPr lvl="2">
              <a:buNone/>
            </a:pPr>
            <a:endParaRPr lang="pt-BR" sz="2100" dirty="0" smtClean="0"/>
          </a:p>
          <a:p>
            <a:pPr lvl="2" algn="just"/>
            <a:r>
              <a:rPr lang="pt-BR" sz="2100" dirty="0" smtClean="0"/>
              <a:t>Definir, implantar e dar suporte a equipamentos e programas/softwares;</a:t>
            </a:r>
          </a:p>
          <a:p>
            <a:pPr lvl="2">
              <a:buNone/>
            </a:pPr>
            <a:endParaRPr lang="pt-BR" sz="2100" dirty="0" smtClean="0"/>
          </a:p>
          <a:p>
            <a:pPr lvl="2" algn="just"/>
            <a:r>
              <a:rPr lang="pt-BR" sz="2100" dirty="0" smtClean="0"/>
              <a:t>Acompanhar e gerenciar os processos de arquivamento e distribuição de imagens visando garantir a continuidade e a qualidade desses processos.</a:t>
            </a:r>
          </a:p>
          <a:p>
            <a:pPr lvl="2"/>
            <a:endParaRPr lang="pt-BR" sz="1700" dirty="0" smtClean="0"/>
          </a:p>
          <a:p>
            <a:pPr lvl="2">
              <a:lnSpc>
                <a:spcPct val="120000"/>
              </a:lnSpc>
            </a:pPr>
            <a:endParaRPr lang="pt-BR" sz="1700" dirty="0" smtClean="0"/>
          </a:p>
          <a:p>
            <a:pPr lvl="2">
              <a:lnSpc>
                <a:spcPct val="120000"/>
              </a:lnSpc>
            </a:pPr>
            <a:endParaRPr lang="pt-BR" sz="1700" dirty="0" smtClean="0"/>
          </a:p>
          <a:p>
            <a:pPr marL="457200" lvl="1" indent="0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2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344" y="197768"/>
            <a:ext cx="7112968" cy="1215008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Serviço de Informática de Imagens Médicas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 fontScale="92500" lnSpcReduction="10000"/>
          </a:bodyPr>
          <a:lstStyle/>
          <a:p>
            <a:r>
              <a:rPr lang="pt-BR" sz="2900" dirty="0" smtClean="0"/>
              <a:t>Equipe SIIM: </a:t>
            </a:r>
          </a:p>
          <a:p>
            <a:pPr marL="0" indent="0">
              <a:buNone/>
            </a:pPr>
            <a:endParaRPr lang="pt-BR" sz="1600" dirty="0" smtClean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bg1">
                    <a:lumMod val="50000"/>
                  </a:schemeClr>
                </a:solidFill>
              </a:rPr>
              <a:t>Auxiliares de Radiologia</a:t>
            </a:r>
            <a:r>
              <a:rPr lang="pt-BR" sz="22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lvl="1">
              <a:lnSpc>
                <a:spcPct val="120000"/>
              </a:lnSpc>
              <a:buNone/>
            </a:pPr>
            <a:endParaRPr lang="pt-BR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lnSpc>
                <a:spcPct val="120000"/>
              </a:lnSpc>
            </a:pPr>
            <a:r>
              <a:rPr lang="pt-BR" sz="1800" dirty="0" smtClean="0"/>
              <a:t>Realização de backup dos servidores do </a:t>
            </a:r>
            <a:r>
              <a:rPr lang="pt-BR" sz="1800" dirty="0" err="1" smtClean="0"/>
              <a:t>Mini-PACS</a:t>
            </a:r>
            <a:r>
              <a:rPr lang="pt-BR" sz="1800" dirty="0" smtClean="0"/>
              <a:t> em mídias ou servidores de backup, fazendo controles manuais ou automáticos;</a:t>
            </a:r>
          </a:p>
          <a:p>
            <a:pPr lvl="2">
              <a:lnSpc>
                <a:spcPct val="120000"/>
              </a:lnSpc>
            </a:pPr>
            <a:r>
              <a:rPr lang="pt-BR" sz="1800" dirty="0" smtClean="0"/>
              <a:t>Gravação de exames em mídias para fornecimento a pacientes que solicitarem;</a:t>
            </a:r>
          </a:p>
          <a:p>
            <a:pPr lvl="2">
              <a:lnSpc>
                <a:spcPct val="120000"/>
              </a:lnSpc>
            </a:pPr>
            <a:r>
              <a:rPr lang="pt-BR" sz="1800" dirty="0" smtClean="0"/>
              <a:t>Disponibilizar exames à médicos/pesquisadores e outros profissionais de saúde em mídias, disco rígido externo, </a:t>
            </a:r>
            <a:r>
              <a:rPr lang="pt-BR" sz="1800" dirty="0" err="1" smtClean="0"/>
              <a:t>etc</a:t>
            </a:r>
            <a:r>
              <a:rPr lang="pt-BR" sz="1800" dirty="0" smtClean="0"/>
              <a:t>;</a:t>
            </a:r>
          </a:p>
          <a:p>
            <a:pPr lvl="2">
              <a:lnSpc>
                <a:spcPct val="120000"/>
              </a:lnSpc>
            </a:pPr>
            <a:r>
              <a:rPr lang="pt-BR" sz="1800" dirty="0" smtClean="0"/>
              <a:t>Atendimento de ocorrências relativas à disponibilização ou armazenamento de imagens;</a:t>
            </a:r>
          </a:p>
          <a:p>
            <a:pPr lvl="2">
              <a:lnSpc>
                <a:spcPct val="120000"/>
              </a:lnSpc>
            </a:pPr>
            <a:r>
              <a:rPr lang="pt-BR" sz="1800" dirty="0" smtClean="0"/>
              <a:t>Inserir exames externos ao PACS CCIFM e </a:t>
            </a:r>
            <a:r>
              <a:rPr lang="pt-BR" sz="1800" dirty="0" err="1" smtClean="0"/>
              <a:t>Lyria</a:t>
            </a:r>
            <a:r>
              <a:rPr lang="pt-BR" sz="1800" dirty="0" smtClean="0"/>
              <a:t> PACS;</a:t>
            </a:r>
          </a:p>
          <a:p>
            <a:pPr lvl="2">
              <a:lnSpc>
                <a:spcPct val="120000"/>
              </a:lnSpc>
            </a:pPr>
            <a:r>
              <a:rPr lang="pt-BR" sz="1800" dirty="0" smtClean="0"/>
              <a:t>Digitalização de exames externos em filme ou papel;</a:t>
            </a:r>
          </a:p>
          <a:p>
            <a:pPr lvl="2">
              <a:lnSpc>
                <a:spcPct val="120000"/>
              </a:lnSpc>
            </a:pPr>
            <a:r>
              <a:rPr lang="pt-BR" sz="1800" b="1" dirty="0" smtClean="0"/>
              <a:t>Digitalização de exames do Arquivo do Raio-X</a:t>
            </a:r>
            <a:r>
              <a:rPr lang="pt-BR" sz="1800" dirty="0" smtClean="0"/>
              <a:t>; </a:t>
            </a:r>
          </a:p>
          <a:p>
            <a:pPr lvl="1">
              <a:lnSpc>
                <a:spcPct val="120000"/>
              </a:lnSpc>
              <a:buNone/>
            </a:pPr>
            <a:endParaRPr lang="pt-BR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endParaRPr lang="pt-BR" sz="1700" dirty="0" smtClean="0"/>
          </a:p>
          <a:p>
            <a:pPr lvl="2">
              <a:lnSpc>
                <a:spcPct val="120000"/>
              </a:lnSpc>
            </a:pPr>
            <a:endParaRPr lang="pt-BR" sz="1700" dirty="0" smtClean="0"/>
          </a:p>
          <a:p>
            <a:pPr lvl="2">
              <a:lnSpc>
                <a:spcPct val="120000"/>
              </a:lnSpc>
            </a:pPr>
            <a:endParaRPr lang="pt-BR" sz="1700" dirty="0" smtClean="0"/>
          </a:p>
          <a:p>
            <a:pPr marL="457200" lvl="1" indent="0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2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344" y="197768"/>
            <a:ext cx="7112968" cy="1215008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Serviço de Informática de Imagens Médicas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59"/>
          </a:xfrm>
        </p:spPr>
        <p:txBody>
          <a:bodyPr>
            <a:normAutofit/>
          </a:bodyPr>
          <a:lstStyle/>
          <a:p>
            <a:r>
              <a:rPr lang="pt-BR" sz="2700" dirty="0" smtClean="0"/>
              <a:t>Equipe SIIM: </a:t>
            </a:r>
          </a:p>
          <a:p>
            <a:pPr marL="0" indent="0">
              <a:buNone/>
            </a:pPr>
            <a:endParaRPr lang="pt-BR" sz="1600" dirty="0" smtClean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Digitalização de exames do Arquivo do Raio-X: </a:t>
            </a:r>
          </a:p>
          <a:p>
            <a:pPr lvl="1">
              <a:lnSpc>
                <a:spcPct val="120000"/>
              </a:lnSpc>
              <a:buNone/>
            </a:pPr>
            <a:endParaRPr lang="pt-BR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None/>
            </a:pPr>
            <a:endParaRPr lang="pt-BR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None/>
            </a:pPr>
            <a:endParaRPr lang="pt-BR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endParaRPr lang="pt-BR" sz="1700" dirty="0" smtClean="0"/>
          </a:p>
          <a:p>
            <a:pPr lvl="2">
              <a:lnSpc>
                <a:spcPct val="120000"/>
              </a:lnSpc>
            </a:pPr>
            <a:endParaRPr lang="pt-BR" sz="1700" dirty="0" smtClean="0"/>
          </a:p>
          <a:p>
            <a:pPr lvl="2">
              <a:lnSpc>
                <a:spcPct val="120000"/>
              </a:lnSpc>
              <a:buNone/>
            </a:pPr>
            <a:endParaRPr lang="pt-BR" sz="1700" dirty="0" smtClean="0"/>
          </a:p>
          <a:p>
            <a:pPr marL="457200" lvl="1" indent="0">
              <a:buNone/>
            </a:pPr>
            <a:endParaRPr lang="pt-BR" dirty="0" smtClean="0"/>
          </a:p>
        </p:txBody>
      </p:sp>
      <p:sp>
        <p:nvSpPr>
          <p:cNvPr id="5" name="Retângulo 4"/>
          <p:cNvSpPr/>
          <p:nvPr/>
        </p:nvSpPr>
        <p:spPr>
          <a:xfrm>
            <a:off x="551388" y="3573016"/>
            <a:ext cx="1434242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Lista - Solicitação de Digitalização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2057638" y="3933056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705710" y="3573016"/>
            <a:ext cx="1434242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Separação dos exames (filmes)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865950" y="3573016"/>
            <a:ext cx="1434242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Digitalização (.JPEG)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4217878" y="3933056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6378118" y="3933056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7026190" y="3573016"/>
            <a:ext cx="1434242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Armazenamento – Servidor de fotos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7740353" y="4581128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020272" y="5157192"/>
            <a:ext cx="1434242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Processamento (</a:t>
            </a:r>
            <a:r>
              <a:rPr lang="pt-BR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Photoshop</a:t>
            </a:r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Seta para a esquerda 15"/>
          <p:cNvSpPr/>
          <p:nvPr/>
        </p:nvSpPr>
        <p:spPr>
          <a:xfrm>
            <a:off x="6372264" y="5517232"/>
            <a:ext cx="576000" cy="7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865950" y="5157192"/>
            <a:ext cx="1434242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pt-BR" sz="13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Diconização</a:t>
            </a:r>
            <a:r>
              <a:rPr lang="pt-BR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 – Criação do arquivo DICOM (.</a:t>
            </a:r>
            <a:r>
              <a:rPr lang="pt-BR" sz="13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dcm</a:t>
            </a:r>
            <a:r>
              <a:rPr lang="pt-BR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pt-BR" sz="13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Seta para a esquerda 17"/>
          <p:cNvSpPr/>
          <p:nvPr/>
        </p:nvSpPr>
        <p:spPr>
          <a:xfrm>
            <a:off x="4211960" y="5517232"/>
            <a:ext cx="576000" cy="7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699792" y="5157192"/>
            <a:ext cx="1434242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Envio aos servidores PACS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Seta para a esquerda 19"/>
          <p:cNvSpPr/>
          <p:nvPr/>
        </p:nvSpPr>
        <p:spPr>
          <a:xfrm>
            <a:off x="2051784" y="5517232"/>
            <a:ext cx="576000" cy="7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545470" y="5157192"/>
            <a:ext cx="1434242" cy="9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Backup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2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65" y="3609838"/>
            <a:ext cx="1434015" cy="104329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6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6130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Introdução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67240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DICOM</a:t>
            </a:r>
          </a:p>
          <a:p>
            <a:endParaRPr lang="pt-BR" sz="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1600" b="1" dirty="0"/>
              <a:t>Digital </a:t>
            </a:r>
            <a:r>
              <a:rPr lang="pt-BR" sz="1600" b="1" dirty="0" err="1"/>
              <a:t>Imaging</a:t>
            </a:r>
            <a:r>
              <a:rPr lang="pt-BR" sz="1600" b="1" dirty="0"/>
              <a:t> </a:t>
            </a:r>
            <a:r>
              <a:rPr lang="pt-BR" sz="1600" b="1" dirty="0" err="1"/>
              <a:t>and</a:t>
            </a:r>
            <a:r>
              <a:rPr lang="pt-BR" sz="1600" b="1" dirty="0"/>
              <a:t> Communications in Medicine (DICOM) </a:t>
            </a:r>
            <a:r>
              <a:rPr lang="pt-BR" sz="1600" dirty="0"/>
              <a:t>- padrão universal para imagens médicas digitais. Estabelece um conjunto de normas para tratamento, armazenamento e transmissão de informação médica (imagens médicas) num formato eletrônico, estruturando um </a:t>
            </a:r>
            <a:r>
              <a:rPr lang="pt-BR" sz="1600" dirty="0" smtClean="0"/>
              <a:t>protocolo;</a:t>
            </a:r>
          </a:p>
          <a:p>
            <a:pPr marL="457200" lvl="1" indent="0" algn="just">
              <a:buNone/>
            </a:pPr>
            <a:endParaRPr lang="pt-BR" sz="16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1600" dirty="0"/>
              <a:t>DICOM permite a integração de scanners, servidores, estações de trabalho, impressoras e hardware de rede de múltiplos fabricantes em um arquivamento de imagens e sistema de comunicação (PACS</a:t>
            </a:r>
            <a:r>
              <a:rPr lang="pt-BR" sz="1600" dirty="0" smtClean="0"/>
              <a:t>);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pt-BR" sz="1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1600" dirty="0"/>
              <a:t>Os diversos dispositivos vêm com declarações de conformidade DICOM que afirmam claramente quais são as </a:t>
            </a:r>
            <a:r>
              <a:rPr lang="pt-BR" sz="1600" dirty="0" smtClean="0"/>
              <a:t>funcionalidades </a:t>
            </a:r>
            <a:r>
              <a:rPr lang="pt-BR" sz="1600" dirty="0"/>
              <a:t>DICOM suportadas</a:t>
            </a:r>
            <a:r>
              <a:rPr lang="pt-BR" sz="1600" dirty="0" smtClean="0"/>
              <a:t>.</a:t>
            </a:r>
          </a:p>
          <a:p>
            <a:pPr marL="0" indent="0">
              <a:buNone/>
            </a:pPr>
            <a:endParaRPr lang="pt-BR" sz="800" dirty="0" smtClean="0"/>
          </a:p>
          <a:p>
            <a:pPr marL="457200" lvl="1" indent="0">
              <a:buNone/>
            </a:pPr>
            <a:endParaRPr lang="pt-BR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33" y="5745435"/>
            <a:ext cx="3609975" cy="923925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4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Introdução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45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Os principais elementos a serem observados na estrutura do PACS são</a:t>
            </a:r>
            <a:r>
              <a:rPr lang="pt-BR" sz="2000" dirty="0" smtClean="0"/>
              <a:t>:</a:t>
            </a:r>
          </a:p>
          <a:p>
            <a:pPr marL="0" indent="0">
              <a:buNone/>
            </a:pPr>
            <a:endParaRPr lang="pt-BR" sz="1600" dirty="0"/>
          </a:p>
          <a:p>
            <a:r>
              <a:rPr lang="pt-BR" sz="1800" dirty="0" smtClean="0"/>
              <a:t>Dispositivos </a:t>
            </a:r>
            <a:r>
              <a:rPr lang="pt-BR" sz="1800" dirty="0"/>
              <a:t>de entrada </a:t>
            </a:r>
            <a:r>
              <a:rPr lang="pt-BR" sz="1800" dirty="0" smtClean="0"/>
              <a:t>(CR, DR, MR, CT, </a:t>
            </a:r>
            <a:r>
              <a:rPr lang="pt-BR" sz="1800" dirty="0"/>
              <a:t>US, </a:t>
            </a:r>
            <a:r>
              <a:rPr lang="pt-BR" sz="1800" dirty="0" smtClean="0"/>
              <a:t>NM, etc</a:t>
            </a:r>
            <a:r>
              <a:rPr lang="pt-BR" sz="1800" dirty="0"/>
              <a:t>.)</a:t>
            </a:r>
          </a:p>
          <a:p>
            <a:r>
              <a:rPr lang="pt-BR" sz="1800" dirty="0" smtClean="0"/>
              <a:t>Rede </a:t>
            </a:r>
            <a:r>
              <a:rPr lang="pt-BR" sz="1800" dirty="0"/>
              <a:t>de c</a:t>
            </a:r>
            <a:r>
              <a:rPr lang="pt-BR" sz="1800" dirty="0" smtClean="0"/>
              <a:t>omputadores</a:t>
            </a:r>
            <a:endParaRPr lang="pt-BR" sz="1800" dirty="0"/>
          </a:p>
          <a:p>
            <a:r>
              <a:rPr lang="pt-BR" sz="1800" dirty="0" smtClean="0"/>
              <a:t>Servidor DICOM</a:t>
            </a:r>
            <a:endParaRPr lang="pt-BR" sz="1800" dirty="0"/>
          </a:p>
          <a:p>
            <a:r>
              <a:rPr lang="pt-BR" sz="1800" dirty="0" smtClean="0"/>
              <a:t>Integração </a:t>
            </a:r>
            <a:r>
              <a:rPr lang="pt-BR" sz="1800" dirty="0"/>
              <a:t>com o RIS e HIS</a:t>
            </a:r>
          </a:p>
          <a:p>
            <a:r>
              <a:rPr lang="pt-BR" sz="1800" dirty="0" smtClean="0"/>
              <a:t>Dispositivos </a:t>
            </a:r>
            <a:r>
              <a:rPr lang="pt-BR" sz="1800" dirty="0"/>
              <a:t>de saída (monitores, impressoras, gravadoras</a:t>
            </a:r>
            <a:r>
              <a:rPr lang="pt-BR" sz="1800" dirty="0" smtClean="0"/>
              <a:t>)</a:t>
            </a:r>
          </a:p>
          <a:p>
            <a:pPr marL="0" indent="0">
              <a:buNone/>
            </a:pPr>
            <a:endParaRPr lang="pt-BR" sz="1600" dirty="0"/>
          </a:p>
          <a:p>
            <a:endParaRPr lang="pt-BR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79712" y="6608385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O. S. </a:t>
            </a:r>
            <a:r>
              <a:rPr lang="pt-BR" sz="1200" dirty="0" err="1" smtClean="0"/>
              <a:t>Pianykh</a:t>
            </a:r>
            <a:r>
              <a:rPr lang="pt-BR" sz="1200" dirty="0" smtClean="0"/>
              <a:t>, 2008. Digital </a:t>
            </a:r>
            <a:r>
              <a:rPr lang="pt-BR" sz="1200" dirty="0" err="1" smtClean="0"/>
              <a:t>Imaging</a:t>
            </a:r>
            <a:r>
              <a:rPr lang="pt-BR" sz="1200" dirty="0" smtClean="0"/>
              <a:t> </a:t>
            </a:r>
            <a:r>
              <a:rPr lang="pt-BR" sz="1200" dirty="0" err="1" smtClean="0"/>
              <a:t>and</a:t>
            </a:r>
            <a:r>
              <a:rPr lang="pt-BR" sz="1200" dirty="0" smtClean="0"/>
              <a:t> Communication in Medicine.</a:t>
            </a:r>
            <a:endParaRPr lang="pt-BR" sz="1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861048"/>
            <a:ext cx="4680520" cy="266429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1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 smtClean="0"/>
              <a:t>Dispositivos de entrada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86" y="2469052"/>
            <a:ext cx="1584176" cy="16080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37" y="2348880"/>
            <a:ext cx="2512883" cy="20365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90" y="4077072"/>
            <a:ext cx="2716670" cy="261386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06" y="4385454"/>
            <a:ext cx="1584176" cy="221189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Introdução</a:t>
            </a:r>
            <a:endParaRPr lang="pt-BR" sz="5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4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800" dirty="0" smtClean="0"/>
              <a:t>Dispositivos de saída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74" y="2492896"/>
            <a:ext cx="1893850" cy="324036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8960"/>
            <a:ext cx="3960440" cy="23042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Introdução</a:t>
            </a:r>
            <a:endParaRPr lang="pt-BR" sz="5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0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1066130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Introdução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HIS </a:t>
            </a:r>
            <a:r>
              <a:rPr lang="pt-BR" i="1" dirty="0" smtClean="0">
                <a:solidFill>
                  <a:schemeClr val="bg1">
                    <a:lumMod val="50000"/>
                  </a:schemeClr>
                </a:solidFill>
              </a:rPr>
              <a:t>(Hospital </a:t>
            </a:r>
            <a:r>
              <a:rPr lang="pt-BR" i="1" dirty="0" err="1" smtClean="0">
                <a:solidFill>
                  <a:schemeClr val="bg1">
                    <a:lumMod val="50000"/>
                  </a:schemeClr>
                </a:solidFill>
              </a:rPr>
              <a:t>Information</a:t>
            </a:r>
            <a:r>
              <a:rPr lang="pt-BR" i="1" dirty="0" smtClean="0">
                <a:solidFill>
                  <a:schemeClr val="bg1">
                    <a:lumMod val="50000"/>
                  </a:schemeClr>
                </a:solidFill>
              </a:rPr>
              <a:t> System)</a:t>
            </a:r>
          </a:p>
          <a:p>
            <a:endParaRPr lang="pt-BR" sz="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Elemento designado para gerenciamento de todos aspectos relacionados ao funcionamento de um hospital. De forma abrangente, o HIS armazena e distribui dados e informações médicas, administrativas e financeiras;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pt-BR" sz="2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000" dirty="0"/>
              <a:t>Conjuntos de sistemas e aplicações </a:t>
            </a:r>
            <a:r>
              <a:rPr lang="pt-BR" sz="2000" dirty="0" smtClean="0"/>
              <a:t>formado </a:t>
            </a:r>
            <a:r>
              <a:rPr lang="pt-BR" sz="2000" dirty="0"/>
              <a:t>por um sistema principal que funciona como um organizador de fluxo de atendimento e porta de entrada do paciente no serviço</a:t>
            </a:r>
            <a:r>
              <a:rPr lang="pt-BR" sz="2000" dirty="0" smtClean="0"/>
              <a:t>;</a:t>
            </a:r>
          </a:p>
          <a:p>
            <a:pPr marL="457200" lvl="1" indent="0" algn="just">
              <a:buNone/>
            </a:pPr>
            <a:endParaRPr lang="pt-BR" sz="2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000" i="1" dirty="0"/>
              <a:t> </a:t>
            </a:r>
            <a:r>
              <a:rPr lang="pt-BR" sz="2000" dirty="0" smtClean="0"/>
              <a:t>Engloba </a:t>
            </a:r>
            <a:r>
              <a:rPr lang="pt-BR" sz="2000" dirty="0"/>
              <a:t>informações demográficas do paciente e conjunto de procedimentos ao qual ele é submetido, coordena o fluxo de dados e atividades de outros sistemas;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5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1066130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Introdução</a:t>
            </a:r>
            <a:endParaRPr lang="pt-BR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RIS </a:t>
            </a:r>
            <a:r>
              <a:rPr lang="pt-BR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BR" i="1" dirty="0" err="1" smtClean="0">
                <a:solidFill>
                  <a:schemeClr val="bg1">
                    <a:lumMod val="50000"/>
                  </a:schemeClr>
                </a:solidFill>
              </a:rPr>
              <a:t>Radiology</a:t>
            </a:r>
            <a:r>
              <a:rPr lang="pt-B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bg1">
                    <a:lumMod val="50000"/>
                  </a:schemeClr>
                </a:solidFill>
              </a:rPr>
              <a:t>Information</a:t>
            </a:r>
            <a:r>
              <a:rPr lang="pt-BR" i="1" dirty="0" smtClean="0">
                <a:solidFill>
                  <a:schemeClr val="bg1">
                    <a:lumMod val="50000"/>
                  </a:schemeClr>
                </a:solidFill>
              </a:rPr>
              <a:t> System)</a:t>
            </a:r>
          </a:p>
          <a:p>
            <a:endParaRPr lang="pt-BR" sz="800" dirty="0"/>
          </a:p>
          <a:p>
            <a:pPr lvl="1">
              <a:buFont typeface="Wingdings" panose="05000000000000000000" pitchFamily="2" charset="2"/>
              <a:buChar char="§"/>
            </a:pPr>
            <a:endParaRPr lang="pt-BR" sz="2000" dirty="0" smtClean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Responsável pela gestão organizacional das atividades de um serviço de radiologia e diagnóstico por imagem por meio de um processo de agendamento eletrônico e também pelo arquivamento e disponibilização dos laudos dos exames realizados;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BR" sz="20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000" dirty="0" smtClean="0"/>
              <a:t>Realiza a transferência de dados demográficos sobre os pacientes e exames para o PACS, o qual é responsável pela inserção dessas informações nas interfaces dos equipamentos de realização de exames;</a:t>
            </a:r>
            <a:endParaRPr lang="pt-BR" sz="2000" dirty="0"/>
          </a:p>
          <a:p>
            <a:pPr lvl="1"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0318"/>
            <a:ext cx="1432563" cy="104241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9F11-01D4-4CF5-981F-769DAB9187D5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4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8133</TotalTime>
  <Words>1950</Words>
  <Application>Microsoft Office PowerPoint</Application>
  <PresentationFormat>Apresentação na tela (4:3)</PresentationFormat>
  <Paragraphs>326</Paragraphs>
  <Slides>36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Hospital das Clínicas de Ribeirão Preto Centro de Ciências das Imagens e Física Médica Serviço de Informática de Imagens Médicas</vt:lpstr>
      <vt:lpstr>Sumário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PACS - CCIFM</vt:lpstr>
      <vt:lpstr>PACS - CCIFM</vt:lpstr>
      <vt:lpstr>PACS - CCIFM</vt:lpstr>
      <vt:lpstr>PACS - CCIFM</vt:lpstr>
      <vt:lpstr>PACS - CCIFM</vt:lpstr>
      <vt:lpstr>PACS - CCIFM</vt:lpstr>
      <vt:lpstr>PACS - CCIFM</vt:lpstr>
      <vt:lpstr>PACS - CCIFM</vt:lpstr>
      <vt:lpstr>PACS - CCIFM</vt:lpstr>
      <vt:lpstr>PACS - CCIFM</vt:lpstr>
      <vt:lpstr>PACS - CCIFM</vt:lpstr>
      <vt:lpstr>PACS - CCIFM</vt:lpstr>
      <vt:lpstr>PACS - CCIFM</vt:lpstr>
      <vt:lpstr>PACS - CCIFM</vt:lpstr>
      <vt:lpstr>PACS - CCIFM</vt:lpstr>
      <vt:lpstr>Lyria PACS</vt:lpstr>
      <vt:lpstr>Lyria PACS</vt:lpstr>
      <vt:lpstr>Lyria PACS</vt:lpstr>
      <vt:lpstr>Integração HIS/RIS/PACS</vt:lpstr>
      <vt:lpstr>Integração HIS/RIS/PACS</vt:lpstr>
      <vt:lpstr>Fluxo de trabalho e processos</vt:lpstr>
      <vt:lpstr>Fluxo de trabalho e processos</vt:lpstr>
      <vt:lpstr>Fluxo de trabalho e processos</vt:lpstr>
      <vt:lpstr>Serviço de Informática de Imagens Médicas</vt:lpstr>
      <vt:lpstr>Serviço de Informática de Imagens Médicas</vt:lpstr>
      <vt:lpstr>Serviço de Informática de Imagens Médicas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Medicina de Ribeirão Preto Centro de Ciências das Imagens e Física Médica</dc:title>
  <dc:creator>Hugo Rodrigues</dc:creator>
  <cp:lastModifiedBy>hugo</cp:lastModifiedBy>
  <cp:revision>595</cp:revision>
  <dcterms:created xsi:type="dcterms:W3CDTF">2013-07-03T12:02:12Z</dcterms:created>
  <dcterms:modified xsi:type="dcterms:W3CDTF">2015-04-10T15:11:20Z</dcterms:modified>
</cp:coreProperties>
</file>