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60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C609"/>
    <a:srgbClr val="69696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85" autoAdjust="0"/>
    <p:restoredTop sz="94434" autoAdjust="0"/>
  </p:normalViewPr>
  <p:slideViewPr>
    <p:cSldViewPr snapToGrid="0">
      <p:cViewPr varScale="1">
        <p:scale>
          <a:sx n="60" d="100"/>
          <a:sy n="60" d="100"/>
        </p:scale>
        <p:origin x="6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B5EC-4249-45C7-B653-2393DEDC92A2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321-0B08-4D4F-B4C9-ADDDA08C7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563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B5EC-4249-45C7-B653-2393DEDC92A2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321-0B08-4D4F-B4C9-ADDDA08C7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4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B5EC-4249-45C7-B653-2393DEDC92A2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321-0B08-4D4F-B4C9-ADDDA08C7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77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B5EC-4249-45C7-B653-2393DEDC92A2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321-0B08-4D4F-B4C9-ADDDA08C7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71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B5EC-4249-45C7-B653-2393DEDC92A2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321-0B08-4D4F-B4C9-ADDDA08C7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83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B5EC-4249-45C7-B653-2393DEDC92A2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321-0B08-4D4F-B4C9-ADDDA08C7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01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B5EC-4249-45C7-B653-2393DEDC92A2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321-0B08-4D4F-B4C9-ADDDA08C7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43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B5EC-4249-45C7-B653-2393DEDC92A2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321-0B08-4D4F-B4C9-ADDDA08C7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22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B5EC-4249-45C7-B653-2393DEDC92A2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321-0B08-4D4F-B4C9-ADDDA08C7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89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B5EC-4249-45C7-B653-2393DEDC92A2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321-0B08-4D4F-B4C9-ADDDA08C7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980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B5EC-4249-45C7-B653-2393DEDC92A2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321-0B08-4D4F-B4C9-ADDDA08C7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911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8B5EC-4249-45C7-B653-2393DEDC92A2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6D321-0B08-4D4F-B4C9-ADDDA08C7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349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7"/>
          <p:cNvSpPr>
            <a:spLocks noChangeArrowheads="1"/>
          </p:cNvSpPr>
          <p:nvPr/>
        </p:nvSpPr>
        <p:spPr bwMode="auto">
          <a:xfrm>
            <a:off x="215106" y="2152323"/>
            <a:ext cx="8814594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2100" indent="-292100">
              <a:spcBef>
                <a:spcPct val="50000"/>
              </a:spcBef>
            </a:pPr>
            <a:r>
              <a:rPr lang="pt-BR" sz="22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Trabalho </a:t>
            </a:r>
            <a:r>
              <a:rPr lang="pt-BR" sz="2200" b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EM GRUPO</a:t>
            </a:r>
            <a:r>
              <a:rPr lang="pt-BR" sz="22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, a ser </a:t>
            </a:r>
            <a:r>
              <a:rPr lang="pt-BR" sz="22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entregue por escrito, em arquivo Word, </a:t>
            </a:r>
          </a:p>
          <a:p>
            <a:pPr marL="292100" indent="-292100">
              <a:spcBef>
                <a:spcPct val="50000"/>
              </a:spcBef>
            </a:pPr>
            <a:r>
              <a:rPr lang="pt-BR" sz="22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pt-BR" sz="22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                                                    ATÉ DIA 12 DE ABRIL </a:t>
            </a:r>
            <a:endParaRPr lang="pt-BR" sz="2200" dirty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pt-BR" sz="22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Traduzir os itens/recomendações indicados junto com os temas do Trabalho 2 nesse arquivo (o documento original do COI está disponível no Tópico </a:t>
            </a:r>
            <a:r>
              <a:rPr lang="pt-BR" sz="22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8 </a:t>
            </a:r>
            <a:r>
              <a:rPr lang="pt-BR" sz="22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da disciplina no STOA)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pt-BR" sz="22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Pesquisar no site do COI se há alguma deliberação/ação já realizada sobre as recomendações traduzidas. Se for o caso incluir após a tradução de cada recomendação.</a:t>
            </a:r>
          </a:p>
          <a:p>
            <a:pPr marL="292100" indent="-292100">
              <a:spcBef>
                <a:spcPct val="50000"/>
              </a:spcBef>
            </a:pPr>
            <a:r>
              <a:rPr lang="pt-BR" sz="22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-   Enviar o arquivo via STOA até a DATA DETERMINADA</a:t>
            </a:r>
            <a:endParaRPr lang="pt-BR" sz="2200" dirty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363" name="Rectangle 2051"/>
          <p:cNvSpPr>
            <a:spLocks noChangeArrowheads="1"/>
          </p:cNvSpPr>
          <p:nvPr/>
        </p:nvSpPr>
        <p:spPr bwMode="auto">
          <a:xfrm>
            <a:off x="0" y="0"/>
            <a:ext cx="9144000" cy="485775"/>
          </a:xfrm>
          <a:prstGeom prst="rect">
            <a:avLst/>
          </a:prstGeom>
          <a:solidFill>
            <a:srgbClr val="FF9933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800">
                <a:latin typeface="Comic Sans MS" pitchFamily="66" charset="0"/>
                <a:cs typeface="Times New Roman" pitchFamily="18" charset="0"/>
              </a:rPr>
              <a:t>Legislação e Política no Esporte</a:t>
            </a:r>
          </a:p>
        </p:txBody>
      </p:sp>
      <p:sp>
        <p:nvSpPr>
          <p:cNvPr id="15364" name="Text Box 2052"/>
          <p:cNvSpPr txBox="1">
            <a:spLocks noChangeArrowheads="1"/>
          </p:cNvSpPr>
          <p:nvPr/>
        </p:nvSpPr>
        <p:spPr bwMode="auto">
          <a:xfrm>
            <a:off x="417149" y="1050303"/>
            <a:ext cx="8410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chemeClr val="accent6">
                    <a:lumMod val="75000"/>
                  </a:schemeClr>
                </a:solidFill>
              </a:rPr>
              <a:t>TRABALHO EM GRUPO </a:t>
            </a:r>
            <a:r>
              <a:rPr lang="pt-BR" sz="2800" b="1" dirty="0" smtClean="0">
                <a:solidFill>
                  <a:schemeClr val="accent6">
                    <a:lumMod val="75000"/>
                  </a:schemeClr>
                </a:solidFill>
              </a:rPr>
              <a:t>1  RECOMENDAÇÕES 20+20 COI</a:t>
            </a:r>
            <a:endParaRPr lang="pt-BR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0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7"/>
          <p:cNvSpPr>
            <a:spLocks noChangeArrowheads="1"/>
          </p:cNvSpPr>
          <p:nvPr/>
        </p:nvSpPr>
        <p:spPr bwMode="auto">
          <a:xfrm>
            <a:off x="215106" y="1337929"/>
            <a:ext cx="881459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2100" indent="-292100">
              <a:spcBef>
                <a:spcPct val="50000"/>
              </a:spcBef>
            </a:pPr>
            <a:r>
              <a:rPr lang="pt-BR" sz="2200" dirty="0">
                <a:solidFill>
                  <a:srgbClr val="000066"/>
                </a:solidFill>
                <a:cs typeface="Times New Roman" pitchFamily="18" charset="0"/>
              </a:rPr>
              <a:t>Trabalho </a:t>
            </a:r>
            <a:r>
              <a:rPr lang="pt-BR" sz="2200" b="1" dirty="0">
                <a:solidFill>
                  <a:srgbClr val="000066"/>
                </a:solidFill>
                <a:cs typeface="Times New Roman" pitchFamily="18" charset="0"/>
              </a:rPr>
              <a:t>EM GRUPO</a:t>
            </a:r>
            <a:r>
              <a:rPr lang="pt-BR" sz="2200" dirty="0">
                <a:solidFill>
                  <a:srgbClr val="000066"/>
                </a:solidFill>
                <a:cs typeface="Times New Roman" pitchFamily="18" charset="0"/>
              </a:rPr>
              <a:t>, a ser apresentado nas datas previstas no calendário da disciplina: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pt-BR" sz="2200" dirty="0" smtClean="0">
                <a:solidFill>
                  <a:srgbClr val="000066"/>
                </a:solidFill>
                <a:cs typeface="Times New Roman" pitchFamily="18" charset="0"/>
              </a:rPr>
              <a:t>trabalho escrito: </a:t>
            </a:r>
          </a:p>
          <a:p>
            <a:pPr marL="714375" indent="-271463">
              <a:buAutoNum type="arabicPeriod"/>
            </a:pPr>
            <a:r>
              <a:rPr lang="pt-BR" sz="2200" dirty="0" smtClean="0">
                <a:solidFill>
                  <a:srgbClr val="000066"/>
                </a:solidFill>
                <a:cs typeface="Times New Roman" pitchFamily="18" charset="0"/>
              </a:rPr>
              <a:t>Introdução</a:t>
            </a:r>
            <a:r>
              <a:rPr lang="pt-BR" sz="2200" dirty="0">
                <a:solidFill>
                  <a:srgbClr val="000066"/>
                </a:solidFill>
                <a:cs typeface="Times New Roman" pitchFamily="18" charset="0"/>
              </a:rPr>
              <a:t>; </a:t>
            </a:r>
            <a:endParaRPr lang="pt-BR" sz="2200" dirty="0" smtClean="0">
              <a:solidFill>
                <a:srgbClr val="000066"/>
              </a:solidFill>
              <a:cs typeface="Times New Roman" pitchFamily="18" charset="0"/>
            </a:endParaRPr>
          </a:p>
          <a:p>
            <a:pPr marL="714375" indent="-271463">
              <a:buAutoNum type="arabicPeriod"/>
            </a:pPr>
            <a:r>
              <a:rPr lang="pt-BR" sz="2200" dirty="0" smtClean="0">
                <a:solidFill>
                  <a:srgbClr val="000066"/>
                </a:solidFill>
                <a:cs typeface="Times New Roman" pitchFamily="18" charset="0"/>
              </a:rPr>
              <a:t>Bases </a:t>
            </a:r>
            <a:r>
              <a:rPr lang="pt-BR" sz="2200" dirty="0">
                <a:solidFill>
                  <a:srgbClr val="000066"/>
                </a:solidFill>
                <a:cs typeface="Times New Roman" pitchFamily="18" charset="0"/>
              </a:rPr>
              <a:t>legais; </a:t>
            </a:r>
            <a:endParaRPr lang="pt-BR" sz="2200" dirty="0" smtClean="0">
              <a:solidFill>
                <a:srgbClr val="000066"/>
              </a:solidFill>
              <a:cs typeface="Times New Roman" pitchFamily="18" charset="0"/>
            </a:endParaRPr>
          </a:p>
          <a:p>
            <a:pPr marL="714375" indent="-271463">
              <a:buAutoNum type="arabicPeriod"/>
            </a:pPr>
            <a:r>
              <a:rPr lang="pt-BR" sz="2200" dirty="0" smtClean="0">
                <a:solidFill>
                  <a:srgbClr val="000066"/>
                </a:solidFill>
                <a:cs typeface="Times New Roman" pitchFamily="18" charset="0"/>
              </a:rPr>
              <a:t>Pesquisa </a:t>
            </a:r>
            <a:r>
              <a:rPr lang="pt-BR" sz="2200" dirty="0">
                <a:solidFill>
                  <a:srgbClr val="000066"/>
                </a:solidFill>
                <a:cs typeface="Times New Roman" pitchFamily="18" charset="0"/>
              </a:rPr>
              <a:t>bibliográfica </a:t>
            </a:r>
            <a:r>
              <a:rPr lang="pt-BR" sz="2200" dirty="0" smtClean="0">
                <a:solidFill>
                  <a:srgbClr val="000066"/>
                </a:solidFill>
                <a:cs typeface="Times New Roman" pitchFamily="18" charset="0"/>
              </a:rPr>
              <a:t>/ leis e pesquisa</a:t>
            </a:r>
            <a:r>
              <a:rPr lang="pt-BR" sz="2200" dirty="0">
                <a:solidFill>
                  <a:srgbClr val="000066"/>
                </a:solidFill>
                <a:cs typeface="Times New Roman" pitchFamily="18" charset="0"/>
              </a:rPr>
              <a:t>, ou entrevista ou palestrante sobre a aplicação do tema; </a:t>
            </a:r>
            <a:endParaRPr lang="pt-BR" sz="2200" dirty="0" smtClean="0">
              <a:solidFill>
                <a:srgbClr val="000066"/>
              </a:solidFill>
              <a:cs typeface="Times New Roman" pitchFamily="18" charset="0"/>
            </a:endParaRPr>
          </a:p>
          <a:p>
            <a:pPr marL="714375" indent="-271463">
              <a:buAutoNum type="arabicPeriod"/>
            </a:pPr>
            <a:r>
              <a:rPr lang="pt-BR" sz="2200" dirty="0" smtClean="0">
                <a:solidFill>
                  <a:srgbClr val="000066"/>
                </a:solidFill>
                <a:cs typeface="Times New Roman" pitchFamily="18" charset="0"/>
              </a:rPr>
              <a:t>Considerações </a:t>
            </a:r>
            <a:r>
              <a:rPr lang="pt-BR" sz="2200" dirty="0">
                <a:solidFill>
                  <a:srgbClr val="000066"/>
                </a:solidFill>
                <a:cs typeface="Times New Roman" pitchFamily="18" charset="0"/>
              </a:rPr>
              <a:t>finais</a:t>
            </a:r>
          </a:p>
          <a:p>
            <a:pPr marL="292100" indent="-292100">
              <a:spcBef>
                <a:spcPct val="50000"/>
              </a:spcBef>
            </a:pPr>
            <a:r>
              <a:rPr lang="pt-BR" sz="2200" dirty="0">
                <a:solidFill>
                  <a:srgbClr val="000066"/>
                </a:solidFill>
                <a:cs typeface="Times New Roman" pitchFamily="18" charset="0"/>
              </a:rPr>
              <a:t>-  entregar trabalho escrito impresso NA DATA DETERMINADA</a:t>
            </a:r>
          </a:p>
          <a:p>
            <a:pPr marL="292100" indent="-292100">
              <a:spcBef>
                <a:spcPct val="50000"/>
              </a:spcBef>
              <a:buFontTx/>
              <a:buChar char="-"/>
            </a:pPr>
            <a:r>
              <a:rPr lang="pt-BR" sz="2200" dirty="0">
                <a:solidFill>
                  <a:srgbClr val="000066"/>
                </a:solidFill>
                <a:cs typeface="Times New Roman" pitchFamily="18" charset="0"/>
              </a:rPr>
              <a:t>entregar um texto-resumo de uma </a:t>
            </a:r>
            <a:r>
              <a:rPr lang="pt-BR" sz="2200" dirty="0" smtClean="0">
                <a:solidFill>
                  <a:srgbClr val="000066"/>
                </a:solidFill>
                <a:cs typeface="Times New Roman" pitchFamily="18" charset="0"/>
              </a:rPr>
              <a:t>folha, com: Título do trabalho/tema</a:t>
            </a:r>
            <a:r>
              <a:rPr lang="pt-BR" sz="2200" dirty="0">
                <a:solidFill>
                  <a:srgbClr val="000066"/>
                </a:solidFill>
                <a:cs typeface="Times New Roman" pitchFamily="18" charset="0"/>
              </a:rPr>
              <a:t>, integrantes do </a:t>
            </a:r>
            <a:r>
              <a:rPr lang="pt-BR" sz="2200" dirty="0" smtClean="0">
                <a:solidFill>
                  <a:srgbClr val="000066"/>
                </a:solidFill>
                <a:cs typeface="Times New Roman" pitchFamily="18" charset="0"/>
              </a:rPr>
              <a:t>grupo, resumo </a:t>
            </a:r>
            <a:r>
              <a:rPr lang="pt-BR" sz="2200" dirty="0">
                <a:solidFill>
                  <a:srgbClr val="000066"/>
                </a:solidFill>
                <a:cs typeface="Times New Roman" pitchFamily="18" charset="0"/>
              </a:rPr>
              <a:t>e referências bibliográficas, a ser </a:t>
            </a:r>
            <a:br>
              <a:rPr lang="pt-BR" sz="2200" dirty="0">
                <a:solidFill>
                  <a:srgbClr val="000066"/>
                </a:solidFill>
                <a:cs typeface="Times New Roman" pitchFamily="18" charset="0"/>
              </a:rPr>
            </a:br>
            <a:r>
              <a:rPr lang="pt-BR" sz="2200" dirty="0">
                <a:solidFill>
                  <a:srgbClr val="000066"/>
                </a:solidFill>
                <a:cs typeface="Times New Roman" pitchFamily="18" charset="0"/>
              </a:rPr>
              <a:t>distribuído aos colegas.</a:t>
            </a:r>
          </a:p>
          <a:p>
            <a:pPr marL="292100" indent="-292100">
              <a:spcBef>
                <a:spcPct val="50000"/>
              </a:spcBef>
              <a:buFontTx/>
              <a:buChar char="-"/>
            </a:pPr>
            <a:r>
              <a:rPr lang="pt-BR" sz="2200" dirty="0">
                <a:solidFill>
                  <a:srgbClr val="000066"/>
                </a:solidFill>
                <a:cs typeface="Times New Roman" pitchFamily="18" charset="0"/>
              </a:rPr>
              <a:t>Formular uma questão </a:t>
            </a:r>
            <a:r>
              <a:rPr lang="pt-BR" sz="2200" dirty="0" smtClean="0">
                <a:solidFill>
                  <a:srgbClr val="000066"/>
                </a:solidFill>
                <a:cs typeface="Times New Roman" pitchFamily="18" charset="0"/>
              </a:rPr>
              <a:t>que sintetize o tema para </a:t>
            </a:r>
            <a:r>
              <a:rPr lang="pt-BR" sz="2200" dirty="0">
                <a:solidFill>
                  <a:srgbClr val="000066"/>
                </a:solidFill>
                <a:cs typeface="Times New Roman" pitchFamily="18" charset="0"/>
              </a:rPr>
              <a:t>ser </a:t>
            </a:r>
            <a:r>
              <a:rPr lang="pt-BR" sz="2200" dirty="0" smtClean="0">
                <a:solidFill>
                  <a:srgbClr val="000066"/>
                </a:solidFill>
                <a:cs typeface="Times New Roman" pitchFamily="18" charset="0"/>
              </a:rPr>
              <a:t>respondida pelos </a:t>
            </a:r>
            <a:r>
              <a:rPr lang="pt-BR" sz="2200" dirty="0">
                <a:solidFill>
                  <a:srgbClr val="000066"/>
                </a:solidFill>
                <a:cs typeface="Times New Roman" pitchFamily="18" charset="0"/>
              </a:rPr>
              <a:t>demais alunos </a:t>
            </a:r>
            <a:r>
              <a:rPr lang="pt-BR" sz="2200" dirty="0" smtClean="0">
                <a:solidFill>
                  <a:srgbClr val="000066"/>
                </a:solidFill>
                <a:cs typeface="Times New Roman" pitchFamily="18" charset="0"/>
              </a:rPr>
              <a:t>da turma e debatida em sala.</a:t>
            </a:r>
            <a:endParaRPr lang="pt-BR" sz="2200" dirty="0">
              <a:solidFill>
                <a:srgbClr val="000066"/>
              </a:solidFill>
              <a:cs typeface="Times New Roman" pitchFamily="18" charset="0"/>
            </a:endParaRPr>
          </a:p>
        </p:txBody>
      </p:sp>
      <p:sp>
        <p:nvSpPr>
          <p:cNvPr id="15363" name="Rectangle 2051"/>
          <p:cNvSpPr>
            <a:spLocks noChangeArrowheads="1"/>
          </p:cNvSpPr>
          <p:nvPr/>
        </p:nvSpPr>
        <p:spPr bwMode="auto">
          <a:xfrm>
            <a:off x="0" y="0"/>
            <a:ext cx="9144000" cy="485775"/>
          </a:xfrm>
          <a:prstGeom prst="rect">
            <a:avLst/>
          </a:prstGeom>
          <a:solidFill>
            <a:srgbClr val="FF9933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800">
                <a:latin typeface="Comic Sans MS" pitchFamily="66" charset="0"/>
                <a:cs typeface="Times New Roman" pitchFamily="18" charset="0"/>
              </a:rPr>
              <a:t>Legislação e Política no Esporte</a:t>
            </a:r>
          </a:p>
        </p:txBody>
      </p:sp>
      <p:sp>
        <p:nvSpPr>
          <p:cNvPr id="15364" name="Text Box 2052"/>
          <p:cNvSpPr txBox="1">
            <a:spLocks noChangeArrowheads="1"/>
          </p:cNvSpPr>
          <p:nvPr/>
        </p:nvSpPr>
        <p:spPr bwMode="auto">
          <a:xfrm>
            <a:off x="1305127" y="650242"/>
            <a:ext cx="70658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rgbClr val="000066"/>
                </a:solidFill>
              </a:rPr>
              <a:t>TRABALHO EM GRUPO </a:t>
            </a:r>
            <a:r>
              <a:rPr lang="pt-BR" sz="2800" b="1" dirty="0" smtClean="0">
                <a:solidFill>
                  <a:srgbClr val="000066"/>
                </a:solidFill>
              </a:rPr>
              <a:t>2  TEMAS ESPECÍFICOS </a:t>
            </a:r>
            <a:endParaRPr lang="pt-BR" sz="28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21864" y="363917"/>
            <a:ext cx="8928848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0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Arial" charset="0"/>
              </a:rPr>
              <a:t>(22 , 24, 25) P</a:t>
            </a:r>
            <a:r>
              <a:rPr lang="pt-BR" sz="10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imes New Roman" pitchFamily="18" charset="0"/>
              </a:rPr>
              <a:t>OLÍTICAS </a:t>
            </a:r>
            <a:r>
              <a:rPr lang="pt-BR" sz="10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imes New Roman" pitchFamily="18" charset="0"/>
              </a:rPr>
              <a:t>E PLANOS DESPORTO </a:t>
            </a:r>
            <a:r>
              <a:rPr lang="pt-BR" sz="10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imes New Roman" pitchFamily="18" charset="0"/>
              </a:rPr>
              <a:t>EDUCACIONAL – </a:t>
            </a:r>
            <a:r>
              <a:rPr lang="pt-BR" sz="1000" b="1" dirty="0" smtClean="0">
                <a:latin typeface="Tahoma" pitchFamily="34" charset="0"/>
                <a:cs typeface="Times New Roman" pitchFamily="18" charset="0"/>
              </a:rPr>
              <a:t>EDSON GARCIA, LUCAS FORTUNA, NILTON NETO, ROGER ROSA</a:t>
            </a:r>
            <a:endParaRPr lang="pt-BR" sz="1000" b="1" dirty="0">
              <a:latin typeface="Tahoma" pitchFamily="34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sz="800" b="1" dirty="0">
              <a:latin typeface="Tahoma" pitchFamily="34" charset="0"/>
              <a:cs typeface="Times New Roman" pitchFamily="18" charset="0"/>
            </a:endParaRPr>
          </a:p>
          <a:p>
            <a:pPr marL="6186488" indent="-6186488" eaLnBrk="0" hangingPunct="0">
              <a:spcBef>
                <a:spcPct val="50000"/>
              </a:spcBef>
            </a:pPr>
            <a:r>
              <a:rPr lang="pt-BR" sz="1000" b="1" dirty="0" smtClean="0">
                <a:solidFill>
                  <a:srgbClr val="0070C0"/>
                </a:solidFill>
                <a:latin typeface="Tahoma" pitchFamily="34" charset="0"/>
                <a:cs typeface="Times New Roman" pitchFamily="18" charset="0"/>
              </a:rPr>
              <a:t>(8, 9, 10, 28) POLÍTICAS </a:t>
            </a:r>
            <a:r>
              <a:rPr lang="pt-BR" sz="1000" b="1" dirty="0">
                <a:solidFill>
                  <a:srgbClr val="0070C0"/>
                </a:solidFill>
                <a:latin typeface="Tahoma" pitchFamily="34" charset="0"/>
                <a:cs typeface="Times New Roman" pitchFamily="18" charset="0"/>
              </a:rPr>
              <a:t>E PLANOS </a:t>
            </a:r>
            <a:r>
              <a:rPr lang="pt-BR" sz="1000" b="1" dirty="0">
                <a:solidFill>
                  <a:srgbClr val="0070C0"/>
                </a:solidFill>
                <a:latin typeface="Tahoma" pitchFamily="34" charset="0"/>
                <a:cs typeface="Arial" charset="0"/>
              </a:rPr>
              <a:t>DESPORTO DE </a:t>
            </a:r>
            <a:r>
              <a:rPr lang="pt-BR" sz="1000" b="1" dirty="0" smtClean="0">
                <a:solidFill>
                  <a:srgbClr val="0070C0"/>
                </a:solidFill>
                <a:latin typeface="Tahoma" pitchFamily="34" charset="0"/>
                <a:cs typeface="Arial" charset="0"/>
              </a:rPr>
              <a:t>RENDIMENTO – ESPORTES NÃO OLÍMPICOS – </a:t>
            </a:r>
            <a:r>
              <a:rPr lang="pt-BR" sz="1000" b="1" dirty="0" smtClean="0">
                <a:latin typeface="Tahoma" pitchFamily="34" charset="0"/>
                <a:cs typeface="Arial" charset="0"/>
              </a:rPr>
              <a:t>ALEXANDRE EDUARDO, AUGUSTO   CESAR, GUSTAVO, MOISES, VITOR SÁ</a:t>
            </a:r>
          </a:p>
          <a:p>
            <a:pPr eaLnBrk="0" hangingPunct="0">
              <a:spcBef>
                <a:spcPct val="50000"/>
              </a:spcBef>
            </a:pPr>
            <a:endParaRPr lang="pt-BR" sz="800" b="1" dirty="0" smtClean="0">
              <a:solidFill>
                <a:srgbClr val="0070C0"/>
              </a:solidFill>
              <a:latin typeface="Tahoma" pitchFamily="34" charset="0"/>
              <a:cs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pt-BR" sz="1000" b="1" dirty="0" smtClean="0">
                <a:solidFill>
                  <a:srgbClr val="0070C0"/>
                </a:solidFill>
                <a:latin typeface="Tahoma" pitchFamily="34" charset="0"/>
                <a:cs typeface="Times New Roman" pitchFamily="18" charset="0"/>
              </a:rPr>
              <a:t>(1, 2, 3) POLÍTICAS </a:t>
            </a:r>
            <a:r>
              <a:rPr lang="pt-BR" sz="1000" b="1" dirty="0">
                <a:solidFill>
                  <a:srgbClr val="0070C0"/>
                </a:solidFill>
                <a:latin typeface="Tahoma" pitchFamily="34" charset="0"/>
                <a:cs typeface="Times New Roman" pitchFamily="18" charset="0"/>
              </a:rPr>
              <a:t>E PLANOS </a:t>
            </a:r>
            <a:r>
              <a:rPr lang="pt-BR" sz="1000" b="1" dirty="0">
                <a:solidFill>
                  <a:srgbClr val="0070C0"/>
                </a:solidFill>
                <a:latin typeface="Tahoma" pitchFamily="34" charset="0"/>
                <a:cs typeface="Arial" charset="0"/>
              </a:rPr>
              <a:t>DESPORTO DE RENDIMENTO – ESPORTES </a:t>
            </a:r>
            <a:r>
              <a:rPr lang="pt-BR" sz="1000" b="1" dirty="0" smtClean="0">
                <a:solidFill>
                  <a:srgbClr val="0070C0"/>
                </a:solidFill>
                <a:latin typeface="Tahoma" pitchFamily="34" charset="0"/>
                <a:cs typeface="Arial" charset="0"/>
              </a:rPr>
              <a:t>OLÍMPICOS – </a:t>
            </a:r>
            <a:r>
              <a:rPr lang="pt-BR" sz="1000" b="1" dirty="0" smtClean="0">
                <a:latin typeface="Tahoma" pitchFamily="34" charset="0"/>
                <a:cs typeface="Arial" charset="0"/>
              </a:rPr>
              <a:t>ANA CAROLINA, LAURA, RENNAN VOI</a:t>
            </a:r>
            <a:endParaRPr lang="pt-BR" sz="1000" b="1" dirty="0">
              <a:latin typeface="Tahoma" pitchFamily="34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sz="800" b="1" dirty="0">
              <a:solidFill>
                <a:srgbClr val="000066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pt-BR" sz="1000" b="1" dirty="0" smtClean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(29, 30, 31, 32) DOPING – ENTIDADES INTERNACIONAIS/NACIONAIS /LEGISLAÇÃO –  </a:t>
            </a:r>
            <a:r>
              <a:rPr lang="pt-BR" sz="1000" b="1" dirty="0" smtClean="0">
                <a:latin typeface="Tahoma" pitchFamily="34" charset="0"/>
                <a:cs typeface="Times New Roman" pitchFamily="18" charset="0"/>
              </a:rPr>
              <a:t>ALINE, MARINA, GABRIELA, RITA, AMANDA</a:t>
            </a:r>
            <a:br>
              <a:rPr lang="pt-BR" sz="1000" b="1" dirty="0" smtClean="0">
                <a:latin typeface="Tahoma" pitchFamily="34" charset="0"/>
                <a:cs typeface="Times New Roman" pitchFamily="18" charset="0"/>
              </a:rPr>
            </a:br>
            <a:r>
              <a:rPr lang="pt-BR" sz="1000" b="1" dirty="0" smtClean="0">
                <a:latin typeface="Tahoma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DREZZA</a:t>
            </a:r>
          </a:p>
          <a:p>
            <a:pPr>
              <a:spcBef>
                <a:spcPct val="50000"/>
              </a:spcBef>
            </a:pPr>
            <a:r>
              <a:rPr lang="pt-BR" sz="10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pt-BR" sz="10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</a:br>
            <a:r>
              <a:rPr lang="pt-BR" sz="1000" b="1" dirty="0" smtClean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(15, 16, 17) DOPING  </a:t>
            </a:r>
            <a:r>
              <a:rPr lang="pt-BR" sz="10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-  </a:t>
            </a:r>
            <a:r>
              <a:rPr lang="pt-BR" sz="1000" b="1" dirty="0" smtClean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PROCESSOS </a:t>
            </a:r>
            <a:r>
              <a:rPr lang="pt-BR" sz="10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DE </a:t>
            </a:r>
            <a:r>
              <a:rPr lang="pt-BR" sz="1000" b="1" dirty="0" smtClean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RECRUTAMENTO/AVALIAÇÃO </a:t>
            </a:r>
            <a:r>
              <a:rPr lang="pt-BR" sz="10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E </a:t>
            </a:r>
            <a:r>
              <a:rPr lang="pt-BR" sz="1000" b="1" dirty="0" smtClean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CASOS – </a:t>
            </a:r>
            <a:r>
              <a:rPr lang="pt-BR" sz="1000" b="1" dirty="0" smtClean="0">
                <a:latin typeface="Tahoma" pitchFamily="34" charset="0"/>
                <a:cs typeface="Times New Roman" pitchFamily="18" charset="0"/>
              </a:rPr>
              <a:t>BRUNO DIAS, GUILHERME, KIM, RAISSA</a:t>
            </a:r>
            <a:endParaRPr lang="pt-BR" sz="1000" b="1" dirty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pt-BR" sz="800" b="1" dirty="0">
              <a:solidFill>
                <a:srgbClr val="FFC000"/>
              </a:solidFill>
              <a:latin typeface="Tahoma" pitchFamily="34" charset="0"/>
              <a:cs typeface="Times New Roman" pitchFamily="18" charset="0"/>
            </a:endParaRPr>
          </a:p>
          <a:p>
            <a:pPr marL="6723063" indent="-6723063">
              <a:spcBef>
                <a:spcPct val="50000"/>
              </a:spcBef>
            </a:pPr>
            <a:r>
              <a:rPr lang="pt-BR" sz="1000" b="1" dirty="0" smtClean="0">
                <a:solidFill>
                  <a:srgbClr val="FFC000"/>
                </a:solidFill>
                <a:latin typeface="Tahoma" pitchFamily="34" charset="0"/>
                <a:cs typeface="Times New Roman" pitchFamily="18" charset="0"/>
              </a:rPr>
              <a:t>(33, 34, 35, 36) RECURSOS </a:t>
            </a:r>
            <a:r>
              <a:rPr lang="pt-BR" sz="1000" b="1" dirty="0">
                <a:solidFill>
                  <a:srgbClr val="FFC000"/>
                </a:solidFill>
                <a:latin typeface="Tahoma" pitchFamily="34" charset="0"/>
                <a:cs typeface="Times New Roman" pitchFamily="18" charset="0"/>
              </a:rPr>
              <a:t>FINANCEIROS </a:t>
            </a:r>
            <a:r>
              <a:rPr lang="pt-BR" sz="1000" b="1" dirty="0" smtClean="0">
                <a:solidFill>
                  <a:srgbClr val="FFC000"/>
                </a:solidFill>
                <a:latin typeface="Tahoma" pitchFamily="34" charset="0"/>
                <a:cs typeface="Times New Roman" pitchFamily="18" charset="0"/>
              </a:rPr>
              <a:t>ESPORTE – LEI PIVA, LEIS INCENTIVO FISCAL (CONANDA), BRASIL MEDALHAS – </a:t>
            </a:r>
            <a:r>
              <a:rPr lang="pt-BR" sz="1000" b="1" dirty="0" smtClean="0">
                <a:latin typeface="Tahoma" pitchFamily="34" charset="0"/>
                <a:cs typeface="Times New Roman" pitchFamily="18" charset="0"/>
              </a:rPr>
              <a:t>DANIELLE , ELIANE ABE, VICTORIA SALEMI</a:t>
            </a:r>
            <a:endParaRPr lang="pt-BR" sz="1000" b="1" dirty="0">
              <a:solidFill>
                <a:srgbClr val="000066"/>
              </a:solidFill>
              <a:latin typeface="Tahoma" pitchFamily="34" charset="0"/>
              <a:cs typeface="Times New Roman" pitchFamily="18" charset="0"/>
            </a:endParaRPr>
          </a:p>
          <a:p>
            <a:pPr marL="6723063" indent="-6723063">
              <a:spcBef>
                <a:spcPct val="50000"/>
              </a:spcBef>
            </a:pPr>
            <a:endParaRPr lang="pt-BR" sz="800" b="1" dirty="0">
              <a:solidFill>
                <a:srgbClr val="000066"/>
              </a:solidFill>
              <a:latin typeface="Tahoma" pitchFamily="34" charset="0"/>
              <a:cs typeface="Times New Roman" pitchFamily="18" charset="0"/>
            </a:endParaRPr>
          </a:p>
          <a:p>
            <a:pPr marL="4935538" indent="-4935538">
              <a:spcBef>
                <a:spcPct val="50000"/>
              </a:spcBef>
            </a:pPr>
            <a:r>
              <a:rPr lang="pt-BR" sz="1000" b="1" dirty="0" smtClean="0">
                <a:solidFill>
                  <a:srgbClr val="7030A0"/>
                </a:solidFill>
                <a:latin typeface="Tahoma" pitchFamily="34" charset="0"/>
                <a:cs typeface="Arial" charset="0"/>
              </a:rPr>
              <a:t>(7, 26, 27) ESPORTE </a:t>
            </a:r>
            <a:r>
              <a:rPr lang="pt-BR" sz="1000" b="1" dirty="0">
                <a:solidFill>
                  <a:srgbClr val="7030A0"/>
                </a:solidFill>
                <a:latin typeface="Tahoma" pitchFamily="34" charset="0"/>
                <a:cs typeface="Arial" charset="0"/>
              </a:rPr>
              <a:t>UNIVERSITÁRIO ESTRUTURA E POLÍTICAS NACIONAIS E </a:t>
            </a:r>
            <a:r>
              <a:rPr lang="pt-BR" sz="1000" b="1" dirty="0" smtClean="0">
                <a:solidFill>
                  <a:srgbClr val="7030A0"/>
                </a:solidFill>
                <a:latin typeface="Tahoma" pitchFamily="34" charset="0"/>
                <a:cs typeface="Arial" charset="0"/>
              </a:rPr>
              <a:t>LOCAIS – </a:t>
            </a:r>
            <a:r>
              <a:rPr lang="pt-BR" sz="1000" b="1" dirty="0" smtClean="0">
                <a:latin typeface="Tahoma" pitchFamily="34" charset="0"/>
                <a:cs typeface="Arial" charset="0"/>
              </a:rPr>
              <a:t>BRUNO PINHEIRO, LUCAS ROSSETTI, RODRIGO RIBEIRO, SIMONE SUH, TAYLA CARVALHO</a:t>
            </a:r>
            <a:endParaRPr lang="pt-BR" sz="1000" b="1" dirty="0">
              <a:latin typeface="Tahoma" pitchFamily="34" charset="0"/>
              <a:cs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  <a:cs typeface="Arial" charset="0"/>
              </a:rPr>
              <a:t> </a:t>
            </a:r>
            <a:endParaRPr lang="pt-BR" sz="800" b="1" dirty="0">
              <a:solidFill>
                <a:srgbClr val="000066"/>
              </a:solidFill>
              <a:latin typeface="Tahoma" pitchFamily="34" charset="0"/>
              <a:cs typeface="Arial" charset="0"/>
            </a:endParaRPr>
          </a:p>
          <a:p>
            <a:pPr marL="7629525" indent="-7629525" eaLnBrk="0" hangingPunct="0">
              <a:spcBef>
                <a:spcPct val="50000"/>
              </a:spcBef>
            </a:pPr>
            <a:r>
              <a:rPr lang="pt-BR" sz="10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cs typeface="Arial" charset="0"/>
              </a:rPr>
              <a:t>(6, 19, 23) TORCEDOR </a:t>
            </a:r>
            <a:r>
              <a:rPr lang="pt-BR" sz="1000" b="1" dirty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cs typeface="Arial" charset="0"/>
              </a:rPr>
              <a:t>E EVENTOS ESPORTIVOS - </a:t>
            </a:r>
            <a:r>
              <a:rPr lang="pt-BR" sz="1000" b="1" dirty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cs typeface="Times New Roman" pitchFamily="18" charset="0"/>
              </a:rPr>
              <a:t>CÓDIGO </a:t>
            </a:r>
            <a:r>
              <a:rPr lang="pt-BR" sz="10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cs typeface="Times New Roman" pitchFamily="18" charset="0"/>
              </a:rPr>
              <a:t>TORCEDOR </a:t>
            </a:r>
            <a:r>
              <a:rPr lang="pt-BR" sz="1000" b="1" dirty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cs typeface="Times New Roman" pitchFamily="18" charset="0"/>
              </a:rPr>
              <a:t>– </a:t>
            </a:r>
            <a:r>
              <a:rPr lang="pt-BR" sz="10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cs typeface="Times New Roman" pitchFamily="18" charset="0"/>
              </a:rPr>
              <a:t>LEIS  COPA / J.OLÍMPICOS/PARALIMPICOS </a:t>
            </a:r>
            <a:r>
              <a:rPr lang="pt-BR" sz="1000" b="1" dirty="0" smtClean="0">
                <a:latin typeface="Tahoma" pitchFamily="34" charset="0"/>
                <a:cs typeface="Times New Roman" pitchFamily="18" charset="0"/>
              </a:rPr>
              <a:t>– LEANDRO, THAIS,  VINICIUS S. JR</a:t>
            </a:r>
          </a:p>
          <a:p>
            <a:pPr eaLnBrk="0" hangingPunct="0">
              <a:spcBef>
                <a:spcPct val="50000"/>
              </a:spcBef>
            </a:pPr>
            <a:endParaRPr lang="pt-BR" sz="800" b="1" dirty="0">
              <a:solidFill>
                <a:srgbClr val="696969"/>
              </a:solidFill>
              <a:latin typeface="Tahoma" pitchFamily="34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pt-BR" sz="1000" b="1" dirty="0" smtClean="0">
                <a:solidFill>
                  <a:srgbClr val="00B050"/>
                </a:solidFill>
                <a:latin typeface="Tahoma" pitchFamily="34" charset="0"/>
                <a:cs typeface="Arial" charset="0"/>
              </a:rPr>
              <a:t>(18, 20, 21)  LEGISLAÇÃO</a:t>
            </a:r>
            <a:r>
              <a:rPr lang="pt-BR" sz="1000" b="1" dirty="0">
                <a:solidFill>
                  <a:srgbClr val="00B050"/>
                </a:solidFill>
                <a:latin typeface="Tahoma" pitchFamily="34" charset="0"/>
                <a:cs typeface="Arial" charset="0"/>
              </a:rPr>
              <a:t>, POLÍTICA E O ATLETA - REPRESENTAÇÃO </a:t>
            </a:r>
            <a:r>
              <a:rPr lang="pt-BR" sz="1000" b="1" dirty="0" smtClean="0">
                <a:solidFill>
                  <a:srgbClr val="00B050"/>
                </a:solidFill>
                <a:latin typeface="Tahoma" pitchFamily="34" charset="0"/>
                <a:cs typeface="Arial" charset="0"/>
              </a:rPr>
              <a:t>CNE, COB ETC, , </a:t>
            </a:r>
            <a:r>
              <a:rPr lang="pt-BR" sz="1000" b="1" dirty="0">
                <a:solidFill>
                  <a:srgbClr val="00B050"/>
                </a:solidFill>
                <a:latin typeface="Tahoma" pitchFamily="34" charset="0"/>
                <a:cs typeface="Arial" charset="0"/>
              </a:rPr>
              <a:t>FEDERAÇÕES E CONFEDERAÇÕES , ORGANIZAÇÃO SINDICAL, </a:t>
            </a:r>
            <a:r>
              <a:rPr lang="pt-BR" sz="1000" b="1" dirty="0" smtClean="0">
                <a:solidFill>
                  <a:srgbClr val="00B050"/>
                </a:solidFill>
                <a:latin typeface="Tahoma" pitchFamily="34" charset="0"/>
                <a:cs typeface="Arial" charset="0"/>
              </a:rPr>
              <a:t>POLÍTICAS E ESTRUTURA + B</a:t>
            </a:r>
            <a:r>
              <a:rPr lang="pt-BR" sz="1000" b="1" dirty="0" smtClean="0">
                <a:solidFill>
                  <a:srgbClr val="00B050"/>
                </a:solidFill>
                <a:latin typeface="Tahoma" pitchFamily="34" charset="0"/>
                <a:cs typeface="Times New Roman" pitchFamily="18" charset="0"/>
              </a:rPr>
              <a:t>OLSA ATLETA/ ATLETA PODIO – </a:t>
            </a:r>
            <a:r>
              <a:rPr lang="pt-BR" sz="1000" b="1" dirty="0" smtClean="0">
                <a:latin typeface="Tahoma" pitchFamily="34" charset="0"/>
                <a:cs typeface="Times New Roman" pitchFamily="18" charset="0"/>
              </a:rPr>
              <a:t>AMANDA MUNHOZ, CAMILA BARROS, KATHERINE MURAD,  </a:t>
            </a:r>
            <a:br>
              <a:rPr lang="pt-BR" sz="1000" b="1" dirty="0" smtClean="0">
                <a:latin typeface="Tahoma" pitchFamily="34" charset="0"/>
                <a:cs typeface="Times New Roman" pitchFamily="18" charset="0"/>
              </a:rPr>
            </a:br>
            <a:r>
              <a:rPr lang="pt-BR" sz="1000" b="1" dirty="0" smtClean="0">
                <a:latin typeface="Tahoma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PAMELA PIRES</a:t>
            </a:r>
            <a:endParaRPr lang="pt-BR" sz="1000" b="1" dirty="0">
              <a:latin typeface="Tahoma" pitchFamily="34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sz="800" b="1" dirty="0" smtClean="0">
              <a:solidFill>
                <a:srgbClr val="00B050"/>
              </a:solidFill>
              <a:latin typeface="Tahoma" pitchFamily="34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pt-BR" sz="1000" b="1" dirty="0" smtClean="0">
                <a:solidFill>
                  <a:srgbClr val="00B050"/>
                </a:solidFill>
                <a:latin typeface="Tahoma" pitchFamily="34" charset="0"/>
                <a:cs typeface="Times New Roman" pitchFamily="18" charset="0"/>
              </a:rPr>
              <a:t>(4, 5, 12, 13)  LEGISLAÇÃO </a:t>
            </a:r>
            <a:r>
              <a:rPr lang="pt-BR" sz="1000" b="1" dirty="0">
                <a:solidFill>
                  <a:srgbClr val="00B050"/>
                </a:solidFill>
                <a:latin typeface="Tahoma" pitchFamily="34" charset="0"/>
                <a:cs typeface="Times New Roman" pitchFamily="18" charset="0"/>
              </a:rPr>
              <a:t>E O ATLETA PROFISSIONAL - </a:t>
            </a:r>
            <a:r>
              <a:rPr lang="pt-BR" sz="1000" b="1" dirty="0" smtClean="0">
                <a:solidFill>
                  <a:srgbClr val="00B050"/>
                </a:solidFill>
                <a:latin typeface="Tahoma" pitchFamily="34" charset="0"/>
                <a:cs typeface="Times New Roman" pitchFamily="18" charset="0"/>
              </a:rPr>
              <a:t>CONTRATO </a:t>
            </a:r>
            <a:r>
              <a:rPr lang="pt-BR" sz="1000" b="1" dirty="0">
                <a:solidFill>
                  <a:srgbClr val="00B050"/>
                </a:solidFill>
                <a:latin typeface="Tahoma" pitchFamily="34" charset="0"/>
                <a:cs typeface="Times New Roman" pitchFamily="18" charset="0"/>
              </a:rPr>
              <a:t>DE </a:t>
            </a:r>
            <a:r>
              <a:rPr lang="pt-BR" sz="1000" b="1" dirty="0" smtClean="0">
                <a:solidFill>
                  <a:srgbClr val="00B050"/>
                </a:solidFill>
                <a:latin typeface="Tahoma" pitchFamily="34" charset="0"/>
                <a:cs typeface="Times New Roman" pitchFamily="18" charset="0"/>
              </a:rPr>
              <a:t> TRABALHO</a:t>
            </a:r>
            <a:r>
              <a:rPr lang="pt-BR" sz="1000" b="1" dirty="0">
                <a:solidFill>
                  <a:srgbClr val="00B050"/>
                </a:solidFill>
                <a:latin typeface="Tahoma" pitchFamily="34" charset="0"/>
                <a:cs typeface="Times New Roman" pitchFamily="18" charset="0"/>
              </a:rPr>
              <a:t>, DIREITO DE ARENA, DIREITO DE </a:t>
            </a:r>
            <a:r>
              <a:rPr lang="pt-BR" sz="1000" b="1" dirty="0" smtClean="0">
                <a:solidFill>
                  <a:srgbClr val="00B050"/>
                </a:solidFill>
                <a:latin typeface="Tahoma" pitchFamily="34" charset="0"/>
                <a:cs typeface="Times New Roman" pitchFamily="18" charset="0"/>
              </a:rPr>
              <a:t>IMAGEM, </a:t>
            </a:r>
            <a:r>
              <a:rPr lang="pt-BR" sz="1000" b="1" dirty="0">
                <a:solidFill>
                  <a:srgbClr val="00B050"/>
                </a:solidFill>
                <a:latin typeface="Tahoma" pitchFamily="34" charset="0"/>
                <a:cs typeface="Arial" charset="0"/>
              </a:rPr>
              <a:t>MOVIMENTOS (ATLETAS PELO BRASIL, BOM SENSO)</a:t>
            </a:r>
            <a:r>
              <a:rPr lang="pt-BR" sz="1000" b="1" dirty="0" smtClean="0">
                <a:solidFill>
                  <a:srgbClr val="00B050"/>
                </a:solidFill>
                <a:latin typeface="Tahoma" pitchFamily="34" charset="0"/>
                <a:cs typeface="Times New Roman" pitchFamily="18" charset="0"/>
              </a:rPr>
              <a:t> – </a:t>
            </a:r>
            <a:r>
              <a:rPr lang="pt-BR" sz="1000" b="1" dirty="0" smtClean="0">
                <a:latin typeface="Tahoma" pitchFamily="34" charset="0"/>
                <a:cs typeface="Times New Roman" pitchFamily="18" charset="0"/>
              </a:rPr>
              <a:t>ALEXANDRE DE SOUZA, DENIS SATO, DENNIS DECINA</a:t>
            </a:r>
          </a:p>
          <a:p>
            <a:pPr eaLnBrk="0" hangingPunct="0">
              <a:spcBef>
                <a:spcPct val="50000"/>
              </a:spcBef>
            </a:pPr>
            <a:endParaRPr lang="pt-BR" sz="800" b="1" dirty="0" smtClean="0">
              <a:latin typeface="Tahoma" pitchFamily="34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pt-BR" sz="1000" b="1" dirty="0" smtClean="0">
                <a:solidFill>
                  <a:srgbClr val="00B050"/>
                </a:solidFill>
                <a:latin typeface="Tahoma" pitchFamily="34" charset="0"/>
                <a:cs typeface="Times New Roman" pitchFamily="18" charset="0"/>
              </a:rPr>
              <a:t>(11, 14, 39) ATLETA E GÊNERO – </a:t>
            </a:r>
            <a:r>
              <a:rPr lang="pt-BR" sz="1000" b="1" dirty="0" smtClean="0">
                <a:latin typeface="Tahoma" pitchFamily="34" charset="0"/>
                <a:cs typeface="Times New Roman" pitchFamily="18" charset="0"/>
              </a:rPr>
              <a:t>LEONARDO SCARANO, LORENZO CAPELLI, LUCAS PORTELA</a:t>
            </a:r>
          </a:p>
          <a:p>
            <a:pPr eaLnBrk="0" hangingPunct="0">
              <a:spcBef>
                <a:spcPct val="50000"/>
              </a:spcBef>
            </a:pPr>
            <a:endParaRPr lang="pt-BR" sz="800" b="1" dirty="0" smtClean="0">
              <a:latin typeface="Tahoma" pitchFamily="34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pt-BR" sz="1000" b="1" dirty="0" smtClean="0">
                <a:latin typeface="Tahoma" pitchFamily="34" charset="0"/>
                <a:cs typeface="Times New Roman" pitchFamily="18" charset="0"/>
              </a:rPr>
              <a:t>EU - FLÁVIA (37, 38 E 40)</a:t>
            </a:r>
          </a:p>
          <a:p>
            <a:pPr eaLnBrk="0" hangingPunct="0"/>
            <a:r>
              <a:rPr lang="pt-BR" sz="8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imes New Roman" pitchFamily="18" charset="0"/>
              </a:rPr>
              <a:t>DIREITOS </a:t>
            </a:r>
            <a:r>
              <a:rPr lang="pt-BR" sz="8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imes New Roman" pitchFamily="18" charset="0"/>
              </a:rPr>
              <a:t>CRIANÇAS E ADOLESCENTES, IDOSOS, PRESIDIÁRIOS, PORTADORES </a:t>
            </a:r>
            <a:r>
              <a:rPr lang="pt-BR" sz="8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imes New Roman" pitchFamily="18" charset="0"/>
              </a:rPr>
              <a:t>NECESSIDADES</a:t>
            </a:r>
          </a:p>
          <a:p>
            <a:pPr eaLnBrk="0" hangingPunct="0"/>
            <a:r>
              <a:rPr lang="pt-BR" sz="8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imes New Roman" pitchFamily="18" charset="0"/>
              </a:rPr>
              <a:t>POLÍTICAS E PLANOS DESPORTO PARTICIPAÇÃO - SAÚDE</a:t>
            </a:r>
          </a:p>
          <a:p>
            <a:pPr eaLnBrk="0" hangingPunct="0"/>
            <a:r>
              <a:rPr lang="pt-BR" sz="8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Arial" charset="0"/>
              </a:rPr>
              <a:t>EXERCÍCIO </a:t>
            </a:r>
            <a:r>
              <a:rPr lang="pt-BR" sz="8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Arial" charset="0"/>
              </a:rPr>
              <a:t>PROFISSIONAL – TÉCNICO/TREINADOR  REGULAMENTAÇÃO PROFISSIONAL-CONFEF/CREF</a:t>
            </a:r>
          </a:p>
          <a:p>
            <a:pPr eaLnBrk="0" hangingPunct="0"/>
            <a:r>
              <a:rPr lang="pt-BR" sz="8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Arial" charset="0"/>
              </a:rPr>
              <a:t>ORGANIZAÇÃO </a:t>
            </a:r>
            <a:r>
              <a:rPr lang="pt-BR" sz="8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Arial" charset="0"/>
              </a:rPr>
              <a:t>LEGAL E POLÍTICA DE ENTIDADES </a:t>
            </a:r>
            <a:r>
              <a:rPr lang="pt-BR" sz="8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Arial" charset="0"/>
              </a:rPr>
              <a:t>PRÁTICA </a:t>
            </a:r>
            <a:r>
              <a:rPr lang="pt-BR" sz="8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Arial" charset="0"/>
              </a:rPr>
              <a:t>E </a:t>
            </a:r>
            <a:r>
              <a:rPr lang="pt-BR" sz="8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Arial" charset="0"/>
              </a:rPr>
              <a:t>ADMINISTRAÇÃO, PROFUT</a:t>
            </a:r>
            <a:r>
              <a:rPr lang="pt-BR" sz="8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Arial" charset="0"/>
              </a:rPr>
              <a:t>, LEI 2013 </a:t>
            </a:r>
            <a:r>
              <a:rPr lang="pt-BR" sz="8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Arial" charset="0"/>
              </a:rPr>
              <a:t>ACESSO VERBAS PÚBLICAS</a:t>
            </a:r>
            <a:endParaRPr lang="pt-BR" sz="8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2154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pt-BR" altLang="pt-BR" sz="1000" b="1" dirty="0">
                <a:cs typeface="Times New Roman" panose="02020603050405020304" pitchFamily="18" charset="0"/>
              </a:rPr>
              <a:t>Disciplina: </a:t>
            </a:r>
            <a:r>
              <a:rPr lang="pt-BR" altLang="pt-BR" sz="1000" b="1" dirty="0" smtClean="0">
                <a:cs typeface="Times New Roman" panose="02020603050405020304" pitchFamily="18" charset="0"/>
              </a:rPr>
              <a:t>EFE 0112 - LEGISLAÇÃO </a:t>
            </a:r>
            <a:r>
              <a:rPr lang="pt-BR" altLang="pt-BR" sz="1000" b="1" dirty="0">
                <a:cs typeface="Times New Roman" panose="02020603050405020304" pitchFamily="18" charset="0"/>
              </a:rPr>
              <a:t>E POLÍTICA NO </a:t>
            </a:r>
            <a:r>
              <a:rPr lang="pt-BR" altLang="pt-BR" sz="1000" b="1" dirty="0" smtClean="0">
                <a:cs typeface="Times New Roman" panose="02020603050405020304" pitchFamily="18" charset="0"/>
              </a:rPr>
              <a:t>ESPORTE / Professora </a:t>
            </a:r>
            <a:r>
              <a:rPr lang="pt-BR" altLang="pt-BR" sz="1000" b="1" dirty="0">
                <a:cs typeface="Times New Roman" panose="02020603050405020304" pitchFamily="18" charset="0"/>
              </a:rPr>
              <a:t>responsável: Dra. Flávia da Cunha </a:t>
            </a:r>
            <a:r>
              <a:rPr lang="pt-BR" altLang="pt-BR" sz="1000" b="1" dirty="0" smtClean="0">
                <a:cs typeface="Times New Roman" panose="02020603050405020304" pitchFamily="18" charset="0"/>
              </a:rPr>
              <a:t>Bastos – GRUPOS / TEMAS   TRABALHOS 1 e 2 </a:t>
            </a:r>
            <a:endParaRPr lang="en-GB" altLang="pt-BR" sz="1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1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</TotalTime>
  <Words>317</Words>
  <Application>Microsoft Office PowerPoint</Application>
  <PresentationFormat>Apresentação na tela (4:3)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Tahoma</vt:lpstr>
      <vt:lpstr>Times New Roman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Flávia Bastos</dc:creator>
  <cp:lastModifiedBy>Flávia Bastos</cp:lastModifiedBy>
  <cp:revision>31</cp:revision>
  <dcterms:created xsi:type="dcterms:W3CDTF">2016-02-27T17:08:25Z</dcterms:created>
  <dcterms:modified xsi:type="dcterms:W3CDTF">2016-03-16T20:59:38Z</dcterms:modified>
</cp:coreProperties>
</file>