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5" r:id="rId2"/>
    <p:sldId id="313" r:id="rId3"/>
    <p:sldId id="296" r:id="rId4"/>
    <p:sldId id="297" r:id="rId5"/>
    <p:sldId id="302" r:id="rId6"/>
    <p:sldId id="301" r:id="rId7"/>
    <p:sldId id="303" r:id="rId8"/>
    <p:sldId id="305" r:id="rId9"/>
    <p:sldId id="306" r:id="rId10"/>
    <p:sldId id="304" r:id="rId11"/>
    <p:sldId id="30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86D39-885A-4720-A56A-FF902BF9EDB2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43094-A334-4389-9FFA-9E42A8280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6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3094-A334-4389-9FFA-9E42A8280E4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79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B5E7D8-90FB-4DD3-93AD-7600FB7977E6}" type="datetime1">
              <a:rPr lang="pt-BR" smtClean="0"/>
              <a:t>09/04/2015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B4290-52AC-487C-B6A3-A5D474236664}" type="datetime1">
              <a:rPr lang="pt-BR" smtClean="0"/>
              <a:t>09/04/2015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EB785-8D11-4EC3-8A0C-45F1B442E671}" type="datetime1">
              <a:rPr lang="pt-BR" smtClean="0"/>
              <a:t>09/04/2015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AE521-BB49-403E-B00E-33A4C0D117FC}" type="datetime1">
              <a:rPr lang="pt-BR" smtClean="0"/>
              <a:t>09/04/2015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573D1-6667-435B-B055-60EC0D5420E0}" type="datetime1">
              <a:rPr lang="pt-BR" smtClean="0"/>
              <a:t>09/04/2015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B0BB-BDE9-4FC9-9652-AB7F8C5E229F}" type="datetime1">
              <a:rPr lang="pt-BR" smtClean="0"/>
              <a:t>09/04/2015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76708-A092-4E7A-85E2-1B11CB5EB8A6}" type="datetime1">
              <a:rPr lang="pt-BR" smtClean="0"/>
              <a:t>09/04/2015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E05D8-1FD9-495A-A64C-7DB9BAF09CC2}" type="datetime1">
              <a:rPr lang="pt-BR" smtClean="0"/>
              <a:t>09/04/2015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893F7-8042-4A38-A32A-D1F18B26E718}" type="datetime1">
              <a:rPr lang="pt-BR" smtClean="0"/>
              <a:t>09/04/2015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8A0305-1412-4CB7-9E56-FB8B48E0D219}" type="datetime1">
              <a:rPr lang="pt-BR" smtClean="0"/>
              <a:t>09/04/2015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50323E-9B59-46B7-AC84-A38E9C43CD70}" type="datetime1">
              <a:rPr lang="pt-BR" smtClean="0"/>
              <a:t>09/04/2015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A6D133-6BF2-4E37-B565-CB85BCDB454B}" type="datetime1">
              <a:rPr lang="pt-BR" smtClean="0"/>
              <a:t>09/04/2015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it.gov/sites/default/files/oncdatabrief9final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intcommission.org/" TargetMode="External"/><Relationship Id="rId2" Type="http://schemas.openxmlformats.org/officeDocument/2006/relationships/hyperlink" Target="https://www.cchi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wjf.org/en/about-rwjf/newsroom/newsroom-content/2013/07/hospitals--physicians-make-major-strides-in-electronic-health-re.html" TargetMode="External"/><Relationship Id="rId4" Type="http://schemas.openxmlformats.org/officeDocument/2006/relationships/hyperlink" Target="http://www.healthit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algn="just"/>
            <a:r>
              <a:rPr lang="en-US" i="1" dirty="0" smtClean="0"/>
              <a:t>Certification </a:t>
            </a:r>
            <a:r>
              <a:rPr lang="en-US" i="1" dirty="0"/>
              <a:t>Commission for Health Information Technology </a:t>
            </a:r>
            <a:r>
              <a:rPr lang="en-US" dirty="0"/>
              <a:t>(</a:t>
            </a:r>
            <a:r>
              <a:rPr lang="en-US" dirty="0" smtClean="0"/>
              <a:t>CCHIT):</a:t>
            </a:r>
          </a:p>
          <a:p>
            <a:pPr lvl="1" algn="just"/>
            <a:r>
              <a:rPr lang="pt-BR" dirty="0" smtClean="0"/>
              <a:t>Fundada em 2004.</a:t>
            </a:r>
          </a:p>
          <a:p>
            <a:pPr lvl="1" algn="just"/>
            <a:endParaRPr lang="pt-BR" sz="700" dirty="0" smtClean="0"/>
          </a:p>
          <a:p>
            <a:pPr lvl="1" algn="just"/>
            <a:r>
              <a:rPr lang="pt-BR" dirty="0" smtClean="0"/>
              <a:t>Iniciou o processo de certificação de S-RES em 2006.</a:t>
            </a:r>
          </a:p>
          <a:p>
            <a:pPr lvl="1" algn="just"/>
            <a:endParaRPr lang="pt-BR" sz="600" dirty="0" smtClean="0"/>
          </a:p>
          <a:p>
            <a:pPr lvl="1" algn="just"/>
            <a:r>
              <a:rPr lang="pt-BR" dirty="0" smtClean="0"/>
              <a:t>Certificação visando 3 áreas:</a:t>
            </a:r>
          </a:p>
          <a:p>
            <a:pPr lvl="2" algn="just"/>
            <a:r>
              <a:rPr lang="pt-BR" dirty="0" smtClean="0"/>
              <a:t>Funcionalidade</a:t>
            </a:r>
          </a:p>
          <a:p>
            <a:pPr lvl="2" algn="just"/>
            <a:r>
              <a:rPr lang="pt-BR" dirty="0" smtClean="0"/>
              <a:t>Segurança</a:t>
            </a:r>
          </a:p>
          <a:p>
            <a:pPr lvl="2" algn="just"/>
            <a:r>
              <a:rPr lang="pt-BR" dirty="0" smtClean="0"/>
              <a:t>Interoperabilidade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Até meados de 2009, já tinha certificado mais de 200 S-RES.</a:t>
            </a:r>
          </a:p>
          <a:p>
            <a:pPr lvl="2" algn="just"/>
            <a:endParaRPr lang="pt-BR" sz="400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Certificação de S-RES nos EUA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992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err="1" smtClean="0"/>
              <a:t>GoldBook</a:t>
            </a:r>
            <a:r>
              <a:rPr lang="pt-BR" dirty="0" smtClean="0"/>
              <a:t>. Inovação Tecnológica em Educação e Saúde. </a:t>
            </a:r>
            <a:r>
              <a:rPr lang="pt-BR" b="1" dirty="0" smtClean="0"/>
              <a:t>Muito </a:t>
            </a:r>
            <a:r>
              <a:rPr lang="pt-BR" b="1" dirty="0"/>
              <a:t>além do Prontuário Eletrônico: </a:t>
            </a:r>
            <a:r>
              <a:rPr lang="pt-BR" b="1" dirty="0" smtClean="0"/>
              <a:t>Uma visão </a:t>
            </a:r>
            <a:r>
              <a:rPr lang="pt-BR" b="1" dirty="0"/>
              <a:t>sintética, e parcial, do </a:t>
            </a:r>
            <a:r>
              <a:rPr lang="pt-BR" b="1" dirty="0" smtClean="0"/>
              <a:t>desenvolvimento </a:t>
            </a:r>
            <a:r>
              <a:rPr lang="pt-BR" b="1" dirty="0"/>
              <a:t>da área de Informações </a:t>
            </a:r>
            <a:r>
              <a:rPr lang="pt-BR" b="1" dirty="0" smtClean="0"/>
              <a:t>em </a:t>
            </a:r>
            <a:r>
              <a:rPr lang="pt-BR" b="1" dirty="0"/>
              <a:t>Saúde nos Estados </a:t>
            </a:r>
            <a:r>
              <a:rPr lang="pt-BR" b="1" dirty="0" smtClean="0"/>
              <a:t>Unidos. </a:t>
            </a:r>
          </a:p>
          <a:p>
            <a:pPr algn="just"/>
            <a:endParaRPr lang="pt-BR" b="1" dirty="0"/>
          </a:p>
          <a:p>
            <a:pPr algn="just"/>
            <a:r>
              <a:rPr lang="en-US" dirty="0" smtClean="0"/>
              <a:t>The Office of the National Coordinator for Health Information Technology. </a:t>
            </a:r>
            <a:r>
              <a:rPr lang="en-US" b="1" dirty="0" smtClean="0"/>
              <a:t>Adoption </a:t>
            </a:r>
            <a:r>
              <a:rPr lang="en-US" b="1" dirty="0"/>
              <a:t>of Electronic Health Record Systems among U.S. Non-federal Acute </a:t>
            </a:r>
            <a:r>
              <a:rPr lang="en-US" b="1" dirty="0" smtClean="0"/>
              <a:t>Care </a:t>
            </a:r>
            <a:r>
              <a:rPr lang="en-US" b="1" dirty="0"/>
              <a:t>Hospitals: </a:t>
            </a:r>
            <a:r>
              <a:rPr lang="en-US" b="1" dirty="0" smtClean="0"/>
              <a:t>2008-2012. </a:t>
            </a:r>
            <a:r>
              <a:rPr lang="en-US" dirty="0" err="1" smtClean="0"/>
              <a:t>Disponível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&lt;</a:t>
            </a:r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www.healthit.gov/sites/default/files/oncdatabrief9final.pdf</a:t>
            </a:r>
            <a:r>
              <a:rPr lang="en-US" dirty="0" smtClean="0"/>
              <a:t>&gt;</a:t>
            </a:r>
            <a:endParaRPr lang="pt-BR" b="1" dirty="0" smtClean="0"/>
          </a:p>
          <a:p>
            <a:pPr marL="109728" indent="0" algn="just">
              <a:buNone/>
            </a:pPr>
            <a:endParaRPr lang="pt-BR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10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30704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Certification Commission for Health Information </a:t>
            </a:r>
            <a:r>
              <a:rPr lang="en-US" dirty="0" smtClean="0"/>
              <a:t>Technology Website. </a:t>
            </a:r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://www.cchit.org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Joint Commission Website. &lt;</a:t>
            </a:r>
            <a:r>
              <a:rPr lang="pt-BR" dirty="0">
                <a:hlinkClick r:id="rId3"/>
              </a:rPr>
              <a:t>http://www.jointcommission.org/</a:t>
            </a:r>
            <a:r>
              <a:rPr lang="en-US" dirty="0" smtClean="0"/>
              <a:t>&gt;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Health </a:t>
            </a:r>
            <a:r>
              <a:rPr lang="pt-BR" dirty="0" err="1"/>
              <a:t>Information</a:t>
            </a:r>
            <a:r>
              <a:rPr lang="pt-BR" dirty="0"/>
              <a:t> Technology Website. &lt;</a:t>
            </a:r>
            <a:r>
              <a:rPr lang="pt-BR" dirty="0">
                <a:hlinkClick r:id="rId4"/>
              </a:rPr>
              <a:t>http://www.healthit.gov</a:t>
            </a:r>
            <a:r>
              <a:rPr lang="pt-BR" dirty="0" smtClean="0">
                <a:hlinkClick r:id="rId4"/>
              </a:rPr>
              <a:t>/</a:t>
            </a:r>
            <a:r>
              <a:rPr lang="pt-BR" dirty="0" smtClean="0"/>
              <a:t>&gt;.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Robert Wood Johnson </a:t>
            </a:r>
            <a:r>
              <a:rPr lang="pt-BR" dirty="0" smtClean="0"/>
              <a:t>Foundation. </a:t>
            </a:r>
            <a:r>
              <a:rPr lang="en-US" b="1" dirty="0"/>
              <a:t>Hospitals, Physicians Make Major Strides in Electronic Health Record </a:t>
            </a:r>
            <a:r>
              <a:rPr lang="en-US" b="1" dirty="0" smtClean="0"/>
              <a:t>Adoption. </a:t>
            </a:r>
            <a:r>
              <a:rPr lang="en-US" dirty="0" err="1" smtClean="0"/>
              <a:t>Disponível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&lt;</a:t>
            </a:r>
            <a:r>
              <a:rPr lang="pt-BR" dirty="0" smtClean="0">
                <a:hlinkClick r:id="rId5"/>
              </a:rPr>
              <a:t>http</a:t>
            </a:r>
            <a:r>
              <a:rPr lang="pt-BR" dirty="0">
                <a:hlinkClick r:id="rId5"/>
              </a:rPr>
              <a:t>://</a:t>
            </a:r>
            <a:r>
              <a:rPr lang="pt-BR" dirty="0" smtClean="0">
                <a:hlinkClick r:id="rId5"/>
              </a:rPr>
              <a:t>www.rwjf.org/en/about-rwjf/newsroom/newsroom-content/2013/07/hospitals-</a:t>
            </a:r>
            <a:r>
              <a:rPr lang="pt-BR" dirty="0">
                <a:hlinkClick r:id="rId5"/>
              </a:rPr>
              <a:t>-physicians-make-major-strides-in-electronic-health-re.html </a:t>
            </a:r>
            <a:r>
              <a:rPr lang="en-US" dirty="0" smtClean="0"/>
              <a:t>&gt;</a:t>
            </a:r>
            <a:endParaRPr lang="en-US" b="1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11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4434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Commission</a:t>
            </a:r>
            <a:r>
              <a:rPr lang="pt-BR" dirty="0" smtClean="0"/>
              <a:t>: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Órgão de acreditação de unidades de saúde.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Verifica se organizações de saúde estão usando S-RES corretamente para a prestação de assistência à saúde.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Visa o gerenciamento da informação do paciente.</a:t>
            </a:r>
          </a:p>
          <a:p>
            <a:pPr lvl="1" algn="just">
              <a:spcBef>
                <a:spcPts val="1200"/>
              </a:spcBef>
            </a:pPr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2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dirty="0" smtClean="0"/>
              <a:t>Certificação dos processos de uso de S-RES nos EUA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0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b="1" i="1" dirty="0"/>
              <a:t>Health Information Technology for Economic and Clinical Health Act (HITECH</a:t>
            </a:r>
            <a:r>
              <a:rPr lang="en-US" b="1" i="1" dirty="0" smtClean="0"/>
              <a:t>)</a:t>
            </a:r>
            <a:r>
              <a:rPr lang="en-US" i="1" dirty="0" smtClean="0"/>
              <a:t>.</a:t>
            </a:r>
          </a:p>
          <a:p>
            <a:pPr marL="603504" lvl="2" indent="-256032" algn="just">
              <a:spcBef>
                <a:spcPts val="1000"/>
              </a:spcBef>
              <a:buSzPct val="68000"/>
              <a:buFont typeface="Wingdings 3"/>
              <a:buChar char=""/>
            </a:pPr>
            <a:r>
              <a:rPr lang="pt-BR" dirty="0" smtClean="0"/>
              <a:t>Incluído em 2009 no </a:t>
            </a:r>
            <a:r>
              <a:rPr lang="pt-BR" dirty="0"/>
              <a:t>pacote de estímulo econômico </a:t>
            </a:r>
            <a:r>
              <a:rPr lang="en-US" i="1" dirty="0"/>
              <a:t>American Recovery and Reinvestment Act (ARRA) </a:t>
            </a:r>
            <a:r>
              <a:rPr lang="pt-BR" dirty="0" smtClean="0"/>
              <a:t>.</a:t>
            </a:r>
          </a:p>
          <a:p>
            <a:pPr marL="603504" lvl="2" indent="-256032" algn="just">
              <a:spcBef>
                <a:spcPts val="1000"/>
              </a:spcBef>
              <a:buSzPct val="68000"/>
              <a:buFont typeface="Wingdings 3"/>
              <a:buChar char=""/>
            </a:pPr>
            <a:r>
              <a:rPr lang="pt-BR" dirty="0"/>
              <a:t>Regulamentou o </a:t>
            </a:r>
            <a:r>
              <a:rPr lang="en-US" b="1" i="1" dirty="0"/>
              <a:t>Office of the National Coordinator for Health Information Technology (ONC)</a:t>
            </a:r>
          </a:p>
          <a:p>
            <a:pPr lvl="2" algn="just">
              <a:spcBef>
                <a:spcPts val="1000"/>
              </a:spcBef>
            </a:pPr>
            <a:r>
              <a:rPr lang="pt-BR" dirty="0"/>
              <a:t>Divisão do </a:t>
            </a:r>
            <a:r>
              <a:rPr lang="en-US" i="1" dirty="0"/>
              <a:t>U.S. Department of Health and Human Services (HHS)</a:t>
            </a:r>
            <a:endParaRPr lang="pt-BR" i="1" dirty="0"/>
          </a:p>
          <a:p>
            <a:pPr marL="603504" lvl="2" indent="-256032" algn="just">
              <a:spcBef>
                <a:spcPts val="1000"/>
              </a:spcBef>
              <a:buSzPct val="68000"/>
              <a:buFont typeface="Wingdings 3"/>
              <a:buChar char=""/>
            </a:pPr>
            <a:r>
              <a:rPr lang="pt-BR" dirty="0"/>
              <a:t>Principal objetivo é fomentar a adoção e uso adequado de </a:t>
            </a:r>
            <a:r>
              <a:rPr lang="pt-BR" dirty="0" smtClean="0"/>
              <a:t>S-RES.</a:t>
            </a:r>
          </a:p>
          <a:p>
            <a:pPr marL="886968" lvl="3" indent="-256032" algn="just">
              <a:spcBef>
                <a:spcPts val="1000"/>
              </a:spcBef>
              <a:buSzPct val="68000"/>
              <a:buFont typeface="Wingdings 3"/>
              <a:buChar char=""/>
            </a:pPr>
            <a:r>
              <a:rPr lang="pt-BR" dirty="0" smtClean="0"/>
              <a:t>Programas de incentivo financeiro em </a:t>
            </a:r>
            <a:r>
              <a:rPr lang="pt-BR" dirty="0" err="1" smtClean="0"/>
              <a:t>Medicare</a:t>
            </a:r>
            <a:r>
              <a:rPr lang="pt-BR" dirty="0" smtClean="0"/>
              <a:t> e </a:t>
            </a:r>
            <a:r>
              <a:rPr lang="pt-BR" dirty="0" err="1" smtClean="0"/>
              <a:t>Madicaid</a:t>
            </a:r>
            <a:r>
              <a:rPr lang="pt-BR" dirty="0" smtClean="0"/>
              <a:t>.</a:t>
            </a:r>
          </a:p>
          <a:p>
            <a:pPr marL="886968" lvl="3" indent="-256032" algn="just">
              <a:spcBef>
                <a:spcPts val="1000"/>
              </a:spcBef>
              <a:buSzPct val="68000"/>
              <a:buFont typeface="Wingdings 3"/>
              <a:buChar char=""/>
            </a:pPr>
            <a:r>
              <a:rPr lang="pt-BR" dirty="0"/>
              <a:t>Penalidades para a não adoção de S-RES.</a:t>
            </a:r>
            <a:endParaRPr lang="pt-BR" dirty="0" smtClean="0"/>
          </a:p>
          <a:p>
            <a:pPr marL="630936" lvl="2" indent="0" algn="just">
              <a:buNone/>
            </a:pPr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lvl="1"/>
            <a:endParaRPr lang="en-US" dirty="0" smtClean="0"/>
          </a:p>
          <a:p>
            <a:pPr lvl="1"/>
            <a:endParaRPr lang="pt-BR" b="1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3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Programas de Incentivo para </a:t>
            </a:r>
            <a:br>
              <a:rPr lang="pt-BR" sz="3200" dirty="0" smtClean="0"/>
            </a:br>
            <a:r>
              <a:rPr lang="pt-BR" sz="3200" dirty="0" smtClean="0"/>
              <a:t>Adoção de S-RES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110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i="1" dirty="0" smtClean="0"/>
              <a:t>Meaningful Use (MU):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Conjunto de critérios definidos pelo programa de incentivo dos Centros de Serviços em </a:t>
            </a:r>
            <a:r>
              <a:rPr lang="pt-BR" dirty="0" err="1" smtClean="0"/>
              <a:t>Medicare</a:t>
            </a:r>
            <a:r>
              <a:rPr lang="pt-BR" dirty="0" smtClean="0"/>
              <a:t> e </a:t>
            </a:r>
            <a:r>
              <a:rPr lang="pt-BR" dirty="0" err="1" smtClean="0"/>
              <a:t>Medicaid</a:t>
            </a:r>
            <a:r>
              <a:rPr lang="pt-BR" dirty="0" smtClean="0"/>
              <a:t> (</a:t>
            </a:r>
            <a:r>
              <a:rPr lang="pt-BR" i="1" dirty="0" smtClean="0"/>
              <a:t>Centers </a:t>
            </a:r>
            <a:r>
              <a:rPr lang="pt-BR" i="1" dirty="0"/>
              <a:t>for </a:t>
            </a:r>
            <a:r>
              <a:rPr lang="pt-BR" i="1" dirty="0" err="1"/>
              <a:t>Medicare</a:t>
            </a:r>
            <a:r>
              <a:rPr lang="pt-BR" i="1" dirty="0"/>
              <a:t> &amp; </a:t>
            </a:r>
            <a:r>
              <a:rPr lang="pt-BR" i="1" dirty="0" err="1"/>
              <a:t>Medicaid</a:t>
            </a:r>
            <a:r>
              <a:rPr lang="pt-BR" i="1" dirty="0"/>
              <a:t> Services </a:t>
            </a:r>
            <a:r>
              <a:rPr lang="pt-BR" dirty="0" smtClean="0"/>
              <a:t>- CMS</a:t>
            </a:r>
            <a:r>
              <a:rPr lang="pt-BR" dirty="0"/>
              <a:t>)  </a:t>
            </a:r>
            <a:r>
              <a:rPr lang="pt-BR" dirty="0" smtClean="0"/>
              <a:t>para uso adequado de S-RES.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Dois tipos de apoio financeiro:</a:t>
            </a:r>
          </a:p>
          <a:p>
            <a:pPr lvl="2" algn="just">
              <a:spcBef>
                <a:spcPts val="1200"/>
              </a:spcBef>
            </a:pPr>
            <a:r>
              <a:rPr lang="pt-BR" dirty="0" err="1" smtClean="0"/>
              <a:t>Attestation</a:t>
            </a:r>
            <a:r>
              <a:rPr lang="pt-BR" dirty="0" smtClean="0"/>
              <a:t>: Hospitais demonstram uso significativo de S-RES certificado.</a:t>
            </a:r>
          </a:p>
          <a:p>
            <a:pPr lvl="2" algn="just">
              <a:spcBef>
                <a:spcPts val="1200"/>
              </a:spcBef>
            </a:pPr>
            <a:r>
              <a:rPr lang="pt-BR" dirty="0" err="1" smtClean="0"/>
              <a:t>Adopt</a:t>
            </a:r>
            <a:r>
              <a:rPr lang="pt-BR" dirty="0" smtClean="0"/>
              <a:t>-</a:t>
            </a:r>
            <a:r>
              <a:rPr lang="pt-BR" dirty="0" err="1" smtClean="0"/>
              <a:t>Implement</a:t>
            </a:r>
            <a:r>
              <a:rPr lang="pt-BR" dirty="0" smtClean="0"/>
              <a:t>-Upgrade: Apoio financeiro para a implantação de S-RES.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Dividido em estágios:</a:t>
            </a:r>
          </a:p>
          <a:p>
            <a:pPr lvl="2" algn="just">
              <a:spcBef>
                <a:spcPts val="1200"/>
              </a:spcBef>
            </a:pPr>
            <a:r>
              <a:rPr lang="pt-BR" dirty="0" smtClean="0"/>
              <a:t>2011-2012: Estágio 1 – Captura e troca de dados.</a:t>
            </a:r>
          </a:p>
          <a:p>
            <a:pPr lvl="2" algn="just">
              <a:spcBef>
                <a:spcPts val="1200"/>
              </a:spcBef>
            </a:pPr>
            <a:r>
              <a:rPr lang="pt-BR" dirty="0" smtClean="0"/>
              <a:t>2014: Estágio 2 – Processos clínicos avançados.</a:t>
            </a:r>
            <a:endParaRPr lang="pt-BR" dirty="0"/>
          </a:p>
          <a:p>
            <a:pPr lvl="2" algn="just">
              <a:spcBef>
                <a:spcPts val="1200"/>
              </a:spcBef>
            </a:pPr>
            <a:r>
              <a:rPr lang="pt-BR" dirty="0" smtClean="0"/>
              <a:t>2016: Estágio 3 – Melhores resultados.</a:t>
            </a:r>
            <a:endParaRPr lang="pt-BR" dirty="0"/>
          </a:p>
          <a:p>
            <a:pPr lvl="2" algn="just">
              <a:spcBef>
                <a:spcPts val="1200"/>
              </a:spcBef>
            </a:pP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4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/>
              <a:t>Programas de Incentivo para </a:t>
            </a:r>
            <a:br>
              <a:rPr lang="pt-BR" sz="3200" dirty="0"/>
            </a:br>
            <a:r>
              <a:rPr lang="pt-BR" sz="3200" dirty="0"/>
              <a:t>Adoção de S-RES</a:t>
            </a:r>
          </a:p>
        </p:txBody>
      </p:sp>
    </p:spTree>
    <p:extLst>
      <p:ext uri="{BB962C8B-B14F-4D97-AF65-F5344CB8AC3E}">
        <p14:creationId xmlns:p14="http://schemas.microsoft.com/office/powerpoint/2010/main" val="19372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5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pPr algn="ctr"/>
            <a:r>
              <a:rPr lang="pt-BR" sz="4400" dirty="0"/>
              <a:t>MU </a:t>
            </a:r>
            <a:r>
              <a:rPr lang="pt-BR" sz="4400" dirty="0" smtClean="0"/>
              <a:t>–Estágios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1052736"/>
            <a:ext cx="7416824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8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6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MU – Objetivos Estágio 1</a:t>
            </a:r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697348"/>
            <a:ext cx="6444716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0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2400"/>
              </a:spcBef>
            </a:pPr>
            <a:r>
              <a:rPr lang="pt-BR" dirty="0" smtClean="0"/>
              <a:t>Em 2011, ONC cria processo de certificação de S-RES visando ajudar a aderência às exigências do MU.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Exigência do uso de S-RES certificados para participação no </a:t>
            </a:r>
            <a:r>
              <a:rPr lang="pt-BR" dirty="0" err="1" smtClean="0"/>
              <a:t>Medicare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Madicaid</a:t>
            </a:r>
            <a:r>
              <a:rPr lang="pt-BR" dirty="0" smtClean="0"/>
              <a:t> EHR Incentive </a:t>
            </a:r>
            <a:r>
              <a:rPr lang="pt-BR" dirty="0" err="1" smtClean="0"/>
              <a:t>Programs</a:t>
            </a:r>
            <a:r>
              <a:rPr lang="pt-BR" dirty="0" smtClean="0"/>
              <a:t>.</a:t>
            </a:r>
          </a:p>
          <a:p>
            <a:pPr algn="just">
              <a:spcBef>
                <a:spcPts val="2400"/>
              </a:spcBef>
            </a:pPr>
            <a:r>
              <a:rPr lang="pt-BR" dirty="0" smtClean="0"/>
              <a:t>Órgãos para atividades de teste e certificação</a:t>
            </a:r>
          </a:p>
          <a:p>
            <a:pPr lvl="1" algn="just">
              <a:spcBef>
                <a:spcPts val="1200"/>
              </a:spcBef>
            </a:pPr>
            <a:r>
              <a:rPr lang="en-US" dirty="0" smtClean="0"/>
              <a:t>ONC-Authorized </a:t>
            </a:r>
            <a:r>
              <a:rPr lang="en-US" dirty="0"/>
              <a:t>Testing and Certification Bodies (ATCBs) </a:t>
            </a:r>
            <a:endParaRPr lang="pt-BR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7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Certificação de S-RES ONC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5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8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Certificação vs.</a:t>
            </a:r>
            <a:r>
              <a:rPr lang="en-US" dirty="0" smtClean="0"/>
              <a:t> Meaningful Use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51370"/>
            <a:ext cx="8640960" cy="163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9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Avanços com os Programas de Incentivo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5513"/>
            <a:ext cx="914400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4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2316</TotalTime>
  <Words>432</Words>
  <Application>Microsoft Office PowerPoint</Application>
  <PresentationFormat>Apresentação na tela (4:3)</PresentationFormat>
  <Paragraphs>70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Concurso</vt:lpstr>
      <vt:lpstr>Certificação de S-RES nos EUA</vt:lpstr>
      <vt:lpstr>Certificação dos processos de uso de S-RES nos EUA</vt:lpstr>
      <vt:lpstr>Programas de Incentivo para  Adoção de S-RES</vt:lpstr>
      <vt:lpstr>Programas de Incentivo para  Adoção de S-RES</vt:lpstr>
      <vt:lpstr>MU –Estágios</vt:lpstr>
      <vt:lpstr>MU – Objetivos Estágio 1</vt:lpstr>
      <vt:lpstr>Certificação de S-RES ONC</vt:lpstr>
      <vt:lpstr>Certificação vs. Meaningful Use</vt:lpstr>
      <vt:lpstr>Avanços com os Programas de Incentivo</vt:lpstr>
      <vt:lpstr>Referências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AUDITORIA INTERNA DO SISTEMA DE REGISTRO ELETRÕNICO DE SAÚDE DO HCFMRP COM BASE NO PROCESSO DE CERTIFICAÇÃO SBIS/CFM</dc:title>
  <dc:creator>luizjr</dc:creator>
  <cp:lastModifiedBy>Paulo Mazzoncini de Azevedo Marques</cp:lastModifiedBy>
  <cp:revision>123</cp:revision>
  <dcterms:created xsi:type="dcterms:W3CDTF">2013-08-15T18:56:34Z</dcterms:created>
  <dcterms:modified xsi:type="dcterms:W3CDTF">2015-04-09T20:40:50Z</dcterms:modified>
</cp:coreProperties>
</file>