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2" r:id="rId6"/>
    <p:sldId id="263" r:id="rId7"/>
    <p:sldId id="260" r:id="rId8"/>
    <p:sldId id="261" r:id="rId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3">
        <a:schemeClr val="bg1"/>
      </p:bgRef>
    </p:bg>
    <p:spTree>
      <p:nvGrpSpPr>
        <p:cNvPr id="1" name=""/>
        <p:cNvGrpSpPr/>
        <p:nvPr/>
      </p:nvGrpSpPr>
      <p:grpSpPr>
        <a:xfrm>
          <a:off x="0" y="0"/>
          <a:ext cx="0" cy="0"/>
          <a:chOff x="0" y="0"/>
          <a:chExt cx="0" cy="0"/>
        </a:xfrm>
      </p:grpSpPr>
      <p:sp>
        <p:nvSpPr>
          <p:cNvPr id="12" name="Retângu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ângulo de cantos arredondado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ítu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A873B133-A54C-484F-A3FA-BACD6C63D76C}" type="datetimeFigureOut">
              <a:rPr lang="pt-BR" smtClean="0"/>
              <a:pPr/>
              <a:t>19/03/2015</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29" name="Espaço Reservado para Número de Slide 28"/>
          <p:cNvSpPr>
            <a:spLocks noGrp="1"/>
          </p:cNvSpPr>
          <p:nvPr>
            <p:ph type="sldNum" sz="quarter" idx="12"/>
          </p:nvPr>
        </p:nvSpPr>
        <p:spPr/>
        <p:txBody>
          <a:bodyPr lIns="0" tIns="0" rIns="0" bIns="0">
            <a:noAutofit/>
          </a:bodyPr>
          <a:lstStyle>
            <a:lvl1pPr>
              <a:defRPr sz="1400">
                <a:solidFill>
                  <a:srgbClr val="FFFFFF"/>
                </a:solidFill>
              </a:defRPr>
            </a:lvl1pPr>
          </a:lstStyle>
          <a:p>
            <a:fld id="{B30CAFF7-CDE2-43C9-B977-8D5E18940D26}" type="slidenum">
              <a:rPr lang="pt-BR" smtClean="0"/>
              <a:pPr/>
              <a:t>‹nº›</a:t>
            </a:fld>
            <a:endParaRPr lang="pt-BR"/>
          </a:p>
        </p:txBody>
      </p:sp>
      <p:sp>
        <p:nvSpPr>
          <p:cNvPr id="7" name="Retângu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873B133-A54C-484F-A3FA-BACD6C63D76C}" type="datetimeFigureOut">
              <a:rPr lang="pt-BR" smtClean="0"/>
              <a:pPr/>
              <a:t>19/03/2015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30CAFF7-CDE2-43C9-B977-8D5E18940D26}"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1"/>
            <a:ext cx="201168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914400" y="274640"/>
            <a:ext cx="55626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873B133-A54C-484F-A3FA-BACD6C63D76C}" type="datetimeFigureOut">
              <a:rPr lang="pt-BR" smtClean="0"/>
              <a:pPr/>
              <a:t>19/03/2015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30CAFF7-CDE2-43C9-B977-8D5E18940D26}"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A873B133-A54C-484F-A3FA-BACD6C63D76C}" type="datetimeFigureOut">
              <a:rPr lang="pt-BR" smtClean="0"/>
              <a:pPr/>
              <a:t>19/03/2015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30CAFF7-CDE2-43C9-B977-8D5E18940D26}" type="slidenum">
              <a:rPr lang="pt-BR" smtClean="0"/>
              <a:pPr/>
              <a:t>‹nº›</a:t>
            </a:fld>
            <a:endParaRPr lang="pt-BR"/>
          </a:p>
        </p:txBody>
      </p:sp>
      <p:sp>
        <p:nvSpPr>
          <p:cNvPr id="8" name="Espaço Reservado para Conteúdo 7"/>
          <p:cNvSpPr>
            <a:spLocks noGrp="1"/>
          </p:cNvSpPr>
          <p:nvPr>
            <p:ph sz="quarter" idx="1"/>
          </p:nvPr>
        </p:nvSpPr>
        <p:spPr>
          <a:xfrm>
            <a:off x="914400" y="1447800"/>
            <a:ext cx="7772400" cy="45720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11" name="Retângu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ângulo de cantos arredondado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A873B133-A54C-484F-A3FA-BACD6C63D76C}" type="datetimeFigureOut">
              <a:rPr lang="pt-BR" smtClean="0"/>
              <a:pPr/>
              <a:t>19/03/2015</a:t>
            </a:fld>
            <a:endParaRPr lang="pt-BR"/>
          </a:p>
        </p:txBody>
      </p:sp>
      <p:sp>
        <p:nvSpPr>
          <p:cNvPr id="5" name="Espaço Reservado para Rodapé 4"/>
          <p:cNvSpPr>
            <a:spLocks noGrp="1"/>
          </p:cNvSpPr>
          <p:nvPr>
            <p:ph type="ftr" sz="quarter" idx="11"/>
          </p:nvPr>
        </p:nvSpPr>
        <p:spPr>
          <a:xfrm>
            <a:off x="800100" y="6172200"/>
            <a:ext cx="4000500" cy="457200"/>
          </a:xfrm>
        </p:spPr>
        <p:txBody>
          <a:bodyPr/>
          <a:lstStyle/>
          <a:p>
            <a:endParaRPr lang="pt-BR"/>
          </a:p>
        </p:txBody>
      </p:sp>
      <p:sp>
        <p:nvSpPr>
          <p:cNvPr id="7" name="Retângu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146304" y="6208776"/>
            <a:ext cx="457200" cy="457200"/>
          </a:xfrm>
        </p:spPr>
        <p:txBody>
          <a:bodyPr/>
          <a:lstStyle/>
          <a:p>
            <a:fld id="{B30CAFF7-CDE2-43C9-B977-8D5E18940D26}"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A873B133-A54C-484F-A3FA-BACD6C63D76C}" type="datetimeFigureOut">
              <a:rPr lang="pt-BR" smtClean="0"/>
              <a:pPr/>
              <a:t>19/03/2015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30CAFF7-CDE2-43C9-B977-8D5E18940D26}" type="slidenum">
              <a:rPr lang="pt-BR" smtClean="0"/>
              <a:pPr/>
              <a:t>‹nº›</a:t>
            </a:fld>
            <a:endParaRPr lang="pt-BR"/>
          </a:p>
        </p:txBody>
      </p:sp>
      <p:sp>
        <p:nvSpPr>
          <p:cNvPr id="9" name="Espaço Reservado para Conteúdo 8"/>
          <p:cNvSpPr>
            <a:spLocks noGrp="1"/>
          </p:cNvSpPr>
          <p:nvPr>
            <p:ph sz="quarter" idx="1"/>
          </p:nvPr>
        </p:nvSpPr>
        <p:spPr>
          <a:xfrm>
            <a:off x="914400" y="1447800"/>
            <a:ext cx="3749040" cy="45720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933950" y="1447800"/>
            <a:ext cx="3749040" cy="45720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3050"/>
            <a:ext cx="7772400" cy="1143000"/>
          </a:xfrm>
        </p:spPr>
        <p:txBody>
          <a:bodyPr anchor="b" anchorCtr="0"/>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7" name="Espaço Reservado para Data 6"/>
          <p:cNvSpPr>
            <a:spLocks noGrp="1"/>
          </p:cNvSpPr>
          <p:nvPr>
            <p:ph type="dt" sz="half" idx="10"/>
          </p:nvPr>
        </p:nvSpPr>
        <p:spPr/>
        <p:txBody>
          <a:bodyPr/>
          <a:lstStyle/>
          <a:p>
            <a:fld id="{A873B133-A54C-484F-A3FA-BACD6C63D76C}" type="datetimeFigureOut">
              <a:rPr lang="pt-BR" smtClean="0"/>
              <a:pPr/>
              <a:t>19/03/2015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30CAFF7-CDE2-43C9-B977-8D5E18940D26}" type="slidenum">
              <a:rPr lang="pt-BR" smtClean="0"/>
              <a:pPr/>
              <a:t>‹nº›</a:t>
            </a:fld>
            <a:endParaRPr lang="pt-BR"/>
          </a:p>
        </p:txBody>
      </p:sp>
      <p:sp>
        <p:nvSpPr>
          <p:cNvPr id="11" name="Espaço Reservado para Conteúdo 10"/>
          <p:cNvSpPr>
            <a:spLocks noGrp="1"/>
          </p:cNvSpPr>
          <p:nvPr>
            <p:ph sz="half" idx="2"/>
          </p:nvPr>
        </p:nvSpPr>
        <p:spPr>
          <a:xfrm>
            <a:off x="914400" y="2247900"/>
            <a:ext cx="3733800" cy="38862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4"/>
          </p:nvPr>
        </p:nvSpPr>
        <p:spPr>
          <a:xfrm>
            <a:off x="4953000" y="2247900"/>
            <a:ext cx="3733800" cy="38862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A873B133-A54C-484F-A3FA-BACD6C63D76C}" type="datetimeFigureOut">
              <a:rPr lang="pt-BR" smtClean="0"/>
              <a:pPr/>
              <a:t>19/03/2015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30CAFF7-CDE2-43C9-B977-8D5E18940D26}"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873B133-A54C-484F-A3FA-BACD6C63D76C}" type="datetimeFigureOut">
              <a:rPr lang="pt-BR" smtClean="0"/>
              <a:pPr/>
              <a:t>19/03/2015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30CAFF7-CDE2-43C9-B977-8D5E18940D26}"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Retângu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ângulo de cantos arredondado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914400" y="273050"/>
            <a:ext cx="7772400" cy="1143000"/>
          </a:xfrm>
        </p:spPr>
        <p:txBody>
          <a:bodyPr anchor="b" anchorCtr="0"/>
          <a:lstStyle>
            <a:lvl1pPr algn="l">
              <a:buNone/>
              <a:defRPr sz="4000" b="0"/>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A873B133-A54C-484F-A3FA-BACD6C63D76C}" type="datetimeFigureOut">
              <a:rPr lang="pt-BR" smtClean="0"/>
              <a:pPr/>
              <a:t>19/03/2015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30CAFF7-CDE2-43C9-B977-8D5E18940D26}" type="slidenum">
              <a:rPr lang="pt-BR" smtClean="0"/>
              <a:pPr/>
              <a:t>‹nº›</a:t>
            </a:fld>
            <a:endParaRPr lang="pt-BR"/>
          </a:p>
        </p:txBody>
      </p:sp>
      <p:sp>
        <p:nvSpPr>
          <p:cNvPr id="11" name="Espaço Reservado para Conteúdo 10"/>
          <p:cNvSpPr>
            <a:spLocks noGrp="1"/>
          </p:cNvSpPr>
          <p:nvPr>
            <p:ph sz="quarter" idx="1"/>
          </p:nvPr>
        </p:nvSpPr>
        <p:spPr>
          <a:xfrm>
            <a:off x="2971800" y="1600200"/>
            <a:ext cx="5715000" cy="44958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A873B133-A54C-484F-A3FA-BACD6C63D76C}" type="datetimeFigureOut">
              <a:rPr lang="pt-BR" smtClean="0"/>
              <a:pPr/>
              <a:t>19/03/2015</a:t>
            </a:fld>
            <a:endParaRPr lang="pt-BR"/>
          </a:p>
        </p:txBody>
      </p:sp>
      <p:sp>
        <p:nvSpPr>
          <p:cNvPr id="6" name="Espaço Reservado para Rodapé 5"/>
          <p:cNvSpPr>
            <a:spLocks noGrp="1"/>
          </p:cNvSpPr>
          <p:nvPr>
            <p:ph type="ftr" sz="quarter" idx="11"/>
          </p:nvPr>
        </p:nvSpPr>
        <p:spPr>
          <a:xfrm>
            <a:off x="914400" y="6172200"/>
            <a:ext cx="3886200" cy="457200"/>
          </a:xfrm>
        </p:spPr>
        <p:txBody>
          <a:bodyPr/>
          <a:lstStyle/>
          <a:p>
            <a:endParaRPr lang="pt-BR"/>
          </a:p>
        </p:txBody>
      </p:sp>
      <p:sp>
        <p:nvSpPr>
          <p:cNvPr id="7" name="Espaço Reservado para Número de Slide 6"/>
          <p:cNvSpPr>
            <a:spLocks noGrp="1"/>
          </p:cNvSpPr>
          <p:nvPr>
            <p:ph type="sldNum" sz="quarter" idx="12"/>
          </p:nvPr>
        </p:nvSpPr>
        <p:spPr>
          <a:xfrm>
            <a:off x="146304" y="6208776"/>
            <a:ext cx="457200" cy="457200"/>
          </a:xfrm>
        </p:spPr>
        <p:txBody>
          <a:bodyPr/>
          <a:lstStyle/>
          <a:p>
            <a:fld id="{B30CAFF7-CDE2-43C9-B977-8D5E18940D26}" type="slidenum">
              <a:rPr lang="pt-BR" smtClean="0"/>
              <a:pPr/>
              <a:t>‹nº›</a:t>
            </a:fld>
            <a:endParaRPr lang="pt-BR"/>
          </a:p>
        </p:txBody>
      </p:sp>
      <p:sp>
        <p:nvSpPr>
          <p:cNvPr id="11" name="Retângu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ço Reservado para Imagem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t-BR" smtClean="0"/>
              <a:t>Clique no ícone para adicionar uma imagem</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ângu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ângulo de cantos arredondado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ço Reservado para Títu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873B133-A54C-484F-A3FA-BACD6C63D76C}" type="datetimeFigureOut">
              <a:rPr lang="pt-BR" smtClean="0"/>
              <a:pPr/>
              <a:t>19/03/2015</a:t>
            </a:fld>
            <a:endParaRPr lang="pt-BR"/>
          </a:p>
        </p:txBody>
      </p:sp>
      <p:sp>
        <p:nvSpPr>
          <p:cNvPr id="3" name="Espaço Reservado para Rodapé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30CAFF7-CDE2-43C9-B977-8D5E18940D26}"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95400" y="3200400"/>
            <a:ext cx="6949008" cy="3108920"/>
          </a:xfrm>
        </p:spPr>
        <p:txBody>
          <a:bodyPr>
            <a:normAutofit/>
          </a:bodyPr>
          <a:lstStyle/>
          <a:p>
            <a:endParaRPr lang="pt-BR" dirty="0" smtClean="0"/>
          </a:p>
          <a:p>
            <a:endParaRPr lang="pt-BR" dirty="0" smtClean="0"/>
          </a:p>
          <a:p>
            <a:endParaRPr lang="pt-BR" dirty="0" smtClean="0"/>
          </a:p>
          <a:p>
            <a:endParaRPr lang="pt-BR" dirty="0" smtClean="0"/>
          </a:p>
          <a:p>
            <a:pPr algn="r"/>
            <a:r>
              <a:rPr lang="pt-BR" dirty="0" smtClean="0"/>
              <a:t>Trabalho de Fundamentos da Educação Musical</a:t>
            </a:r>
          </a:p>
          <a:p>
            <a:pPr algn="r"/>
            <a:r>
              <a:rPr lang="pt-BR" dirty="0" err="1" smtClean="0"/>
              <a:t>Nicoli</a:t>
            </a:r>
            <a:r>
              <a:rPr lang="pt-BR" dirty="0" smtClean="0"/>
              <a:t> Mendonça </a:t>
            </a:r>
            <a:r>
              <a:rPr lang="pt-BR" dirty="0" err="1" smtClean="0"/>
              <a:t>Uzun</a:t>
            </a:r>
            <a:r>
              <a:rPr lang="pt-BR" dirty="0" smtClean="0"/>
              <a:t> - 8601078</a:t>
            </a:r>
            <a:endParaRPr lang="pt-BR" dirty="0"/>
          </a:p>
        </p:txBody>
      </p:sp>
      <p:sp>
        <p:nvSpPr>
          <p:cNvPr id="2" name="Título 1"/>
          <p:cNvSpPr>
            <a:spLocks noGrp="1"/>
          </p:cNvSpPr>
          <p:nvPr>
            <p:ph type="ctrTitle"/>
          </p:nvPr>
        </p:nvSpPr>
        <p:spPr/>
        <p:txBody>
          <a:bodyPr>
            <a:normAutofit fontScale="90000"/>
          </a:bodyPr>
          <a:lstStyle/>
          <a:p>
            <a:pPr algn="r"/>
            <a:r>
              <a:rPr lang="pt-BR" sz="4900" dirty="0" smtClean="0"/>
              <a:t/>
            </a:r>
            <a:br>
              <a:rPr lang="pt-BR" sz="4900" dirty="0" smtClean="0"/>
            </a:br>
            <a:r>
              <a:rPr lang="pt-BR" sz="4900" dirty="0" smtClean="0"/>
              <a:t>Por </a:t>
            </a:r>
            <a:r>
              <a:rPr lang="pt-BR" sz="4900" dirty="0"/>
              <a:t>que música na </a:t>
            </a:r>
            <a:r>
              <a:rPr lang="pt-BR" sz="4900" dirty="0" smtClean="0"/>
              <a:t>escola?</a:t>
            </a:r>
            <a:br>
              <a:rPr lang="pt-BR" sz="4900" dirty="0" smtClean="0"/>
            </a:br>
            <a:r>
              <a:rPr lang="pt-BR" sz="2700" dirty="0" smtClean="0"/>
              <a:t>Lucas </a:t>
            </a:r>
            <a:r>
              <a:rPr lang="pt-BR" sz="2700" dirty="0" err="1" smtClean="0"/>
              <a:t>Robatto</a:t>
            </a:r>
            <a:r>
              <a:rPr lang="pt-BR" dirty="0" smtClean="0"/>
              <a:t/>
            </a:r>
            <a:br>
              <a:rPr lang="pt-BR" dirty="0" smtClean="0"/>
            </a:br>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Lucas Robatto</a:t>
            </a:r>
            <a:endParaRPr lang="pt-BR" dirty="0"/>
          </a:p>
        </p:txBody>
      </p:sp>
      <p:sp>
        <p:nvSpPr>
          <p:cNvPr id="3" name="Espaço Reservado para Conteúdo 2"/>
          <p:cNvSpPr>
            <a:spLocks noGrp="1"/>
          </p:cNvSpPr>
          <p:nvPr>
            <p:ph sz="quarter" idx="1"/>
          </p:nvPr>
        </p:nvSpPr>
        <p:spPr/>
        <p:txBody>
          <a:bodyPr/>
          <a:lstStyle/>
          <a:p>
            <a:r>
              <a:rPr lang="pt-BR" dirty="0" smtClean="0"/>
              <a:t>Participante da equipe de elaboração do projeto dos Bacharelados Interdisciplinares (BI) da Universidade Federal da Bahia (UFBA), entre 2007 e 2008</a:t>
            </a:r>
          </a:p>
          <a:p>
            <a:endParaRPr lang="pt-BR" dirty="0" smtClean="0"/>
          </a:p>
          <a:p>
            <a:r>
              <a:rPr lang="pt-BR" dirty="0" smtClean="0"/>
              <a:t> Coordenador do Colegiado do BI Artes (2009-2010)</a:t>
            </a:r>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Descrição do projeto BI</a:t>
            </a:r>
            <a:endParaRPr lang="pt-BR" dirty="0"/>
          </a:p>
        </p:txBody>
      </p:sp>
      <p:sp>
        <p:nvSpPr>
          <p:cNvPr id="3" name="Espaço Reservado para Conteúdo 2"/>
          <p:cNvSpPr>
            <a:spLocks noGrp="1"/>
          </p:cNvSpPr>
          <p:nvPr>
            <p:ph sz="quarter" idx="1"/>
          </p:nvPr>
        </p:nvSpPr>
        <p:spPr>
          <a:xfrm>
            <a:off x="457200" y="1844824"/>
            <a:ext cx="8435280" cy="4609984"/>
          </a:xfrm>
        </p:spPr>
        <p:txBody>
          <a:bodyPr>
            <a:normAutofit/>
          </a:bodyPr>
          <a:lstStyle/>
          <a:p>
            <a:r>
              <a:rPr lang="pt-BR" dirty="0" smtClean="0"/>
              <a:t>Instituto de Humanidades, Artes e Ciências Prof. Milton Santos (IHAC) – UFBA</a:t>
            </a:r>
          </a:p>
          <a:p>
            <a:r>
              <a:rPr lang="pt-BR" dirty="0" smtClean="0"/>
              <a:t>Tem por objetivo proporcionar aos seus alunos vivências acadêmicas em diversas “culturas” durante seu percurso acadêmico e, para tanto, destaca três “culturas” que atualmente já estão presentes na universidade, mas que, no entanto, raramente dialogam entre si no âmbito acadêmico: </a:t>
            </a:r>
            <a:r>
              <a:rPr lang="pt-BR" sz="2400" dirty="0" smtClean="0">
                <a:solidFill>
                  <a:srgbClr val="FF0000"/>
                </a:solidFill>
              </a:rPr>
              <a:t>a cultura científica,  a cultura humanística e a cultura artística.</a:t>
            </a:r>
            <a:endParaRPr lang="pt-BR" dirty="0" smtClean="0">
              <a:solidFill>
                <a:srgbClr val="FF0000"/>
              </a:solidFill>
            </a:endParaRPr>
          </a:p>
          <a:p>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755576" y="1196752"/>
            <a:ext cx="7931224" cy="4823048"/>
          </a:xfrm>
        </p:spPr>
        <p:txBody>
          <a:bodyPr/>
          <a:lstStyle/>
          <a:p>
            <a:r>
              <a:rPr lang="pt-BR" dirty="0" smtClean="0"/>
              <a:t>A </a:t>
            </a:r>
            <a:r>
              <a:rPr lang="pt-BR" dirty="0" smtClean="0"/>
              <a:t>preocupação principal deste modelo é a de fornecer uma educação abrangente o suficiente para permitir ao indivíduo a possibilidade de entender e transitar entre as diversas formas do conhecimento e da expressão humana.</a:t>
            </a: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755576" y="620688"/>
            <a:ext cx="7931224" cy="5399112"/>
          </a:xfrm>
        </p:spPr>
        <p:txBody>
          <a:bodyPr>
            <a:normAutofit lnSpcReduction="10000"/>
          </a:bodyPr>
          <a:lstStyle/>
          <a:p>
            <a:r>
              <a:rPr lang="pt-BR" dirty="0" smtClean="0"/>
              <a:t>Na sociedade ocidental, existem diversas “culturas” que priorizam diferentes aspectos dos conhecimentos humanos (as ciências e as humanidades, por exemplo), e que sistemas educacionais normalmente tendem a enfatizar uma ou outra “cultura”. Daí advém a dificuldade de comunicação encontrada entre indivíduos formados em “culturas” diferentes. Além disto, constata-se a impossibilidade de que cada uma destas “culturas” dê conta – isoladamente – de uma compreensão mais profunda da </a:t>
            </a:r>
            <a:r>
              <a:rPr lang="pt-BR" dirty="0" smtClean="0"/>
              <a:t>realidade.</a:t>
            </a:r>
            <a:endParaRPr lang="pt-BR" dirty="0" smtClean="0"/>
          </a:p>
          <a:p>
            <a:r>
              <a:rPr lang="pt-BR" dirty="0" smtClean="0"/>
              <a:t>No Brasil, onde uma educação superior prioriza a formação do especialista e quase a ela se limita, cria uma situação na qual os indivíduos formados não possuem meios adequados para perceber e dialogar com outras formas de saber e de expressão humanas além das da sua área de especialização.</a:t>
            </a: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lstStyle/>
          <a:p>
            <a:r>
              <a:rPr lang="pt-BR" dirty="0" smtClean="0"/>
              <a:t>Em consequência desta premissa, o ensino de matérias do campo das artes – e a música em destaque – passou a constar obrigatoriamente no currículo dos alunos interessados em qualquer área de especialização dos BI (saúde, ciência e tecnologia, humanidades, artes).</a:t>
            </a:r>
          </a:p>
          <a:p>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smtClean="0"/>
              <a:t>Reflexões advindas da experiência dos BI</a:t>
            </a:r>
            <a:endParaRPr lang="pt-BR" sz="3200" dirty="0"/>
          </a:p>
        </p:txBody>
      </p:sp>
      <p:sp>
        <p:nvSpPr>
          <p:cNvPr id="3" name="Espaço Reservado para Conteúdo 2"/>
          <p:cNvSpPr>
            <a:spLocks noGrp="1"/>
          </p:cNvSpPr>
          <p:nvPr>
            <p:ph sz="quarter" idx="1"/>
          </p:nvPr>
        </p:nvSpPr>
        <p:spPr>
          <a:xfrm>
            <a:off x="914400" y="1447800"/>
            <a:ext cx="7834064" cy="5077544"/>
          </a:xfrm>
        </p:spPr>
        <p:txBody>
          <a:bodyPr>
            <a:normAutofit fontScale="92500" lnSpcReduction="10000"/>
          </a:bodyPr>
          <a:lstStyle/>
          <a:p>
            <a:r>
              <a:rPr lang="pt-BR" dirty="0" smtClean="0"/>
              <a:t>Música </a:t>
            </a:r>
            <a:r>
              <a:rPr lang="pt-BR" sz="1800" dirty="0" smtClean="0"/>
              <a:t>= </a:t>
            </a:r>
            <a:r>
              <a:rPr lang="pt-BR" dirty="0" smtClean="0"/>
              <a:t>campo do saber distante.</a:t>
            </a:r>
          </a:p>
          <a:p>
            <a:r>
              <a:rPr lang="pt-BR" dirty="0" smtClean="0"/>
              <a:t>Resistência por parte dos alunos a se envolverem diretamente com o fazer musical.</a:t>
            </a:r>
          </a:p>
          <a:p>
            <a:r>
              <a:rPr lang="pt-BR" dirty="0" smtClean="0"/>
              <a:t>Os alunos que acabam cursando as matérias musicais geralmente apresentam algumas limitações referentes ao entendimento da música em um contexto mais amplo do que o do seu gosto pessoal momentâneo. </a:t>
            </a:r>
          </a:p>
          <a:p>
            <a:pPr>
              <a:buNone/>
            </a:pPr>
            <a:r>
              <a:rPr lang="pt-BR" dirty="0" smtClean="0"/>
              <a:t>	• visão panorâmica e/ou exploratória de repertórios musicais possíveis;</a:t>
            </a:r>
          </a:p>
          <a:p>
            <a:pPr>
              <a:buNone/>
            </a:pPr>
            <a:r>
              <a:rPr lang="pt-BR" dirty="0" smtClean="0"/>
              <a:t>	• capacidade de contextualização das manifestações e do repertório musical (seja o do seus “próprios” ou do de outros indivíduos e grupos);</a:t>
            </a:r>
          </a:p>
          <a:p>
            <a:pPr>
              <a:buNone/>
            </a:pPr>
            <a:r>
              <a:rPr lang="pt-BR" dirty="0" smtClean="0"/>
              <a:t>	• atitude de audição crítica.</a:t>
            </a: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Conclusão</a:t>
            </a:r>
            <a:endParaRPr lang="pt-BR" dirty="0"/>
          </a:p>
        </p:txBody>
      </p:sp>
      <p:sp>
        <p:nvSpPr>
          <p:cNvPr id="3" name="Espaço Reservado para Conteúdo 2"/>
          <p:cNvSpPr>
            <a:spLocks noGrp="1"/>
          </p:cNvSpPr>
          <p:nvPr>
            <p:ph sz="quarter" idx="1"/>
          </p:nvPr>
        </p:nvSpPr>
        <p:spPr/>
        <p:txBody>
          <a:bodyPr>
            <a:normAutofit fontScale="92500"/>
          </a:bodyPr>
          <a:lstStyle/>
          <a:p>
            <a:r>
              <a:rPr lang="pt-BR" dirty="0" smtClean="0"/>
              <a:t>Dificuldades </a:t>
            </a:r>
            <a:r>
              <a:rPr lang="pt-BR" sz="2000" dirty="0" smtClean="0"/>
              <a:t>= </a:t>
            </a:r>
            <a:r>
              <a:rPr lang="pt-BR" dirty="0" smtClean="0"/>
              <a:t>falta de vivência prévia com abordagens mais estruturadas de contato com a música.</a:t>
            </a:r>
          </a:p>
          <a:p>
            <a:r>
              <a:rPr lang="pt-BR" dirty="0" smtClean="0"/>
              <a:t>Fica </a:t>
            </a:r>
            <a:r>
              <a:rPr lang="pt-BR" dirty="0" smtClean="0"/>
              <a:t>claro</a:t>
            </a:r>
            <a:r>
              <a:rPr lang="pt-BR" dirty="0" smtClean="0"/>
              <a:t> </a:t>
            </a:r>
            <a:r>
              <a:rPr lang="pt-BR" dirty="0" smtClean="0"/>
              <a:t>que o interesse pela música é proporcional às oportunidades que cada indivíduo </a:t>
            </a:r>
            <a:r>
              <a:rPr lang="pt-BR" dirty="0" smtClean="0"/>
              <a:t>tem.</a:t>
            </a:r>
            <a:endParaRPr lang="pt-BR" dirty="0" smtClean="0"/>
          </a:p>
          <a:p>
            <a:r>
              <a:rPr lang="pt-BR" dirty="0" smtClean="0"/>
              <a:t>Uma vez em contato com uma tal abordagem, ocorre um enriquecimento da capacidade de percepção e de elaboração crítica.</a:t>
            </a:r>
          </a:p>
          <a:p>
            <a:r>
              <a:rPr lang="pt-BR" dirty="0" smtClean="0"/>
              <a:t>Ampliação dos horizontes musicais do indivíduo (seja no âmbito da percepção pessoal, seja no âmbito da riqueza e variedade de repertórios) serve de auxílio para o alargamento dos horizontes de percepção da realidade como um todo.</a:t>
            </a:r>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trimônio Líquido">
  <a:themeElements>
    <a:clrScheme name="Patrimônio Líquid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atrimônio Líquid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trimônio Líquid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130</TotalTime>
  <Words>499</Words>
  <Application>Microsoft Office PowerPoint</Application>
  <PresentationFormat>Apresentação na tela (4:3)</PresentationFormat>
  <Paragraphs>30</Paragraphs>
  <Slides>8</Slides>
  <Notes>0</Notes>
  <HiddenSlides>0</HiddenSlides>
  <MMClips>0</MMClips>
  <ScaleCrop>false</ScaleCrop>
  <HeadingPairs>
    <vt:vector size="4" baseType="variant">
      <vt:variant>
        <vt:lpstr>Tema</vt:lpstr>
      </vt:variant>
      <vt:variant>
        <vt:i4>1</vt:i4>
      </vt:variant>
      <vt:variant>
        <vt:lpstr>Títulos de slides</vt:lpstr>
      </vt:variant>
      <vt:variant>
        <vt:i4>8</vt:i4>
      </vt:variant>
    </vt:vector>
  </HeadingPairs>
  <TitlesOfParts>
    <vt:vector size="9" baseType="lpstr">
      <vt:lpstr>Patrimônio Líquido</vt:lpstr>
      <vt:lpstr> Por que música na escola? Lucas Robatto </vt:lpstr>
      <vt:lpstr>Lucas Robatto</vt:lpstr>
      <vt:lpstr>Descrição do projeto BI</vt:lpstr>
      <vt:lpstr>Slide 4</vt:lpstr>
      <vt:lpstr>Slide 5</vt:lpstr>
      <vt:lpstr>Slide 6</vt:lpstr>
      <vt:lpstr>Reflexões advindas da experiência dos BI</vt:lpstr>
      <vt:lpstr>Conclusão</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 que música na escola?</dc:title>
  <dc:creator>Nircéa</dc:creator>
  <cp:lastModifiedBy>Nircéa</cp:lastModifiedBy>
  <cp:revision>13</cp:revision>
  <dcterms:created xsi:type="dcterms:W3CDTF">2015-03-19T00:12:05Z</dcterms:created>
  <dcterms:modified xsi:type="dcterms:W3CDTF">2015-03-20T00:56:26Z</dcterms:modified>
</cp:coreProperties>
</file>