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405" autoAdjust="0"/>
    <p:restoredTop sz="94660"/>
  </p:normalViewPr>
  <p:slideViewPr>
    <p:cSldViewPr>
      <p:cViewPr varScale="1">
        <p:scale>
          <a:sx n="68" d="100"/>
          <a:sy n="68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75B5B4-E02B-4431-ACA2-3573A89A1EE8}" type="datetimeFigureOut">
              <a:rPr lang="pt-BR" smtClean="0"/>
              <a:pPr/>
              <a:t>26/03/2015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F76905-54E5-4339-AA2B-45BD9495B69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76905-54E5-4339-AA2B-45BD9495B69B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DA7C7E5-2B8D-4B9D-A302-2990BB0757EA}" type="datetimeFigureOut">
              <a:rPr lang="pt-BR" smtClean="0"/>
              <a:pPr/>
              <a:t>26/03/2015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4BF914-83C7-4A49-BEAF-925AEA49A95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7C7E5-2B8D-4B9D-A302-2990BB0757EA}" type="datetimeFigureOut">
              <a:rPr lang="pt-BR" smtClean="0"/>
              <a:pPr/>
              <a:t>26/03/2015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F914-83C7-4A49-BEAF-925AEA49A95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DA7C7E5-2B8D-4B9D-A302-2990BB0757EA}" type="datetimeFigureOut">
              <a:rPr lang="pt-BR" smtClean="0"/>
              <a:pPr/>
              <a:t>26/03/2015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84BF914-83C7-4A49-BEAF-925AEA49A95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7C7E5-2B8D-4B9D-A302-2990BB0757EA}" type="datetimeFigureOut">
              <a:rPr lang="pt-BR" smtClean="0"/>
              <a:pPr/>
              <a:t>26/03/2015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84BF914-83C7-4A49-BEAF-925AEA49A95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7C7E5-2B8D-4B9D-A302-2990BB0757EA}" type="datetimeFigureOut">
              <a:rPr lang="pt-BR" smtClean="0"/>
              <a:pPr/>
              <a:t>26/03/2015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84BF914-83C7-4A49-BEAF-925AEA49A95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DA7C7E5-2B8D-4B9D-A302-2990BB0757EA}" type="datetimeFigureOut">
              <a:rPr lang="pt-BR" smtClean="0"/>
              <a:pPr/>
              <a:t>26/03/2015</a:t>
            </a:fld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84BF914-83C7-4A49-BEAF-925AEA49A95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DA7C7E5-2B8D-4B9D-A302-2990BB0757EA}" type="datetimeFigureOut">
              <a:rPr lang="pt-BR" smtClean="0"/>
              <a:pPr/>
              <a:t>26/03/2015</a:t>
            </a:fld>
            <a:endParaRPr lang="pt-BR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84BF914-83C7-4A49-BEAF-925AEA49A95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7C7E5-2B8D-4B9D-A302-2990BB0757EA}" type="datetimeFigureOut">
              <a:rPr lang="pt-BR" smtClean="0"/>
              <a:pPr/>
              <a:t>26/03/2015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84BF914-83C7-4A49-BEAF-925AEA49A95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7C7E5-2B8D-4B9D-A302-2990BB0757EA}" type="datetimeFigureOut">
              <a:rPr lang="pt-BR" smtClean="0"/>
              <a:pPr/>
              <a:t>26/03/2015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4BF914-83C7-4A49-BEAF-925AEA49A95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7C7E5-2B8D-4B9D-A302-2990BB0757EA}" type="datetimeFigureOut">
              <a:rPr lang="pt-BR" smtClean="0"/>
              <a:pPr/>
              <a:t>26/03/2015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84BF914-83C7-4A49-BEAF-925AEA49A95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DA7C7E5-2B8D-4B9D-A302-2990BB0757EA}" type="datetimeFigureOut">
              <a:rPr lang="pt-BR" smtClean="0"/>
              <a:pPr/>
              <a:t>26/03/2015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84BF914-83C7-4A49-BEAF-925AEA49A95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DA7C7E5-2B8D-4B9D-A302-2990BB0757EA}" type="datetimeFigureOut">
              <a:rPr lang="pt-BR" smtClean="0"/>
              <a:pPr/>
              <a:t>26/03/2015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84BF914-83C7-4A49-BEAF-925AEA49A95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3276622"/>
          </a:xfrm>
        </p:spPr>
        <p:txBody>
          <a:bodyPr>
            <a:normAutofit lnSpcReduction="10000"/>
          </a:bodyPr>
          <a:lstStyle/>
          <a:p>
            <a:pPr algn="r"/>
            <a:endParaRPr lang="pt-BR" sz="3200" dirty="0" smtClean="0">
              <a:latin typeface="Mongolian Baiti" pitchFamily="66" charset="0"/>
              <a:cs typeface="Mongolian Baiti" pitchFamily="66" charset="0"/>
            </a:endParaRPr>
          </a:p>
          <a:p>
            <a:pPr algn="r"/>
            <a:endParaRPr lang="pt-BR" sz="3200" dirty="0" smtClean="0">
              <a:latin typeface="Mongolian Baiti" pitchFamily="66" charset="0"/>
              <a:cs typeface="Mongolian Baiti" pitchFamily="66" charset="0"/>
            </a:endParaRPr>
          </a:p>
          <a:p>
            <a:pPr algn="r"/>
            <a:endParaRPr lang="pt-BR" sz="3200" dirty="0" smtClean="0">
              <a:latin typeface="Mongolian Baiti" pitchFamily="66" charset="0"/>
              <a:cs typeface="Mongolian Baiti" pitchFamily="66" charset="0"/>
            </a:endParaRPr>
          </a:p>
          <a:p>
            <a:pPr algn="r"/>
            <a:endParaRPr lang="pt-BR" sz="3200" dirty="0" smtClean="0">
              <a:latin typeface="Mongolian Baiti" pitchFamily="66" charset="0"/>
              <a:cs typeface="Mongolian Baiti" pitchFamily="66" charset="0"/>
            </a:endParaRPr>
          </a:p>
          <a:p>
            <a:pPr algn="r"/>
            <a:endParaRPr lang="pt-BR" sz="3200" dirty="0" smtClean="0">
              <a:latin typeface="Mongolian Baiti" pitchFamily="66" charset="0"/>
              <a:cs typeface="Mongolian Baiti" pitchFamily="66" charset="0"/>
            </a:endParaRPr>
          </a:p>
          <a:p>
            <a:pPr algn="r"/>
            <a:r>
              <a:rPr lang="pt-BR" sz="3200" dirty="0" smtClean="0">
                <a:latin typeface="Mongolian Baiti" pitchFamily="66" charset="0"/>
                <a:cs typeface="Mongolian Baiti" pitchFamily="66" charset="0"/>
              </a:rPr>
              <a:t>Pág.  53-70</a:t>
            </a:r>
            <a:endParaRPr lang="pt-BR" sz="3200" dirty="0">
              <a:latin typeface="Mongolian Baiti" pitchFamily="66" charset="0"/>
              <a:cs typeface="Mongolian Baiti" pitchFamily="66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415242" cy="1543048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pt-BR" dirty="0" smtClean="0"/>
              <a:t>De Tramas e Fios</a:t>
            </a:r>
            <a:br>
              <a:rPr lang="pt-BR" dirty="0" smtClean="0"/>
            </a:br>
            <a:r>
              <a:rPr lang="pt-BR" sz="2700" dirty="0" smtClean="0"/>
              <a:t>Um ensaio sobre música e educação</a:t>
            </a:r>
            <a:br>
              <a:rPr lang="pt-BR" sz="2700" dirty="0" smtClean="0"/>
            </a:br>
            <a:r>
              <a:rPr lang="pt-BR" sz="2700" dirty="0" smtClean="0"/>
              <a:t>				</a:t>
            </a:r>
            <a:r>
              <a:rPr lang="pt-BR" sz="22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Marisa Fonterrada</a:t>
            </a:r>
            <a:endParaRPr lang="pt-BR" sz="220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Resultado </a:t>
            </a:r>
            <a:r>
              <a:rPr lang="pt-BR" dirty="0" smtClean="0"/>
              <a:t>das idéias da Reforma e do Renascimento </a:t>
            </a:r>
            <a:r>
              <a:rPr lang="pt-BR" dirty="0" smtClean="0"/>
              <a:t>a </a:t>
            </a:r>
            <a:r>
              <a:rPr lang="pt-BR" dirty="0" smtClean="0"/>
              <a:t>derrubada do Clero como Estado social supremo na sociedade</a:t>
            </a:r>
            <a:r>
              <a:rPr lang="pt-BR" dirty="0" smtClean="0"/>
              <a:t>.</a:t>
            </a:r>
          </a:p>
          <a:p>
            <a:r>
              <a:rPr lang="pt-BR" dirty="0" smtClean="0"/>
              <a:t>Permitiu a assumida imediata </a:t>
            </a:r>
            <a:r>
              <a:rPr lang="pt-BR" dirty="0" smtClean="0"/>
              <a:t>d</a:t>
            </a:r>
            <a:r>
              <a:rPr lang="pt-BR" dirty="0" smtClean="0"/>
              <a:t>a </a:t>
            </a:r>
            <a:r>
              <a:rPr lang="pt-BR" dirty="0" smtClean="0"/>
              <a:t>Nobreza, elevada ao ápice social.</a:t>
            </a:r>
            <a:endParaRPr lang="pt-BR" dirty="0" smtClean="0"/>
          </a:p>
          <a:p>
            <a:r>
              <a:rPr lang="pt-BR" dirty="0" smtClean="0"/>
              <a:t>A </a:t>
            </a:r>
            <a:r>
              <a:rPr lang="pt-BR" dirty="0" smtClean="0"/>
              <a:t>escola, anteriormente adstrita à igreja, passou a ser ministrada a quem pudesse pagar por </a:t>
            </a:r>
            <a:r>
              <a:rPr lang="pt-BR" dirty="0" smtClean="0"/>
              <a:t>ela.</a:t>
            </a:r>
          </a:p>
          <a:p>
            <a:r>
              <a:rPr lang="pt-BR" dirty="0" smtClean="0"/>
              <a:t>Pode-se inferir </a:t>
            </a:r>
            <a:r>
              <a:rPr lang="pt-BR" dirty="0" smtClean="0"/>
              <a:t>também </a:t>
            </a:r>
            <a:r>
              <a:rPr lang="pt-BR" dirty="0" smtClean="0"/>
              <a:t>que, após a Revolução Francesa, a música alargou seus </a:t>
            </a:r>
            <a:r>
              <a:rPr lang="pt-BR" dirty="0" smtClean="0"/>
              <a:t>domínios</a:t>
            </a:r>
            <a:r>
              <a:rPr lang="pt-BR" dirty="0" smtClean="0"/>
              <a:t>, saindo dos conventos, igrejas e palácios e alcançando o </a:t>
            </a:r>
            <a:r>
              <a:rPr lang="pt-BR" dirty="0" smtClean="0"/>
              <a:t>povo.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Na </a:t>
            </a:r>
            <a:r>
              <a:rPr lang="pt-BR" dirty="0" smtClean="0"/>
              <a:t>Inglaterra, as escolas italianas inspiraram Charles </a:t>
            </a:r>
            <a:r>
              <a:rPr lang="pt-BR" dirty="0" err="1" smtClean="0"/>
              <a:t>Burney</a:t>
            </a:r>
            <a:r>
              <a:rPr lang="pt-BR" dirty="0" smtClean="0"/>
              <a:t> (1774) a criar um Plano para uma Escola de Música, </a:t>
            </a:r>
            <a:r>
              <a:rPr lang="pt-BR" dirty="0" smtClean="0"/>
              <a:t>não reconhecido,porém</a:t>
            </a:r>
            <a:r>
              <a:rPr lang="pt-BR" dirty="0" smtClean="0"/>
              <a:t>, por seus </a:t>
            </a:r>
            <a:r>
              <a:rPr lang="pt-BR" dirty="0" smtClean="0"/>
              <a:t>contemporâneos.</a:t>
            </a:r>
          </a:p>
          <a:p>
            <a:r>
              <a:rPr lang="pt-BR" dirty="0" smtClean="0"/>
              <a:t> </a:t>
            </a:r>
            <a:r>
              <a:rPr lang="pt-BR" dirty="0" smtClean="0"/>
              <a:t>Foi necessário esperar até o século seguinte para que </a:t>
            </a:r>
            <a:r>
              <a:rPr lang="pt-BR" dirty="0" smtClean="0"/>
              <a:t>escolas </a:t>
            </a:r>
            <a:r>
              <a:rPr lang="pt-BR" dirty="0" smtClean="0"/>
              <a:t>de </a:t>
            </a:r>
            <a:r>
              <a:rPr lang="pt-BR" dirty="0" smtClean="0"/>
              <a:t>música </a:t>
            </a:r>
            <a:r>
              <a:rPr lang="pt-BR" dirty="0" smtClean="0"/>
              <a:t>fossem criadas</a:t>
            </a:r>
            <a:r>
              <a:rPr lang="pt-BR" dirty="0" smtClean="0"/>
              <a:t>.</a:t>
            </a:r>
          </a:p>
          <a:p>
            <a:r>
              <a:rPr lang="pt-BR" dirty="0" smtClean="0"/>
              <a:t>Primeiras tentativas de </a:t>
            </a:r>
            <a:r>
              <a:rPr lang="pt-BR" dirty="0" smtClean="0"/>
              <a:t>incorporar o ensino da </a:t>
            </a:r>
            <a:r>
              <a:rPr lang="pt-BR" dirty="0" smtClean="0"/>
              <a:t>música </a:t>
            </a:r>
            <a:r>
              <a:rPr lang="pt-BR" dirty="0" smtClean="0"/>
              <a:t>na </a:t>
            </a:r>
            <a:r>
              <a:rPr lang="pt-BR" dirty="0" smtClean="0"/>
              <a:t>educação.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Precursores dos métodos ativos em educação </a:t>
            </a:r>
            <a:r>
              <a:rPr lang="pt-BR" dirty="0" smtClean="0"/>
              <a:t>musical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Rousseau, Naturalismo Pedagógico.</a:t>
            </a:r>
          </a:p>
          <a:p>
            <a:r>
              <a:rPr lang="pt-BR" dirty="0" smtClean="0"/>
              <a:t>Razão não contribui para melhorar a humanidade.</a:t>
            </a:r>
          </a:p>
          <a:p>
            <a:r>
              <a:rPr lang="pt-BR" dirty="0" smtClean="0"/>
              <a:t>V</a:t>
            </a:r>
            <a:r>
              <a:rPr lang="pt-BR" dirty="0" smtClean="0"/>
              <a:t>alorização de aspectos</a:t>
            </a:r>
            <a:r>
              <a:rPr lang="pt-BR" dirty="0" smtClean="0"/>
              <a:t>, </a:t>
            </a:r>
            <a:r>
              <a:rPr lang="pt-BR" dirty="0" smtClean="0"/>
              <a:t>“mais humanos”, </a:t>
            </a:r>
            <a:r>
              <a:rPr lang="pt-BR" dirty="0" smtClean="0"/>
              <a:t>a natureza do afeto, da personalidade, do culto à vida interior, de </a:t>
            </a:r>
            <a:r>
              <a:rPr lang="pt-BR" dirty="0" smtClean="0"/>
              <a:t>caráter individualista.</a:t>
            </a:r>
          </a:p>
          <a:p>
            <a:r>
              <a:rPr lang="pt-BR" dirty="0" smtClean="0"/>
              <a:t>Crença de que o homem é naturalmente </a:t>
            </a:r>
            <a:r>
              <a:rPr lang="pt-BR" dirty="0" smtClean="0"/>
              <a:t>bom, </a:t>
            </a:r>
            <a:r>
              <a:rPr lang="pt-BR" dirty="0" smtClean="0"/>
              <a:t>a sociedade que o </a:t>
            </a:r>
            <a:r>
              <a:rPr lang="pt-BR" dirty="0" smtClean="0"/>
              <a:t>corrompe</a:t>
            </a:r>
            <a:r>
              <a:rPr lang="pt-BR" dirty="0" smtClean="0"/>
              <a:t>, </a:t>
            </a:r>
            <a:r>
              <a:rPr lang="pt-BR" dirty="0" smtClean="0"/>
              <a:t>pela política e moral convencional.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Rousseau </a:t>
            </a:r>
            <a:r>
              <a:rPr lang="pt-BR" dirty="0" smtClean="0"/>
              <a:t>grande </a:t>
            </a:r>
            <a:r>
              <a:rPr lang="pt-BR" dirty="0" smtClean="0"/>
              <a:t>inspirador da psicologia </a:t>
            </a:r>
            <a:r>
              <a:rPr lang="pt-BR" dirty="0" smtClean="0"/>
              <a:t>moderna.</a:t>
            </a:r>
          </a:p>
          <a:p>
            <a:r>
              <a:rPr lang="pt-BR" dirty="0" smtClean="0"/>
              <a:t>Elabora </a:t>
            </a:r>
            <a:r>
              <a:rPr lang="pt-BR" dirty="0" smtClean="0"/>
              <a:t>os currículos escolares a partir de uma suposta organização do </a:t>
            </a:r>
            <a:r>
              <a:rPr lang="pt-BR" dirty="0" smtClean="0"/>
              <a:t>desenvolvimento psicológicos</a:t>
            </a:r>
            <a:endParaRPr lang="pt-BR" dirty="0"/>
          </a:p>
        </p:txBody>
      </p:sp>
      <p:pic>
        <p:nvPicPr>
          <p:cNvPr id="29698" name="Picture 2" descr="http://upload.wikimedia.org/wikipedia/commons/thumb/b/b7/Jean-Jacques_Rousseau_(painted_portrait).jpg/200px-Jean-Jacques_Rousseau_(painted_portrait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3643314"/>
            <a:ext cx="1905000" cy="26479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Pestalozzi (</a:t>
            </a:r>
            <a:r>
              <a:rPr lang="pt-BR" dirty="0" smtClean="0"/>
              <a:t>1746-1827) educador </a:t>
            </a:r>
            <a:r>
              <a:rPr lang="pt-BR" dirty="0" smtClean="0"/>
              <a:t>S</a:t>
            </a:r>
            <a:r>
              <a:rPr lang="pt-BR" dirty="0" smtClean="0"/>
              <a:t>uíço vê na educação o </a:t>
            </a:r>
            <a:r>
              <a:rPr lang="pt-BR" dirty="0" smtClean="0"/>
              <a:t>desenvolvimento natural, simétrico </a:t>
            </a:r>
            <a:r>
              <a:rPr lang="pt-BR" dirty="0" smtClean="0"/>
              <a:t>e </a:t>
            </a:r>
            <a:r>
              <a:rPr lang="pt-BR" dirty="0" smtClean="0"/>
              <a:t>harmonioso de todas as faculdades da </a:t>
            </a:r>
            <a:r>
              <a:rPr lang="pt-BR" dirty="0" smtClean="0"/>
              <a:t>criança.</a:t>
            </a:r>
          </a:p>
          <a:p>
            <a:r>
              <a:rPr lang="pt-BR" dirty="0" smtClean="0"/>
              <a:t>Para ele, a educação devia partir dos sentidos, dai a </a:t>
            </a:r>
            <a:r>
              <a:rPr lang="pt-BR" dirty="0" smtClean="0"/>
              <a:t>importância do </a:t>
            </a:r>
            <a:r>
              <a:rPr lang="pt-BR" dirty="0" smtClean="0"/>
              <a:t>cultivo </a:t>
            </a:r>
            <a:r>
              <a:rPr lang="pt-BR" dirty="0" smtClean="0"/>
              <a:t>das artes.</a:t>
            </a:r>
          </a:p>
          <a:p>
            <a:r>
              <a:rPr lang="pt-BR" dirty="0" smtClean="0"/>
              <a:t>Os princípios do sistema </a:t>
            </a:r>
            <a:r>
              <a:rPr lang="pt-BR" dirty="0" smtClean="0"/>
              <a:t>Pestalozzi </a:t>
            </a:r>
            <a:r>
              <a:rPr lang="pt-BR" dirty="0" smtClean="0"/>
              <a:t>de educação musical </a:t>
            </a:r>
            <a:r>
              <a:rPr lang="pt-BR" dirty="0" smtClean="0"/>
              <a:t>buscavam interiorizar o som para posteriormente ensinar seus signos, paulatinamente.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Herbart, apesar de alinhar-se à </a:t>
            </a:r>
            <a:r>
              <a:rPr lang="pt-BR" dirty="0" smtClean="0"/>
              <a:t>mesma </a:t>
            </a:r>
            <a:r>
              <a:rPr lang="pt-BR" dirty="0" smtClean="0"/>
              <a:t>t</a:t>
            </a:r>
            <a:r>
              <a:rPr lang="pt-BR" dirty="0" smtClean="0"/>
              <a:t>endência </a:t>
            </a:r>
            <a:r>
              <a:rPr lang="pt-BR" dirty="0" smtClean="0"/>
              <a:t>naturalista, opôs-se às idéias de </a:t>
            </a:r>
            <a:r>
              <a:rPr lang="pt-BR" dirty="0" smtClean="0"/>
              <a:t>Pestalozzi </a:t>
            </a:r>
            <a:r>
              <a:rPr lang="pt-BR" dirty="0" smtClean="0"/>
              <a:t>e Rousseau, ao adotar uma atitude de compromisso com a nova ordem social que se apresentava na </a:t>
            </a:r>
            <a:r>
              <a:rPr lang="pt-BR" dirty="0" smtClean="0"/>
              <a:t>Europa.</a:t>
            </a:r>
            <a:endParaRPr lang="pt-BR" dirty="0" smtClean="0"/>
          </a:p>
          <a:p>
            <a:r>
              <a:rPr lang="pt-BR" dirty="0" smtClean="0"/>
              <a:t>De Herbart </a:t>
            </a:r>
            <a:r>
              <a:rPr lang="pt-BR" dirty="0" smtClean="0"/>
              <a:t> </a:t>
            </a:r>
            <a:r>
              <a:rPr lang="pt-BR" dirty="0" smtClean="0"/>
              <a:t>derivam as preocupações com a metodologia de ensino, que se intensificaram a partir do século XIX, com os </a:t>
            </a:r>
            <a:r>
              <a:rPr lang="pt-BR" dirty="0" smtClean="0"/>
              <a:t>conhecimentos </a:t>
            </a:r>
            <a:r>
              <a:rPr lang="pt-BR" dirty="0" smtClean="0"/>
              <a:t>da psicologia e que, ainda hoje,ocupam lugar </a:t>
            </a:r>
            <a:r>
              <a:rPr lang="pt-BR" dirty="0" smtClean="0"/>
              <a:t>importante </a:t>
            </a:r>
            <a:r>
              <a:rPr lang="pt-BR" dirty="0" smtClean="0"/>
              <a:t>na organização </a:t>
            </a:r>
            <a:r>
              <a:rPr lang="pt-BR" dirty="0" smtClean="0"/>
              <a:t>escolar.</a:t>
            </a:r>
          </a:p>
          <a:p>
            <a:r>
              <a:rPr lang="pt-BR" dirty="0" smtClean="0"/>
              <a:t>Froebel</a:t>
            </a:r>
            <a:r>
              <a:rPr lang="pt-BR" dirty="0" smtClean="0"/>
              <a:t>, ilustre mestre de origem germânica e responsável pelo movimento dos </a:t>
            </a:r>
            <a:r>
              <a:rPr lang="pt-BR" dirty="0" smtClean="0"/>
              <a:t>jardins - de- infância,advogava </a:t>
            </a:r>
            <a:r>
              <a:rPr lang="pt-BR" dirty="0" smtClean="0"/>
              <a:t>a inclusão do canto e de outras artes nas escolas "com a intenção de assegurar a cada criança um amplo e completo desenvolvimento de sua natureza, na apreciação da obra </a:t>
            </a:r>
            <a:r>
              <a:rPr lang="pt-BR" dirty="0" smtClean="0"/>
              <a:t>artística.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err="1" smtClean="0"/>
              <a:t>Jean-Phílippe</a:t>
            </a:r>
            <a:r>
              <a:rPr lang="pt-BR" dirty="0" smtClean="0"/>
              <a:t> </a:t>
            </a:r>
            <a:r>
              <a:rPr lang="pt-BR" dirty="0" err="1" smtClean="0"/>
              <a:t>Rameau</a:t>
            </a:r>
            <a:r>
              <a:rPr lang="pt-BR" dirty="0" smtClean="0"/>
              <a:t> =</a:t>
            </a:r>
            <a:r>
              <a:rPr lang="pt-BR" dirty="0" smtClean="0"/>
              <a:t> </a:t>
            </a:r>
            <a:r>
              <a:rPr lang="pt-BR" dirty="0" smtClean="0"/>
              <a:t>música e </a:t>
            </a:r>
            <a:r>
              <a:rPr lang="pt-BR" dirty="0" smtClean="0"/>
              <a:t>matemática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257560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Sua </a:t>
            </a:r>
            <a:r>
              <a:rPr lang="pt-BR" dirty="0" smtClean="0"/>
              <a:t>teoria da harmonia, </a:t>
            </a:r>
            <a:r>
              <a:rPr lang="pt-BR" dirty="0" smtClean="0"/>
              <a:t>imprimiu </a:t>
            </a:r>
            <a:r>
              <a:rPr lang="pt-BR" dirty="0" smtClean="0"/>
              <a:t>uma firme direção ao entendimento da música como </a:t>
            </a:r>
            <a:r>
              <a:rPr lang="pt-BR" dirty="0" smtClean="0"/>
              <a:t>ciência</a:t>
            </a:r>
          </a:p>
          <a:p>
            <a:r>
              <a:rPr lang="pt-BR" dirty="0" smtClean="0"/>
              <a:t>Na época, havia uma barreira entre arte e razão, sentimento e </a:t>
            </a:r>
            <a:r>
              <a:rPr lang="pt-BR" dirty="0" smtClean="0"/>
              <a:t>verdade</a:t>
            </a:r>
            <a:r>
              <a:rPr lang="pt-BR" dirty="0" smtClean="0"/>
              <a:t>, prazer auditivo e imitação racional da natureza, reinos </a:t>
            </a:r>
            <a:r>
              <a:rPr lang="pt-BR" dirty="0" smtClean="0"/>
              <a:t>distintos.</a:t>
            </a:r>
          </a:p>
          <a:p>
            <a:r>
              <a:rPr lang="pt-BR" dirty="0" smtClean="0"/>
              <a:t> </a:t>
            </a:r>
            <a:r>
              <a:rPr lang="pt-BR" dirty="0" err="1" smtClean="0"/>
              <a:t>Rameau</a:t>
            </a:r>
            <a:r>
              <a:rPr lang="pt-BR" dirty="0" smtClean="0"/>
              <a:t> tratou a </a:t>
            </a:r>
            <a:r>
              <a:rPr lang="pt-BR" dirty="0" smtClean="0"/>
              <a:t>música de </a:t>
            </a:r>
            <a:r>
              <a:rPr lang="pt-BR" dirty="0" smtClean="0"/>
              <a:t>um </a:t>
            </a:r>
            <a:r>
              <a:rPr lang="pt-BR" dirty="0" smtClean="0"/>
              <a:t>ponto de </a:t>
            </a:r>
            <a:r>
              <a:rPr lang="pt-BR" dirty="0" smtClean="0"/>
              <a:t>vista físico e </a:t>
            </a:r>
            <a:r>
              <a:rPr lang="pt-BR" dirty="0" smtClean="0"/>
              <a:t>matemático</a:t>
            </a:r>
            <a:r>
              <a:rPr lang="pt-BR" dirty="0" smtClean="0"/>
              <a:t>, cientificamente.</a:t>
            </a:r>
            <a:endParaRPr lang="pt-BR" dirty="0"/>
          </a:p>
        </p:txBody>
      </p:sp>
      <p:pic>
        <p:nvPicPr>
          <p:cNvPr id="31746" name="Picture 2" descr="http://clanfaw.free.fr/rameau_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4200169"/>
            <a:ext cx="2143140" cy="26578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971808"/>
          </a:xfrm>
        </p:spPr>
        <p:txBody>
          <a:bodyPr/>
          <a:lstStyle/>
          <a:p>
            <a:r>
              <a:rPr lang="pt-BR" dirty="0" smtClean="0"/>
              <a:t>A musica </a:t>
            </a:r>
            <a:r>
              <a:rPr lang="pt-BR" dirty="0" smtClean="0"/>
              <a:t>é </a:t>
            </a:r>
            <a:r>
              <a:rPr lang="pt-BR" dirty="0" smtClean="0"/>
              <a:t>ciência, com regras estabelecidas e </a:t>
            </a:r>
            <a:r>
              <a:rPr lang="pt-BR" dirty="0" smtClean="0"/>
              <a:t>baseadas em princípios matemáticos.</a:t>
            </a:r>
          </a:p>
          <a:p>
            <a:r>
              <a:rPr lang="pt-BR" dirty="0" smtClean="0"/>
              <a:t>Seu </a:t>
            </a:r>
            <a:r>
              <a:rPr lang="pt-BR" dirty="0" smtClean="0"/>
              <a:t>conceito fundamental é que, entre razão e </a:t>
            </a:r>
            <a:r>
              <a:rPr lang="pt-BR" dirty="0" smtClean="0"/>
              <a:t>sentimento</a:t>
            </a:r>
            <a:r>
              <a:rPr lang="pt-BR" dirty="0" smtClean="0"/>
              <a:t>, intelecto e sensibilidade, natureza e matemática, não há contraste, mas perfeita </a:t>
            </a:r>
            <a:r>
              <a:rPr lang="pt-BR" dirty="0" smtClean="0"/>
              <a:t>concordância.</a:t>
            </a:r>
          </a:p>
          <a:p>
            <a:endParaRPr lang="pt-BR" dirty="0"/>
          </a:p>
        </p:txBody>
      </p:sp>
      <p:pic>
        <p:nvPicPr>
          <p:cNvPr id="30722" name="Picture 2" descr="http://www.estudokids.com.br/wp-content/uploads/2014/10/a-matematica-e-a-music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3920112"/>
            <a:ext cx="3357586" cy="293788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0 período romântico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Período altamente complexo, impede que se discorra extensamente a seu </a:t>
            </a:r>
            <a:r>
              <a:rPr lang="pt-BR" dirty="0" smtClean="0"/>
              <a:t>respeito no livro. </a:t>
            </a:r>
          </a:p>
          <a:p>
            <a:r>
              <a:rPr lang="pt-BR" dirty="0" smtClean="0"/>
              <a:t>Para </a:t>
            </a:r>
            <a:r>
              <a:rPr lang="pt-BR" dirty="0" smtClean="0"/>
              <a:t>os </a:t>
            </a:r>
            <a:r>
              <a:rPr lang="pt-BR" dirty="0" smtClean="0"/>
              <a:t>românticos</a:t>
            </a:r>
            <a:r>
              <a:rPr lang="pt-BR" dirty="0" smtClean="0"/>
              <a:t>, a música é a revelação do absoluto, sob a forma de </a:t>
            </a:r>
            <a:r>
              <a:rPr lang="pt-BR" dirty="0" smtClean="0"/>
              <a:t>sentimento.</a:t>
            </a:r>
          </a:p>
          <a:p>
            <a:r>
              <a:rPr lang="pt-BR" dirty="0" smtClean="0"/>
              <a:t>E</a:t>
            </a:r>
            <a:r>
              <a:rPr lang="pt-BR" dirty="0" smtClean="0"/>
              <a:t>la é capaz </a:t>
            </a:r>
            <a:r>
              <a:rPr lang="pt-BR" dirty="0" smtClean="0"/>
              <a:t>de expressar sentimentos particulares, subjetivos, mas também, o próprio sentimento em si, o que lhe confere dupla </a:t>
            </a:r>
            <a:r>
              <a:rPr lang="pt-BR" dirty="0" smtClean="0"/>
              <a:t>interioridade.</a:t>
            </a:r>
          </a:p>
          <a:p>
            <a:r>
              <a:rPr lang="pt-BR" dirty="0" smtClean="0"/>
              <a:t>O romantismo mantêm os mesmos pressupostos iluministas, mas os vê por outro ângulo. A música é tudo o que </a:t>
            </a:r>
            <a:r>
              <a:rPr lang="pt-BR" dirty="0" smtClean="0"/>
              <a:t>foi </a:t>
            </a:r>
            <a:r>
              <a:rPr lang="pt-BR" dirty="0" smtClean="0"/>
              <a:t>afirmado, mas, justamente por ser </a:t>
            </a:r>
            <a:r>
              <a:rPr lang="pt-BR" dirty="0" smtClean="0"/>
              <a:t>assemântica</a:t>
            </a:r>
            <a:r>
              <a:rPr lang="pt-BR" dirty="0" smtClean="0"/>
              <a:t>, consegue transmitir o que não é possível à linguagem </a:t>
            </a:r>
            <a:r>
              <a:rPr lang="pt-BR" dirty="0" smtClean="0"/>
              <a:t>comum.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Por </a:t>
            </a:r>
            <a:r>
              <a:rPr lang="pt-BR" dirty="0" smtClean="0"/>
              <a:t>esse motivo é superior a qualquer outro meio de </a:t>
            </a:r>
            <a:r>
              <a:rPr lang="pt-BR" dirty="0" smtClean="0"/>
              <a:t>comunicação.</a:t>
            </a:r>
          </a:p>
          <a:p>
            <a:r>
              <a:rPr lang="pt-BR" dirty="0" smtClean="0"/>
              <a:t>Enquanto </a:t>
            </a:r>
            <a:r>
              <a:rPr lang="pt-BR" dirty="0" smtClean="0"/>
              <a:t>mais afastada estiver de </a:t>
            </a:r>
            <a:r>
              <a:rPr lang="pt-BR" dirty="0" smtClean="0"/>
              <a:t>qualquer </a:t>
            </a:r>
            <a:r>
              <a:rPr lang="pt-BR" dirty="0" smtClean="0"/>
              <a:t>tipo de semanticidade e </a:t>
            </a:r>
            <a:r>
              <a:rPr lang="pt-BR" dirty="0" smtClean="0"/>
              <a:t>da compreensão, </a:t>
            </a:r>
            <a:r>
              <a:rPr lang="pt-BR" dirty="0" smtClean="0"/>
              <a:t>mais completamente </a:t>
            </a:r>
            <a:r>
              <a:rPr lang="pt-BR" dirty="0" smtClean="0"/>
              <a:t>consegue captar a essência da realidade do mundo.</a:t>
            </a:r>
          </a:p>
          <a:p>
            <a:r>
              <a:rPr lang="pt-BR" dirty="0" smtClean="0"/>
              <a:t>Diferentes </a:t>
            </a:r>
            <a:r>
              <a:rPr lang="pt-BR" dirty="0" smtClean="0"/>
              <a:t>pensadores defendem </a:t>
            </a:r>
            <a:r>
              <a:rPr lang="pt-BR" dirty="0" smtClean="0"/>
              <a:t>idéias </a:t>
            </a:r>
            <a:r>
              <a:rPr lang="pt-BR" dirty="0" smtClean="0"/>
              <a:t>particulares a respeito do que é a </a:t>
            </a:r>
            <a:r>
              <a:rPr lang="pt-BR" dirty="0" smtClean="0"/>
              <a:t>musical para </a:t>
            </a:r>
            <a:r>
              <a:rPr lang="pt-BR" dirty="0" err="1" smtClean="0"/>
              <a:t>Herder</a:t>
            </a:r>
            <a:r>
              <a:rPr lang="pt-BR" dirty="0" smtClean="0"/>
              <a:t> (1744-1813), ela é </a:t>
            </a:r>
            <a:r>
              <a:rPr lang="pt-BR" dirty="0" smtClean="0"/>
              <a:t>o vértice </a:t>
            </a:r>
            <a:r>
              <a:rPr lang="pt-BR" dirty="0" smtClean="0"/>
              <a:t>das possibilidades estéticas do homem; para Rousseau, a prosódia e o canto das mais antigas linguagens provém do sentimento; para alguns, a música é revelação divina, enquanto para outros, inspirados nas culturas orais, é um ato </a:t>
            </a:r>
            <a:r>
              <a:rPr lang="pt-BR" dirty="0" smtClean="0"/>
              <a:t>natural, </a:t>
            </a:r>
            <a:r>
              <a:rPr lang="pt-BR" dirty="0" smtClean="0"/>
              <a:t>semelhante ao canto dos pássaros.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0668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pt-BR" b="1" dirty="0" smtClean="0">
                <a:solidFill>
                  <a:srgbClr val="FF0000"/>
                </a:solidFill>
                <a:latin typeface="Vivaldi" pitchFamily="66" charset="0"/>
                <a:ea typeface="MS PGothic" pitchFamily="34" charset="-128"/>
              </a:rPr>
              <a:t>Teoria dos Afetos</a:t>
            </a:r>
            <a:endParaRPr lang="pt-BR" b="1" dirty="0">
              <a:solidFill>
                <a:srgbClr val="FF0000"/>
              </a:solidFill>
              <a:latin typeface="Vivaldi" pitchFamily="66" charset="0"/>
              <a:ea typeface="MS PGothic" pitchFamily="34" charset="-128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0" y="1268760"/>
            <a:ext cx="9144000" cy="5400600"/>
          </a:xfrm>
        </p:spPr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sz="2400" b="1" dirty="0" smtClean="0">
                <a:latin typeface="Goudy Old Style" pitchFamily="18" charset="0"/>
              </a:rPr>
              <a:t>A Doutrina dos Afetos ou Teoria dos Afetos, surge do ideal Renascentista de reviver a arte greco-romana.</a:t>
            </a:r>
          </a:p>
          <a:p>
            <a:pPr>
              <a:buNone/>
            </a:pPr>
            <a:endParaRPr lang="pt-BR" sz="2400" b="1" dirty="0" smtClean="0">
              <a:latin typeface="Goudy Old Style" pitchFamily="18" charset="0"/>
            </a:endParaRPr>
          </a:p>
          <a:p>
            <a:r>
              <a:rPr lang="pt-BR" sz="2400" b="1" dirty="0" smtClean="0">
                <a:latin typeface="Goudy Old Style" pitchFamily="18" charset="0"/>
              </a:rPr>
              <a:t>É Inspirada  na filosofia Grega da Doutrina do Ethos “Ética-Comportamento”, desenvolvida por Platão em seus livros  “A Republica” e  “Leis”.  </a:t>
            </a:r>
          </a:p>
          <a:p>
            <a:pPr>
              <a:buNone/>
            </a:pPr>
            <a:endParaRPr lang="pt-BR" sz="2400" b="1" dirty="0" smtClean="0">
              <a:latin typeface="Goudy Old Style" pitchFamily="18" charset="0"/>
            </a:endParaRPr>
          </a:p>
          <a:p>
            <a:r>
              <a:rPr lang="pt-BR" sz="2400" b="1" dirty="0" smtClean="0">
                <a:latin typeface="Goudy Old Style" pitchFamily="18" charset="0"/>
              </a:rPr>
              <a:t>Consolidou-se posteriormente com Aristóteles, e foi retomada na Renascença, com Werkminster e </a:t>
            </a:r>
            <a:r>
              <a:rPr lang="pt-BR" sz="2400" dirty="0" smtClean="0"/>
              <a:t>J. Matheson </a:t>
            </a:r>
            <a:r>
              <a:rPr lang="pt-BR" sz="2400" b="1" dirty="0" smtClean="0">
                <a:latin typeface="Goudy Old Style" pitchFamily="18" charset="0"/>
              </a:rPr>
              <a:t>,  no Barroco com Glareano,Descartes e Monteverdi principalmente.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O romantismo </a:t>
            </a:r>
            <a:r>
              <a:rPr lang="pt-BR" dirty="0" smtClean="0"/>
              <a:t>foi, em primeiro lugar, um </a:t>
            </a:r>
            <a:r>
              <a:rPr lang="pt-BR" dirty="0" smtClean="0"/>
              <a:t>movimento </a:t>
            </a:r>
            <a:r>
              <a:rPr lang="pt-BR" dirty="0" smtClean="0"/>
              <a:t>literário, que só depois encontrou expressão nas outras </a:t>
            </a:r>
            <a:r>
              <a:rPr lang="pt-BR" dirty="0" smtClean="0"/>
              <a:t>formas de arte.</a:t>
            </a:r>
          </a:p>
          <a:p>
            <a:r>
              <a:rPr lang="pt-BR" dirty="0" smtClean="0"/>
              <a:t>Durante o século XIX, a música foi alcançando uma posição privilegiada em relação às outras artes, e se distanciando da </a:t>
            </a:r>
            <a:r>
              <a:rPr lang="pt-BR" dirty="0" smtClean="0"/>
              <a:t>concepção </a:t>
            </a:r>
            <a:r>
              <a:rPr lang="pt-BR" dirty="0" smtClean="0"/>
              <a:t>iluminista, que a via principalmente em suas funções </a:t>
            </a:r>
            <a:r>
              <a:rPr lang="pt-BR" dirty="0" smtClean="0"/>
              <a:t>recitativa </a:t>
            </a:r>
            <a:r>
              <a:rPr lang="pt-BR" dirty="0" smtClean="0"/>
              <a:t>e </a:t>
            </a:r>
            <a:r>
              <a:rPr lang="pt-BR" dirty="0" smtClean="0"/>
              <a:t>utilitária.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As características da nova tendência são o extremo </a:t>
            </a:r>
            <a:r>
              <a:rPr lang="pt-BR" dirty="0" smtClean="0"/>
              <a:t>individualismo </a:t>
            </a:r>
            <a:r>
              <a:rPr lang="pt-BR" dirty="0" smtClean="0"/>
              <a:t>e a busca de excelência técnica (virtuosismo),tanto no terreno da composição quanto no da </a:t>
            </a:r>
            <a:r>
              <a:rPr lang="pt-BR" dirty="0" smtClean="0"/>
              <a:t>interpretação.</a:t>
            </a:r>
          </a:p>
          <a:p>
            <a:r>
              <a:rPr lang="pt-BR" dirty="0" smtClean="0"/>
              <a:t>Ao </a:t>
            </a:r>
            <a:r>
              <a:rPr lang="pt-BR" dirty="0" smtClean="0"/>
              <a:t>privilegiar </a:t>
            </a:r>
            <a:r>
              <a:rPr lang="pt-BR" dirty="0" smtClean="0"/>
              <a:t>o drama </a:t>
            </a:r>
            <a:r>
              <a:rPr lang="pt-BR" dirty="0" smtClean="0"/>
              <a:t>musical e a música programática, o romantismo está resgatando uma antiga </a:t>
            </a:r>
            <a:r>
              <a:rPr lang="pt-BR" dirty="0" smtClean="0"/>
              <a:t>tradição</a:t>
            </a:r>
            <a:r>
              <a:rPr lang="pt-BR" dirty="0" smtClean="0"/>
              <a:t>, após o período extremamente racional que caracterizou </a:t>
            </a:r>
            <a:r>
              <a:rPr lang="pt-BR" dirty="0" smtClean="0"/>
              <a:t>o </a:t>
            </a:r>
            <a:r>
              <a:rPr lang="pt-BR" dirty="0" smtClean="0"/>
              <a:t>iluminismo e que continuou a se manifestar, mesmo durante o período </a:t>
            </a:r>
            <a:r>
              <a:rPr lang="pt-BR" dirty="0" smtClean="0"/>
              <a:t>romântico.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Foi </a:t>
            </a:r>
            <a:r>
              <a:rPr lang="pt-BR" dirty="0" smtClean="0"/>
              <a:t>também o </a:t>
            </a:r>
            <a:r>
              <a:rPr lang="pt-BR" dirty="0" smtClean="0"/>
              <a:t>período em </a:t>
            </a:r>
            <a:r>
              <a:rPr lang="pt-BR" dirty="0" smtClean="0"/>
              <a:t>que surgiu um empenho especial na melhoria de qualidade na fabricação de instrumentos, </a:t>
            </a:r>
            <a:r>
              <a:rPr lang="pt-BR" dirty="0" smtClean="0"/>
              <a:t>o que</a:t>
            </a:r>
            <a:r>
              <a:rPr lang="pt-BR" dirty="0" smtClean="0"/>
              <a:t>, por sua vez, </a:t>
            </a:r>
            <a:r>
              <a:rPr lang="pt-BR" dirty="0" smtClean="0"/>
              <a:t>irá refletir-se na exigência </a:t>
            </a:r>
            <a:r>
              <a:rPr lang="pt-BR" dirty="0" smtClean="0"/>
              <a:t>de qualidade técnica dos </a:t>
            </a:r>
            <a:r>
              <a:rPr lang="pt-BR" dirty="0" smtClean="0"/>
              <a:t>intérpretes.</a:t>
            </a:r>
            <a:endParaRPr lang="pt-BR" dirty="0" smtClean="0"/>
          </a:p>
          <a:p>
            <a:r>
              <a:rPr lang="pt-BR" dirty="0" smtClean="0"/>
              <a:t> </a:t>
            </a:r>
            <a:r>
              <a:rPr lang="pt-BR" dirty="0" smtClean="0"/>
              <a:t>A contribuição realmente </a:t>
            </a:r>
            <a:r>
              <a:rPr lang="pt-BR" dirty="0" smtClean="0"/>
              <a:t>específica do </a:t>
            </a:r>
            <a:r>
              <a:rPr lang="pt-BR" dirty="0" smtClean="0"/>
              <a:t>romantismo foi a </a:t>
            </a:r>
            <a:r>
              <a:rPr lang="pt-BR" dirty="0" smtClean="0"/>
              <a:t>colocação </a:t>
            </a:r>
            <a:r>
              <a:rPr lang="pt-BR" dirty="0" smtClean="0"/>
              <a:t>da música no topo da hierarquia das artes, </a:t>
            </a:r>
            <a:r>
              <a:rPr lang="pt-BR" dirty="0" smtClean="0"/>
              <a:t>considerando-a: Absoluta</a:t>
            </a:r>
            <a:r>
              <a:rPr lang="pt-BR" dirty="0" smtClean="0"/>
              <a:t>, capaz de chegar à essência das coisas, ao </a:t>
            </a:r>
            <a:r>
              <a:rPr lang="pt-BR" dirty="0" smtClean="0"/>
              <a:t>espírito,ao infinito.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Conteúdo 7"/>
          <p:cNvSpPr>
            <a:spLocks noGrp="1"/>
          </p:cNvSpPr>
          <p:nvPr>
            <p:ph sz="quarter" idx="4294967295"/>
          </p:nvPr>
        </p:nvSpPr>
        <p:spPr>
          <a:xfrm>
            <a:off x="285720" y="285728"/>
            <a:ext cx="8153400" cy="2714644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O Canto Gregoriano, também apropria-se de tal filosofia, embora este seja um estilo mais antigo,em que sempre vinculou as emoções a musica(Prima Prattica).</a:t>
            </a:r>
          </a:p>
          <a:p>
            <a:r>
              <a:rPr lang="pt-BR" dirty="0" smtClean="0"/>
              <a:t>Já a concepção de “Afeto” e sua inserção na musica teve seu período áureo no século XVIII.</a:t>
            </a:r>
          </a:p>
          <a:p>
            <a:endParaRPr lang="pt-BR" dirty="0"/>
          </a:p>
        </p:txBody>
      </p:sp>
      <p:pic>
        <p:nvPicPr>
          <p:cNvPr id="1026" name="Picture 2" descr="http://indianapublicmedia.org/harmonia/files/2010/11/Chant.jpg"/>
          <p:cNvPicPr>
            <a:picLocks noChangeAspect="1" noChangeArrowheads="1"/>
          </p:cNvPicPr>
          <p:nvPr/>
        </p:nvPicPr>
        <p:blipFill>
          <a:blip r:embed="rId2"/>
          <a:srcRect b="13934"/>
          <a:stretch>
            <a:fillRect/>
          </a:stretch>
        </p:blipFill>
        <p:spPr bwMode="auto">
          <a:xfrm>
            <a:off x="1214414" y="2904376"/>
            <a:ext cx="6381752" cy="373933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A Doutrina das Figuras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328998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A estreita ligação entre musica e texto, propiciou a incorporação de recursos da retórica.</a:t>
            </a:r>
          </a:p>
          <a:p>
            <a:endParaRPr lang="pt-BR" dirty="0" smtClean="0"/>
          </a:p>
          <a:p>
            <a:r>
              <a:rPr lang="pt-BR" dirty="0" smtClean="0"/>
              <a:t>A retórica (arte do bem falar) ou seja como organizar o conhecimento de modo que se possa persuadir ou convencer,bem como propiciar uma melhor comunicação</a:t>
            </a:r>
            <a:r>
              <a:rPr lang="pt-BR" dirty="0" smtClean="0"/>
              <a:t>.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O principal interesse do uso da retórica na musica portanto, esta na possibilidade de articular melhor a musica de modo a comunicar e transmitir melhor os sentimentos. (</a:t>
            </a:r>
            <a:r>
              <a:rPr lang="pt-BR" dirty="0" err="1" smtClean="0"/>
              <a:t>Seconda</a:t>
            </a:r>
            <a:r>
              <a:rPr lang="pt-BR" dirty="0" smtClean="0"/>
              <a:t> Prattica)</a:t>
            </a:r>
          </a:p>
          <a:p>
            <a:pPr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pic>
        <p:nvPicPr>
          <p:cNvPr id="4" name="Picture 2" descr="https://artureduardo.files.wordpress.com/2014/06/3fa80-ret25c325b3rica.jpg?w=430&amp;h=25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4786322"/>
            <a:ext cx="3048000" cy="1828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São exemplos de </a:t>
            </a:r>
            <a:r>
              <a:rPr lang="pt-BR" dirty="0" smtClean="0"/>
              <a:t>figuras de retórica: A </a:t>
            </a:r>
            <a:r>
              <a:rPr lang="pt-BR" i="1" dirty="0" smtClean="0"/>
              <a:t>anaphora</a:t>
            </a:r>
            <a:r>
              <a:rPr lang="pt-BR" dirty="0" smtClean="0"/>
              <a:t> (repetição da mesma palavra no início de sentenças sucessivas</a:t>
            </a:r>
            <a:r>
              <a:rPr lang="pt-BR" dirty="0" smtClean="0"/>
              <a:t>)</a:t>
            </a:r>
          </a:p>
          <a:p>
            <a:r>
              <a:rPr lang="pt-BR" dirty="0" smtClean="0"/>
              <a:t>A</a:t>
            </a:r>
            <a:r>
              <a:rPr lang="pt-BR" dirty="0" smtClean="0"/>
              <a:t> </a:t>
            </a:r>
            <a:r>
              <a:rPr lang="pt-BR" i="1" dirty="0" smtClean="0"/>
              <a:t>aposiopésis</a:t>
            </a:r>
            <a:r>
              <a:rPr lang="pt-BR" dirty="0" smtClean="0"/>
              <a:t> (parada súbita, silêncio expressivo), </a:t>
            </a:r>
            <a:endParaRPr lang="pt-BR" dirty="0" smtClean="0"/>
          </a:p>
          <a:p>
            <a:r>
              <a:rPr lang="pt-BR" dirty="0" smtClean="0"/>
              <a:t>A</a:t>
            </a:r>
            <a:r>
              <a:rPr lang="pt-BR" dirty="0" smtClean="0"/>
              <a:t> </a:t>
            </a:r>
            <a:r>
              <a:rPr lang="pt-BR" dirty="0" smtClean="0"/>
              <a:t>pathopoeia (expressão de sentimentos), </a:t>
            </a:r>
            <a:endParaRPr lang="pt-BR" dirty="0" smtClean="0"/>
          </a:p>
          <a:p>
            <a:r>
              <a:rPr lang="pt-BR" dirty="0" smtClean="0"/>
              <a:t>O</a:t>
            </a:r>
            <a:r>
              <a:rPr lang="pt-BR" dirty="0" smtClean="0"/>
              <a:t> </a:t>
            </a:r>
            <a:r>
              <a:rPr lang="pt-BR" i="1" dirty="0" smtClean="0"/>
              <a:t>hypallage</a:t>
            </a:r>
            <a:r>
              <a:rPr lang="pt-BR" dirty="0" smtClean="0"/>
              <a:t> (mistura de duas construções distintas</a:t>
            </a:r>
            <a:r>
              <a:rPr lang="pt-BR" dirty="0" smtClean="0"/>
              <a:t>)</a:t>
            </a:r>
          </a:p>
          <a:p>
            <a:pPr lvl="0"/>
            <a:r>
              <a:rPr lang="pt-BR" dirty="0" smtClean="0"/>
              <a:t>E de grande importância, o </a:t>
            </a:r>
            <a:r>
              <a:rPr lang="pt-BR" i="1" dirty="0" smtClean="0"/>
              <a:t>Word Painting</a:t>
            </a:r>
            <a:r>
              <a:rPr lang="pt-BR" dirty="0" smtClean="0"/>
              <a:t>, recurso muito comum no período renascentista, que ganhou sua maior expressão no </a:t>
            </a:r>
            <a:r>
              <a:rPr lang="pt-BR" dirty="0" smtClean="0"/>
              <a:t>Barroco. 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Os mais comuns exemplos de Word Painting eram: </a:t>
            </a:r>
            <a:r>
              <a:rPr lang="pt-BR" dirty="0" smtClean="0"/>
              <a:t>“Céu</a:t>
            </a:r>
            <a:r>
              <a:rPr lang="pt-BR" dirty="0" smtClean="0"/>
              <a:t>", representado por um movimento ascendente, e  </a:t>
            </a:r>
            <a:r>
              <a:rPr lang="pt-BR" dirty="0" smtClean="0"/>
              <a:t>“Água</a:t>
            </a:r>
            <a:r>
              <a:rPr lang="pt-BR" dirty="0" smtClean="0"/>
              <a:t>", por um movimente ondulatório</a:t>
            </a:r>
            <a:r>
              <a:rPr lang="pt-BR" dirty="0" smtClean="0"/>
              <a:t>.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 Podem </a:t>
            </a:r>
            <a:r>
              <a:rPr lang="pt-BR" dirty="0" smtClean="0"/>
              <a:t>ser, ainda, classificados como </a:t>
            </a:r>
            <a:r>
              <a:rPr lang="pt-BR" i="1" dirty="0" smtClean="0"/>
              <a:t>Word </a:t>
            </a:r>
            <a:r>
              <a:rPr lang="pt-BR" i="1" dirty="0" smtClean="0"/>
              <a:t>painting </a:t>
            </a:r>
            <a:r>
              <a:rPr lang="pt-BR" dirty="0" smtClean="0"/>
              <a:t>: Sons naturais</a:t>
            </a:r>
            <a:r>
              <a:rPr lang="pt-BR" dirty="0" smtClean="0"/>
              <a:t>, gritos </a:t>
            </a:r>
            <a:r>
              <a:rPr lang="pt-BR" dirty="0" smtClean="0"/>
              <a:t>de animais, fanfarras...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O último barroco e classicismo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686188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 </a:t>
            </a:r>
            <a:r>
              <a:rPr lang="pt-BR" dirty="0" smtClean="0"/>
              <a:t>A música reflete e sintetiza em si </a:t>
            </a:r>
            <a:r>
              <a:rPr lang="pt-BR" dirty="0" smtClean="0"/>
              <a:t>própria </a:t>
            </a:r>
            <a:r>
              <a:rPr lang="pt-BR" dirty="0" smtClean="0"/>
              <a:t>os valores da </a:t>
            </a:r>
            <a:r>
              <a:rPr lang="pt-BR" dirty="0" smtClean="0"/>
              <a:t>época.Cartesianismo, Método Cientifico.</a:t>
            </a:r>
          </a:p>
          <a:p>
            <a:r>
              <a:rPr lang="pt-BR" dirty="0" smtClean="0"/>
              <a:t>Pequena modificação de Estilo na musica, sistema de tonalidade definidas, porem com grande mudanças Filosóficas.</a:t>
            </a:r>
          </a:p>
          <a:p>
            <a:r>
              <a:rPr lang="pt-BR" dirty="0" smtClean="0"/>
              <a:t>Iluminismo, no último barroco.Pensamento Subjetivista, Nominalismo de </a:t>
            </a:r>
            <a:r>
              <a:rPr lang="pt-BR" dirty="0" smtClean="0"/>
              <a:t>Guilherme de </a:t>
            </a:r>
            <a:r>
              <a:rPr lang="pt-BR" dirty="0" err="1" smtClean="0"/>
              <a:t>Ockham</a:t>
            </a:r>
            <a:r>
              <a:rPr lang="pt-BR" dirty="0" smtClean="0"/>
              <a:t>.</a:t>
            </a:r>
          </a:p>
        </p:txBody>
      </p:sp>
      <p:pic>
        <p:nvPicPr>
          <p:cNvPr id="6146" name="Picture 2" descr="http://www.revistazena.com.br/wp-content/uploads/2010/01/Pensador-660x43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4624697"/>
            <a:ext cx="3357585" cy="22333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Recusa da experiência como fonte do  conhecimento. Subjetivismo.Conseqüências: </a:t>
            </a:r>
          </a:p>
          <a:p>
            <a:r>
              <a:rPr lang="pt-BR" dirty="0" smtClean="0"/>
              <a:t>A) As idéias, isto é, os universais, seriam invenções do intelecto (subjetivismo). </a:t>
            </a:r>
          </a:p>
          <a:p>
            <a:r>
              <a:rPr lang="pt-BR" dirty="0" smtClean="0"/>
              <a:t>B) O idealismo.</a:t>
            </a:r>
          </a:p>
          <a:p>
            <a:r>
              <a:rPr lang="pt-BR" dirty="0" smtClean="0"/>
              <a:t>C) O materialismo. </a:t>
            </a:r>
          </a:p>
          <a:p>
            <a:r>
              <a:rPr lang="pt-BR" dirty="0" smtClean="0"/>
              <a:t>D) O ceticismo.</a:t>
            </a:r>
          </a:p>
          <a:p>
            <a:r>
              <a:rPr lang="pt-BR" dirty="0" smtClean="0"/>
              <a:t>Na musica ainda não havia tal consenso, visto que esta era considerada a arte dos sentidos e dos sentimentos.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Educação musical nos séculos </a:t>
            </a:r>
            <a:r>
              <a:rPr lang="pt-BR" dirty="0" smtClean="0"/>
              <a:t>XVII </a:t>
            </a:r>
            <a:r>
              <a:rPr lang="pt-BR" dirty="0" smtClean="0"/>
              <a:t>e XVIII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686188"/>
          </a:xfrm>
        </p:spPr>
        <p:txBody>
          <a:bodyPr>
            <a:normAutofit/>
          </a:bodyPr>
          <a:lstStyle/>
          <a:p>
            <a:r>
              <a:rPr lang="pt-BR" dirty="0" smtClean="0"/>
              <a:t> A ânsia por organização, </a:t>
            </a:r>
            <a:r>
              <a:rPr lang="pt-BR" dirty="0" smtClean="0"/>
              <a:t>presente </a:t>
            </a:r>
            <a:r>
              <a:rPr lang="pt-BR" dirty="0" smtClean="0"/>
              <a:t>em todas as atividades do período, comparecia, também, no âmbito </a:t>
            </a:r>
            <a:r>
              <a:rPr lang="pt-BR" dirty="0" smtClean="0"/>
              <a:t>educacional.</a:t>
            </a:r>
          </a:p>
          <a:p>
            <a:r>
              <a:rPr lang="pt-BR" dirty="0" smtClean="0"/>
              <a:t>Orfanatos, com viés profissionalizante.</a:t>
            </a:r>
          </a:p>
          <a:p>
            <a:r>
              <a:rPr lang="pt-BR" dirty="0" smtClean="0"/>
              <a:t>A</a:t>
            </a:r>
            <a:r>
              <a:rPr lang="pt-BR" dirty="0" smtClean="0"/>
              <a:t> infâ</a:t>
            </a:r>
            <a:r>
              <a:rPr lang="pt-BR" dirty="0" smtClean="0"/>
              <a:t>n</a:t>
            </a:r>
            <a:r>
              <a:rPr lang="pt-BR" dirty="0" smtClean="0"/>
              <a:t>cia  </a:t>
            </a:r>
            <a:r>
              <a:rPr lang="pt-BR" dirty="0" smtClean="0"/>
              <a:t>dividida em classes, de 5-7 a </a:t>
            </a:r>
            <a:r>
              <a:rPr lang="pt-BR" dirty="0" smtClean="0"/>
              <a:t>10-11</a:t>
            </a:r>
            <a:endParaRPr lang="pt-BR" dirty="0"/>
          </a:p>
        </p:txBody>
      </p:sp>
      <p:pic>
        <p:nvPicPr>
          <p:cNvPr id="4098" name="Picture 2" descr="http://en.wahooart.com/Art.nsf/O/8XZB4U/$File/Jan-De-Bray-Tending-Children-in-the-Orphanage-in-Haarle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4108277"/>
            <a:ext cx="3071834" cy="27497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437</TotalTime>
  <Words>1368</Words>
  <Application>Microsoft Office PowerPoint</Application>
  <PresentationFormat>Apresentação na tela (4:3)</PresentationFormat>
  <Paragraphs>86</Paragraphs>
  <Slides>22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3" baseType="lpstr">
      <vt:lpstr>Mediano</vt:lpstr>
      <vt:lpstr>De Tramas e Fios Um ensaio sobre música e educação     Marisa Fonterrada</vt:lpstr>
      <vt:lpstr>Teoria dos Afetos</vt:lpstr>
      <vt:lpstr>Slide 3</vt:lpstr>
      <vt:lpstr>A Doutrina das Figuras</vt:lpstr>
      <vt:lpstr>Slide 5</vt:lpstr>
      <vt:lpstr>Slide 6</vt:lpstr>
      <vt:lpstr>O último barroco e classicismo </vt:lpstr>
      <vt:lpstr>Slide 8</vt:lpstr>
      <vt:lpstr>Educação musical nos séculos XVII e XVIII</vt:lpstr>
      <vt:lpstr>Slide 10</vt:lpstr>
      <vt:lpstr>Slide 11</vt:lpstr>
      <vt:lpstr>Precursores dos métodos ativos em educação musical</vt:lpstr>
      <vt:lpstr>Slide 13</vt:lpstr>
      <vt:lpstr>Slide 14</vt:lpstr>
      <vt:lpstr>Slide 15</vt:lpstr>
      <vt:lpstr>Jean-Phílippe Rameau = música e matemática</vt:lpstr>
      <vt:lpstr>Slide 17</vt:lpstr>
      <vt:lpstr>0 período romântico</vt:lpstr>
      <vt:lpstr>Slide 19</vt:lpstr>
      <vt:lpstr>Slide 20</vt:lpstr>
      <vt:lpstr>Slide 21</vt:lpstr>
      <vt:lpstr>Slide 22</vt:lpstr>
    </vt:vector>
  </TitlesOfParts>
  <Company>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Tramas e Fios Marisa Fonterrada</dc:title>
  <dc:creator>Usuario</dc:creator>
  <cp:lastModifiedBy>DELL</cp:lastModifiedBy>
  <cp:revision>47</cp:revision>
  <dcterms:created xsi:type="dcterms:W3CDTF">2015-03-19T14:21:54Z</dcterms:created>
  <dcterms:modified xsi:type="dcterms:W3CDTF">2015-03-26T15:04:50Z</dcterms:modified>
</cp:coreProperties>
</file>