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comments/comment4.xml" ContentType="application/vnd.openxmlformats-officedocument.presentationml.comments+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129.xml" ContentType="application/vnd.openxmlformats-officedocument.presentationml.notesSlide+xml"/>
  <Override PartName="/ppt/slides/slide108.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slides/slide138.xml" ContentType="application/vnd.openxmlformats-officedocument.presentationml.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26.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notesSlides/notesSlide122.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omments/comment3.xml" ContentType="application/vnd.openxmlformats-officedocument.presentationml.comments+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Default Extension="bin" ContentType="application/vnd.openxmlformats-officedocument.oleObject"/>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comments/comment5.xml" ContentType="application/vnd.openxmlformats-officedocument.presentationml.comments+xml"/>
  <Override PartName="/ppt/theme/themeOverride2.xml" ContentType="application/vnd.openxmlformats-officedocument.themeOverride+xml"/>
  <Override PartName="/ppt/slides/slide40.xml" ContentType="application/vnd.openxmlformats-officedocument.presentationml.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453" r:id="rId2"/>
    <p:sldId id="263" r:id="rId3"/>
    <p:sldId id="264" r:id="rId4"/>
    <p:sldId id="265" r:id="rId5"/>
    <p:sldId id="266" r:id="rId6"/>
    <p:sldId id="267" r:id="rId7"/>
    <p:sldId id="268" r:id="rId8"/>
    <p:sldId id="269" r:id="rId9"/>
    <p:sldId id="410" r:id="rId10"/>
    <p:sldId id="270" r:id="rId11"/>
    <p:sldId id="271" r:id="rId12"/>
    <p:sldId id="272" r:id="rId13"/>
    <p:sldId id="273" r:id="rId14"/>
    <p:sldId id="274" r:id="rId15"/>
    <p:sldId id="276" r:id="rId16"/>
    <p:sldId id="278" r:id="rId17"/>
    <p:sldId id="279" r:id="rId18"/>
    <p:sldId id="280" r:id="rId19"/>
    <p:sldId id="281" r:id="rId20"/>
    <p:sldId id="282" r:id="rId21"/>
    <p:sldId id="285" r:id="rId22"/>
    <p:sldId id="287" r:id="rId23"/>
    <p:sldId id="293" r:id="rId24"/>
    <p:sldId id="290" r:id="rId25"/>
    <p:sldId id="411" r:id="rId26"/>
    <p:sldId id="294" r:id="rId27"/>
    <p:sldId id="412" r:id="rId28"/>
    <p:sldId id="295" r:id="rId29"/>
    <p:sldId id="296" r:id="rId30"/>
    <p:sldId id="297" r:id="rId31"/>
    <p:sldId id="413" r:id="rId32"/>
    <p:sldId id="414" r:id="rId33"/>
    <p:sldId id="415" r:id="rId34"/>
    <p:sldId id="416" r:id="rId35"/>
    <p:sldId id="417" r:id="rId36"/>
    <p:sldId id="421" r:id="rId37"/>
    <p:sldId id="418" r:id="rId38"/>
    <p:sldId id="419" r:id="rId39"/>
    <p:sldId id="422" r:id="rId40"/>
    <p:sldId id="420" r:id="rId41"/>
    <p:sldId id="424" r:id="rId42"/>
    <p:sldId id="425" r:id="rId43"/>
    <p:sldId id="450" r:id="rId44"/>
    <p:sldId id="427" r:id="rId45"/>
    <p:sldId id="288" r:id="rId46"/>
    <p:sldId id="289" r:id="rId47"/>
    <p:sldId id="307" r:id="rId48"/>
    <p:sldId id="308" r:id="rId49"/>
    <p:sldId id="309" r:id="rId50"/>
    <p:sldId id="310" r:id="rId51"/>
    <p:sldId id="311" r:id="rId52"/>
    <p:sldId id="315" r:id="rId53"/>
    <p:sldId id="316" r:id="rId54"/>
    <p:sldId id="317" r:id="rId55"/>
    <p:sldId id="318" r:id="rId56"/>
    <p:sldId id="319" r:id="rId57"/>
    <p:sldId id="426" r:id="rId58"/>
    <p:sldId id="322" r:id="rId59"/>
    <p:sldId id="323" r:id="rId60"/>
    <p:sldId id="428" r:id="rId61"/>
    <p:sldId id="326" r:id="rId62"/>
    <p:sldId id="327" r:id="rId63"/>
    <p:sldId id="429" r:id="rId64"/>
    <p:sldId id="328" r:id="rId65"/>
    <p:sldId id="430" r:id="rId66"/>
    <p:sldId id="329" r:id="rId67"/>
    <p:sldId id="330" r:id="rId68"/>
    <p:sldId id="331" r:id="rId69"/>
    <p:sldId id="332" r:id="rId70"/>
    <p:sldId id="333" r:id="rId71"/>
    <p:sldId id="337" r:id="rId72"/>
    <p:sldId id="338" r:id="rId73"/>
    <p:sldId id="339" r:id="rId74"/>
    <p:sldId id="340" r:id="rId75"/>
    <p:sldId id="431" r:id="rId76"/>
    <p:sldId id="342" r:id="rId77"/>
    <p:sldId id="432" r:id="rId78"/>
    <p:sldId id="344" r:id="rId79"/>
    <p:sldId id="345" r:id="rId80"/>
    <p:sldId id="346" r:id="rId81"/>
    <p:sldId id="347" r:id="rId82"/>
    <p:sldId id="348" r:id="rId83"/>
    <p:sldId id="349" r:id="rId84"/>
    <p:sldId id="438" r:id="rId85"/>
    <p:sldId id="353" r:id="rId86"/>
    <p:sldId id="354" r:id="rId87"/>
    <p:sldId id="451" r:id="rId88"/>
    <p:sldId id="358" r:id="rId89"/>
    <p:sldId id="363" r:id="rId90"/>
    <p:sldId id="439" r:id="rId91"/>
    <p:sldId id="368" r:id="rId92"/>
    <p:sldId id="369" r:id="rId93"/>
    <p:sldId id="370" r:id="rId94"/>
    <p:sldId id="371" r:id="rId95"/>
    <p:sldId id="372" r:id="rId96"/>
    <p:sldId id="373" r:id="rId97"/>
    <p:sldId id="374" r:id="rId98"/>
    <p:sldId id="376" r:id="rId99"/>
    <p:sldId id="377" r:id="rId100"/>
    <p:sldId id="378" r:id="rId101"/>
    <p:sldId id="379" r:id="rId102"/>
    <p:sldId id="440" r:id="rId103"/>
    <p:sldId id="380" r:id="rId104"/>
    <p:sldId id="381" r:id="rId105"/>
    <p:sldId id="384" r:id="rId106"/>
    <p:sldId id="385" r:id="rId107"/>
    <p:sldId id="386" r:id="rId108"/>
    <p:sldId id="387" r:id="rId109"/>
    <p:sldId id="388" r:id="rId110"/>
    <p:sldId id="389" r:id="rId111"/>
    <p:sldId id="390" r:id="rId112"/>
    <p:sldId id="392" r:id="rId113"/>
    <p:sldId id="393" r:id="rId114"/>
    <p:sldId id="394" r:id="rId115"/>
    <p:sldId id="395" r:id="rId116"/>
    <p:sldId id="396" r:id="rId117"/>
    <p:sldId id="397" r:id="rId118"/>
    <p:sldId id="441" r:id="rId119"/>
    <p:sldId id="399" r:id="rId120"/>
    <p:sldId id="400" r:id="rId121"/>
    <p:sldId id="442" r:id="rId122"/>
    <p:sldId id="401" r:id="rId123"/>
    <p:sldId id="402" r:id="rId124"/>
    <p:sldId id="403" r:id="rId125"/>
    <p:sldId id="443" r:id="rId126"/>
    <p:sldId id="444" r:id="rId127"/>
    <p:sldId id="445" r:id="rId128"/>
    <p:sldId id="452" r:id="rId129"/>
    <p:sldId id="446" r:id="rId130"/>
    <p:sldId id="447" r:id="rId131"/>
    <p:sldId id="404" r:id="rId132"/>
    <p:sldId id="405" r:id="rId133"/>
    <p:sldId id="448" r:id="rId134"/>
    <p:sldId id="406" r:id="rId135"/>
    <p:sldId id="449" r:id="rId136"/>
    <p:sldId id="407" r:id="rId137"/>
    <p:sldId id="409" r:id="rId138"/>
    <p:sldId id="260" r:id="rId13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tx1"/>
        </a:solidFill>
        <a:latin typeface="Arial" charset="0"/>
        <a:ea typeface="+mn-ea"/>
        <a:cs typeface="+mn-cs"/>
      </a:defRPr>
    </a:lvl1pPr>
    <a:lvl2pPr marL="457200" algn="ctr" rtl="0" eaLnBrk="0" fontAlgn="base" hangingPunct="0">
      <a:spcBef>
        <a:spcPct val="0"/>
      </a:spcBef>
      <a:spcAft>
        <a:spcPct val="0"/>
      </a:spcAft>
      <a:defRPr b="1" kern="1200">
        <a:solidFill>
          <a:schemeClr val="tx1"/>
        </a:solidFill>
        <a:latin typeface="Arial" charset="0"/>
        <a:ea typeface="+mn-ea"/>
        <a:cs typeface="+mn-cs"/>
      </a:defRPr>
    </a:lvl2pPr>
    <a:lvl3pPr marL="914400" algn="ctr" rtl="0" eaLnBrk="0" fontAlgn="base" hangingPunct="0">
      <a:spcBef>
        <a:spcPct val="0"/>
      </a:spcBef>
      <a:spcAft>
        <a:spcPct val="0"/>
      </a:spcAft>
      <a:defRPr b="1" kern="1200">
        <a:solidFill>
          <a:schemeClr val="tx1"/>
        </a:solidFill>
        <a:latin typeface="Arial" charset="0"/>
        <a:ea typeface="+mn-ea"/>
        <a:cs typeface="+mn-cs"/>
      </a:defRPr>
    </a:lvl3pPr>
    <a:lvl4pPr marL="1371600" algn="ctr" rtl="0" eaLnBrk="0" fontAlgn="base" hangingPunct="0">
      <a:spcBef>
        <a:spcPct val="0"/>
      </a:spcBef>
      <a:spcAft>
        <a:spcPct val="0"/>
      </a:spcAft>
      <a:defRPr b="1" kern="1200">
        <a:solidFill>
          <a:schemeClr val="tx1"/>
        </a:solidFill>
        <a:latin typeface="Arial" charset="0"/>
        <a:ea typeface="+mn-ea"/>
        <a:cs typeface="+mn-cs"/>
      </a:defRPr>
    </a:lvl4pPr>
    <a:lvl5pPr marL="1828800" algn="ctr"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lma" initials="T"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DAEDD1"/>
    <a:srgbClr val="C4E3B5"/>
    <a:srgbClr val="663300"/>
    <a:srgbClr val="CC6600"/>
    <a:srgbClr val="FF3300"/>
    <a:srgbClr val="336600"/>
    <a:srgbClr val="0000FF"/>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70" d="100"/>
          <a:sy n="70" d="100"/>
        </p:scale>
        <p:origin x="-154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320"/>
    </p:cViewPr>
  </p:sorterViewPr>
  <p:notesViewPr>
    <p:cSldViewPr snapToGrid="0">
      <p:cViewPr varScale="1">
        <p:scale>
          <a:sx n="37" d="100"/>
          <a:sy n="37" d="100"/>
        </p:scale>
        <p:origin x="-147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5-08-23T14:05:31.828" idx="1">
    <p:pos x="5277" y="162"/>
    <p:text>Favor substituir o gráfico deste slide (número 37) pelo gráfico (a) da página 65 do livro.</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5-08-23T14:05:12.796" idx="2">
    <p:pos x="5277" y="162"/>
    <p:text>Favor substituir o gráfico do slide 38 pelo gráfico (b) da página 65 do livro.</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5-08-23T14:11:10.390" idx="3">
    <p:pos x="5277" y="162"/>
    <p:text>Favor verificar se a troca de estilo por espaço interno e desempenho por potência está ok.</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05-08-24T10:24:05.875" idx="7">
    <p:pos x="5522" y="333"/>
    <p:text>No final deste slide, há mais uma fórmula. Favor verificar se ela pode ser excluída.</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05-08-24T11:39:57.009" idx="8">
    <p:pos x="4593" y="162"/>
    <p:text>Falta a curva l3. Favor verificar se é necessário inseri-la. (ver livro, página 84).
Verifiquei que o gráfico completo encontra-se no slide 124.</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69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a:t>
            </a:r>
          </a:p>
        </p:txBody>
      </p:sp>
      <p:sp>
        <p:nvSpPr>
          <p:cNvPr id="4669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69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6950" name="Rectangle 6"/>
          <p:cNvSpPr>
            <a:spLocks noChangeArrowheads="1"/>
          </p:cNvSpPr>
          <p:nvPr>
            <p:ph type="sldImg"/>
          </p:nvPr>
        </p:nvSpPr>
        <p:spPr bwMode="auto">
          <a:xfrm>
            <a:off x="1150938" y="692150"/>
            <a:ext cx="4556125" cy="3416300"/>
          </a:xfrm>
          <a:prstGeom prst="rect">
            <a:avLst/>
          </a:prstGeom>
          <a:solidFill>
            <a:srgbClr val="FFFFFF"/>
          </a:solidFill>
          <a:ln w="12700" cap="flat">
            <a:solidFill>
              <a:srgbClr val="000000"/>
            </a:solidFill>
            <a:miter lim="800000"/>
            <a:headEnd/>
            <a:tailEnd/>
          </a:ln>
        </p:spPr>
      </p:sp>
      <p:sp>
        <p:nvSpPr>
          <p:cNvPr id="466951" name="Rectangle 7"/>
          <p:cNvSpPr>
            <a:spLocks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31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a:t>
            </a:r>
          </a:p>
        </p:txBody>
      </p:sp>
      <p:sp>
        <p:nvSpPr>
          <p:cNvPr id="931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31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3190" name="Rectangle 6"/>
          <p:cNvSpPr>
            <a:spLocks noChangeArrowheads="1" noTextEdit="1"/>
          </p:cNvSpPr>
          <p:nvPr>
            <p:ph type="sldImg"/>
          </p:nvPr>
        </p:nvSpPr>
        <p:spPr>
          <a:xfrm>
            <a:off x="1150938" y="692150"/>
            <a:ext cx="4556125" cy="3416300"/>
          </a:xfrm>
          <a:ln cap="flat"/>
        </p:spPr>
      </p:sp>
      <p:sp>
        <p:nvSpPr>
          <p:cNvPr id="931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382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118</a:t>
            </a:r>
          </a:p>
        </p:txBody>
      </p:sp>
      <p:sp>
        <p:nvSpPr>
          <p:cNvPr id="4382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382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38278" name="Rectangle 6"/>
          <p:cNvSpPr>
            <a:spLocks noChangeArrowheads="1" noTextEdit="1"/>
          </p:cNvSpPr>
          <p:nvPr>
            <p:ph type="sldImg"/>
          </p:nvPr>
        </p:nvSpPr>
        <p:spPr>
          <a:xfrm>
            <a:off x="1150938" y="692150"/>
            <a:ext cx="4556125" cy="3416300"/>
          </a:xfrm>
          <a:ln cap="flat"/>
        </p:spPr>
      </p:sp>
      <p:sp>
        <p:nvSpPr>
          <p:cNvPr id="4382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84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119</a:t>
            </a:r>
          </a:p>
        </p:txBody>
      </p:sp>
      <p:sp>
        <p:nvSpPr>
          <p:cNvPr id="3184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84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8470" name="Rectangle 6"/>
          <p:cNvSpPr>
            <a:spLocks noChangeArrowheads="1" noTextEdit="1"/>
          </p:cNvSpPr>
          <p:nvPr>
            <p:ph type="sldImg"/>
          </p:nvPr>
        </p:nvSpPr>
        <p:spPr>
          <a:xfrm>
            <a:off x="1150938" y="692150"/>
            <a:ext cx="4556125" cy="3416300"/>
          </a:xfrm>
          <a:ln cap="flat"/>
        </p:spPr>
      </p:sp>
      <p:sp>
        <p:nvSpPr>
          <p:cNvPr id="3184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05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120</a:t>
            </a:r>
          </a:p>
        </p:txBody>
      </p:sp>
      <p:sp>
        <p:nvSpPr>
          <p:cNvPr id="3205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05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0518" name="Rectangle 6"/>
          <p:cNvSpPr>
            <a:spLocks noChangeArrowheads="1" noTextEdit="1"/>
          </p:cNvSpPr>
          <p:nvPr>
            <p:ph type="sldImg"/>
          </p:nvPr>
        </p:nvSpPr>
        <p:spPr>
          <a:xfrm>
            <a:off x="1150938" y="692150"/>
            <a:ext cx="4556125" cy="3416300"/>
          </a:xfrm>
          <a:ln cap="flat"/>
        </p:spPr>
      </p:sp>
      <p:sp>
        <p:nvSpPr>
          <p:cNvPr id="3205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66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123</a:t>
            </a:r>
          </a:p>
        </p:txBody>
      </p:sp>
      <p:sp>
        <p:nvSpPr>
          <p:cNvPr id="3266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66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6662" name="Rectangle 6"/>
          <p:cNvSpPr>
            <a:spLocks noChangeArrowheads="1" noTextEdit="1"/>
          </p:cNvSpPr>
          <p:nvPr>
            <p:ph type="sldImg"/>
          </p:nvPr>
        </p:nvSpPr>
        <p:spPr>
          <a:xfrm>
            <a:off x="1150938" y="692150"/>
            <a:ext cx="4556125" cy="3416300"/>
          </a:xfrm>
          <a:ln cap="flat"/>
        </p:spPr>
      </p:sp>
      <p:sp>
        <p:nvSpPr>
          <p:cNvPr id="3266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287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124</a:t>
            </a:r>
          </a:p>
        </p:txBody>
      </p:sp>
      <p:sp>
        <p:nvSpPr>
          <p:cNvPr id="3287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287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28710" name="Rectangle 6"/>
          <p:cNvSpPr>
            <a:spLocks noChangeArrowheads="1" noTextEdit="1"/>
          </p:cNvSpPr>
          <p:nvPr>
            <p:ph type="sldImg"/>
          </p:nvPr>
        </p:nvSpPr>
        <p:spPr>
          <a:xfrm>
            <a:off x="1150938" y="692150"/>
            <a:ext cx="4556125" cy="3416300"/>
          </a:xfrm>
          <a:ln cap="flat"/>
        </p:spPr>
      </p:sp>
      <p:sp>
        <p:nvSpPr>
          <p:cNvPr id="3287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07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125</a:t>
            </a:r>
          </a:p>
        </p:txBody>
      </p:sp>
      <p:sp>
        <p:nvSpPr>
          <p:cNvPr id="3307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07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0758" name="Rectangle 6"/>
          <p:cNvSpPr>
            <a:spLocks noChangeArrowheads="1" noTextEdit="1"/>
          </p:cNvSpPr>
          <p:nvPr>
            <p:ph type="sldImg"/>
          </p:nvPr>
        </p:nvSpPr>
        <p:spPr>
          <a:xfrm>
            <a:off x="1150938" y="692150"/>
            <a:ext cx="4556125" cy="3416300"/>
          </a:xfrm>
          <a:ln cap="flat"/>
        </p:spPr>
      </p:sp>
      <p:sp>
        <p:nvSpPr>
          <p:cNvPr id="3307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28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126</a:t>
            </a:r>
          </a:p>
        </p:txBody>
      </p:sp>
      <p:sp>
        <p:nvSpPr>
          <p:cNvPr id="3328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28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2806" name="Rectangle 6"/>
          <p:cNvSpPr>
            <a:spLocks noChangeArrowheads="1" noTextEdit="1"/>
          </p:cNvSpPr>
          <p:nvPr>
            <p:ph type="sldImg"/>
          </p:nvPr>
        </p:nvSpPr>
        <p:spPr>
          <a:xfrm>
            <a:off x="1150938" y="692150"/>
            <a:ext cx="4556125" cy="3416300"/>
          </a:xfrm>
          <a:ln cap="flat"/>
        </p:spPr>
      </p:sp>
      <p:sp>
        <p:nvSpPr>
          <p:cNvPr id="3328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48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127</a:t>
            </a:r>
          </a:p>
        </p:txBody>
      </p:sp>
      <p:sp>
        <p:nvSpPr>
          <p:cNvPr id="3348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48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4854" name="Rectangle 6"/>
          <p:cNvSpPr>
            <a:spLocks noChangeArrowheads="1" noTextEdit="1"/>
          </p:cNvSpPr>
          <p:nvPr>
            <p:ph type="sldImg"/>
          </p:nvPr>
        </p:nvSpPr>
        <p:spPr>
          <a:xfrm>
            <a:off x="1150938" y="692150"/>
            <a:ext cx="4556125" cy="3416300"/>
          </a:xfrm>
          <a:ln cap="flat"/>
        </p:spPr>
      </p:sp>
      <p:sp>
        <p:nvSpPr>
          <p:cNvPr id="3348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68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128</a:t>
            </a:r>
          </a:p>
        </p:txBody>
      </p:sp>
      <p:sp>
        <p:nvSpPr>
          <p:cNvPr id="3369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69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6902" name="Rectangle 6"/>
          <p:cNvSpPr>
            <a:spLocks noChangeArrowheads="1" noTextEdit="1"/>
          </p:cNvSpPr>
          <p:nvPr>
            <p:ph type="sldImg"/>
          </p:nvPr>
        </p:nvSpPr>
        <p:spPr>
          <a:xfrm>
            <a:off x="1150938" y="692150"/>
            <a:ext cx="4556125" cy="3416300"/>
          </a:xfrm>
          <a:ln cap="flat"/>
        </p:spPr>
      </p:sp>
      <p:sp>
        <p:nvSpPr>
          <p:cNvPr id="3369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389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129</a:t>
            </a:r>
          </a:p>
        </p:txBody>
      </p:sp>
      <p:sp>
        <p:nvSpPr>
          <p:cNvPr id="3389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389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38950" name="Rectangle 6"/>
          <p:cNvSpPr>
            <a:spLocks noChangeArrowheads="1" noTextEdit="1"/>
          </p:cNvSpPr>
          <p:nvPr>
            <p:ph type="sldImg"/>
          </p:nvPr>
        </p:nvSpPr>
        <p:spPr>
          <a:xfrm>
            <a:off x="1150938" y="692150"/>
            <a:ext cx="4556125" cy="3416300"/>
          </a:xfrm>
          <a:ln cap="flat"/>
        </p:spPr>
      </p:sp>
      <p:sp>
        <p:nvSpPr>
          <p:cNvPr id="3389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52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a:t>
            </a:r>
          </a:p>
        </p:txBody>
      </p:sp>
      <p:sp>
        <p:nvSpPr>
          <p:cNvPr id="952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52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5238" name="Rectangle 6"/>
          <p:cNvSpPr>
            <a:spLocks noChangeArrowheads="1" noTextEdit="1"/>
          </p:cNvSpPr>
          <p:nvPr>
            <p:ph type="sldImg"/>
          </p:nvPr>
        </p:nvSpPr>
        <p:spPr>
          <a:xfrm>
            <a:off x="1150938" y="692150"/>
            <a:ext cx="4556125" cy="3416300"/>
          </a:xfrm>
          <a:ln cap="flat"/>
        </p:spPr>
      </p:sp>
      <p:sp>
        <p:nvSpPr>
          <p:cNvPr id="952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30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131</a:t>
            </a:r>
          </a:p>
        </p:txBody>
      </p:sp>
      <p:sp>
        <p:nvSpPr>
          <p:cNvPr id="3430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30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3046" name="Rectangle 6"/>
          <p:cNvSpPr>
            <a:spLocks noChangeArrowheads="1" noTextEdit="1"/>
          </p:cNvSpPr>
          <p:nvPr>
            <p:ph type="sldImg"/>
          </p:nvPr>
        </p:nvSpPr>
        <p:spPr>
          <a:xfrm>
            <a:off x="1150938" y="692150"/>
            <a:ext cx="4556125" cy="3416300"/>
          </a:xfrm>
          <a:ln cap="flat"/>
        </p:spPr>
      </p:sp>
      <p:sp>
        <p:nvSpPr>
          <p:cNvPr id="3430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50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132</a:t>
            </a:r>
          </a:p>
        </p:txBody>
      </p:sp>
      <p:sp>
        <p:nvSpPr>
          <p:cNvPr id="3450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50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5094" name="Rectangle 6"/>
          <p:cNvSpPr>
            <a:spLocks noChangeArrowheads="1" noTextEdit="1"/>
          </p:cNvSpPr>
          <p:nvPr>
            <p:ph type="sldImg"/>
          </p:nvPr>
        </p:nvSpPr>
        <p:spPr>
          <a:xfrm>
            <a:off x="1150938" y="692150"/>
            <a:ext cx="4556125" cy="3416300"/>
          </a:xfrm>
          <a:ln cap="flat"/>
        </p:spPr>
      </p:sp>
      <p:sp>
        <p:nvSpPr>
          <p:cNvPr id="3450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71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133</a:t>
            </a:r>
          </a:p>
        </p:txBody>
      </p:sp>
      <p:sp>
        <p:nvSpPr>
          <p:cNvPr id="3471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71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7142" name="Rectangle 6"/>
          <p:cNvSpPr>
            <a:spLocks noChangeArrowheads="1" noTextEdit="1"/>
          </p:cNvSpPr>
          <p:nvPr>
            <p:ph type="sldImg"/>
          </p:nvPr>
        </p:nvSpPr>
        <p:spPr>
          <a:xfrm>
            <a:off x="1150938" y="692150"/>
            <a:ext cx="4556125" cy="3416300"/>
          </a:xfrm>
          <a:ln cap="flat"/>
        </p:spPr>
      </p:sp>
      <p:sp>
        <p:nvSpPr>
          <p:cNvPr id="3471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491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134</a:t>
            </a:r>
          </a:p>
        </p:txBody>
      </p:sp>
      <p:sp>
        <p:nvSpPr>
          <p:cNvPr id="3491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491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49190" name="Rectangle 6"/>
          <p:cNvSpPr>
            <a:spLocks noChangeArrowheads="1" noTextEdit="1"/>
          </p:cNvSpPr>
          <p:nvPr>
            <p:ph type="sldImg"/>
          </p:nvPr>
        </p:nvSpPr>
        <p:spPr>
          <a:xfrm>
            <a:off x="1150938" y="692150"/>
            <a:ext cx="4556125" cy="3416300"/>
          </a:xfrm>
          <a:ln cap="flat"/>
        </p:spPr>
      </p:sp>
      <p:sp>
        <p:nvSpPr>
          <p:cNvPr id="3491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12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135</a:t>
            </a:r>
          </a:p>
        </p:txBody>
      </p:sp>
      <p:sp>
        <p:nvSpPr>
          <p:cNvPr id="3512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12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1238" name="Rectangle 6"/>
          <p:cNvSpPr>
            <a:spLocks noChangeArrowheads="1" noTextEdit="1"/>
          </p:cNvSpPr>
          <p:nvPr>
            <p:ph type="sldImg"/>
          </p:nvPr>
        </p:nvSpPr>
        <p:spPr>
          <a:xfrm>
            <a:off x="1150938" y="692150"/>
            <a:ext cx="4556125" cy="3416300"/>
          </a:xfrm>
          <a:ln cap="flat"/>
        </p:spPr>
      </p:sp>
      <p:sp>
        <p:nvSpPr>
          <p:cNvPr id="3512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32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136</a:t>
            </a:r>
          </a:p>
        </p:txBody>
      </p:sp>
      <p:sp>
        <p:nvSpPr>
          <p:cNvPr id="3532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32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3286" name="Rectangle 6"/>
          <p:cNvSpPr>
            <a:spLocks noChangeArrowheads="1" noTextEdit="1"/>
          </p:cNvSpPr>
          <p:nvPr>
            <p:ph type="sldImg"/>
          </p:nvPr>
        </p:nvSpPr>
        <p:spPr>
          <a:xfrm>
            <a:off x="1150938" y="692150"/>
            <a:ext cx="4556125" cy="3416300"/>
          </a:xfrm>
          <a:ln cap="flat"/>
        </p:spPr>
      </p:sp>
      <p:sp>
        <p:nvSpPr>
          <p:cNvPr id="3532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03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131</a:t>
            </a:r>
          </a:p>
        </p:txBody>
      </p:sp>
      <p:sp>
        <p:nvSpPr>
          <p:cNvPr id="4403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03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0326" name="Rectangle 6"/>
          <p:cNvSpPr>
            <a:spLocks noChangeArrowheads="1" noTextEdit="1"/>
          </p:cNvSpPr>
          <p:nvPr>
            <p:ph type="sldImg"/>
          </p:nvPr>
        </p:nvSpPr>
        <p:spPr>
          <a:xfrm>
            <a:off x="1150938" y="692150"/>
            <a:ext cx="4556125" cy="3416300"/>
          </a:xfrm>
          <a:ln cap="flat"/>
        </p:spPr>
      </p:sp>
      <p:sp>
        <p:nvSpPr>
          <p:cNvPr id="4403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73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138</a:t>
            </a:r>
          </a:p>
        </p:txBody>
      </p:sp>
      <p:sp>
        <p:nvSpPr>
          <p:cNvPr id="3573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73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7382" name="Rectangle 6"/>
          <p:cNvSpPr>
            <a:spLocks noChangeArrowheads="1" noTextEdit="1"/>
          </p:cNvSpPr>
          <p:nvPr>
            <p:ph type="sldImg"/>
          </p:nvPr>
        </p:nvSpPr>
        <p:spPr>
          <a:xfrm>
            <a:off x="1150938" y="692150"/>
            <a:ext cx="4556125" cy="3416300"/>
          </a:xfrm>
          <a:ln cap="flat"/>
        </p:spPr>
      </p:sp>
      <p:sp>
        <p:nvSpPr>
          <p:cNvPr id="3573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5942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139</a:t>
            </a:r>
          </a:p>
        </p:txBody>
      </p:sp>
      <p:sp>
        <p:nvSpPr>
          <p:cNvPr id="35942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5942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59430" name="Rectangle 6"/>
          <p:cNvSpPr>
            <a:spLocks noChangeArrowheads="1" noTextEdit="1"/>
          </p:cNvSpPr>
          <p:nvPr>
            <p:ph type="sldImg"/>
          </p:nvPr>
        </p:nvSpPr>
        <p:spPr>
          <a:xfrm>
            <a:off x="1150938" y="692150"/>
            <a:ext cx="4556125" cy="3416300"/>
          </a:xfrm>
          <a:ln cap="flat"/>
        </p:spPr>
      </p:sp>
      <p:sp>
        <p:nvSpPr>
          <p:cNvPr id="35943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23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139</a:t>
            </a:r>
          </a:p>
        </p:txBody>
      </p:sp>
      <p:sp>
        <p:nvSpPr>
          <p:cNvPr id="4423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23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2374" name="Rectangle 6"/>
          <p:cNvSpPr>
            <a:spLocks noChangeArrowheads="1" noTextEdit="1"/>
          </p:cNvSpPr>
          <p:nvPr>
            <p:ph type="sldImg"/>
          </p:nvPr>
        </p:nvSpPr>
        <p:spPr>
          <a:xfrm>
            <a:off x="1150938" y="692150"/>
            <a:ext cx="4556125" cy="3416300"/>
          </a:xfrm>
          <a:ln cap="flat"/>
        </p:spPr>
      </p:sp>
      <p:sp>
        <p:nvSpPr>
          <p:cNvPr id="4423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72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a:t>
            </a:r>
          </a:p>
        </p:txBody>
      </p:sp>
      <p:sp>
        <p:nvSpPr>
          <p:cNvPr id="972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72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7286" name="Rectangle 6"/>
          <p:cNvSpPr>
            <a:spLocks noChangeArrowheads="1" noTextEdit="1"/>
          </p:cNvSpPr>
          <p:nvPr>
            <p:ph type="sldImg"/>
          </p:nvPr>
        </p:nvSpPr>
        <p:spPr>
          <a:xfrm>
            <a:off x="1150938" y="692150"/>
            <a:ext cx="4556125" cy="3416300"/>
          </a:xfrm>
          <a:ln cap="flat"/>
        </p:spPr>
      </p:sp>
      <p:sp>
        <p:nvSpPr>
          <p:cNvPr id="972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14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140</a:t>
            </a:r>
          </a:p>
        </p:txBody>
      </p:sp>
      <p:sp>
        <p:nvSpPr>
          <p:cNvPr id="3614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14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1478" name="Rectangle 6"/>
          <p:cNvSpPr>
            <a:spLocks noChangeArrowheads="1" noTextEdit="1"/>
          </p:cNvSpPr>
          <p:nvPr>
            <p:ph type="sldImg"/>
          </p:nvPr>
        </p:nvSpPr>
        <p:spPr>
          <a:xfrm>
            <a:off x="1150938" y="692150"/>
            <a:ext cx="4556125" cy="3416300"/>
          </a:xfrm>
          <a:ln cap="flat"/>
        </p:spPr>
      </p:sp>
      <p:sp>
        <p:nvSpPr>
          <p:cNvPr id="3614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35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3635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35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3526" name="Rectangle 6"/>
          <p:cNvSpPr>
            <a:spLocks noChangeArrowheads="1" noTextEdit="1"/>
          </p:cNvSpPr>
          <p:nvPr>
            <p:ph type="sldImg"/>
          </p:nvPr>
        </p:nvSpPr>
        <p:spPr>
          <a:xfrm>
            <a:off x="1150938" y="692150"/>
            <a:ext cx="4556125" cy="3416300"/>
          </a:xfrm>
          <a:ln cap="flat"/>
        </p:spPr>
      </p:sp>
      <p:sp>
        <p:nvSpPr>
          <p:cNvPr id="3635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55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142</a:t>
            </a:r>
          </a:p>
        </p:txBody>
      </p:sp>
      <p:sp>
        <p:nvSpPr>
          <p:cNvPr id="3655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55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5574" name="Rectangle 6"/>
          <p:cNvSpPr>
            <a:spLocks noChangeArrowheads="1" noTextEdit="1"/>
          </p:cNvSpPr>
          <p:nvPr>
            <p:ph type="sldImg"/>
          </p:nvPr>
        </p:nvSpPr>
        <p:spPr>
          <a:xfrm>
            <a:off x="1150938" y="692150"/>
            <a:ext cx="4556125" cy="3416300"/>
          </a:xfrm>
          <a:ln cap="flat"/>
        </p:spPr>
      </p:sp>
      <p:sp>
        <p:nvSpPr>
          <p:cNvPr id="3655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44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444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44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4422" name="Rectangle 6"/>
          <p:cNvSpPr>
            <a:spLocks noChangeArrowheads="1" noTextEdit="1"/>
          </p:cNvSpPr>
          <p:nvPr>
            <p:ph type="sldImg"/>
          </p:nvPr>
        </p:nvSpPr>
        <p:spPr>
          <a:xfrm>
            <a:off x="1150938" y="692150"/>
            <a:ext cx="4556125" cy="3416300"/>
          </a:xfrm>
          <a:ln cap="flat"/>
        </p:spPr>
      </p:sp>
      <p:sp>
        <p:nvSpPr>
          <p:cNvPr id="4444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64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464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64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6470" name="Rectangle 6"/>
          <p:cNvSpPr>
            <a:spLocks noChangeArrowheads="1" noTextEdit="1"/>
          </p:cNvSpPr>
          <p:nvPr>
            <p:ph type="sldImg"/>
          </p:nvPr>
        </p:nvSpPr>
        <p:spPr>
          <a:xfrm>
            <a:off x="1150938" y="692150"/>
            <a:ext cx="4556125" cy="3416300"/>
          </a:xfrm>
          <a:ln cap="flat"/>
        </p:spPr>
      </p:sp>
      <p:sp>
        <p:nvSpPr>
          <p:cNvPr id="4464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485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485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485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48518" name="Rectangle 6"/>
          <p:cNvSpPr>
            <a:spLocks noChangeArrowheads="1" noTextEdit="1"/>
          </p:cNvSpPr>
          <p:nvPr>
            <p:ph type="sldImg"/>
          </p:nvPr>
        </p:nvSpPr>
        <p:spPr>
          <a:xfrm>
            <a:off x="1150938" y="692150"/>
            <a:ext cx="4556125" cy="3416300"/>
          </a:xfrm>
          <a:ln cap="flat"/>
        </p:spPr>
      </p:sp>
      <p:sp>
        <p:nvSpPr>
          <p:cNvPr id="4485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48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649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49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4902" name="Rectangle 6"/>
          <p:cNvSpPr>
            <a:spLocks noChangeArrowheads="1" noTextEdit="1"/>
          </p:cNvSpPr>
          <p:nvPr>
            <p:ph type="sldImg"/>
          </p:nvPr>
        </p:nvSpPr>
        <p:spPr>
          <a:xfrm>
            <a:off x="1150938" y="692150"/>
            <a:ext cx="4556125" cy="3416300"/>
          </a:xfrm>
          <a:ln cap="flat"/>
        </p:spPr>
      </p:sp>
      <p:sp>
        <p:nvSpPr>
          <p:cNvPr id="4649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05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505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05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0566" name="Rectangle 6"/>
          <p:cNvSpPr>
            <a:spLocks noChangeArrowheads="1" noTextEdit="1"/>
          </p:cNvSpPr>
          <p:nvPr>
            <p:ph type="sldImg"/>
          </p:nvPr>
        </p:nvSpPr>
        <p:spPr>
          <a:xfrm>
            <a:off x="1150938" y="692150"/>
            <a:ext cx="4556125" cy="3416300"/>
          </a:xfrm>
          <a:ln cap="flat"/>
        </p:spPr>
      </p:sp>
      <p:sp>
        <p:nvSpPr>
          <p:cNvPr id="4505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26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141</a:t>
            </a:r>
          </a:p>
        </p:txBody>
      </p:sp>
      <p:sp>
        <p:nvSpPr>
          <p:cNvPr id="4526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26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2614" name="Rectangle 6"/>
          <p:cNvSpPr>
            <a:spLocks noChangeArrowheads="1" noTextEdit="1"/>
          </p:cNvSpPr>
          <p:nvPr>
            <p:ph type="sldImg"/>
          </p:nvPr>
        </p:nvSpPr>
        <p:spPr>
          <a:xfrm>
            <a:off x="1150938" y="692150"/>
            <a:ext cx="4556125" cy="3416300"/>
          </a:xfrm>
          <a:ln cap="flat"/>
        </p:spPr>
      </p:sp>
      <p:sp>
        <p:nvSpPr>
          <p:cNvPr id="4526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76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143</a:t>
            </a:r>
          </a:p>
        </p:txBody>
      </p:sp>
      <p:sp>
        <p:nvSpPr>
          <p:cNvPr id="3676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76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7622" name="Rectangle 6"/>
          <p:cNvSpPr>
            <a:spLocks noChangeArrowheads="1" noTextEdit="1"/>
          </p:cNvSpPr>
          <p:nvPr>
            <p:ph type="sldImg"/>
          </p:nvPr>
        </p:nvSpPr>
        <p:spPr>
          <a:xfrm>
            <a:off x="1150938" y="692150"/>
            <a:ext cx="4556125" cy="3416300"/>
          </a:xfrm>
          <a:ln cap="flat"/>
        </p:spPr>
      </p:sp>
      <p:sp>
        <p:nvSpPr>
          <p:cNvPr id="3676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93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a:t>
            </a:r>
          </a:p>
        </p:txBody>
      </p:sp>
      <p:sp>
        <p:nvSpPr>
          <p:cNvPr id="993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93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9334" name="Rectangle 6"/>
          <p:cNvSpPr>
            <a:spLocks noChangeArrowheads="1" noTextEdit="1"/>
          </p:cNvSpPr>
          <p:nvPr>
            <p:ph type="sldImg"/>
          </p:nvPr>
        </p:nvSpPr>
        <p:spPr>
          <a:xfrm>
            <a:off x="1150938" y="692150"/>
            <a:ext cx="4556125" cy="3416300"/>
          </a:xfrm>
          <a:ln cap="flat"/>
        </p:spPr>
      </p:sp>
      <p:sp>
        <p:nvSpPr>
          <p:cNvPr id="993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696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144</a:t>
            </a:r>
          </a:p>
        </p:txBody>
      </p:sp>
      <p:sp>
        <p:nvSpPr>
          <p:cNvPr id="3696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696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69670" name="Rectangle 6"/>
          <p:cNvSpPr>
            <a:spLocks noChangeArrowheads="1" noTextEdit="1"/>
          </p:cNvSpPr>
          <p:nvPr>
            <p:ph type="sldImg"/>
          </p:nvPr>
        </p:nvSpPr>
        <p:spPr>
          <a:xfrm>
            <a:off x="1150938" y="692150"/>
            <a:ext cx="4556125" cy="3416300"/>
          </a:xfrm>
          <a:ln cap="flat"/>
        </p:spPr>
      </p:sp>
      <p:sp>
        <p:nvSpPr>
          <p:cNvPr id="3696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46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144</a:t>
            </a:r>
          </a:p>
        </p:txBody>
      </p:sp>
      <p:sp>
        <p:nvSpPr>
          <p:cNvPr id="4546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46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4662" name="Rectangle 6"/>
          <p:cNvSpPr>
            <a:spLocks noChangeArrowheads="1" noTextEdit="1"/>
          </p:cNvSpPr>
          <p:nvPr>
            <p:ph type="sldImg"/>
          </p:nvPr>
        </p:nvSpPr>
        <p:spPr>
          <a:xfrm>
            <a:off x="1150938" y="692150"/>
            <a:ext cx="4556125" cy="3416300"/>
          </a:xfrm>
          <a:ln cap="flat"/>
        </p:spPr>
      </p:sp>
      <p:sp>
        <p:nvSpPr>
          <p:cNvPr id="4546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17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145</a:t>
            </a:r>
          </a:p>
        </p:txBody>
      </p:sp>
      <p:sp>
        <p:nvSpPr>
          <p:cNvPr id="3717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17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1718" name="Rectangle 6"/>
          <p:cNvSpPr>
            <a:spLocks noChangeArrowheads="1" noTextEdit="1"/>
          </p:cNvSpPr>
          <p:nvPr>
            <p:ph type="sldImg"/>
          </p:nvPr>
        </p:nvSpPr>
        <p:spPr>
          <a:xfrm>
            <a:off x="1150938" y="692150"/>
            <a:ext cx="4556125" cy="3416300"/>
          </a:xfrm>
          <a:ln cap="flat"/>
        </p:spPr>
      </p:sp>
      <p:sp>
        <p:nvSpPr>
          <p:cNvPr id="3717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567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145</a:t>
            </a:r>
          </a:p>
        </p:txBody>
      </p:sp>
      <p:sp>
        <p:nvSpPr>
          <p:cNvPr id="4567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567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56710" name="Rectangle 6"/>
          <p:cNvSpPr>
            <a:spLocks noChangeArrowheads="1" noTextEdit="1"/>
          </p:cNvSpPr>
          <p:nvPr>
            <p:ph type="sldImg"/>
          </p:nvPr>
        </p:nvSpPr>
        <p:spPr>
          <a:xfrm>
            <a:off x="1150938" y="692150"/>
            <a:ext cx="4556125" cy="3416300"/>
          </a:xfrm>
          <a:ln cap="flat"/>
        </p:spPr>
      </p:sp>
      <p:sp>
        <p:nvSpPr>
          <p:cNvPr id="4567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37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146</a:t>
            </a:r>
          </a:p>
        </p:txBody>
      </p:sp>
      <p:sp>
        <p:nvSpPr>
          <p:cNvPr id="3737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37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3766" name="Rectangle 6"/>
          <p:cNvSpPr>
            <a:spLocks noChangeArrowheads="1" noTextEdit="1"/>
          </p:cNvSpPr>
          <p:nvPr>
            <p:ph type="sldImg"/>
          </p:nvPr>
        </p:nvSpPr>
        <p:spPr>
          <a:xfrm>
            <a:off x="1150938" y="692150"/>
            <a:ext cx="4556125" cy="3416300"/>
          </a:xfrm>
          <a:ln cap="flat"/>
        </p:spPr>
      </p:sp>
      <p:sp>
        <p:nvSpPr>
          <p:cNvPr id="3737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778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148</a:t>
            </a:r>
          </a:p>
        </p:txBody>
      </p:sp>
      <p:sp>
        <p:nvSpPr>
          <p:cNvPr id="3778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778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77862" name="Rectangle 6"/>
          <p:cNvSpPr>
            <a:spLocks noChangeArrowheads="1" noTextEdit="1"/>
          </p:cNvSpPr>
          <p:nvPr>
            <p:ph type="sldImg"/>
          </p:nvPr>
        </p:nvSpPr>
        <p:spPr>
          <a:xfrm>
            <a:off x="1150938" y="692150"/>
            <a:ext cx="4556125" cy="3416300"/>
          </a:xfrm>
          <a:ln cap="flat"/>
        </p:spPr>
      </p:sp>
      <p:sp>
        <p:nvSpPr>
          <p:cNvPr id="37786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727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a:t>
            </a:r>
          </a:p>
        </p:txBody>
      </p:sp>
      <p:sp>
        <p:nvSpPr>
          <p:cNvPr id="727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727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72710" name="Rectangle 6"/>
          <p:cNvSpPr>
            <a:spLocks noChangeArrowheads="1" noTextEdit="1"/>
          </p:cNvSpPr>
          <p:nvPr>
            <p:ph type="sldImg"/>
          </p:nvPr>
        </p:nvSpPr>
        <p:spPr>
          <a:xfrm>
            <a:off x="1150938" y="692150"/>
            <a:ext cx="4556125" cy="3416300"/>
          </a:xfrm>
          <a:ln cap="flat"/>
        </p:spPr>
      </p:sp>
      <p:sp>
        <p:nvSpPr>
          <p:cNvPr id="727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13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13</a:t>
            </a:r>
          </a:p>
        </p:txBody>
      </p:sp>
      <p:sp>
        <p:nvSpPr>
          <p:cNvPr id="1013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13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1382" name="Rectangle 6"/>
          <p:cNvSpPr>
            <a:spLocks noChangeArrowheads="1" noTextEdit="1"/>
          </p:cNvSpPr>
          <p:nvPr>
            <p:ph type="sldImg"/>
          </p:nvPr>
        </p:nvSpPr>
        <p:spPr>
          <a:xfrm>
            <a:off x="1150938" y="692150"/>
            <a:ext cx="4556125" cy="3416300"/>
          </a:xfrm>
          <a:ln cap="flat"/>
        </p:spPr>
      </p:sp>
      <p:sp>
        <p:nvSpPr>
          <p:cNvPr id="1013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54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15</a:t>
            </a:r>
          </a:p>
        </p:txBody>
      </p:sp>
      <p:sp>
        <p:nvSpPr>
          <p:cNvPr id="1054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54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5478" name="Rectangle 6"/>
          <p:cNvSpPr>
            <a:spLocks noChangeArrowheads="1" noTextEdit="1"/>
          </p:cNvSpPr>
          <p:nvPr>
            <p:ph type="sldImg"/>
          </p:nvPr>
        </p:nvSpPr>
        <p:spPr>
          <a:xfrm>
            <a:off x="1150938" y="692150"/>
            <a:ext cx="4556125" cy="3416300"/>
          </a:xfrm>
          <a:ln cap="flat"/>
        </p:spPr>
      </p:sp>
      <p:sp>
        <p:nvSpPr>
          <p:cNvPr id="1054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095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17</a:t>
            </a:r>
          </a:p>
        </p:txBody>
      </p:sp>
      <p:sp>
        <p:nvSpPr>
          <p:cNvPr id="1095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095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09574" name="Rectangle 6"/>
          <p:cNvSpPr>
            <a:spLocks noChangeArrowheads="1" noTextEdit="1"/>
          </p:cNvSpPr>
          <p:nvPr>
            <p:ph type="sldImg"/>
          </p:nvPr>
        </p:nvSpPr>
        <p:spPr>
          <a:xfrm>
            <a:off x="1150938" y="692150"/>
            <a:ext cx="4556125" cy="3416300"/>
          </a:xfrm>
          <a:ln cap="flat"/>
        </p:spPr>
      </p:sp>
      <p:sp>
        <p:nvSpPr>
          <p:cNvPr id="1095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16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18</a:t>
            </a:r>
          </a:p>
        </p:txBody>
      </p:sp>
      <p:sp>
        <p:nvSpPr>
          <p:cNvPr id="1116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16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1622" name="Rectangle 6"/>
          <p:cNvSpPr>
            <a:spLocks noChangeArrowheads="1" noTextEdit="1"/>
          </p:cNvSpPr>
          <p:nvPr>
            <p:ph type="sldImg"/>
          </p:nvPr>
        </p:nvSpPr>
        <p:spPr>
          <a:xfrm>
            <a:off x="1150938" y="692150"/>
            <a:ext cx="4556125" cy="3416300"/>
          </a:xfrm>
          <a:ln cap="flat"/>
        </p:spPr>
      </p:sp>
      <p:sp>
        <p:nvSpPr>
          <p:cNvPr id="1116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36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19</a:t>
            </a:r>
          </a:p>
        </p:txBody>
      </p:sp>
      <p:sp>
        <p:nvSpPr>
          <p:cNvPr id="1136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36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3670" name="Rectangle 6"/>
          <p:cNvSpPr>
            <a:spLocks noChangeArrowheads="1" noTextEdit="1"/>
          </p:cNvSpPr>
          <p:nvPr>
            <p:ph type="sldImg"/>
          </p:nvPr>
        </p:nvSpPr>
        <p:spPr>
          <a:xfrm>
            <a:off x="1150938" y="692150"/>
            <a:ext cx="4556125" cy="3416300"/>
          </a:xfrm>
          <a:ln cap="flat"/>
        </p:spPr>
      </p:sp>
      <p:sp>
        <p:nvSpPr>
          <p:cNvPr id="1136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57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20</a:t>
            </a:r>
          </a:p>
        </p:txBody>
      </p:sp>
      <p:sp>
        <p:nvSpPr>
          <p:cNvPr id="1157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57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5718" name="Rectangle 6"/>
          <p:cNvSpPr>
            <a:spLocks noChangeArrowheads="1" noTextEdit="1"/>
          </p:cNvSpPr>
          <p:nvPr>
            <p:ph type="sldImg"/>
          </p:nvPr>
        </p:nvSpPr>
        <p:spPr>
          <a:xfrm>
            <a:off x="1150938" y="692150"/>
            <a:ext cx="4556125" cy="3416300"/>
          </a:xfrm>
          <a:ln cap="flat"/>
        </p:spPr>
      </p:sp>
      <p:sp>
        <p:nvSpPr>
          <p:cNvPr id="1157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788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a:t>
            </a:r>
          </a:p>
        </p:txBody>
      </p:sp>
      <p:sp>
        <p:nvSpPr>
          <p:cNvPr id="788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788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78854" name="Rectangle 6"/>
          <p:cNvSpPr>
            <a:spLocks noChangeArrowheads="1" noTextEdit="1"/>
          </p:cNvSpPr>
          <p:nvPr>
            <p:ph type="sldImg"/>
          </p:nvPr>
        </p:nvSpPr>
        <p:spPr>
          <a:xfrm>
            <a:off x="1150938" y="692150"/>
            <a:ext cx="4556125" cy="3416300"/>
          </a:xfrm>
          <a:ln cap="flat"/>
        </p:spPr>
      </p:sp>
      <p:sp>
        <p:nvSpPr>
          <p:cNvPr id="788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177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21</a:t>
            </a:r>
          </a:p>
        </p:txBody>
      </p:sp>
      <p:sp>
        <p:nvSpPr>
          <p:cNvPr id="1177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177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17766" name="Rectangle 6"/>
          <p:cNvSpPr>
            <a:spLocks noChangeArrowheads="1" noTextEdit="1"/>
          </p:cNvSpPr>
          <p:nvPr>
            <p:ph type="sldImg"/>
          </p:nvPr>
        </p:nvSpPr>
        <p:spPr>
          <a:xfrm>
            <a:off x="1150938" y="692150"/>
            <a:ext cx="4556125" cy="3416300"/>
          </a:xfrm>
          <a:ln cap="flat"/>
        </p:spPr>
      </p:sp>
      <p:sp>
        <p:nvSpPr>
          <p:cNvPr id="1177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239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24</a:t>
            </a:r>
          </a:p>
        </p:txBody>
      </p:sp>
      <p:sp>
        <p:nvSpPr>
          <p:cNvPr id="1239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239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23910" name="Rectangle 6"/>
          <p:cNvSpPr>
            <a:spLocks noChangeArrowheads="1" noTextEdit="1"/>
          </p:cNvSpPr>
          <p:nvPr>
            <p:ph type="sldImg"/>
          </p:nvPr>
        </p:nvSpPr>
        <p:spPr>
          <a:xfrm>
            <a:off x="1150938" y="692150"/>
            <a:ext cx="4556125" cy="3416300"/>
          </a:xfrm>
          <a:ln cap="flat"/>
        </p:spPr>
      </p:sp>
      <p:sp>
        <p:nvSpPr>
          <p:cNvPr id="12391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280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26</a:t>
            </a:r>
          </a:p>
        </p:txBody>
      </p:sp>
      <p:sp>
        <p:nvSpPr>
          <p:cNvPr id="1280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280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28006" name="Rectangle 6"/>
          <p:cNvSpPr>
            <a:spLocks noChangeArrowheads="1" noTextEdit="1"/>
          </p:cNvSpPr>
          <p:nvPr>
            <p:ph type="sldImg"/>
          </p:nvPr>
        </p:nvSpPr>
        <p:spPr>
          <a:xfrm>
            <a:off x="1150938" y="692150"/>
            <a:ext cx="4556125" cy="3416300"/>
          </a:xfrm>
          <a:ln cap="flat"/>
        </p:spPr>
      </p:sp>
      <p:sp>
        <p:nvSpPr>
          <p:cNvPr id="1280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02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32</a:t>
            </a:r>
          </a:p>
        </p:txBody>
      </p:sp>
      <p:sp>
        <p:nvSpPr>
          <p:cNvPr id="1402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02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0294" name="Rectangle 6"/>
          <p:cNvSpPr>
            <a:spLocks noChangeArrowheads="1" noTextEdit="1"/>
          </p:cNvSpPr>
          <p:nvPr>
            <p:ph type="sldImg"/>
          </p:nvPr>
        </p:nvSpPr>
        <p:spPr>
          <a:xfrm>
            <a:off x="1150938" y="692150"/>
            <a:ext cx="4556125" cy="3416300"/>
          </a:xfrm>
          <a:ln cap="flat"/>
        </p:spPr>
      </p:sp>
      <p:sp>
        <p:nvSpPr>
          <p:cNvPr id="1402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4147"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29</a:t>
            </a:r>
          </a:p>
        </p:txBody>
      </p:sp>
      <p:sp>
        <p:nvSpPr>
          <p:cNvPr id="134148"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4149"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4150" name="Rectangle 1030"/>
          <p:cNvSpPr>
            <a:spLocks noChangeArrowheads="1" noTextEdit="1"/>
          </p:cNvSpPr>
          <p:nvPr>
            <p:ph type="sldImg"/>
          </p:nvPr>
        </p:nvSpPr>
        <p:spPr>
          <a:xfrm>
            <a:off x="1150938" y="692150"/>
            <a:ext cx="4556125" cy="3416300"/>
          </a:xfrm>
          <a:ln cap="flat"/>
        </p:spPr>
      </p:sp>
      <p:sp>
        <p:nvSpPr>
          <p:cNvPr id="134151"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400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32</a:t>
            </a:r>
          </a:p>
        </p:txBody>
      </p:sp>
      <p:sp>
        <p:nvSpPr>
          <p:cNvPr id="38400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400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4006" name="Rectangle 1030"/>
          <p:cNvSpPr>
            <a:spLocks noChangeArrowheads="1" noTextEdit="1"/>
          </p:cNvSpPr>
          <p:nvPr>
            <p:ph type="sldImg"/>
          </p:nvPr>
        </p:nvSpPr>
        <p:spPr>
          <a:xfrm>
            <a:off x="1150938" y="692150"/>
            <a:ext cx="4556125" cy="3416300"/>
          </a:xfrm>
          <a:ln cap="flat"/>
        </p:spPr>
      </p:sp>
      <p:sp>
        <p:nvSpPr>
          <p:cNvPr id="38400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23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33</a:t>
            </a:r>
          </a:p>
        </p:txBody>
      </p:sp>
      <p:sp>
        <p:nvSpPr>
          <p:cNvPr id="1423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23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2342" name="Rectangle 6"/>
          <p:cNvSpPr>
            <a:spLocks noChangeArrowheads="1" noTextEdit="1"/>
          </p:cNvSpPr>
          <p:nvPr>
            <p:ph type="sldImg"/>
          </p:nvPr>
        </p:nvSpPr>
        <p:spPr>
          <a:xfrm>
            <a:off x="1150938" y="692150"/>
            <a:ext cx="4556125" cy="3416300"/>
          </a:xfrm>
          <a:ln cap="flat"/>
        </p:spPr>
      </p:sp>
      <p:sp>
        <p:nvSpPr>
          <p:cNvPr id="1423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6051"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33</a:t>
            </a:r>
          </a:p>
        </p:txBody>
      </p:sp>
      <p:sp>
        <p:nvSpPr>
          <p:cNvPr id="386052"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6053"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6054" name="Rectangle 1030"/>
          <p:cNvSpPr>
            <a:spLocks noChangeArrowheads="1" noTextEdit="1"/>
          </p:cNvSpPr>
          <p:nvPr>
            <p:ph type="sldImg"/>
          </p:nvPr>
        </p:nvSpPr>
        <p:spPr>
          <a:xfrm>
            <a:off x="1150938" y="692150"/>
            <a:ext cx="4556125" cy="3416300"/>
          </a:xfrm>
          <a:ln cap="flat"/>
        </p:spPr>
      </p:sp>
      <p:sp>
        <p:nvSpPr>
          <p:cNvPr id="386055"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43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34</a:t>
            </a:r>
          </a:p>
        </p:txBody>
      </p:sp>
      <p:sp>
        <p:nvSpPr>
          <p:cNvPr id="1443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43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4390" name="Rectangle 6"/>
          <p:cNvSpPr>
            <a:spLocks noChangeArrowheads="1" noTextEdit="1"/>
          </p:cNvSpPr>
          <p:nvPr>
            <p:ph type="sldImg"/>
          </p:nvPr>
        </p:nvSpPr>
        <p:spPr>
          <a:xfrm>
            <a:off x="1150938" y="692150"/>
            <a:ext cx="4556125" cy="3416300"/>
          </a:xfrm>
          <a:ln cap="flat"/>
        </p:spPr>
      </p:sp>
      <p:sp>
        <p:nvSpPr>
          <p:cNvPr id="1443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64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35</a:t>
            </a:r>
          </a:p>
        </p:txBody>
      </p:sp>
      <p:sp>
        <p:nvSpPr>
          <p:cNvPr id="1464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64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6438" name="Rectangle 6"/>
          <p:cNvSpPr>
            <a:spLocks noChangeArrowheads="1" noTextEdit="1"/>
          </p:cNvSpPr>
          <p:nvPr>
            <p:ph type="sldImg"/>
          </p:nvPr>
        </p:nvSpPr>
        <p:spPr>
          <a:xfrm>
            <a:off x="1150938" y="692150"/>
            <a:ext cx="4556125" cy="3416300"/>
          </a:xfrm>
          <a:ln cap="flat"/>
        </p:spPr>
      </p:sp>
      <p:sp>
        <p:nvSpPr>
          <p:cNvPr id="1464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08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a:t>
            </a:r>
          </a:p>
        </p:txBody>
      </p:sp>
      <p:sp>
        <p:nvSpPr>
          <p:cNvPr id="809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09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0902" name="Rectangle 6"/>
          <p:cNvSpPr>
            <a:spLocks noChangeArrowheads="1" noTextEdit="1"/>
          </p:cNvSpPr>
          <p:nvPr>
            <p:ph type="sldImg"/>
          </p:nvPr>
        </p:nvSpPr>
        <p:spPr>
          <a:xfrm>
            <a:off x="1150938" y="692150"/>
            <a:ext cx="4556125" cy="3416300"/>
          </a:xfrm>
          <a:ln cap="flat"/>
        </p:spPr>
      </p:sp>
      <p:sp>
        <p:nvSpPr>
          <p:cNvPr id="809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484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36</a:t>
            </a:r>
          </a:p>
        </p:txBody>
      </p:sp>
      <p:sp>
        <p:nvSpPr>
          <p:cNvPr id="1484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484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48486" name="Rectangle 6"/>
          <p:cNvSpPr>
            <a:spLocks noChangeArrowheads="1" noTextEdit="1"/>
          </p:cNvSpPr>
          <p:nvPr>
            <p:ph type="sldImg"/>
          </p:nvPr>
        </p:nvSpPr>
        <p:spPr>
          <a:xfrm>
            <a:off x="1150938" y="692150"/>
            <a:ext cx="4556125" cy="3416300"/>
          </a:xfrm>
          <a:ln cap="flat"/>
        </p:spPr>
      </p:sp>
      <p:sp>
        <p:nvSpPr>
          <p:cNvPr id="1484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8099"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38</a:t>
            </a:r>
          </a:p>
        </p:txBody>
      </p:sp>
      <p:sp>
        <p:nvSpPr>
          <p:cNvPr id="388100"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8101"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8102" name="Rectangle 1030"/>
          <p:cNvSpPr>
            <a:spLocks noChangeArrowheads="1" noTextEdit="1"/>
          </p:cNvSpPr>
          <p:nvPr>
            <p:ph type="sldImg"/>
          </p:nvPr>
        </p:nvSpPr>
        <p:spPr>
          <a:xfrm>
            <a:off x="1150938" y="692150"/>
            <a:ext cx="4556125" cy="3416300"/>
          </a:xfrm>
          <a:ln cap="flat"/>
        </p:spPr>
      </p:sp>
      <p:sp>
        <p:nvSpPr>
          <p:cNvPr id="388103"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0147"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40</a:t>
            </a:r>
          </a:p>
        </p:txBody>
      </p:sp>
      <p:sp>
        <p:nvSpPr>
          <p:cNvPr id="390148"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0149"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0150" name="Rectangle 1030"/>
          <p:cNvSpPr>
            <a:spLocks noChangeArrowheads="1" noTextEdit="1"/>
          </p:cNvSpPr>
          <p:nvPr>
            <p:ph type="sldImg"/>
          </p:nvPr>
        </p:nvSpPr>
        <p:spPr>
          <a:xfrm>
            <a:off x="1150938" y="692150"/>
            <a:ext cx="4556125" cy="3416300"/>
          </a:xfrm>
          <a:ln cap="flat"/>
        </p:spPr>
      </p:sp>
      <p:sp>
        <p:nvSpPr>
          <p:cNvPr id="390151"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42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41</a:t>
            </a:r>
          </a:p>
        </p:txBody>
      </p:sp>
      <p:sp>
        <p:nvSpPr>
          <p:cNvPr id="3942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42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4246" name="Rectangle 6"/>
          <p:cNvSpPr>
            <a:spLocks noChangeArrowheads="1" noTextEdit="1"/>
          </p:cNvSpPr>
          <p:nvPr>
            <p:ph type="sldImg"/>
          </p:nvPr>
        </p:nvSpPr>
        <p:spPr>
          <a:xfrm>
            <a:off x="1150938" y="692150"/>
            <a:ext cx="4556125" cy="3416300"/>
          </a:xfrm>
          <a:ln cap="flat"/>
        </p:spPr>
      </p:sp>
      <p:sp>
        <p:nvSpPr>
          <p:cNvPr id="3942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2435"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41</a:t>
            </a:r>
          </a:p>
        </p:txBody>
      </p:sp>
      <p:sp>
        <p:nvSpPr>
          <p:cNvPr id="402436"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2437"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2438" name="Rectangle 1030"/>
          <p:cNvSpPr>
            <a:spLocks noChangeArrowheads="1" noTextEdit="1"/>
          </p:cNvSpPr>
          <p:nvPr>
            <p:ph type="sldImg"/>
          </p:nvPr>
        </p:nvSpPr>
        <p:spPr>
          <a:xfrm>
            <a:off x="1150938" y="692150"/>
            <a:ext cx="4556125" cy="3416300"/>
          </a:xfrm>
          <a:ln cap="flat"/>
        </p:spPr>
      </p:sp>
      <p:sp>
        <p:nvSpPr>
          <p:cNvPr id="402439"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6291"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43</a:t>
            </a:r>
          </a:p>
        </p:txBody>
      </p:sp>
      <p:sp>
        <p:nvSpPr>
          <p:cNvPr id="396292"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6293"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6294" name="Rectangle 1030"/>
          <p:cNvSpPr>
            <a:spLocks noChangeArrowheads="1" noTextEdit="1"/>
          </p:cNvSpPr>
          <p:nvPr>
            <p:ph type="sldImg"/>
          </p:nvPr>
        </p:nvSpPr>
        <p:spPr>
          <a:xfrm>
            <a:off x="1150938" y="692150"/>
            <a:ext cx="4556125" cy="3416300"/>
          </a:xfrm>
          <a:ln cap="flat"/>
        </p:spPr>
      </p:sp>
      <p:sp>
        <p:nvSpPr>
          <p:cNvPr id="396295"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98339"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44</a:t>
            </a:r>
          </a:p>
        </p:txBody>
      </p:sp>
      <p:sp>
        <p:nvSpPr>
          <p:cNvPr id="398340"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98341"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98342" name="Rectangle 1030"/>
          <p:cNvSpPr>
            <a:spLocks noChangeArrowheads="1" noTextEdit="1"/>
          </p:cNvSpPr>
          <p:nvPr>
            <p:ph type="sldImg"/>
          </p:nvPr>
        </p:nvSpPr>
        <p:spPr>
          <a:xfrm>
            <a:off x="1150938" y="692150"/>
            <a:ext cx="4556125" cy="3416300"/>
          </a:xfrm>
          <a:ln cap="flat"/>
        </p:spPr>
      </p:sp>
      <p:sp>
        <p:nvSpPr>
          <p:cNvPr id="398343"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448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41</a:t>
            </a:r>
          </a:p>
        </p:txBody>
      </p:sp>
      <p:sp>
        <p:nvSpPr>
          <p:cNvPr id="40448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448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4486" name="Rectangle 1030"/>
          <p:cNvSpPr>
            <a:spLocks noChangeArrowheads="1" noTextEdit="1"/>
          </p:cNvSpPr>
          <p:nvPr>
            <p:ph type="sldImg"/>
          </p:nvPr>
        </p:nvSpPr>
        <p:spPr>
          <a:xfrm>
            <a:off x="1150938" y="692150"/>
            <a:ext cx="4556125" cy="3416300"/>
          </a:xfrm>
          <a:ln cap="flat"/>
        </p:spPr>
      </p:sp>
      <p:sp>
        <p:nvSpPr>
          <p:cNvPr id="40448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03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45</a:t>
            </a:r>
          </a:p>
        </p:txBody>
      </p:sp>
      <p:sp>
        <p:nvSpPr>
          <p:cNvPr id="4003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03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0390" name="Rectangle 6"/>
          <p:cNvSpPr>
            <a:spLocks noChangeArrowheads="1" noTextEdit="1"/>
          </p:cNvSpPr>
          <p:nvPr>
            <p:ph type="sldImg"/>
          </p:nvPr>
        </p:nvSpPr>
        <p:spPr>
          <a:xfrm>
            <a:off x="1150938" y="692150"/>
            <a:ext cx="4556125" cy="3416300"/>
          </a:xfrm>
          <a:ln cap="flat"/>
        </p:spPr>
      </p:sp>
      <p:sp>
        <p:nvSpPr>
          <p:cNvPr id="4003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085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103</a:t>
            </a:r>
          </a:p>
        </p:txBody>
      </p:sp>
      <p:sp>
        <p:nvSpPr>
          <p:cNvPr id="4085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085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08582" name="Rectangle 6"/>
          <p:cNvSpPr>
            <a:spLocks noChangeArrowheads="1" noTextEdit="1"/>
          </p:cNvSpPr>
          <p:nvPr>
            <p:ph type="sldImg"/>
          </p:nvPr>
        </p:nvSpPr>
        <p:spPr>
          <a:xfrm>
            <a:off x="1150938" y="692150"/>
            <a:ext cx="4556125" cy="3416300"/>
          </a:xfrm>
          <a:ln cap="flat"/>
        </p:spPr>
      </p:sp>
      <p:sp>
        <p:nvSpPr>
          <p:cNvPr id="4085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29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a:t>
            </a:r>
          </a:p>
        </p:txBody>
      </p:sp>
      <p:sp>
        <p:nvSpPr>
          <p:cNvPr id="829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29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2950" name="Rectangle 6"/>
          <p:cNvSpPr>
            <a:spLocks noChangeArrowheads="1" noTextEdit="1"/>
          </p:cNvSpPr>
          <p:nvPr>
            <p:ph type="sldImg"/>
          </p:nvPr>
        </p:nvSpPr>
        <p:spPr>
          <a:xfrm>
            <a:off x="1150938" y="692150"/>
            <a:ext cx="4556125" cy="3416300"/>
          </a:xfrm>
          <a:ln cap="flat"/>
        </p:spPr>
      </p:sp>
      <p:sp>
        <p:nvSpPr>
          <p:cNvPr id="829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0627"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104</a:t>
            </a:r>
          </a:p>
        </p:txBody>
      </p:sp>
      <p:sp>
        <p:nvSpPr>
          <p:cNvPr id="410628"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0629"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0630" name="Rectangle 1030"/>
          <p:cNvSpPr>
            <a:spLocks noChangeArrowheads="1" noTextEdit="1"/>
          </p:cNvSpPr>
          <p:nvPr>
            <p:ph type="sldImg"/>
          </p:nvPr>
        </p:nvSpPr>
        <p:spPr>
          <a:xfrm>
            <a:off x="1150938" y="692150"/>
            <a:ext cx="4556125" cy="3416300"/>
          </a:xfrm>
          <a:ln cap="flat"/>
        </p:spPr>
      </p:sp>
      <p:sp>
        <p:nvSpPr>
          <p:cNvPr id="410631"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080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104</a:t>
            </a:r>
          </a:p>
        </p:txBody>
      </p:sp>
      <p:sp>
        <p:nvSpPr>
          <p:cNvPr id="46080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080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0806" name="Rectangle 1030"/>
          <p:cNvSpPr>
            <a:spLocks noChangeArrowheads="1" noTextEdit="1"/>
          </p:cNvSpPr>
          <p:nvPr>
            <p:ph type="sldImg"/>
          </p:nvPr>
        </p:nvSpPr>
        <p:spPr>
          <a:xfrm>
            <a:off x="1150938" y="692150"/>
            <a:ext cx="4556125" cy="3416300"/>
          </a:xfrm>
          <a:ln cap="flat"/>
        </p:spPr>
      </p:sp>
      <p:sp>
        <p:nvSpPr>
          <p:cNvPr id="46080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472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54</a:t>
            </a:r>
          </a:p>
        </p:txBody>
      </p:sp>
      <p:sp>
        <p:nvSpPr>
          <p:cNvPr id="41472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472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4726" name="Rectangle 103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4727" name="Rectangle 103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4728" name="Rectangle 103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4729" name="Rectangle 103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4730" name="Rectangle 1034"/>
          <p:cNvSpPr>
            <a:spLocks noChangeArrowheads="1" noTextEdit="1"/>
          </p:cNvSpPr>
          <p:nvPr>
            <p:ph type="sldImg"/>
          </p:nvPr>
        </p:nvSpPr>
        <p:spPr>
          <a:xfrm>
            <a:off x="1150938" y="692150"/>
            <a:ext cx="4556125" cy="3416300"/>
          </a:xfrm>
          <a:ln cap="flat"/>
        </p:spPr>
      </p:sp>
      <p:sp>
        <p:nvSpPr>
          <p:cNvPr id="414731" name="Rectangle 1035"/>
          <p:cNvSpPr>
            <a:spLocks noGrp="1" noChangeArrowheads="1"/>
          </p:cNvSpPr>
          <p:nvPr>
            <p:ph type="body" idx="1"/>
          </p:nvPr>
        </p:nvSpPr>
        <p:spPr>
          <a:noFill/>
          <a:ln/>
        </p:spPr>
        <p:txBody>
          <a:bodyPr/>
          <a:lstStyle/>
          <a:p>
            <a:endParaRPr lang="en-US"/>
          </a:p>
          <a:p>
            <a:endParaRPr lang="en-US"/>
          </a:p>
        </p:txBody>
      </p:sp>
      <p:sp>
        <p:nvSpPr>
          <p:cNvPr id="414732" name="Rectangle 1036"/>
          <p:cNvSpPr>
            <a:spLocks noChangeArrowheads="1"/>
          </p:cNvSpPr>
          <p:nvPr/>
        </p:nvSpPr>
        <p:spPr bwMode="auto">
          <a:xfrm>
            <a:off x="1066800" y="4495800"/>
            <a:ext cx="5029200" cy="4114800"/>
          </a:xfrm>
          <a:prstGeom prst="rect">
            <a:avLst/>
          </a:prstGeom>
          <a:noFill/>
          <a:ln w="12700">
            <a:noFill/>
            <a:miter lim="800000"/>
            <a:headEnd/>
            <a:tailEnd/>
          </a:ln>
          <a:effectLst/>
        </p:spPr>
        <p:txBody>
          <a:bodyPr wrap="none" anchor="ctr"/>
          <a:lstStyle/>
          <a:p>
            <a:endParaRPr lang="pt-B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00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27</a:t>
            </a:r>
          </a:p>
        </p:txBody>
      </p:sp>
      <p:sp>
        <p:nvSpPr>
          <p:cNvPr id="1300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00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0054" name="Rectangle 6"/>
          <p:cNvSpPr>
            <a:spLocks noChangeArrowheads="1" noTextEdit="1"/>
          </p:cNvSpPr>
          <p:nvPr>
            <p:ph type="sldImg"/>
          </p:nvPr>
        </p:nvSpPr>
        <p:spPr>
          <a:xfrm>
            <a:off x="1150938" y="692150"/>
            <a:ext cx="4556125" cy="3416300"/>
          </a:xfrm>
          <a:ln cap="flat"/>
        </p:spPr>
      </p:sp>
      <p:sp>
        <p:nvSpPr>
          <p:cNvPr id="1300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320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28</a:t>
            </a:r>
          </a:p>
        </p:txBody>
      </p:sp>
      <p:sp>
        <p:nvSpPr>
          <p:cNvPr id="1321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321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32102" name="Rectangle 6"/>
          <p:cNvSpPr>
            <a:spLocks noChangeArrowheads="1" noTextEdit="1"/>
          </p:cNvSpPr>
          <p:nvPr>
            <p:ph type="sldImg"/>
          </p:nvPr>
        </p:nvSpPr>
        <p:spPr>
          <a:xfrm>
            <a:off x="1150938" y="692150"/>
            <a:ext cx="4556125" cy="3416300"/>
          </a:xfrm>
          <a:ln cap="flat"/>
        </p:spPr>
      </p:sp>
      <p:sp>
        <p:nvSpPr>
          <p:cNvPr id="1321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689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46</a:t>
            </a:r>
          </a:p>
        </p:txBody>
      </p:sp>
      <p:sp>
        <p:nvSpPr>
          <p:cNvPr id="1689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689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6896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6896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6896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6896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68970" name="Rectangle 10"/>
          <p:cNvSpPr>
            <a:spLocks noChangeArrowheads="1" noTextEdit="1"/>
          </p:cNvSpPr>
          <p:nvPr>
            <p:ph type="sldImg"/>
          </p:nvPr>
        </p:nvSpPr>
        <p:spPr>
          <a:xfrm>
            <a:off x="1150938" y="692150"/>
            <a:ext cx="4556125" cy="3416300"/>
          </a:xfrm>
          <a:ln cap="flat"/>
        </p:spPr>
      </p:sp>
      <p:sp>
        <p:nvSpPr>
          <p:cNvPr id="16897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10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47</a:t>
            </a:r>
          </a:p>
        </p:txBody>
      </p:sp>
      <p:sp>
        <p:nvSpPr>
          <p:cNvPr id="1710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10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101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101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7101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101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1018" name="Rectangle 10"/>
          <p:cNvSpPr>
            <a:spLocks noChangeArrowheads="1" noTextEdit="1"/>
          </p:cNvSpPr>
          <p:nvPr>
            <p:ph type="sldImg"/>
          </p:nvPr>
        </p:nvSpPr>
        <p:spPr>
          <a:xfrm>
            <a:off x="1150938" y="692150"/>
            <a:ext cx="4556125" cy="3416300"/>
          </a:xfrm>
          <a:ln cap="flat"/>
        </p:spPr>
      </p:sp>
      <p:sp>
        <p:nvSpPr>
          <p:cNvPr id="17101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305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48</a:t>
            </a:r>
          </a:p>
        </p:txBody>
      </p:sp>
      <p:sp>
        <p:nvSpPr>
          <p:cNvPr id="17306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306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3062"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3063"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73064"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3065"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3066" name="Rectangle 10"/>
          <p:cNvSpPr>
            <a:spLocks noChangeArrowheads="1" noTextEdit="1"/>
          </p:cNvSpPr>
          <p:nvPr>
            <p:ph type="sldImg"/>
          </p:nvPr>
        </p:nvSpPr>
        <p:spPr>
          <a:xfrm>
            <a:off x="1150938" y="692150"/>
            <a:ext cx="4556125" cy="3416300"/>
          </a:xfrm>
          <a:ln cap="flat"/>
        </p:spPr>
      </p:sp>
      <p:sp>
        <p:nvSpPr>
          <p:cNvPr id="173067"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51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49</a:t>
            </a:r>
          </a:p>
        </p:txBody>
      </p:sp>
      <p:sp>
        <p:nvSpPr>
          <p:cNvPr id="1751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51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5110"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5111"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75112"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5113"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5114" name="Rectangle 10"/>
          <p:cNvSpPr>
            <a:spLocks noChangeArrowheads="1" noTextEdit="1"/>
          </p:cNvSpPr>
          <p:nvPr>
            <p:ph type="sldImg"/>
          </p:nvPr>
        </p:nvSpPr>
        <p:spPr>
          <a:xfrm>
            <a:off x="1150938" y="692150"/>
            <a:ext cx="4556125" cy="3416300"/>
          </a:xfrm>
          <a:ln cap="flat"/>
        </p:spPr>
      </p:sp>
      <p:sp>
        <p:nvSpPr>
          <p:cNvPr id="175115"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71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50</a:t>
            </a:r>
          </a:p>
        </p:txBody>
      </p:sp>
      <p:sp>
        <p:nvSpPr>
          <p:cNvPr id="1771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71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7158"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77159"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12</a:t>
            </a:r>
          </a:p>
        </p:txBody>
      </p:sp>
      <p:sp>
        <p:nvSpPr>
          <p:cNvPr id="177160"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77161"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77162" name="Rectangle 10"/>
          <p:cNvSpPr>
            <a:spLocks noChangeArrowheads="1" noTextEdit="1"/>
          </p:cNvSpPr>
          <p:nvPr>
            <p:ph type="sldImg"/>
          </p:nvPr>
        </p:nvSpPr>
        <p:spPr>
          <a:xfrm>
            <a:off x="1150938" y="692150"/>
            <a:ext cx="4556125" cy="3416300"/>
          </a:xfrm>
          <a:ln cap="flat"/>
        </p:spPr>
      </p:sp>
      <p:sp>
        <p:nvSpPr>
          <p:cNvPr id="177163"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49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a:t>
            </a:r>
          </a:p>
        </p:txBody>
      </p:sp>
      <p:sp>
        <p:nvSpPr>
          <p:cNvPr id="849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49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4998" name="Rectangle 6"/>
          <p:cNvSpPr>
            <a:spLocks noChangeArrowheads="1" noTextEdit="1"/>
          </p:cNvSpPr>
          <p:nvPr>
            <p:ph type="sldImg"/>
          </p:nvPr>
        </p:nvSpPr>
        <p:spPr>
          <a:xfrm>
            <a:off x="1150938" y="692150"/>
            <a:ext cx="4556125" cy="3416300"/>
          </a:xfrm>
          <a:ln cap="flat"/>
        </p:spPr>
      </p:sp>
      <p:sp>
        <p:nvSpPr>
          <p:cNvPr id="8499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53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54</a:t>
            </a:r>
          </a:p>
        </p:txBody>
      </p:sp>
      <p:sp>
        <p:nvSpPr>
          <p:cNvPr id="1853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53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5350"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5351"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85352"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5353"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5354" name="Rectangle 10"/>
          <p:cNvSpPr>
            <a:spLocks noChangeArrowheads="1" noTextEdit="1"/>
          </p:cNvSpPr>
          <p:nvPr>
            <p:ph type="sldImg"/>
          </p:nvPr>
        </p:nvSpPr>
        <p:spPr>
          <a:xfrm>
            <a:off x="1150938" y="692150"/>
            <a:ext cx="4556125" cy="3416300"/>
          </a:xfrm>
          <a:ln cap="flat"/>
        </p:spPr>
      </p:sp>
      <p:sp>
        <p:nvSpPr>
          <p:cNvPr id="185355" name="Rectangle 11"/>
          <p:cNvSpPr>
            <a:spLocks noGrp="1" noChangeArrowheads="1"/>
          </p:cNvSpPr>
          <p:nvPr>
            <p:ph type="body" idx="1"/>
          </p:nvPr>
        </p:nvSpPr>
        <p:spPr>
          <a:noFill/>
          <a:ln/>
        </p:spPr>
        <p:txBody>
          <a:bodyPr/>
          <a:lstStyle/>
          <a:p>
            <a:endParaRPr lang="en-US"/>
          </a:p>
          <a:p>
            <a:endParaRPr lang="en-US"/>
          </a:p>
        </p:txBody>
      </p:sp>
      <p:sp>
        <p:nvSpPr>
          <p:cNvPr id="185356" name="Rectangle 12"/>
          <p:cNvSpPr>
            <a:spLocks noChangeArrowheads="1"/>
          </p:cNvSpPr>
          <p:nvPr/>
        </p:nvSpPr>
        <p:spPr bwMode="auto">
          <a:xfrm>
            <a:off x="1066800" y="4495800"/>
            <a:ext cx="5029200" cy="4114800"/>
          </a:xfrm>
          <a:prstGeom prst="rect">
            <a:avLst/>
          </a:prstGeom>
          <a:noFill/>
          <a:ln w="12700">
            <a:noFill/>
            <a:miter lim="800000"/>
            <a:headEnd/>
            <a:tailEnd/>
          </a:ln>
          <a:effectLst/>
        </p:spPr>
        <p:txBody>
          <a:bodyPr wrap="none" anchor="ctr"/>
          <a:lstStyle/>
          <a:p>
            <a:endParaRPr lang="pt-B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73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55</a:t>
            </a:r>
          </a:p>
        </p:txBody>
      </p:sp>
      <p:sp>
        <p:nvSpPr>
          <p:cNvPr id="1873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73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7398"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7399"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87400"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7401"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7402" name="Rectangle 10"/>
          <p:cNvSpPr>
            <a:spLocks noChangeArrowheads="1" noTextEdit="1"/>
          </p:cNvSpPr>
          <p:nvPr>
            <p:ph type="sldImg"/>
          </p:nvPr>
        </p:nvSpPr>
        <p:spPr>
          <a:xfrm>
            <a:off x="1150938" y="692150"/>
            <a:ext cx="4556125" cy="3416300"/>
          </a:xfrm>
          <a:ln cap="flat"/>
        </p:spPr>
      </p:sp>
      <p:sp>
        <p:nvSpPr>
          <p:cNvPr id="187403"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94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56</a:t>
            </a:r>
          </a:p>
        </p:txBody>
      </p:sp>
      <p:sp>
        <p:nvSpPr>
          <p:cNvPr id="1894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94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944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8944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8944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8944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89450" name="Rectangle 10"/>
          <p:cNvSpPr>
            <a:spLocks noChangeArrowheads="1" noTextEdit="1"/>
          </p:cNvSpPr>
          <p:nvPr>
            <p:ph type="sldImg"/>
          </p:nvPr>
        </p:nvSpPr>
        <p:spPr>
          <a:xfrm>
            <a:off x="1150938" y="692150"/>
            <a:ext cx="4556125" cy="3416300"/>
          </a:xfrm>
          <a:ln cap="flat"/>
        </p:spPr>
      </p:sp>
      <p:sp>
        <p:nvSpPr>
          <p:cNvPr id="18945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14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57</a:t>
            </a:r>
          </a:p>
        </p:txBody>
      </p:sp>
      <p:sp>
        <p:nvSpPr>
          <p:cNvPr id="1914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14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149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149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9149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149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1498" name="Rectangle 10"/>
          <p:cNvSpPr>
            <a:spLocks noChangeArrowheads="1" noTextEdit="1"/>
          </p:cNvSpPr>
          <p:nvPr>
            <p:ph type="sldImg"/>
          </p:nvPr>
        </p:nvSpPr>
        <p:spPr>
          <a:xfrm>
            <a:off x="1150938" y="692150"/>
            <a:ext cx="4556125" cy="3416300"/>
          </a:xfrm>
          <a:ln cap="flat"/>
        </p:spPr>
      </p:sp>
      <p:sp>
        <p:nvSpPr>
          <p:cNvPr id="19149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35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58</a:t>
            </a:r>
          </a:p>
        </p:txBody>
      </p:sp>
      <p:sp>
        <p:nvSpPr>
          <p:cNvPr id="1935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35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3542"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3543"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93544"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3545"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3546" name="Rectangle 10"/>
          <p:cNvSpPr>
            <a:spLocks noChangeArrowheads="1" noTextEdit="1"/>
          </p:cNvSpPr>
          <p:nvPr>
            <p:ph type="sldImg"/>
          </p:nvPr>
        </p:nvSpPr>
        <p:spPr>
          <a:xfrm>
            <a:off x="1150938" y="692150"/>
            <a:ext cx="4556125" cy="3416300"/>
          </a:xfrm>
          <a:ln cap="flat"/>
        </p:spPr>
      </p:sp>
      <p:sp>
        <p:nvSpPr>
          <p:cNvPr id="193547"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2675"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58</a:t>
            </a:r>
          </a:p>
        </p:txBody>
      </p:sp>
      <p:sp>
        <p:nvSpPr>
          <p:cNvPr id="412676"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2677"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2678" name="Rectangle 103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2679" name="Rectangle 103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2680" name="Rectangle 103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2681" name="Rectangle 103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2682" name="Rectangle 1034"/>
          <p:cNvSpPr>
            <a:spLocks noChangeArrowheads="1" noTextEdit="1"/>
          </p:cNvSpPr>
          <p:nvPr>
            <p:ph type="sldImg"/>
          </p:nvPr>
        </p:nvSpPr>
        <p:spPr>
          <a:xfrm>
            <a:off x="1150938" y="692150"/>
            <a:ext cx="4556125" cy="3416300"/>
          </a:xfrm>
          <a:ln cap="flat"/>
        </p:spPr>
      </p:sp>
      <p:sp>
        <p:nvSpPr>
          <p:cNvPr id="412683" name="Rectangle 1035"/>
          <p:cNvSpPr>
            <a:spLocks noGrp="1" noChangeArrowheads="1"/>
          </p:cNvSpPr>
          <p:nvPr>
            <p:ph type="body" idx="1"/>
          </p:nvPr>
        </p:nvSpPr>
        <p:spPr>
          <a:ln/>
        </p:spPr>
        <p:txBody>
          <a:bodyPr/>
          <a:lstStyle/>
          <a:p>
            <a:endParaRPr lang="pt-B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96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61</a:t>
            </a:r>
          </a:p>
        </p:txBody>
      </p:sp>
      <p:sp>
        <p:nvSpPr>
          <p:cNvPr id="1996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96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968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19968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19968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19968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199690" name="Rectangle 10"/>
          <p:cNvSpPr>
            <a:spLocks noChangeArrowheads="1" noTextEdit="1"/>
          </p:cNvSpPr>
          <p:nvPr>
            <p:ph type="sldImg"/>
          </p:nvPr>
        </p:nvSpPr>
        <p:spPr>
          <a:xfrm>
            <a:off x="1150938" y="692150"/>
            <a:ext cx="4556125" cy="3416300"/>
          </a:xfrm>
          <a:ln cap="flat"/>
        </p:spPr>
      </p:sp>
      <p:sp>
        <p:nvSpPr>
          <p:cNvPr id="19969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17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62</a:t>
            </a:r>
          </a:p>
        </p:txBody>
      </p:sp>
      <p:sp>
        <p:nvSpPr>
          <p:cNvPr id="2017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17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173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173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0173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173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1738" name="Rectangle 10"/>
          <p:cNvSpPr>
            <a:spLocks noChangeArrowheads="1" noTextEdit="1"/>
          </p:cNvSpPr>
          <p:nvPr>
            <p:ph type="sldImg"/>
          </p:nvPr>
        </p:nvSpPr>
        <p:spPr>
          <a:xfrm>
            <a:off x="1150938" y="692150"/>
            <a:ext cx="4556125" cy="3416300"/>
          </a:xfrm>
          <a:ln cap="flat"/>
        </p:spPr>
      </p:sp>
      <p:sp>
        <p:nvSpPr>
          <p:cNvPr id="20173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6771"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62</a:t>
            </a:r>
          </a:p>
        </p:txBody>
      </p:sp>
      <p:sp>
        <p:nvSpPr>
          <p:cNvPr id="416772"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6773"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6774" name="Rectangle 103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6775" name="Rectangle 103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6776" name="Rectangle 103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6777" name="Rectangle 103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6778" name="Rectangle 1034"/>
          <p:cNvSpPr>
            <a:spLocks noChangeArrowheads="1" noTextEdit="1"/>
          </p:cNvSpPr>
          <p:nvPr>
            <p:ph type="sldImg"/>
          </p:nvPr>
        </p:nvSpPr>
        <p:spPr>
          <a:xfrm>
            <a:off x="1150938" y="692150"/>
            <a:ext cx="4556125" cy="3416300"/>
          </a:xfrm>
          <a:ln cap="flat"/>
        </p:spPr>
      </p:sp>
      <p:sp>
        <p:nvSpPr>
          <p:cNvPr id="416779" name="Rectangle 1035"/>
          <p:cNvSpPr>
            <a:spLocks noGrp="1" noChangeArrowheads="1"/>
          </p:cNvSpPr>
          <p:nvPr>
            <p:ph type="body" idx="1"/>
          </p:nvPr>
        </p:nvSpPr>
        <p:spPr>
          <a:ln/>
        </p:spPr>
        <p:txBody>
          <a:bodyPr/>
          <a:lstStyle/>
          <a:p>
            <a:endParaRPr lang="pt-B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78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65</a:t>
            </a:r>
          </a:p>
        </p:txBody>
      </p:sp>
      <p:sp>
        <p:nvSpPr>
          <p:cNvPr id="2078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78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7878"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7879"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07880"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7881"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7882" name="Rectangle 10"/>
          <p:cNvSpPr>
            <a:spLocks noChangeArrowheads="1" noTextEdit="1"/>
          </p:cNvSpPr>
          <p:nvPr>
            <p:ph type="sldImg"/>
          </p:nvPr>
        </p:nvSpPr>
        <p:spPr>
          <a:xfrm>
            <a:off x="1150938" y="692150"/>
            <a:ext cx="4556125" cy="3416300"/>
          </a:xfrm>
          <a:ln cap="flat"/>
        </p:spPr>
      </p:sp>
      <p:sp>
        <p:nvSpPr>
          <p:cNvPr id="207883"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70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a:t>
            </a:r>
          </a:p>
        </p:txBody>
      </p:sp>
      <p:sp>
        <p:nvSpPr>
          <p:cNvPr id="870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70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7046" name="Rectangle 6"/>
          <p:cNvSpPr>
            <a:spLocks noChangeArrowheads="1" noTextEdit="1"/>
          </p:cNvSpPr>
          <p:nvPr>
            <p:ph type="sldImg"/>
          </p:nvPr>
        </p:nvSpPr>
        <p:spPr>
          <a:xfrm>
            <a:off x="1150938" y="692150"/>
            <a:ext cx="4556125" cy="3416300"/>
          </a:xfrm>
          <a:ln cap="flat"/>
        </p:spPr>
      </p:sp>
      <p:sp>
        <p:nvSpPr>
          <p:cNvPr id="870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99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66</a:t>
            </a:r>
          </a:p>
        </p:txBody>
      </p:sp>
      <p:sp>
        <p:nvSpPr>
          <p:cNvPr id="2099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99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9926"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09927"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09928"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09929"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09930" name="Rectangle 10"/>
          <p:cNvSpPr>
            <a:spLocks noChangeArrowheads="1" noTextEdit="1"/>
          </p:cNvSpPr>
          <p:nvPr>
            <p:ph type="sldImg"/>
          </p:nvPr>
        </p:nvSpPr>
        <p:spPr>
          <a:xfrm>
            <a:off x="1150938" y="692150"/>
            <a:ext cx="4556125" cy="3416300"/>
          </a:xfrm>
          <a:ln cap="flat"/>
        </p:spPr>
      </p:sp>
      <p:sp>
        <p:nvSpPr>
          <p:cNvPr id="209931"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88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66</a:t>
            </a:r>
          </a:p>
        </p:txBody>
      </p:sp>
      <p:sp>
        <p:nvSpPr>
          <p:cNvPr id="4188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88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8822"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18823"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18824"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18825"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18826" name="Rectangle 10"/>
          <p:cNvSpPr>
            <a:spLocks noChangeArrowheads="1" noTextEdit="1"/>
          </p:cNvSpPr>
          <p:nvPr>
            <p:ph type="sldImg"/>
          </p:nvPr>
        </p:nvSpPr>
        <p:spPr>
          <a:xfrm>
            <a:off x="1150938" y="692150"/>
            <a:ext cx="4556125" cy="3416300"/>
          </a:xfrm>
          <a:ln cap="flat"/>
        </p:spPr>
      </p:sp>
      <p:sp>
        <p:nvSpPr>
          <p:cNvPr id="418827"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19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67</a:t>
            </a:r>
          </a:p>
        </p:txBody>
      </p:sp>
      <p:sp>
        <p:nvSpPr>
          <p:cNvPr id="2119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19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1974"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1975"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211976"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1977"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1978" name="Rectangle 10"/>
          <p:cNvSpPr>
            <a:spLocks noChangeArrowheads="1" noTextEdit="1"/>
          </p:cNvSpPr>
          <p:nvPr>
            <p:ph type="sldImg"/>
          </p:nvPr>
        </p:nvSpPr>
        <p:spPr>
          <a:xfrm>
            <a:off x="1150938" y="692150"/>
            <a:ext cx="4556125" cy="3416300"/>
          </a:xfrm>
          <a:ln cap="flat"/>
        </p:spPr>
      </p:sp>
      <p:sp>
        <p:nvSpPr>
          <p:cNvPr id="211979"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08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67</a:t>
            </a:r>
          </a:p>
        </p:txBody>
      </p:sp>
      <p:sp>
        <p:nvSpPr>
          <p:cNvPr id="4208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08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0870" name="Rectangle 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0871" name="Rectangle 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42</a:t>
            </a:r>
          </a:p>
        </p:txBody>
      </p:sp>
      <p:sp>
        <p:nvSpPr>
          <p:cNvPr id="420872" name="Rectangle 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0873" name="Rectangle 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0874" name="Rectangle 10"/>
          <p:cNvSpPr>
            <a:spLocks noChangeArrowheads="1" noTextEdit="1"/>
          </p:cNvSpPr>
          <p:nvPr>
            <p:ph type="sldImg"/>
          </p:nvPr>
        </p:nvSpPr>
        <p:spPr>
          <a:xfrm>
            <a:off x="1150938" y="692150"/>
            <a:ext cx="4556125" cy="3416300"/>
          </a:xfrm>
          <a:ln cap="flat"/>
        </p:spPr>
      </p:sp>
      <p:sp>
        <p:nvSpPr>
          <p:cNvPr id="420875" name="Rectangle 11"/>
          <p:cNvSpPr>
            <a:spLocks noGrp="1" noChangeArrowheads="1"/>
          </p:cNvSpPr>
          <p:nvPr>
            <p:ph type="body" idx="1"/>
          </p:nvPr>
        </p:nvSpPr>
        <p:spPr>
          <a:ln/>
        </p:spPr>
        <p:txBody>
          <a:bodyPr/>
          <a:lstStyle/>
          <a:p>
            <a:endParaRPr lang="pt-B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40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68</a:t>
            </a:r>
          </a:p>
        </p:txBody>
      </p:sp>
      <p:sp>
        <p:nvSpPr>
          <p:cNvPr id="2140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40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4022" name="Rectangle 6"/>
          <p:cNvSpPr>
            <a:spLocks noChangeArrowheads="1" noTextEdit="1"/>
          </p:cNvSpPr>
          <p:nvPr>
            <p:ph type="sldImg"/>
          </p:nvPr>
        </p:nvSpPr>
        <p:spPr>
          <a:xfrm>
            <a:off x="1150938" y="692150"/>
            <a:ext cx="4556125" cy="3416300"/>
          </a:xfrm>
          <a:ln cap="flat"/>
        </p:spPr>
      </p:sp>
      <p:sp>
        <p:nvSpPr>
          <p:cNvPr id="21402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606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69</a:t>
            </a:r>
          </a:p>
        </p:txBody>
      </p:sp>
      <p:sp>
        <p:nvSpPr>
          <p:cNvPr id="21606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606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6070" name="Rectangle 6"/>
          <p:cNvSpPr>
            <a:spLocks noChangeArrowheads="1" noTextEdit="1"/>
          </p:cNvSpPr>
          <p:nvPr>
            <p:ph type="sldImg"/>
          </p:nvPr>
        </p:nvSpPr>
        <p:spPr>
          <a:xfrm>
            <a:off x="1150938" y="692150"/>
            <a:ext cx="4556125" cy="3416300"/>
          </a:xfrm>
          <a:ln cap="flat"/>
        </p:spPr>
      </p:sp>
      <p:sp>
        <p:nvSpPr>
          <p:cNvPr id="21607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181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70</a:t>
            </a:r>
          </a:p>
        </p:txBody>
      </p:sp>
      <p:sp>
        <p:nvSpPr>
          <p:cNvPr id="2181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181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18118" name="Rectangle 6"/>
          <p:cNvSpPr>
            <a:spLocks noChangeArrowheads="1" noTextEdit="1"/>
          </p:cNvSpPr>
          <p:nvPr>
            <p:ph type="sldImg"/>
          </p:nvPr>
        </p:nvSpPr>
        <p:spPr>
          <a:xfrm>
            <a:off x="1150938" y="692150"/>
            <a:ext cx="4556125" cy="3416300"/>
          </a:xfrm>
          <a:ln cap="flat"/>
        </p:spPr>
      </p:sp>
      <p:sp>
        <p:nvSpPr>
          <p:cNvPr id="2181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016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71</a:t>
            </a:r>
          </a:p>
        </p:txBody>
      </p:sp>
      <p:sp>
        <p:nvSpPr>
          <p:cNvPr id="22016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016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0166" name="Rectangle 6"/>
          <p:cNvSpPr>
            <a:spLocks noChangeArrowheads="1" noTextEdit="1"/>
          </p:cNvSpPr>
          <p:nvPr>
            <p:ph type="sldImg"/>
          </p:nvPr>
        </p:nvSpPr>
        <p:spPr>
          <a:xfrm>
            <a:off x="1150938" y="692150"/>
            <a:ext cx="4556125" cy="3416300"/>
          </a:xfrm>
          <a:ln cap="flat"/>
        </p:spPr>
      </p:sp>
      <p:sp>
        <p:nvSpPr>
          <p:cNvPr id="22016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222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72</a:t>
            </a:r>
          </a:p>
        </p:txBody>
      </p:sp>
      <p:sp>
        <p:nvSpPr>
          <p:cNvPr id="2222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222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22214" name="Rectangle 6"/>
          <p:cNvSpPr>
            <a:spLocks noChangeArrowheads="1" noTextEdit="1"/>
          </p:cNvSpPr>
          <p:nvPr>
            <p:ph type="sldImg"/>
          </p:nvPr>
        </p:nvSpPr>
        <p:spPr>
          <a:xfrm>
            <a:off x="1150938" y="692150"/>
            <a:ext cx="4556125" cy="3416300"/>
          </a:xfrm>
          <a:ln cap="flat"/>
        </p:spPr>
      </p:sp>
      <p:sp>
        <p:nvSpPr>
          <p:cNvPr id="22221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04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76</a:t>
            </a:r>
          </a:p>
        </p:txBody>
      </p:sp>
      <p:sp>
        <p:nvSpPr>
          <p:cNvPr id="2304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04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0406" name="Rectangle 6"/>
          <p:cNvSpPr>
            <a:spLocks noChangeArrowheads="1" noTextEdit="1"/>
          </p:cNvSpPr>
          <p:nvPr>
            <p:ph type="sldImg"/>
          </p:nvPr>
        </p:nvSpPr>
        <p:spPr>
          <a:xfrm>
            <a:off x="1150938" y="692150"/>
            <a:ext cx="4556125" cy="3416300"/>
          </a:xfrm>
          <a:ln cap="flat"/>
        </p:spPr>
      </p:sp>
      <p:sp>
        <p:nvSpPr>
          <p:cNvPr id="23040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890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a:t>
            </a:r>
          </a:p>
        </p:txBody>
      </p:sp>
      <p:sp>
        <p:nvSpPr>
          <p:cNvPr id="890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890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89094" name="Rectangle 6"/>
          <p:cNvSpPr>
            <a:spLocks noChangeArrowheads="1" noTextEdit="1"/>
          </p:cNvSpPr>
          <p:nvPr>
            <p:ph type="sldImg"/>
          </p:nvPr>
        </p:nvSpPr>
        <p:spPr>
          <a:xfrm>
            <a:off x="1150938" y="692150"/>
            <a:ext cx="4556125" cy="3416300"/>
          </a:xfrm>
          <a:ln cap="flat"/>
        </p:spPr>
      </p:sp>
      <p:sp>
        <p:nvSpPr>
          <p:cNvPr id="890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24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77</a:t>
            </a:r>
          </a:p>
        </p:txBody>
      </p:sp>
      <p:sp>
        <p:nvSpPr>
          <p:cNvPr id="2324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24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2454" name="Rectangle 6"/>
          <p:cNvSpPr>
            <a:spLocks noChangeArrowheads="1" noTextEdit="1"/>
          </p:cNvSpPr>
          <p:nvPr>
            <p:ph type="sldImg"/>
          </p:nvPr>
        </p:nvSpPr>
        <p:spPr>
          <a:xfrm>
            <a:off x="1150938" y="692150"/>
            <a:ext cx="4556125" cy="3416300"/>
          </a:xfrm>
          <a:ln cap="flat"/>
        </p:spPr>
      </p:sp>
      <p:sp>
        <p:nvSpPr>
          <p:cNvPr id="23245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449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78</a:t>
            </a:r>
          </a:p>
        </p:txBody>
      </p:sp>
      <p:sp>
        <p:nvSpPr>
          <p:cNvPr id="23450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450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4502" name="Rectangle 6"/>
          <p:cNvSpPr>
            <a:spLocks noChangeArrowheads="1" noTextEdit="1"/>
          </p:cNvSpPr>
          <p:nvPr>
            <p:ph type="sldImg"/>
          </p:nvPr>
        </p:nvSpPr>
        <p:spPr>
          <a:xfrm>
            <a:off x="1150938" y="692150"/>
            <a:ext cx="4556125" cy="3416300"/>
          </a:xfrm>
          <a:ln cap="flat"/>
        </p:spPr>
      </p:sp>
      <p:sp>
        <p:nvSpPr>
          <p:cNvPr id="23450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3654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79</a:t>
            </a:r>
          </a:p>
        </p:txBody>
      </p:sp>
      <p:sp>
        <p:nvSpPr>
          <p:cNvPr id="23654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3654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36550" name="Rectangle 6"/>
          <p:cNvSpPr>
            <a:spLocks noChangeArrowheads="1" noTextEdit="1"/>
          </p:cNvSpPr>
          <p:nvPr>
            <p:ph type="sldImg"/>
          </p:nvPr>
        </p:nvSpPr>
        <p:spPr>
          <a:xfrm>
            <a:off x="1150938" y="692150"/>
            <a:ext cx="4556125" cy="3416300"/>
          </a:xfrm>
          <a:ln cap="flat"/>
        </p:spPr>
      </p:sp>
      <p:sp>
        <p:nvSpPr>
          <p:cNvPr id="23655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291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79</a:t>
            </a:r>
          </a:p>
        </p:txBody>
      </p:sp>
      <p:sp>
        <p:nvSpPr>
          <p:cNvPr id="42291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291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2918" name="Rectangle 6"/>
          <p:cNvSpPr>
            <a:spLocks noChangeArrowheads="1" noTextEdit="1"/>
          </p:cNvSpPr>
          <p:nvPr>
            <p:ph type="sldImg"/>
          </p:nvPr>
        </p:nvSpPr>
        <p:spPr>
          <a:xfrm>
            <a:off x="1150938" y="692150"/>
            <a:ext cx="4556125" cy="3416300"/>
          </a:xfrm>
          <a:ln cap="flat"/>
        </p:spPr>
      </p:sp>
      <p:sp>
        <p:nvSpPr>
          <p:cNvPr id="42291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064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81</a:t>
            </a:r>
          </a:p>
        </p:txBody>
      </p:sp>
      <p:sp>
        <p:nvSpPr>
          <p:cNvPr id="24064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064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0646" name="Rectangle 6"/>
          <p:cNvSpPr>
            <a:spLocks noChangeArrowheads="1" noTextEdit="1"/>
          </p:cNvSpPr>
          <p:nvPr>
            <p:ph type="sldImg"/>
          </p:nvPr>
        </p:nvSpPr>
        <p:spPr>
          <a:xfrm>
            <a:off x="1150938" y="692150"/>
            <a:ext cx="4556125" cy="3416300"/>
          </a:xfrm>
          <a:ln cap="flat"/>
        </p:spPr>
      </p:sp>
      <p:sp>
        <p:nvSpPr>
          <p:cNvPr id="24064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1026"/>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24963" name="Rectangle 1027"/>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81</a:t>
            </a:r>
          </a:p>
        </p:txBody>
      </p:sp>
      <p:sp>
        <p:nvSpPr>
          <p:cNvPr id="424964" name="Rectangle 1028"/>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24965" name="Rectangle 1029"/>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24966" name="Rectangle 1030"/>
          <p:cNvSpPr>
            <a:spLocks noChangeArrowheads="1" noTextEdit="1"/>
          </p:cNvSpPr>
          <p:nvPr>
            <p:ph type="sldImg"/>
          </p:nvPr>
        </p:nvSpPr>
        <p:spPr>
          <a:xfrm>
            <a:off x="1150938" y="692150"/>
            <a:ext cx="4556125" cy="3416300"/>
          </a:xfrm>
          <a:ln cap="flat"/>
        </p:spPr>
      </p:sp>
      <p:sp>
        <p:nvSpPr>
          <p:cNvPr id="424967" name="Rectangle 1031"/>
          <p:cNvSpPr>
            <a:spLocks noGrp="1" noChangeArrowheads="1"/>
          </p:cNvSpPr>
          <p:nvPr>
            <p:ph type="body" idx="1"/>
          </p:nvPr>
        </p:nvSpPr>
        <p:spPr>
          <a:ln/>
        </p:spPr>
        <p:txBody>
          <a:bodyPr/>
          <a:lstStyle/>
          <a:p>
            <a:endParaRPr lang="pt-B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47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83</a:t>
            </a:r>
          </a:p>
        </p:txBody>
      </p:sp>
      <p:sp>
        <p:nvSpPr>
          <p:cNvPr id="2447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47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4742" name="Rectangle 6"/>
          <p:cNvSpPr>
            <a:spLocks noChangeArrowheads="1" noTextEdit="1"/>
          </p:cNvSpPr>
          <p:nvPr>
            <p:ph type="sldImg"/>
          </p:nvPr>
        </p:nvSpPr>
        <p:spPr>
          <a:xfrm>
            <a:off x="1150938" y="692150"/>
            <a:ext cx="4556125" cy="3416300"/>
          </a:xfrm>
          <a:ln cap="flat"/>
        </p:spPr>
      </p:sp>
      <p:sp>
        <p:nvSpPr>
          <p:cNvPr id="2447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67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84</a:t>
            </a:r>
          </a:p>
        </p:txBody>
      </p:sp>
      <p:sp>
        <p:nvSpPr>
          <p:cNvPr id="2467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67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6790" name="Rectangle 6"/>
          <p:cNvSpPr>
            <a:spLocks noChangeArrowheads="1" noTextEdit="1"/>
          </p:cNvSpPr>
          <p:nvPr>
            <p:ph type="sldImg"/>
          </p:nvPr>
        </p:nvSpPr>
        <p:spPr>
          <a:xfrm>
            <a:off x="1150938" y="692150"/>
            <a:ext cx="4556125" cy="3416300"/>
          </a:xfrm>
          <a:ln cap="flat"/>
        </p:spPr>
      </p:sp>
      <p:sp>
        <p:nvSpPr>
          <p:cNvPr id="2467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488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85</a:t>
            </a:r>
          </a:p>
        </p:txBody>
      </p:sp>
      <p:sp>
        <p:nvSpPr>
          <p:cNvPr id="2488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488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48838" name="Rectangle 6"/>
          <p:cNvSpPr>
            <a:spLocks noChangeArrowheads="1" noTextEdit="1"/>
          </p:cNvSpPr>
          <p:nvPr>
            <p:ph type="sldImg"/>
          </p:nvPr>
        </p:nvSpPr>
        <p:spPr>
          <a:xfrm>
            <a:off x="1150938" y="692150"/>
            <a:ext cx="4556125" cy="3416300"/>
          </a:xfrm>
          <a:ln cap="flat"/>
        </p:spPr>
      </p:sp>
      <p:sp>
        <p:nvSpPr>
          <p:cNvPr id="2488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08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86</a:t>
            </a:r>
          </a:p>
        </p:txBody>
      </p:sp>
      <p:sp>
        <p:nvSpPr>
          <p:cNvPr id="2508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08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0886" name="Rectangle 6"/>
          <p:cNvSpPr>
            <a:spLocks noChangeArrowheads="1" noTextEdit="1"/>
          </p:cNvSpPr>
          <p:nvPr>
            <p:ph type="sldImg"/>
          </p:nvPr>
        </p:nvSpPr>
        <p:spPr>
          <a:xfrm>
            <a:off x="1150938" y="692150"/>
            <a:ext cx="4556125" cy="3416300"/>
          </a:xfrm>
          <a:ln cap="flat"/>
        </p:spPr>
      </p:sp>
      <p:sp>
        <p:nvSpPr>
          <p:cNvPr id="2508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911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a:t>
            </a:r>
          </a:p>
        </p:txBody>
      </p:sp>
      <p:sp>
        <p:nvSpPr>
          <p:cNvPr id="911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911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91142" name="Rectangle 6"/>
          <p:cNvSpPr>
            <a:spLocks noChangeArrowheads="1" noTextEdit="1"/>
          </p:cNvSpPr>
          <p:nvPr>
            <p:ph type="sldImg"/>
          </p:nvPr>
        </p:nvSpPr>
        <p:spPr>
          <a:xfrm>
            <a:off x="1150938" y="692150"/>
            <a:ext cx="4556125" cy="3416300"/>
          </a:xfrm>
          <a:ln cap="flat"/>
        </p:spPr>
      </p:sp>
      <p:sp>
        <p:nvSpPr>
          <p:cNvPr id="911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29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87</a:t>
            </a:r>
          </a:p>
        </p:txBody>
      </p:sp>
      <p:sp>
        <p:nvSpPr>
          <p:cNvPr id="2529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29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2934" name="Rectangle 6"/>
          <p:cNvSpPr>
            <a:spLocks noChangeArrowheads="1" noTextEdit="1"/>
          </p:cNvSpPr>
          <p:nvPr>
            <p:ph type="sldImg"/>
          </p:nvPr>
        </p:nvSpPr>
        <p:spPr>
          <a:xfrm>
            <a:off x="1150938" y="692150"/>
            <a:ext cx="4556125" cy="3416300"/>
          </a:xfrm>
          <a:ln cap="flat"/>
        </p:spPr>
      </p:sp>
      <p:sp>
        <p:nvSpPr>
          <p:cNvPr id="2529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549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88</a:t>
            </a:r>
          </a:p>
        </p:txBody>
      </p:sp>
      <p:sp>
        <p:nvSpPr>
          <p:cNvPr id="2549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549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54982" name="Rectangle 6"/>
          <p:cNvSpPr>
            <a:spLocks noChangeArrowheads="1" noTextEdit="1"/>
          </p:cNvSpPr>
          <p:nvPr>
            <p:ph type="sldImg"/>
          </p:nvPr>
        </p:nvSpPr>
        <p:spPr>
          <a:xfrm>
            <a:off x="1150938" y="692150"/>
            <a:ext cx="4556125" cy="3416300"/>
          </a:xfrm>
          <a:ln cap="flat"/>
        </p:spPr>
      </p:sp>
      <p:sp>
        <p:nvSpPr>
          <p:cNvPr id="2549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3315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88</a:t>
            </a:r>
          </a:p>
        </p:txBody>
      </p:sp>
      <p:sp>
        <p:nvSpPr>
          <p:cNvPr id="43315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3315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33158" name="Rectangle 6"/>
          <p:cNvSpPr>
            <a:spLocks noChangeArrowheads="1" noTextEdit="1"/>
          </p:cNvSpPr>
          <p:nvPr>
            <p:ph type="sldImg"/>
          </p:nvPr>
        </p:nvSpPr>
        <p:spPr>
          <a:xfrm>
            <a:off x="1150938" y="692150"/>
            <a:ext cx="4556125" cy="3416300"/>
          </a:xfrm>
          <a:ln cap="flat"/>
        </p:spPr>
      </p:sp>
      <p:sp>
        <p:nvSpPr>
          <p:cNvPr id="43315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31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92</a:t>
            </a:r>
          </a:p>
        </p:txBody>
      </p:sp>
      <p:sp>
        <p:nvSpPr>
          <p:cNvPr id="2631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31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3174" name="Rectangle 6"/>
          <p:cNvSpPr>
            <a:spLocks noChangeArrowheads="1" noTextEdit="1"/>
          </p:cNvSpPr>
          <p:nvPr>
            <p:ph type="sldImg"/>
          </p:nvPr>
        </p:nvSpPr>
        <p:spPr>
          <a:xfrm>
            <a:off x="1150938" y="692150"/>
            <a:ext cx="4556125" cy="3416300"/>
          </a:xfrm>
          <a:ln cap="flat"/>
        </p:spPr>
      </p:sp>
      <p:sp>
        <p:nvSpPr>
          <p:cNvPr id="2631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652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93</a:t>
            </a:r>
          </a:p>
        </p:txBody>
      </p:sp>
      <p:sp>
        <p:nvSpPr>
          <p:cNvPr id="2652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652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65222" name="Rectangle 6"/>
          <p:cNvSpPr>
            <a:spLocks noGrp="1" noChangeArrowheads="1"/>
          </p:cNvSpPr>
          <p:nvPr>
            <p:ph type="body" idx="1"/>
          </p:nvPr>
        </p:nvSpPr>
        <p:spPr>
          <a:ln/>
        </p:spPr>
        <p:txBody>
          <a:bodyPr/>
          <a:lstStyle/>
          <a:p>
            <a:endParaRPr lang="pt-BR"/>
          </a:p>
        </p:txBody>
      </p:sp>
      <p:sp>
        <p:nvSpPr>
          <p:cNvPr id="265223" name="Rectangle 7"/>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628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97</a:t>
            </a:r>
          </a:p>
        </p:txBody>
      </p:sp>
      <p:sp>
        <p:nvSpPr>
          <p:cNvPr id="4628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628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62854" name="Rectangle 6"/>
          <p:cNvSpPr>
            <a:spLocks noGrp="1" noChangeArrowheads="1"/>
          </p:cNvSpPr>
          <p:nvPr>
            <p:ph type="body" idx="1"/>
          </p:nvPr>
        </p:nvSpPr>
        <p:spPr>
          <a:ln/>
        </p:spPr>
        <p:txBody>
          <a:bodyPr/>
          <a:lstStyle/>
          <a:p>
            <a:endParaRPr lang="pt-BR"/>
          </a:p>
        </p:txBody>
      </p:sp>
      <p:sp>
        <p:nvSpPr>
          <p:cNvPr id="462855" name="Rectangle 7"/>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7341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97</a:t>
            </a:r>
          </a:p>
        </p:txBody>
      </p:sp>
      <p:sp>
        <p:nvSpPr>
          <p:cNvPr id="27341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7341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73414" name="Rectangle 6"/>
          <p:cNvSpPr>
            <a:spLocks noGrp="1" noChangeArrowheads="1"/>
          </p:cNvSpPr>
          <p:nvPr>
            <p:ph type="body" idx="1"/>
          </p:nvPr>
        </p:nvSpPr>
        <p:spPr>
          <a:ln/>
        </p:spPr>
        <p:txBody>
          <a:bodyPr/>
          <a:lstStyle/>
          <a:p>
            <a:endParaRPr lang="pt-BR"/>
          </a:p>
        </p:txBody>
      </p:sp>
      <p:sp>
        <p:nvSpPr>
          <p:cNvPr id="273415" name="Rectangle 7"/>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8365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102</a:t>
            </a:r>
          </a:p>
        </p:txBody>
      </p:sp>
      <p:sp>
        <p:nvSpPr>
          <p:cNvPr id="28365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8365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83654" name="Rectangle 6"/>
          <p:cNvSpPr>
            <a:spLocks noGrp="1" noChangeArrowheads="1"/>
          </p:cNvSpPr>
          <p:nvPr>
            <p:ph type="body" idx="1"/>
          </p:nvPr>
        </p:nvSpPr>
        <p:spPr>
          <a:ln/>
        </p:spPr>
        <p:txBody>
          <a:bodyPr/>
          <a:lstStyle/>
          <a:p>
            <a:endParaRPr lang="pt-BR"/>
          </a:p>
        </p:txBody>
      </p:sp>
      <p:sp>
        <p:nvSpPr>
          <p:cNvPr id="283655" name="Rectangle 7"/>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43520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102</a:t>
            </a:r>
          </a:p>
        </p:txBody>
      </p:sp>
      <p:sp>
        <p:nvSpPr>
          <p:cNvPr id="43520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43520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435206" name="Rectangle 6"/>
          <p:cNvSpPr>
            <a:spLocks noGrp="1" noChangeArrowheads="1"/>
          </p:cNvSpPr>
          <p:nvPr>
            <p:ph type="body" idx="1"/>
          </p:nvPr>
        </p:nvSpPr>
        <p:spPr>
          <a:ln/>
        </p:spPr>
        <p:txBody>
          <a:bodyPr/>
          <a:lstStyle/>
          <a:p>
            <a:endParaRPr lang="pt-BR"/>
          </a:p>
        </p:txBody>
      </p:sp>
      <p:sp>
        <p:nvSpPr>
          <p:cNvPr id="435207" name="Rectangle 7"/>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9389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107</a:t>
            </a:r>
          </a:p>
        </p:txBody>
      </p:sp>
      <p:sp>
        <p:nvSpPr>
          <p:cNvPr id="29389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9389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93894" name="Rectangle 6"/>
          <p:cNvSpPr>
            <a:spLocks noChangeArrowheads="1" noTextEdit="1"/>
          </p:cNvSpPr>
          <p:nvPr>
            <p:ph type="sldImg"/>
          </p:nvPr>
        </p:nvSpPr>
        <p:spPr>
          <a:xfrm>
            <a:off x="1150938" y="692150"/>
            <a:ext cx="4556125" cy="3416300"/>
          </a:xfrm>
          <a:ln cap="flat"/>
        </p:spPr>
      </p:sp>
      <p:sp>
        <p:nvSpPr>
          <p:cNvPr id="29389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050"/>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81955" name="Rectangle 2051"/>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8</a:t>
            </a:r>
          </a:p>
        </p:txBody>
      </p:sp>
      <p:sp>
        <p:nvSpPr>
          <p:cNvPr id="381956" name="Rectangle 2052"/>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81957" name="Rectangle 2053"/>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81958" name="Rectangle 2054"/>
          <p:cNvSpPr>
            <a:spLocks noChangeArrowheads="1" noTextEdit="1"/>
          </p:cNvSpPr>
          <p:nvPr>
            <p:ph type="sldImg"/>
          </p:nvPr>
        </p:nvSpPr>
        <p:spPr>
          <a:xfrm>
            <a:off x="1150938" y="692150"/>
            <a:ext cx="4556125" cy="3416300"/>
          </a:xfrm>
          <a:ln cap="flat"/>
        </p:spPr>
      </p:sp>
      <p:sp>
        <p:nvSpPr>
          <p:cNvPr id="381959" name="Rectangle 2055"/>
          <p:cNvSpPr>
            <a:spLocks noGrp="1" noChangeArrowheads="1"/>
          </p:cNvSpPr>
          <p:nvPr>
            <p:ph type="body" idx="1"/>
          </p:nvPr>
        </p:nvSpPr>
        <p:spPr>
          <a:ln/>
        </p:spPr>
        <p:txBody>
          <a:bodyPr/>
          <a:lstStyle/>
          <a:p>
            <a:endParaRPr lang="pt-B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959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108</a:t>
            </a:r>
          </a:p>
        </p:txBody>
      </p:sp>
      <p:sp>
        <p:nvSpPr>
          <p:cNvPr id="2959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959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95942" name="Rectangle 6"/>
          <p:cNvSpPr>
            <a:spLocks noChangeArrowheads="1" noTextEdit="1"/>
          </p:cNvSpPr>
          <p:nvPr>
            <p:ph type="sldImg"/>
          </p:nvPr>
        </p:nvSpPr>
        <p:spPr>
          <a:xfrm>
            <a:off x="1150938" y="692150"/>
            <a:ext cx="4556125" cy="3416300"/>
          </a:xfrm>
          <a:ln cap="flat"/>
        </p:spPr>
      </p:sp>
      <p:sp>
        <p:nvSpPr>
          <p:cNvPr id="29594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2979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109</a:t>
            </a:r>
          </a:p>
        </p:txBody>
      </p:sp>
      <p:sp>
        <p:nvSpPr>
          <p:cNvPr id="2979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2979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297990" name="Rectangle 6"/>
          <p:cNvSpPr>
            <a:spLocks noChangeArrowheads="1" noTextEdit="1"/>
          </p:cNvSpPr>
          <p:nvPr>
            <p:ph type="sldImg"/>
          </p:nvPr>
        </p:nvSpPr>
        <p:spPr>
          <a:xfrm>
            <a:off x="1150938" y="692150"/>
            <a:ext cx="4556125" cy="3416300"/>
          </a:xfrm>
          <a:ln cap="flat"/>
        </p:spPr>
      </p:sp>
      <p:sp>
        <p:nvSpPr>
          <p:cNvPr id="297991"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003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110</a:t>
            </a:r>
          </a:p>
        </p:txBody>
      </p:sp>
      <p:sp>
        <p:nvSpPr>
          <p:cNvPr id="30003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003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0038" name="Rectangle 6"/>
          <p:cNvSpPr>
            <a:spLocks noChangeArrowheads="1" noTextEdit="1"/>
          </p:cNvSpPr>
          <p:nvPr>
            <p:ph type="sldImg"/>
          </p:nvPr>
        </p:nvSpPr>
        <p:spPr>
          <a:xfrm>
            <a:off x="1150938" y="692150"/>
            <a:ext cx="4556125" cy="3416300"/>
          </a:xfrm>
          <a:ln cap="flat"/>
        </p:spPr>
      </p:sp>
      <p:sp>
        <p:nvSpPr>
          <p:cNvPr id="30003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208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111</a:t>
            </a:r>
          </a:p>
        </p:txBody>
      </p:sp>
      <p:sp>
        <p:nvSpPr>
          <p:cNvPr id="30208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208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2086" name="Rectangle 6"/>
          <p:cNvSpPr>
            <a:spLocks noChangeArrowheads="1" noTextEdit="1"/>
          </p:cNvSpPr>
          <p:nvPr>
            <p:ph type="sldImg"/>
          </p:nvPr>
        </p:nvSpPr>
        <p:spPr>
          <a:xfrm>
            <a:off x="1150938" y="692150"/>
            <a:ext cx="4556125" cy="3416300"/>
          </a:xfrm>
          <a:ln cap="flat"/>
        </p:spPr>
      </p:sp>
      <p:sp>
        <p:nvSpPr>
          <p:cNvPr id="30208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413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112</a:t>
            </a:r>
          </a:p>
        </p:txBody>
      </p:sp>
      <p:sp>
        <p:nvSpPr>
          <p:cNvPr id="30413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413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4134" name="Rectangle 6"/>
          <p:cNvSpPr>
            <a:spLocks noChangeArrowheads="1" noTextEdit="1"/>
          </p:cNvSpPr>
          <p:nvPr>
            <p:ph type="sldImg"/>
          </p:nvPr>
        </p:nvSpPr>
        <p:spPr>
          <a:xfrm>
            <a:off x="1150938" y="692150"/>
            <a:ext cx="4556125" cy="3416300"/>
          </a:xfrm>
          <a:ln cap="flat"/>
        </p:spPr>
      </p:sp>
      <p:sp>
        <p:nvSpPr>
          <p:cNvPr id="30413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0617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113</a:t>
            </a:r>
          </a:p>
        </p:txBody>
      </p:sp>
      <p:sp>
        <p:nvSpPr>
          <p:cNvPr id="30618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0618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06182" name="Rectangle 6"/>
          <p:cNvSpPr>
            <a:spLocks noChangeArrowheads="1" noTextEdit="1"/>
          </p:cNvSpPr>
          <p:nvPr>
            <p:ph type="sldImg"/>
          </p:nvPr>
        </p:nvSpPr>
        <p:spPr>
          <a:xfrm>
            <a:off x="1150938" y="692150"/>
            <a:ext cx="4556125" cy="3416300"/>
          </a:xfrm>
          <a:ln cap="flat"/>
        </p:spPr>
      </p:sp>
      <p:sp>
        <p:nvSpPr>
          <p:cNvPr id="306183"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027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115</a:t>
            </a:r>
          </a:p>
        </p:txBody>
      </p:sp>
      <p:sp>
        <p:nvSpPr>
          <p:cNvPr id="31027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027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0278" name="Rectangle 6"/>
          <p:cNvSpPr>
            <a:spLocks noChangeArrowheads="1" noTextEdit="1"/>
          </p:cNvSpPr>
          <p:nvPr>
            <p:ph type="sldImg"/>
          </p:nvPr>
        </p:nvSpPr>
        <p:spPr>
          <a:xfrm>
            <a:off x="1150938" y="692150"/>
            <a:ext cx="4556125" cy="3416300"/>
          </a:xfrm>
          <a:ln cap="flat"/>
        </p:spPr>
      </p:sp>
      <p:sp>
        <p:nvSpPr>
          <p:cNvPr id="310279"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23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116</a:t>
            </a:r>
          </a:p>
        </p:txBody>
      </p:sp>
      <p:sp>
        <p:nvSpPr>
          <p:cNvPr id="3123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23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2326" name="Rectangle 6"/>
          <p:cNvSpPr>
            <a:spLocks noChangeArrowheads="1" noTextEdit="1"/>
          </p:cNvSpPr>
          <p:nvPr>
            <p:ph type="sldImg"/>
          </p:nvPr>
        </p:nvSpPr>
        <p:spPr>
          <a:xfrm>
            <a:off x="1150938" y="692150"/>
            <a:ext cx="4556125" cy="3416300"/>
          </a:xfrm>
          <a:ln cap="flat"/>
        </p:spPr>
      </p:sp>
      <p:sp>
        <p:nvSpPr>
          <p:cNvPr id="312327"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4371"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117</a:t>
            </a:r>
          </a:p>
        </p:txBody>
      </p:sp>
      <p:sp>
        <p:nvSpPr>
          <p:cNvPr id="314372"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4373"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4374" name="Rectangle 6"/>
          <p:cNvSpPr>
            <a:spLocks noChangeArrowheads="1" noTextEdit="1"/>
          </p:cNvSpPr>
          <p:nvPr>
            <p:ph type="sldImg"/>
          </p:nvPr>
        </p:nvSpPr>
        <p:spPr>
          <a:xfrm>
            <a:off x="1150938" y="692150"/>
            <a:ext cx="4556125" cy="3416300"/>
          </a:xfrm>
          <a:ln cap="flat"/>
        </p:spPr>
      </p:sp>
      <p:sp>
        <p:nvSpPr>
          <p:cNvPr id="314375" name="Rectangle 7"/>
          <p:cNvSpPr>
            <a:spLocks noGrp="1" noChangeArrowheads="1"/>
          </p:cNvSpPr>
          <p:nvPr>
            <p:ph type="body" idx="1"/>
          </p:nvPr>
        </p:nvSpPr>
        <p:spPr>
          <a:ln/>
        </p:spPr>
        <p:txBody>
          <a:bodyPr/>
          <a:lstStyle/>
          <a:p>
            <a:endParaRPr lang="pt-B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pt-BR"/>
          </a:p>
        </p:txBody>
      </p:sp>
      <p:sp>
        <p:nvSpPr>
          <p:cNvPr id="31641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b="0">
                <a:latin typeface="Times New Roman" pitchFamily="18" charset="0"/>
              </a:rPr>
              <a:t>118</a:t>
            </a:r>
          </a:p>
        </p:txBody>
      </p:sp>
      <p:sp>
        <p:nvSpPr>
          <p:cNvPr id="31642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pt-BR"/>
          </a:p>
        </p:txBody>
      </p:sp>
      <p:sp>
        <p:nvSpPr>
          <p:cNvPr id="31642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pt-BR"/>
          </a:p>
        </p:txBody>
      </p:sp>
      <p:sp>
        <p:nvSpPr>
          <p:cNvPr id="316422" name="Rectangle 6"/>
          <p:cNvSpPr>
            <a:spLocks noChangeArrowheads="1" noTextEdit="1"/>
          </p:cNvSpPr>
          <p:nvPr>
            <p:ph type="sldImg"/>
          </p:nvPr>
        </p:nvSpPr>
        <p:spPr>
          <a:xfrm>
            <a:off x="1150938" y="692150"/>
            <a:ext cx="4556125" cy="3416300"/>
          </a:xfrm>
          <a:ln cap="flat"/>
        </p:spPr>
      </p:sp>
      <p:sp>
        <p:nvSpPr>
          <p:cNvPr id="316423" name="Rectangle 7"/>
          <p:cNvSpPr>
            <a:spLocks noGrp="1" noChangeArrowheads="1"/>
          </p:cNvSpPr>
          <p:nvPr>
            <p:ph type="body" idx="1"/>
          </p:nvPr>
        </p:nvSpPr>
        <p:spPr>
          <a:ln/>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D54D0080-3DAE-4C1B-9668-CBC2BBD47999}"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727F2D7C-022E-4D35-80FA-D5C4096FB225}"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24663" y="190500"/>
            <a:ext cx="2090737" cy="57531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50863" y="190500"/>
            <a:ext cx="6121400" cy="57531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A943089A-4090-4301-870A-0FE3938A7EAC}"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DE94D2FC-30E3-464F-A824-B8278C909A95}"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Rodapé 3"/>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5" name="Espaço Reservado para Número de Slide 4"/>
          <p:cNvSpPr>
            <a:spLocks noGrp="1"/>
          </p:cNvSpPr>
          <p:nvPr>
            <p:ph type="sldNum" sz="quarter" idx="11"/>
          </p:nvPr>
        </p:nvSpPr>
        <p:spPr/>
        <p:txBody>
          <a:bodyPr/>
          <a:lstStyle>
            <a:lvl1pPr>
              <a:defRPr/>
            </a:lvl1pPr>
          </a:lstStyle>
          <a:p>
            <a:r>
              <a:rPr lang="en-US"/>
              <a:t>Slide </a:t>
            </a:r>
            <a:fld id="{AB4CD5F0-089E-4D9A-843F-966DE063D2C0}"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430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054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Rodapé 4"/>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6" name="Espaço Reservado para Número de Slide 5"/>
          <p:cNvSpPr>
            <a:spLocks noGrp="1"/>
          </p:cNvSpPr>
          <p:nvPr>
            <p:ph type="sldNum" sz="quarter" idx="11"/>
          </p:nvPr>
        </p:nvSpPr>
        <p:spPr/>
        <p:txBody>
          <a:bodyPr/>
          <a:lstStyle>
            <a:lvl1pPr>
              <a:defRPr/>
            </a:lvl1pPr>
          </a:lstStyle>
          <a:p>
            <a:r>
              <a:rPr lang="en-US"/>
              <a:t>Slide </a:t>
            </a:r>
            <a:fld id="{5F789A75-AB2A-4591-86D4-6696B8244F5E}"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Rodapé 6"/>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8" name="Espaço Reservado para Número de Slide 7"/>
          <p:cNvSpPr>
            <a:spLocks noGrp="1"/>
          </p:cNvSpPr>
          <p:nvPr>
            <p:ph type="sldNum" sz="quarter" idx="11"/>
          </p:nvPr>
        </p:nvSpPr>
        <p:spPr/>
        <p:txBody>
          <a:bodyPr/>
          <a:lstStyle>
            <a:lvl1pPr>
              <a:defRPr/>
            </a:lvl1pPr>
          </a:lstStyle>
          <a:p>
            <a:r>
              <a:rPr lang="en-US"/>
              <a:t>Slide </a:t>
            </a:r>
            <a:fld id="{DBD7F8C6-6F75-4AB5-94F2-2DAB8BD076FF}"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Rodapé 2"/>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4" name="Espaço Reservado para Número de Slide 3"/>
          <p:cNvSpPr>
            <a:spLocks noGrp="1"/>
          </p:cNvSpPr>
          <p:nvPr>
            <p:ph type="sldNum" sz="quarter" idx="11"/>
          </p:nvPr>
        </p:nvSpPr>
        <p:spPr/>
        <p:txBody>
          <a:bodyPr/>
          <a:lstStyle>
            <a:lvl1pPr>
              <a:defRPr/>
            </a:lvl1pPr>
          </a:lstStyle>
          <a:p>
            <a:r>
              <a:rPr lang="en-US"/>
              <a:t>Slide </a:t>
            </a:r>
            <a:fld id="{776657C1-2AA8-4550-B839-CAC792D36BEC}"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3" name="Espaço Reservado para Número de Slide 2"/>
          <p:cNvSpPr>
            <a:spLocks noGrp="1"/>
          </p:cNvSpPr>
          <p:nvPr>
            <p:ph type="sldNum" sz="quarter" idx="11"/>
          </p:nvPr>
        </p:nvSpPr>
        <p:spPr/>
        <p:txBody>
          <a:bodyPr/>
          <a:lstStyle>
            <a:lvl1pPr>
              <a:defRPr/>
            </a:lvl1pPr>
          </a:lstStyle>
          <a:p>
            <a:r>
              <a:rPr lang="en-US"/>
              <a:t>Slide </a:t>
            </a:r>
            <a:fld id="{7CFA60B9-64B8-42B2-A606-DDFA51F1C088}"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6" name="Espaço Reservado para Número de Slide 5"/>
          <p:cNvSpPr>
            <a:spLocks noGrp="1"/>
          </p:cNvSpPr>
          <p:nvPr>
            <p:ph type="sldNum" sz="quarter" idx="11"/>
          </p:nvPr>
        </p:nvSpPr>
        <p:spPr/>
        <p:txBody>
          <a:bodyPr/>
          <a:lstStyle>
            <a:lvl1pPr>
              <a:defRPr/>
            </a:lvl1pPr>
          </a:lstStyle>
          <a:p>
            <a:r>
              <a:rPr lang="en-US"/>
              <a:t>Slide </a:t>
            </a:r>
            <a:fld id="{3445DB3C-0CBB-40C1-A7D9-1D723E632FA3}"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Rodapé 4"/>
          <p:cNvSpPr>
            <a:spLocks noGrp="1"/>
          </p:cNvSpPr>
          <p:nvPr>
            <p:ph type="ftr" sz="quarter" idx="10"/>
          </p:nvPr>
        </p:nvSpPr>
        <p:spPr/>
        <p:txBody>
          <a:bodyPr/>
          <a:lstStyle>
            <a:lvl1pPr>
              <a:defRPr/>
            </a:lvl1pPr>
          </a:lstStyle>
          <a:p>
            <a:r>
              <a:rPr lang="en-US"/>
              <a:t>Capítulo 3	 </a:t>
            </a:r>
            <a:r>
              <a:rPr lang="en-US" sz="1400"/>
              <a:t>©2006 by Pearson Education do Brasil</a:t>
            </a:r>
          </a:p>
        </p:txBody>
      </p:sp>
      <p:sp>
        <p:nvSpPr>
          <p:cNvPr id="6" name="Espaço Reservado para Número de Slide 5"/>
          <p:cNvSpPr>
            <a:spLocks noGrp="1"/>
          </p:cNvSpPr>
          <p:nvPr>
            <p:ph type="sldNum" sz="quarter" idx="11"/>
          </p:nvPr>
        </p:nvSpPr>
        <p:spPr/>
        <p:txBody>
          <a:bodyPr/>
          <a:lstStyle>
            <a:lvl1pPr>
              <a:defRPr/>
            </a:lvl1pPr>
          </a:lstStyle>
          <a:p>
            <a:r>
              <a:rPr lang="en-US"/>
              <a:t>Slide </a:t>
            </a:r>
            <a:fld id="{08080B3F-149B-4C94-A2ED-E06DDE2B7613}" type="slidenum">
              <a:rPr lang="en-US"/>
              <a:pPr/>
              <a:t>‹nº›</a:t>
            </a:fld>
            <a:endParaRPr lang="en-US" b="0">
              <a:latin typeface="Times New Roman" pitchFamily="18" charset="0"/>
            </a:endParaRP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title"/>
          </p:nvPr>
        </p:nvSpPr>
        <p:spPr bwMode="auto">
          <a:xfrm>
            <a:off x="550863" y="190500"/>
            <a:ext cx="7983537" cy="7810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1143000" y="1524000"/>
            <a:ext cx="7772400" cy="4419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8" name="Line 14"/>
          <p:cNvSpPr>
            <a:spLocks noChangeShapeType="1"/>
          </p:cNvSpPr>
          <p:nvPr/>
        </p:nvSpPr>
        <p:spPr bwMode="auto">
          <a:xfrm>
            <a:off x="349250" y="1047750"/>
            <a:ext cx="8358188" cy="0"/>
          </a:xfrm>
          <a:prstGeom prst="line">
            <a:avLst/>
          </a:prstGeom>
          <a:noFill/>
          <a:ln w="38100">
            <a:solidFill>
              <a:srgbClr val="376546"/>
            </a:solidFill>
            <a:round/>
            <a:headEnd/>
            <a:tailEnd/>
          </a:ln>
          <a:effectLst/>
        </p:spPr>
        <p:txBody>
          <a:bodyPr wrap="none" anchor="ctr"/>
          <a:lstStyle/>
          <a:p>
            <a:endParaRPr lang="pt-BR"/>
          </a:p>
        </p:txBody>
      </p:sp>
      <p:sp>
        <p:nvSpPr>
          <p:cNvPr id="1039" name="Line 15"/>
          <p:cNvSpPr>
            <a:spLocks noChangeShapeType="1"/>
          </p:cNvSpPr>
          <p:nvPr/>
        </p:nvSpPr>
        <p:spPr bwMode="auto">
          <a:xfrm>
            <a:off x="519113" y="1206500"/>
            <a:ext cx="8356600" cy="0"/>
          </a:xfrm>
          <a:prstGeom prst="line">
            <a:avLst/>
          </a:prstGeom>
          <a:noFill/>
          <a:ln w="38100">
            <a:solidFill>
              <a:srgbClr val="376546"/>
            </a:solidFill>
            <a:round/>
            <a:headEnd/>
            <a:tailEnd/>
          </a:ln>
          <a:effectLst/>
        </p:spPr>
        <p:txBody>
          <a:bodyPr wrap="none" anchor="ctr"/>
          <a:lstStyle/>
          <a:p>
            <a:endParaRPr lang="pt-BR"/>
          </a:p>
        </p:txBody>
      </p:sp>
      <p:sp>
        <p:nvSpPr>
          <p:cNvPr id="1042" name="Rectangle 18"/>
          <p:cNvSpPr>
            <a:spLocks noGrp="1" noChangeArrowheads="1"/>
          </p:cNvSpPr>
          <p:nvPr>
            <p:ph type="ftr" sz="quarter" idx="3"/>
          </p:nvPr>
        </p:nvSpPr>
        <p:spPr bwMode="auto">
          <a:xfrm>
            <a:off x="820738" y="6440488"/>
            <a:ext cx="58070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600"/>
            </a:lvl1pPr>
          </a:lstStyle>
          <a:p>
            <a:r>
              <a:rPr lang="en-US"/>
              <a:t>Capítulo 3	 </a:t>
            </a:r>
            <a:r>
              <a:rPr lang="en-US" sz="1400"/>
              <a:t>©2006 by Pearson Education do Brasil</a:t>
            </a:r>
          </a:p>
        </p:txBody>
      </p:sp>
      <p:sp>
        <p:nvSpPr>
          <p:cNvPr id="1043" name="Rectangle 19"/>
          <p:cNvSpPr>
            <a:spLocks noGrp="1" noChangeArrowheads="1"/>
          </p:cNvSpPr>
          <p:nvPr>
            <p:ph type="sldNum" sz="quarter" idx="4"/>
          </p:nvPr>
        </p:nvSpPr>
        <p:spPr bwMode="auto">
          <a:xfrm>
            <a:off x="7259638" y="6440488"/>
            <a:ext cx="10937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lvl1pPr>
          </a:lstStyle>
          <a:p>
            <a:r>
              <a:rPr lang="en-US"/>
              <a:t>Slide </a:t>
            </a:r>
            <a:fld id="{09387544-8C5A-41DB-8471-501FF4B5E32D}" type="slidenum">
              <a:rPr lang="en-US"/>
              <a:pPr/>
              <a:t>‹nº›</a:t>
            </a:fld>
            <a:endParaRPr lang="en-US" b="0">
              <a:latin typeface="Times New Roman" pitchFamily="18" charset="0"/>
            </a:endParaRPr>
          </a:p>
        </p:txBody>
      </p:sp>
      <p:sp>
        <p:nvSpPr>
          <p:cNvPr id="1044" name="Line 20"/>
          <p:cNvSpPr>
            <a:spLocks noChangeShapeType="1"/>
          </p:cNvSpPr>
          <p:nvPr/>
        </p:nvSpPr>
        <p:spPr bwMode="auto">
          <a:xfrm>
            <a:off x="349250" y="6281738"/>
            <a:ext cx="8358188" cy="0"/>
          </a:xfrm>
          <a:prstGeom prst="line">
            <a:avLst/>
          </a:prstGeom>
          <a:noFill/>
          <a:ln w="38100">
            <a:solidFill>
              <a:srgbClr val="376546"/>
            </a:solidFill>
            <a:round/>
            <a:headEnd/>
            <a:tailEnd/>
          </a:ln>
          <a:effectLst/>
        </p:spPr>
        <p:txBody>
          <a:bodyPr wrap="none" anchor="ctr"/>
          <a:lstStyle/>
          <a:p>
            <a:endParaRPr lang="pt-BR"/>
          </a:p>
        </p:txBody>
      </p:sp>
      <p:sp>
        <p:nvSpPr>
          <p:cNvPr id="1045" name="Line 21"/>
          <p:cNvSpPr>
            <a:spLocks noChangeShapeType="1"/>
          </p:cNvSpPr>
          <p:nvPr/>
        </p:nvSpPr>
        <p:spPr bwMode="auto">
          <a:xfrm>
            <a:off x="519113" y="6440488"/>
            <a:ext cx="8356600" cy="0"/>
          </a:xfrm>
          <a:prstGeom prst="line">
            <a:avLst/>
          </a:prstGeom>
          <a:noFill/>
          <a:ln w="38100">
            <a:solidFill>
              <a:srgbClr val="376546"/>
            </a:solidFill>
            <a:round/>
            <a:headEnd/>
            <a:tailEnd/>
          </a:ln>
          <a:effectLst/>
        </p:spPr>
        <p:txBody>
          <a:bodyPr wrap="none" anchor="ctr"/>
          <a:lstStyle/>
          <a:p>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dt="0"/>
  <p:txStyles>
    <p:titleStyle>
      <a:lvl1pPr algn="l" rtl="0" eaLnBrk="0" fontAlgn="base" hangingPunct="0">
        <a:spcBef>
          <a:spcPct val="0"/>
        </a:spcBef>
        <a:spcAft>
          <a:spcPct val="0"/>
        </a:spcAft>
        <a:defRPr sz="4400" b="1">
          <a:solidFill>
            <a:srgbClr val="663300"/>
          </a:solidFill>
          <a:latin typeface="+mj-lt"/>
          <a:ea typeface="+mj-ea"/>
          <a:cs typeface="+mj-cs"/>
        </a:defRPr>
      </a:lvl1pPr>
      <a:lvl2pPr algn="l" rtl="0" eaLnBrk="0" fontAlgn="base" hangingPunct="0">
        <a:spcBef>
          <a:spcPct val="0"/>
        </a:spcBef>
        <a:spcAft>
          <a:spcPct val="0"/>
        </a:spcAft>
        <a:defRPr sz="4400" b="1">
          <a:solidFill>
            <a:srgbClr val="663300"/>
          </a:solidFill>
          <a:latin typeface="Arial" charset="0"/>
        </a:defRPr>
      </a:lvl2pPr>
      <a:lvl3pPr algn="l" rtl="0" eaLnBrk="0" fontAlgn="base" hangingPunct="0">
        <a:spcBef>
          <a:spcPct val="0"/>
        </a:spcBef>
        <a:spcAft>
          <a:spcPct val="0"/>
        </a:spcAft>
        <a:defRPr sz="4400" b="1">
          <a:solidFill>
            <a:srgbClr val="663300"/>
          </a:solidFill>
          <a:latin typeface="Arial" charset="0"/>
        </a:defRPr>
      </a:lvl3pPr>
      <a:lvl4pPr algn="l" rtl="0" eaLnBrk="0" fontAlgn="base" hangingPunct="0">
        <a:spcBef>
          <a:spcPct val="0"/>
        </a:spcBef>
        <a:spcAft>
          <a:spcPct val="0"/>
        </a:spcAft>
        <a:defRPr sz="4400" b="1">
          <a:solidFill>
            <a:srgbClr val="663300"/>
          </a:solidFill>
          <a:latin typeface="Arial" charset="0"/>
        </a:defRPr>
      </a:lvl4pPr>
      <a:lvl5pPr algn="l" rtl="0" eaLnBrk="0" fontAlgn="base" hangingPunct="0">
        <a:spcBef>
          <a:spcPct val="0"/>
        </a:spcBef>
        <a:spcAft>
          <a:spcPct val="0"/>
        </a:spcAft>
        <a:defRPr sz="4400" b="1">
          <a:solidFill>
            <a:srgbClr val="663300"/>
          </a:solidFill>
          <a:latin typeface="Arial" charset="0"/>
        </a:defRPr>
      </a:lvl5pPr>
      <a:lvl6pPr marL="457200" algn="l" rtl="0" eaLnBrk="0" fontAlgn="base" hangingPunct="0">
        <a:spcBef>
          <a:spcPct val="0"/>
        </a:spcBef>
        <a:spcAft>
          <a:spcPct val="0"/>
        </a:spcAft>
        <a:defRPr sz="4400" b="1">
          <a:solidFill>
            <a:srgbClr val="663300"/>
          </a:solidFill>
          <a:latin typeface="Arial" charset="0"/>
        </a:defRPr>
      </a:lvl6pPr>
      <a:lvl7pPr marL="914400" algn="l" rtl="0" eaLnBrk="0" fontAlgn="base" hangingPunct="0">
        <a:spcBef>
          <a:spcPct val="0"/>
        </a:spcBef>
        <a:spcAft>
          <a:spcPct val="0"/>
        </a:spcAft>
        <a:defRPr sz="4400" b="1">
          <a:solidFill>
            <a:srgbClr val="663300"/>
          </a:solidFill>
          <a:latin typeface="Arial" charset="0"/>
        </a:defRPr>
      </a:lvl7pPr>
      <a:lvl8pPr marL="1371600" algn="l" rtl="0" eaLnBrk="0" fontAlgn="base" hangingPunct="0">
        <a:spcBef>
          <a:spcPct val="0"/>
        </a:spcBef>
        <a:spcAft>
          <a:spcPct val="0"/>
        </a:spcAft>
        <a:defRPr sz="4400" b="1">
          <a:solidFill>
            <a:srgbClr val="663300"/>
          </a:solidFill>
          <a:latin typeface="Arial" charset="0"/>
        </a:defRPr>
      </a:lvl8pPr>
      <a:lvl9pPr marL="1828800" algn="l" rtl="0" eaLnBrk="0" fontAlgn="base" hangingPunct="0">
        <a:spcBef>
          <a:spcPct val="0"/>
        </a:spcBef>
        <a:spcAft>
          <a:spcPct val="0"/>
        </a:spcAft>
        <a:defRPr sz="44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55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55000"/>
        <a:buFont typeface="Wingdings" pitchFamily="2" charset="2"/>
        <a:buChar char="l"/>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notesSlide" Target="../notesSlides/notesSlide12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notesSlide" Target="../notesSlides/notesSlide126.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8.bin"/></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notesSlide" Target="../notesSlides/notesSlide128.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9.bin"/></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notesSlide" Target="../notesSlides/notesSlide136.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notesSlide" Target="../notesSlides/notesSlide9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96.xml.rels><?xml version="1.0" encoding="UTF-8" standalone="yes"?>
<Relationships xmlns="http://schemas.openxmlformats.org/package/2006/relationships"><Relationship Id="rId3" Type="http://schemas.openxmlformats.org/officeDocument/2006/relationships/notesSlide" Target="../notesSlides/notesSlide94.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8.bin"/></Relationships>
</file>

<file path=ppt/slides/_rels/slide97.xml.rels><?xml version="1.0" encoding="UTF-8" standalone="yes"?>
<Relationships xmlns="http://schemas.openxmlformats.org/package/2006/relationships"><Relationship Id="rId8" Type="http://schemas.openxmlformats.org/officeDocument/2006/relationships/comments" Target="../comments/comment4.xml"/><Relationship Id="rId3" Type="http://schemas.openxmlformats.org/officeDocument/2006/relationships/notesSlide" Target="../notesSlides/notesSlide95.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98.xml.rels><?xml version="1.0" encoding="UTF-8" standalone="yes"?>
<Relationships xmlns="http://schemas.openxmlformats.org/package/2006/relationships"><Relationship Id="rId3" Type="http://schemas.openxmlformats.org/officeDocument/2006/relationships/notesSlide" Target="../notesSlides/notesSlide9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97.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59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59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5924" name="Rectangle 4"/>
          <p:cNvSpPr>
            <a:spLocks noGrp="1" noChangeArrowheads="1"/>
          </p:cNvSpPr>
          <p:nvPr>
            <p:ph type="ctrTitle"/>
          </p:nvPr>
        </p:nvSpPr>
        <p:spPr>
          <a:xfrm>
            <a:off x="0" y="377825"/>
            <a:ext cx="9144000" cy="1104900"/>
          </a:xfrm>
          <a:noFill/>
          <a:ln/>
        </p:spPr>
        <p:txBody>
          <a:bodyPr/>
          <a:lstStyle/>
          <a:p>
            <a:pPr algn="ctr"/>
            <a:r>
              <a:rPr lang="pt-BR" sz="6000"/>
              <a:t>Capítulo 3</a:t>
            </a:r>
          </a:p>
        </p:txBody>
      </p:sp>
      <p:sp>
        <p:nvSpPr>
          <p:cNvPr id="465925" name="Rectangle 5"/>
          <p:cNvSpPr>
            <a:spLocks noGrp="1" noChangeArrowheads="1"/>
          </p:cNvSpPr>
          <p:nvPr>
            <p:ph type="subTitle" idx="1"/>
          </p:nvPr>
        </p:nvSpPr>
        <p:spPr>
          <a:xfrm>
            <a:off x="3322638" y="2935288"/>
            <a:ext cx="5678487" cy="3697287"/>
          </a:xfrm>
          <a:noFill/>
          <a:ln/>
          <a:effectLst>
            <a:outerShdw dist="71842" dir="2700000" algn="ctr" rotWithShape="0">
              <a:srgbClr val="B2B2B2"/>
            </a:outerShdw>
          </a:effectLst>
        </p:spPr>
        <p:txBody>
          <a:bodyPr anchor="ctr" anchorCtr="1"/>
          <a:lstStyle/>
          <a:p>
            <a:r>
              <a:rPr lang="pt-BR" sz="4800" b="1"/>
              <a:t>Comportamento do Consumidor</a:t>
            </a:r>
          </a:p>
        </p:txBody>
      </p:sp>
      <p:pic>
        <p:nvPicPr>
          <p:cNvPr id="465926" name="Picture 6" descr="C:\00_Fabio\LaserHouse\Pindyck\Capa\85-7605-018-8.jpg"/>
          <p:cNvPicPr>
            <a:picLocks noChangeAspect="1" noChangeArrowheads="1"/>
          </p:cNvPicPr>
          <p:nvPr/>
        </p:nvPicPr>
        <p:blipFill>
          <a:blip r:embed="rId4" cstate="print"/>
          <a:srcRect/>
          <a:stretch>
            <a:fillRect/>
          </a:stretch>
        </p:blipFill>
        <p:spPr bwMode="auto">
          <a:xfrm>
            <a:off x="206375" y="2827338"/>
            <a:ext cx="3019425" cy="3843337"/>
          </a:xfrm>
          <a:prstGeom prst="rect">
            <a:avLst/>
          </a:prstGeom>
          <a:noFill/>
          <a:ln w="9525">
            <a:noFill/>
            <a:miter lim="800000"/>
            <a:headEnd/>
            <a:tailEnd/>
          </a:ln>
        </p:spPr>
      </p:pic>
      <p:grpSp>
        <p:nvGrpSpPr>
          <p:cNvPr id="465927" name="Group 7"/>
          <p:cNvGrpSpPr>
            <a:grpSpLocks/>
          </p:cNvGrpSpPr>
          <p:nvPr/>
        </p:nvGrpSpPr>
        <p:grpSpPr bwMode="auto">
          <a:xfrm>
            <a:off x="349250" y="1927225"/>
            <a:ext cx="8526463" cy="158750"/>
            <a:chOff x="220" y="864"/>
            <a:chExt cx="5371" cy="100"/>
          </a:xfrm>
        </p:grpSpPr>
        <p:sp>
          <p:nvSpPr>
            <p:cNvPr id="465928" name="Line 8"/>
            <p:cNvSpPr>
              <a:spLocks noChangeShapeType="1"/>
            </p:cNvSpPr>
            <p:nvPr/>
          </p:nvSpPr>
          <p:spPr bwMode="auto">
            <a:xfrm>
              <a:off x="220" y="864"/>
              <a:ext cx="5265" cy="0"/>
            </a:xfrm>
            <a:prstGeom prst="line">
              <a:avLst/>
            </a:prstGeom>
            <a:noFill/>
            <a:ln w="38100">
              <a:solidFill>
                <a:srgbClr val="376546"/>
              </a:solidFill>
              <a:round/>
              <a:headEnd/>
              <a:tailEnd/>
            </a:ln>
            <a:effectLst/>
          </p:spPr>
          <p:txBody>
            <a:bodyPr wrap="none" anchor="ctr"/>
            <a:lstStyle/>
            <a:p>
              <a:endParaRPr lang="pt-BR"/>
            </a:p>
          </p:txBody>
        </p:sp>
        <p:sp>
          <p:nvSpPr>
            <p:cNvPr id="465929" name="Line 9"/>
            <p:cNvSpPr>
              <a:spLocks noChangeShapeType="1"/>
            </p:cNvSpPr>
            <p:nvPr/>
          </p:nvSpPr>
          <p:spPr bwMode="auto">
            <a:xfrm>
              <a:off x="327" y="964"/>
              <a:ext cx="5264" cy="0"/>
            </a:xfrm>
            <a:prstGeom prst="line">
              <a:avLst/>
            </a:prstGeom>
            <a:noFill/>
            <a:ln w="38100">
              <a:solidFill>
                <a:srgbClr val="376546"/>
              </a:solidFill>
              <a:round/>
              <a:headEnd/>
              <a:tailEnd/>
            </a:ln>
            <a:effectLst/>
          </p:spPr>
          <p:txBody>
            <a:bodyPr wrap="none" anchor="ctr"/>
            <a:lstStyle/>
            <a:p>
              <a:endParaRPr lang="pt-BR"/>
            </a:p>
          </p:txBody>
        </p:sp>
      </p:gr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5924"/>
                                        </p:tgtEl>
                                        <p:attrNameLst>
                                          <p:attrName>style.visibility</p:attrName>
                                        </p:attrNameLst>
                                      </p:cBhvr>
                                      <p:to>
                                        <p:strVal val="visible"/>
                                      </p:to>
                                    </p:set>
                                    <p:anim calcmode="lin" valueType="num">
                                      <p:cBhvr additive="base">
                                        <p:cTn id="7" dur="500" fill="hold"/>
                                        <p:tgtEl>
                                          <p:spTgt spid="465924"/>
                                        </p:tgtEl>
                                        <p:attrNameLst>
                                          <p:attrName>ppt_x</p:attrName>
                                        </p:attrNameLst>
                                      </p:cBhvr>
                                      <p:tavLst>
                                        <p:tav tm="0">
                                          <p:val>
                                            <p:strVal val="#ppt_x"/>
                                          </p:val>
                                        </p:tav>
                                        <p:tav tm="100000">
                                          <p:val>
                                            <p:strVal val="#ppt_x"/>
                                          </p:val>
                                        </p:tav>
                                      </p:tavLst>
                                    </p:anim>
                                    <p:anim calcmode="lin" valueType="num">
                                      <p:cBhvr additive="base">
                                        <p:cTn id="8" dur="500" fill="hold"/>
                                        <p:tgtEl>
                                          <p:spTgt spid="4659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465925">
                                            <p:txEl>
                                              <p:pRg st="0" end="0"/>
                                            </p:txEl>
                                          </p:spTgt>
                                        </p:tgtEl>
                                        <p:attrNameLst>
                                          <p:attrName>style.visibility</p:attrName>
                                        </p:attrNameLst>
                                      </p:cBhvr>
                                      <p:to>
                                        <p:strVal val="visible"/>
                                      </p:to>
                                    </p:set>
                                    <p:animEffect transition="in" filter="strips(downRight)">
                                      <p:cBhvr>
                                        <p:cTn id="13" dur="500"/>
                                        <p:tgtEl>
                                          <p:spTgt spid="4659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4" grpId="0" autoUpdateAnimBg="0"/>
      <p:bldP spid="46592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B3D27DEB-9372-41C0-B3BF-1C54B47E3A0D}" type="slidenum">
              <a:rPr lang="en-US"/>
              <a:pPr/>
              <a:t>10</a:t>
            </a:fld>
            <a:endParaRPr lang="en-US" b="0">
              <a:latin typeface="Times New Roman" pitchFamily="18" charset="0"/>
            </a:endParaRPr>
          </a:p>
        </p:txBody>
      </p:sp>
      <p:sp>
        <p:nvSpPr>
          <p:cNvPr id="921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21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2164" name="Rectangle 4"/>
          <p:cNvSpPr>
            <a:spLocks noGrp="1" noChangeArrowheads="1"/>
          </p:cNvSpPr>
          <p:nvPr>
            <p:ph type="title"/>
          </p:nvPr>
        </p:nvSpPr>
        <p:spPr>
          <a:xfrm>
            <a:off x="550863" y="190500"/>
            <a:ext cx="8402637" cy="781050"/>
          </a:xfrm>
          <a:noFill/>
          <a:ln/>
        </p:spPr>
        <p:txBody>
          <a:bodyPr/>
          <a:lstStyle/>
          <a:p>
            <a:r>
              <a:rPr lang="pt-BR"/>
              <a:t>Introdução</a:t>
            </a:r>
            <a:endParaRPr lang="pt-BR" sz="4000"/>
          </a:p>
        </p:txBody>
      </p:sp>
      <p:sp>
        <p:nvSpPr>
          <p:cNvPr id="92165" name="Rectangle 5"/>
          <p:cNvSpPr>
            <a:spLocks noGrp="1" noChangeArrowheads="1"/>
          </p:cNvSpPr>
          <p:nvPr>
            <p:ph type="body" idx="1"/>
          </p:nvPr>
        </p:nvSpPr>
        <p:spPr>
          <a:noFill/>
          <a:ln/>
        </p:spPr>
        <p:txBody>
          <a:bodyPr/>
          <a:lstStyle/>
          <a:p>
            <a:pPr>
              <a:lnSpc>
                <a:spcPct val="90000"/>
              </a:lnSpc>
              <a:spcBef>
                <a:spcPct val="70000"/>
              </a:spcBef>
              <a:buFont typeface="Wingdings" pitchFamily="2" charset="2"/>
              <a:buNone/>
            </a:pPr>
            <a:r>
              <a:rPr lang="pt-BR"/>
              <a:t>	</a:t>
            </a:r>
          </a:p>
          <a:p>
            <a:pPr>
              <a:lnSpc>
                <a:spcPct val="90000"/>
              </a:lnSpc>
              <a:spcBef>
                <a:spcPct val="70000"/>
              </a:spcBef>
              <a:buFont typeface="Wingdings" pitchFamily="2" charset="2"/>
              <a:buNone/>
            </a:pPr>
            <a:r>
              <a:rPr lang="pt-BR"/>
              <a:t>3. Finalmente, combinaremos as preferências do consumidor com as restrições orçamentárias para determinar as </a:t>
            </a:r>
            <a:r>
              <a:rPr lang="pt-BR" i="1"/>
              <a:t>escolhas do consumidor</a:t>
            </a:r>
            <a:r>
              <a:rPr lang="pt-BR"/>
              <a:t>.</a:t>
            </a:r>
          </a:p>
          <a:p>
            <a:pPr lvl="2">
              <a:lnSpc>
                <a:spcPct val="90000"/>
              </a:lnSpc>
              <a:spcBef>
                <a:spcPct val="35000"/>
              </a:spcBef>
            </a:pPr>
            <a:r>
              <a:rPr lang="pt-BR"/>
              <a:t>Que combinação de mercadorias os consumidores comprarão de modo a maximizar sua satisfação?</a:t>
            </a:r>
          </a:p>
        </p:txBody>
      </p:sp>
      <p:sp>
        <p:nvSpPr>
          <p:cNvPr id="92166" name="Text Box 6"/>
          <p:cNvSpPr txBox="1">
            <a:spLocks noChangeArrowheads="1"/>
          </p:cNvSpPr>
          <p:nvPr/>
        </p:nvSpPr>
        <p:spPr bwMode="auto">
          <a:xfrm>
            <a:off x="257175" y="1427163"/>
            <a:ext cx="56149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Comportamento do consumidor</a:t>
            </a:r>
            <a:endParaRPr lang="en-US" sz="3200"/>
          </a:p>
        </p:txBody>
      </p:sp>
    </p:spTree>
  </p:cSld>
  <p:clrMapOvr>
    <a:masterClrMapping/>
  </p:clrMapOvr>
  <p:transition spd="med">
    <p:wipe dir="r"/>
  </p:transition>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E874EFB-CD3F-419B-91D6-6850A4C6B702}" type="slidenum">
              <a:rPr lang="en-US"/>
              <a:pPr/>
              <a:t>100</a:t>
            </a:fld>
            <a:endParaRPr lang="en-US" b="0">
              <a:latin typeface="Times New Roman" pitchFamily="18" charset="0"/>
            </a:endParaRPr>
          </a:p>
        </p:txBody>
      </p:sp>
      <p:sp>
        <p:nvSpPr>
          <p:cNvPr id="3133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33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3349" name="Rectangle 5"/>
          <p:cNvSpPr>
            <a:spLocks noGrp="1" noChangeArrowheads="1"/>
          </p:cNvSpPr>
          <p:nvPr>
            <p:ph type="body" idx="1"/>
          </p:nvPr>
        </p:nvSpPr>
        <p:spPr>
          <a:noFill/>
          <a:ln/>
        </p:spPr>
        <p:txBody>
          <a:bodyPr/>
          <a:lstStyle/>
          <a:p>
            <a:pPr>
              <a:spcBef>
                <a:spcPct val="70000"/>
              </a:spcBef>
            </a:pPr>
            <a:r>
              <a:rPr lang="pt-BR"/>
              <a:t>A utilidade é maximizada quando o orçamento é alocado de modo que </a:t>
            </a:r>
            <a:r>
              <a:rPr lang="pt-BR" i="1"/>
              <a:t>a utilidade marginal por dólar (ou qualquer outra moeda) despendido é igual para ambas as mercadorias.</a:t>
            </a:r>
          </a:p>
          <a:p>
            <a:pPr>
              <a:spcBef>
                <a:spcPct val="70000"/>
              </a:spcBef>
            </a:pPr>
            <a:r>
              <a:rPr lang="pt-BR"/>
              <a:t>A isso denomina-se </a:t>
            </a:r>
            <a:r>
              <a:rPr lang="pt-BR">
                <a:solidFill>
                  <a:srgbClr val="FF3300"/>
                </a:solidFill>
              </a:rPr>
              <a:t>princípio da igualdade marginal.</a:t>
            </a:r>
          </a:p>
        </p:txBody>
      </p:sp>
      <p:sp>
        <p:nvSpPr>
          <p:cNvPr id="313351" name="Rectangle 7"/>
          <p:cNvSpPr>
            <a:spLocks noGrp="1" noChangeArrowheads="1"/>
          </p:cNvSpPr>
          <p:nvPr>
            <p:ph type="title"/>
          </p:nvPr>
        </p:nvSpPr>
        <p:spPr>
          <a:xfrm>
            <a:off x="284163" y="101600"/>
            <a:ext cx="88344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3349">
                                            <p:txEl>
                                              <p:pRg st="0" end="0"/>
                                            </p:txEl>
                                          </p:spTgt>
                                        </p:tgtEl>
                                        <p:attrNameLst>
                                          <p:attrName>style.visibility</p:attrName>
                                        </p:attrNameLst>
                                      </p:cBhvr>
                                      <p:to>
                                        <p:strVal val="visible"/>
                                      </p:to>
                                    </p:set>
                                    <p:animEffect transition="in" filter="wipe(left)">
                                      <p:cBhvr>
                                        <p:cTn id="7" dur="500"/>
                                        <p:tgtEl>
                                          <p:spTgt spid="3133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3349">
                                            <p:txEl>
                                              <p:pRg st="1" end="1"/>
                                            </p:txEl>
                                          </p:spTgt>
                                        </p:tgtEl>
                                        <p:attrNameLst>
                                          <p:attrName>style.visibility</p:attrName>
                                        </p:attrNameLst>
                                      </p:cBhvr>
                                      <p:to>
                                        <p:strVal val="visible"/>
                                      </p:to>
                                    </p:set>
                                    <p:animEffect transition="in" filter="wipe(left)">
                                      <p:cBhvr>
                                        <p:cTn id="12" dur="500"/>
                                        <p:tgtEl>
                                          <p:spTgt spid="3133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17081E6-E1A5-4B24-B80D-FD34B5E094F3}" type="slidenum">
              <a:rPr lang="en-US"/>
              <a:pPr/>
              <a:t>101</a:t>
            </a:fld>
            <a:endParaRPr lang="en-US" b="0">
              <a:latin typeface="Times New Roman" pitchFamily="18" charset="0"/>
            </a:endParaRPr>
          </a:p>
        </p:txBody>
      </p:sp>
      <p:sp>
        <p:nvSpPr>
          <p:cNvPr id="3153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53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5397" name="Rectangle 5"/>
          <p:cNvSpPr>
            <a:spLocks noGrp="1" noChangeArrowheads="1"/>
          </p:cNvSpPr>
          <p:nvPr>
            <p:ph type="body" idx="1"/>
          </p:nvPr>
        </p:nvSpPr>
        <p:spPr>
          <a:xfrm>
            <a:off x="1143000" y="2247900"/>
            <a:ext cx="7772400" cy="3695700"/>
          </a:xfrm>
          <a:noFill/>
          <a:ln/>
        </p:spPr>
        <p:txBody>
          <a:bodyPr/>
          <a:lstStyle/>
          <a:p>
            <a:pPr>
              <a:spcBef>
                <a:spcPct val="70000"/>
              </a:spcBef>
            </a:pPr>
            <a:r>
              <a:rPr lang="pt-BR"/>
              <a:t>Em 1974 e 1979, o governo impôs controles de preços para a gasolina.</a:t>
            </a:r>
          </a:p>
          <a:p>
            <a:pPr>
              <a:spcBef>
                <a:spcPct val="70000"/>
              </a:spcBef>
            </a:pPr>
            <a:r>
              <a:rPr lang="pt-BR"/>
              <a:t>Isso resultou em escassez, o que levou a um racionamento de gasolina.</a:t>
            </a:r>
          </a:p>
        </p:txBody>
      </p:sp>
      <p:sp>
        <p:nvSpPr>
          <p:cNvPr id="315398" name="Text Box 6"/>
          <p:cNvSpPr txBox="1">
            <a:spLocks noChangeArrowheads="1"/>
          </p:cNvSpPr>
          <p:nvPr/>
        </p:nvSpPr>
        <p:spPr bwMode="auto">
          <a:xfrm>
            <a:off x="336550" y="1452563"/>
            <a:ext cx="64087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Racionamento de gasolina</a:t>
            </a:r>
            <a:endParaRPr lang="en-US" sz="3200"/>
          </a:p>
        </p:txBody>
      </p:sp>
      <p:sp>
        <p:nvSpPr>
          <p:cNvPr id="315400" name="Rectangle 8"/>
          <p:cNvSpPr>
            <a:spLocks noGrp="1" noChangeArrowheads="1"/>
          </p:cNvSpPr>
          <p:nvPr>
            <p:ph type="title"/>
          </p:nvPr>
        </p:nvSpPr>
        <p:spPr>
          <a:xfrm>
            <a:off x="334963" y="101600"/>
            <a:ext cx="86566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5397">
                                            <p:txEl>
                                              <p:pRg st="0" end="0"/>
                                            </p:txEl>
                                          </p:spTgt>
                                        </p:tgtEl>
                                        <p:attrNameLst>
                                          <p:attrName>style.visibility</p:attrName>
                                        </p:attrNameLst>
                                      </p:cBhvr>
                                      <p:to>
                                        <p:strVal val="visible"/>
                                      </p:to>
                                    </p:set>
                                    <p:animEffect transition="in" filter="wipe(left)">
                                      <p:cBhvr>
                                        <p:cTn id="7" dur="500"/>
                                        <p:tgtEl>
                                          <p:spTgt spid="3153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5397">
                                            <p:txEl>
                                              <p:pRg st="1" end="1"/>
                                            </p:txEl>
                                          </p:spTgt>
                                        </p:tgtEl>
                                        <p:attrNameLst>
                                          <p:attrName>style.visibility</p:attrName>
                                        </p:attrNameLst>
                                      </p:cBhvr>
                                      <p:to>
                                        <p:strVal val="visible"/>
                                      </p:to>
                                    </p:set>
                                    <p:animEffect transition="in" filter="wipe(left)">
                                      <p:cBhvr>
                                        <p:cTn id="12" dur="500"/>
                                        <p:tgtEl>
                                          <p:spTgt spid="3153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7"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1945D57-44E3-43EE-A7FE-15B3251412CB}" type="slidenum">
              <a:rPr lang="en-US"/>
              <a:pPr/>
              <a:t>102</a:t>
            </a:fld>
            <a:endParaRPr lang="en-US" b="0">
              <a:latin typeface="Times New Roman" pitchFamily="18" charset="0"/>
            </a:endParaRPr>
          </a:p>
        </p:txBody>
      </p:sp>
      <p:sp>
        <p:nvSpPr>
          <p:cNvPr id="4372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72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7253" name="Rectangle 5"/>
          <p:cNvSpPr>
            <a:spLocks noGrp="1" noChangeArrowheads="1"/>
          </p:cNvSpPr>
          <p:nvPr>
            <p:ph type="body" idx="1"/>
          </p:nvPr>
        </p:nvSpPr>
        <p:spPr>
          <a:xfrm>
            <a:off x="622300" y="1828800"/>
            <a:ext cx="8521700" cy="4559300"/>
          </a:xfrm>
          <a:noFill/>
          <a:ln/>
        </p:spPr>
        <p:txBody>
          <a:bodyPr/>
          <a:lstStyle/>
          <a:p>
            <a:pPr>
              <a:lnSpc>
                <a:spcPct val="90000"/>
              </a:lnSpc>
              <a:spcBef>
                <a:spcPct val="70000"/>
              </a:spcBef>
            </a:pPr>
            <a:r>
              <a:rPr lang="pt-BR"/>
              <a:t>O racionamento que dispensa o sistema de preços é uma alternativa ao racionamento de mercado.</a:t>
            </a:r>
          </a:p>
          <a:p>
            <a:pPr>
              <a:lnSpc>
                <a:spcPct val="90000"/>
              </a:lnSpc>
              <a:spcBef>
                <a:spcPct val="70000"/>
              </a:spcBef>
            </a:pPr>
            <a:r>
              <a:rPr lang="pt-BR"/>
              <a:t>Sob a primeira forma de racionamento, todos têm oportunidades iguais para adquirir uma mercadoria racionada.</a:t>
            </a:r>
          </a:p>
          <a:p>
            <a:pPr>
              <a:lnSpc>
                <a:spcPct val="90000"/>
              </a:lnSpc>
              <a:spcBef>
                <a:spcPct val="70000"/>
              </a:spcBef>
            </a:pPr>
            <a:r>
              <a:rPr lang="pt-BR"/>
              <a:t>A gasolina é racionada por meio de longas filas nos postos.</a:t>
            </a:r>
          </a:p>
        </p:txBody>
      </p:sp>
      <p:sp>
        <p:nvSpPr>
          <p:cNvPr id="437254" name="Text Box 6"/>
          <p:cNvSpPr txBox="1">
            <a:spLocks noChangeArrowheads="1"/>
          </p:cNvSpPr>
          <p:nvPr/>
        </p:nvSpPr>
        <p:spPr bwMode="auto">
          <a:xfrm>
            <a:off x="393700" y="1249363"/>
            <a:ext cx="470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Racionamento de gasolina</a:t>
            </a:r>
          </a:p>
        </p:txBody>
      </p:sp>
      <p:sp>
        <p:nvSpPr>
          <p:cNvPr id="437256" name="Rectangle 8"/>
          <p:cNvSpPr>
            <a:spLocks noGrp="1" noChangeArrowheads="1"/>
          </p:cNvSpPr>
          <p:nvPr>
            <p:ph type="title"/>
          </p:nvPr>
        </p:nvSpPr>
        <p:spPr>
          <a:xfrm>
            <a:off x="373063" y="101600"/>
            <a:ext cx="88725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7253">
                                            <p:txEl>
                                              <p:pRg st="0" end="0"/>
                                            </p:txEl>
                                          </p:spTgt>
                                        </p:tgtEl>
                                        <p:attrNameLst>
                                          <p:attrName>style.visibility</p:attrName>
                                        </p:attrNameLst>
                                      </p:cBhvr>
                                      <p:to>
                                        <p:strVal val="visible"/>
                                      </p:to>
                                    </p:set>
                                    <p:animEffect transition="in" filter="wipe(left)">
                                      <p:cBhvr>
                                        <p:cTn id="7" dur="500"/>
                                        <p:tgtEl>
                                          <p:spTgt spid="4372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7253">
                                            <p:txEl>
                                              <p:pRg st="1" end="1"/>
                                            </p:txEl>
                                          </p:spTgt>
                                        </p:tgtEl>
                                        <p:attrNameLst>
                                          <p:attrName>style.visibility</p:attrName>
                                        </p:attrNameLst>
                                      </p:cBhvr>
                                      <p:to>
                                        <p:strVal val="visible"/>
                                      </p:to>
                                    </p:set>
                                    <p:animEffect transition="in" filter="wipe(left)">
                                      <p:cBhvr>
                                        <p:cTn id="12" dur="500"/>
                                        <p:tgtEl>
                                          <p:spTgt spid="4372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7253">
                                            <p:txEl>
                                              <p:pRg st="2" end="2"/>
                                            </p:txEl>
                                          </p:spTgt>
                                        </p:tgtEl>
                                        <p:attrNameLst>
                                          <p:attrName>style.visibility</p:attrName>
                                        </p:attrNameLst>
                                      </p:cBhvr>
                                      <p:to>
                                        <p:strVal val="visible"/>
                                      </p:to>
                                    </p:set>
                                    <p:animEffect transition="in" filter="wipe(left)">
                                      <p:cBhvr>
                                        <p:cTn id="17" dur="500"/>
                                        <p:tgtEl>
                                          <p:spTgt spid="4372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3"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C1869588-2D79-4FF2-8A35-5A3494C8AF5E}" type="slidenum">
              <a:rPr lang="en-US"/>
              <a:pPr/>
              <a:t>103</a:t>
            </a:fld>
            <a:endParaRPr lang="en-US" b="0">
              <a:latin typeface="Times New Roman" pitchFamily="18" charset="0"/>
            </a:endParaRPr>
          </a:p>
        </p:txBody>
      </p:sp>
      <p:sp>
        <p:nvSpPr>
          <p:cNvPr id="3174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74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7445" name="Rectangle 5"/>
          <p:cNvSpPr>
            <a:spLocks noGrp="1" noChangeArrowheads="1"/>
          </p:cNvSpPr>
          <p:nvPr>
            <p:ph type="body" idx="1"/>
          </p:nvPr>
        </p:nvSpPr>
        <p:spPr>
          <a:xfrm>
            <a:off x="1041400" y="1955800"/>
            <a:ext cx="7772400" cy="4419600"/>
          </a:xfrm>
          <a:noFill/>
          <a:ln/>
        </p:spPr>
        <p:txBody>
          <a:bodyPr/>
          <a:lstStyle/>
          <a:p>
            <a:pPr>
              <a:spcBef>
                <a:spcPct val="70000"/>
              </a:spcBef>
            </a:pPr>
            <a:r>
              <a:rPr lang="pt-BR"/>
              <a:t>O racionamento prejudica algumas pessoas por limitar a quantidade de combustível que elas podem comprar.</a:t>
            </a:r>
          </a:p>
          <a:p>
            <a:pPr>
              <a:spcBef>
                <a:spcPct val="70000"/>
              </a:spcBef>
            </a:pPr>
            <a:r>
              <a:rPr lang="pt-BR"/>
              <a:t>Isso pode ser observado no modelo a seguir.</a:t>
            </a:r>
          </a:p>
          <a:p>
            <a:pPr>
              <a:spcBef>
                <a:spcPct val="70000"/>
              </a:spcBef>
            </a:pPr>
            <a:r>
              <a:rPr lang="pt-BR"/>
              <a:t>Ele se aplica a uma mulher que possui uma renda anual de $20.000.</a:t>
            </a:r>
          </a:p>
        </p:txBody>
      </p:sp>
      <p:sp>
        <p:nvSpPr>
          <p:cNvPr id="317447" name="Rectangle 7"/>
          <p:cNvSpPr>
            <a:spLocks noGrp="1" noChangeArrowheads="1"/>
          </p:cNvSpPr>
          <p:nvPr>
            <p:ph type="title"/>
          </p:nvPr>
        </p:nvSpPr>
        <p:spPr>
          <a:xfrm>
            <a:off x="304800" y="88900"/>
            <a:ext cx="8978900" cy="1111250"/>
          </a:xfrm>
          <a:noFill/>
          <a:ln/>
        </p:spPr>
        <p:txBody>
          <a:bodyPr/>
          <a:lstStyle/>
          <a:p>
            <a:r>
              <a:rPr lang="pt-BR" sz="4200"/>
              <a:t>Utilidade marginal e escolha por parte do consumidor</a:t>
            </a:r>
          </a:p>
        </p:txBody>
      </p:sp>
      <p:sp>
        <p:nvSpPr>
          <p:cNvPr id="317448" name="Text Box 8"/>
          <p:cNvSpPr txBox="1">
            <a:spLocks noChangeArrowheads="1"/>
          </p:cNvSpPr>
          <p:nvPr/>
        </p:nvSpPr>
        <p:spPr bwMode="auto">
          <a:xfrm>
            <a:off x="660400" y="1363663"/>
            <a:ext cx="470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Racionamento de gasolina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45">
                                            <p:txEl>
                                              <p:pRg st="0" end="0"/>
                                            </p:txEl>
                                          </p:spTgt>
                                        </p:tgtEl>
                                        <p:attrNameLst>
                                          <p:attrName>style.visibility</p:attrName>
                                        </p:attrNameLst>
                                      </p:cBhvr>
                                      <p:to>
                                        <p:strVal val="visible"/>
                                      </p:to>
                                    </p:set>
                                    <p:animEffect transition="in" filter="wipe(left)">
                                      <p:cBhvr>
                                        <p:cTn id="7" dur="500"/>
                                        <p:tgtEl>
                                          <p:spTgt spid="3174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45">
                                            <p:txEl>
                                              <p:pRg st="1" end="1"/>
                                            </p:txEl>
                                          </p:spTgt>
                                        </p:tgtEl>
                                        <p:attrNameLst>
                                          <p:attrName>style.visibility</p:attrName>
                                        </p:attrNameLst>
                                      </p:cBhvr>
                                      <p:to>
                                        <p:strVal val="visible"/>
                                      </p:to>
                                    </p:set>
                                    <p:animEffect transition="in" filter="wipe(left)">
                                      <p:cBhvr>
                                        <p:cTn id="12" dur="500"/>
                                        <p:tgtEl>
                                          <p:spTgt spid="3174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45">
                                            <p:txEl>
                                              <p:pRg st="2" end="2"/>
                                            </p:txEl>
                                          </p:spTgt>
                                        </p:tgtEl>
                                        <p:attrNameLst>
                                          <p:attrName>style.visibility</p:attrName>
                                        </p:attrNameLst>
                                      </p:cBhvr>
                                      <p:to>
                                        <p:strVal val="visible"/>
                                      </p:to>
                                    </p:set>
                                    <p:animEffect transition="in" filter="wipe(left)">
                                      <p:cBhvr>
                                        <p:cTn id="17" dur="500"/>
                                        <p:tgtEl>
                                          <p:spTgt spid="3174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5"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42AC330-448F-4884-BFE2-075B20112079}" type="slidenum">
              <a:rPr lang="en-US"/>
              <a:pPr/>
              <a:t>104</a:t>
            </a:fld>
            <a:endParaRPr lang="en-US" b="0">
              <a:latin typeface="Times New Roman" pitchFamily="18" charset="0"/>
            </a:endParaRPr>
          </a:p>
        </p:txBody>
      </p:sp>
      <p:sp>
        <p:nvSpPr>
          <p:cNvPr id="3194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94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9493" name="Rectangle 5"/>
          <p:cNvSpPr>
            <a:spLocks noGrp="1" noChangeArrowheads="1"/>
          </p:cNvSpPr>
          <p:nvPr>
            <p:ph type="body" idx="1"/>
          </p:nvPr>
        </p:nvSpPr>
        <p:spPr>
          <a:xfrm>
            <a:off x="1054100" y="2438400"/>
            <a:ext cx="7772400" cy="4419600"/>
          </a:xfrm>
          <a:noFill/>
          <a:ln/>
        </p:spPr>
        <p:txBody>
          <a:bodyPr/>
          <a:lstStyle/>
          <a:p>
            <a:pPr>
              <a:spcBef>
                <a:spcPct val="70000"/>
              </a:spcBef>
            </a:pPr>
            <a:r>
              <a:rPr lang="pt-BR"/>
              <a:t>O eixo horizontal representa seu consumo de gasolina a $1/galão.</a:t>
            </a:r>
          </a:p>
          <a:p>
            <a:pPr>
              <a:spcBef>
                <a:spcPct val="70000"/>
              </a:spcBef>
            </a:pPr>
            <a:r>
              <a:rPr lang="pt-BR"/>
              <a:t>O eixo vertical representa sua renda restante após a aquisição de gasolina.</a:t>
            </a:r>
          </a:p>
        </p:txBody>
      </p:sp>
      <p:sp>
        <p:nvSpPr>
          <p:cNvPr id="319495" name="Rectangle 7"/>
          <p:cNvSpPr>
            <a:spLocks noGrp="1" noChangeArrowheads="1"/>
          </p:cNvSpPr>
          <p:nvPr>
            <p:ph type="title"/>
          </p:nvPr>
        </p:nvSpPr>
        <p:spPr>
          <a:xfrm>
            <a:off x="334963" y="88900"/>
            <a:ext cx="8770937" cy="1111250"/>
          </a:xfrm>
          <a:noFill/>
          <a:ln/>
        </p:spPr>
        <p:txBody>
          <a:bodyPr/>
          <a:lstStyle/>
          <a:p>
            <a:r>
              <a:rPr lang="pt-BR" sz="4200"/>
              <a:t>Utilidade marginal e escolha por parte do consumidor</a:t>
            </a:r>
          </a:p>
        </p:txBody>
      </p:sp>
      <p:sp>
        <p:nvSpPr>
          <p:cNvPr id="319496" name="Text Box 8"/>
          <p:cNvSpPr txBox="1">
            <a:spLocks noChangeArrowheads="1"/>
          </p:cNvSpPr>
          <p:nvPr/>
        </p:nvSpPr>
        <p:spPr bwMode="auto">
          <a:xfrm>
            <a:off x="596900" y="1477963"/>
            <a:ext cx="470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Racionamento de gasolina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9493">
                                            <p:txEl>
                                              <p:pRg st="0" end="0"/>
                                            </p:txEl>
                                          </p:spTgt>
                                        </p:tgtEl>
                                        <p:attrNameLst>
                                          <p:attrName>style.visibility</p:attrName>
                                        </p:attrNameLst>
                                      </p:cBhvr>
                                      <p:to>
                                        <p:strVal val="visible"/>
                                      </p:to>
                                    </p:set>
                                    <p:animEffect transition="in" filter="wipe(left)">
                                      <p:cBhvr>
                                        <p:cTn id="7" dur="500"/>
                                        <p:tgtEl>
                                          <p:spTgt spid="3194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9493">
                                            <p:txEl>
                                              <p:pRg st="1" end="1"/>
                                            </p:txEl>
                                          </p:spTgt>
                                        </p:tgtEl>
                                        <p:attrNameLst>
                                          <p:attrName>style.visibility</p:attrName>
                                        </p:attrNameLst>
                                      </p:cBhvr>
                                      <p:to>
                                        <p:strVal val="visible"/>
                                      </p:to>
                                    </p:set>
                                    <p:animEffect transition="in" filter="wipe(left)">
                                      <p:cBhvr>
                                        <p:cTn id="12" dur="500"/>
                                        <p:tgtEl>
                                          <p:spTgt spid="3194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3"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3" name="Espaço Reservado para Número de Slide 4"/>
          <p:cNvSpPr>
            <a:spLocks noGrp="1"/>
          </p:cNvSpPr>
          <p:nvPr>
            <p:ph type="sldNum" sz="quarter" idx="11"/>
          </p:nvPr>
        </p:nvSpPr>
        <p:spPr/>
        <p:txBody>
          <a:bodyPr/>
          <a:lstStyle/>
          <a:p>
            <a:r>
              <a:rPr lang="en-US"/>
              <a:t>Slide </a:t>
            </a:r>
            <a:fld id="{E9E2B088-B2E6-4A8B-9468-C77500E8CA95}" type="slidenum">
              <a:rPr lang="en-US"/>
              <a:pPr/>
              <a:t>105</a:t>
            </a:fld>
            <a:endParaRPr lang="en-US" b="0">
              <a:latin typeface="Times New Roman" pitchFamily="18" charset="0"/>
            </a:endParaRPr>
          </a:p>
        </p:txBody>
      </p:sp>
      <p:grpSp>
        <p:nvGrpSpPr>
          <p:cNvPr id="325675" name="Group 43"/>
          <p:cNvGrpSpPr>
            <a:grpSpLocks/>
          </p:cNvGrpSpPr>
          <p:nvPr/>
        </p:nvGrpSpPr>
        <p:grpSpPr bwMode="auto">
          <a:xfrm>
            <a:off x="2293938" y="1814513"/>
            <a:ext cx="4086225" cy="4410075"/>
            <a:chOff x="1445" y="1143"/>
            <a:chExt cx="2574" cy="2778"/>
          </a:xfrm>
        </p:grpSpPr>
        <p:sp>
          <p:nvSpPr>
            <p:cNvPr id="325647" name="Line 15"/>
            <p:cNvSpPr>
              <a:spLocks noChangeShapeType="1"/>
            </p:cNvSpPr>
            <p:nvPr/>
          </p:nvSpPr>
          <p:spPr bwMode="auto">
            <a:xfrm>
              <a:off x="1460" y="1412"/>
              <a:ext cx="2172" cy="2316"/>
            </a:xfrm>
            <a:prstGeom prst="line">
              <a:avLst/>
            </a:prstGeom>
            <a:noFill/>
            <a:ln w="50800">
              <a:solidFill>
                <a:srgbClr val="0000FF"/>
              </a:solidFill>
              <a:round/>
              <a:headEnd/>
              <a:tailEnd/>
            </a:ln>
            <a:effectLst/>
          </p:spPr>
          <p:txBody>
            <a:bodyPr wrap="none" anchor="ctr"/>
            <a:lstStyle/>
            <a:p>
              <a:endParaRPr lang="pt-BR"/>
            </a:p>
          </p:txBody>
        </p:sp>
        <p:sp>
          <p:nvSpPr>
            <p:cNvPr id="325649" name="Rectangle 17"/>
            <p:cNvSpPr>
              <a:spLocks noChangeArrowheads="1"/>
            </p:cNvSpPr>
            <p:nvPr/>
          </p:nvSpPr>
          <p:spPr bwMode="auto">
            <a:xfrm>
              <a:off x="3789" y="335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325652" name="Rectangle 20"/>
            <p:cNvSpPr>
              <a:spLocks noChangeArrowheads="1"/>
            </p:cNvSpPr>
            <p:nvPr/>
          </p:nvSpPr>
          <p:spPr bwMode="auto">
            <a:xfrm>
              <a:off x="3452" y="3711"/>
              <a:ext cx="505" cy="210"/>
            </a:xfrm>
            <a:prstGeom prst="rect">
              <a:avLst/>
            </a:prstGeom>
            <a:noFill/>
            <a:ln w="12700">
              <a:noFill/>
              <a:miter lim="800000"/>
              <a:headEnd/>
              <a:tailEnd/>
            </a:ln>
            <a:effectLst/>
          </p:spPr>
          <p:txBody>
            <a:bodyPr wrap="none" lIns="90488" tIns="44450" rIns="90488" bIns="44450">
              <a:spAutoFit/>
            </a:bodyPr>
            <a:lstStyle/>
            <a:p>
              <a:pPr algn="l"/>
              <a:r>
                <a:rPr lang="en-US" sz="1600"/>
                <a:t>20.000</a:t>
              </a:r>
            </a:p>
          </p:txBody>
        </p:sp>
        <p:sp>
          <p:nvSpPr>
            <p:cNvPr id="325653" name="Line 21"/>
            <p:cNvSpPr>
              <a:spLocks noChangeShapeType="1"/>
            </p:cNvSpPr>
            <p:nvPr/>
          </p:nvSpPr>
          <p:spPr bwMode="auto">
            <a:xfrm flipH="1">
              <a:off x="3668" y="3636"/>
              <a:ext cx="204" cy="76"/>
            </a:xfrm>
            <a:prstGeom prst="line">
              <a:avLst/>
            </a:prstGeom>
            <a:noFill/>
            <a:ln w="25400">
              <a:solidFill>
                <a:schemeClr val="tx1"/>
              </a:solidFill>
              <a:round/>
              <a:headEnd/>
              <a:tailEnd type="triangle" w="med" len="med"/>
            </a:ln>
            <a:effectLst/>
          </p:spPr>
          <p:txBody>
            <a:bodyPr wrap="none" anchor="ctr"/>
            <a:lstStyle/>
            <a:p>
              <a:endParaRPr lang="pt-BR"/>
            </a:p>
          </p:txBody>
        </p:sp>
        <p:sp>
          <p:nvSpPr>
            <p:cNvPr id="325648" name="Rectangle 16"/>
            <p:cNvSpPr>
              <a:spLocks noChangeArrowheads="1"/>
            </p:cNvSpPr>
            <p:nvPr/>
          </p:nvSpPr>
          <p:spPr bwMode="auto">
            <a:xfrm>
              <a:off x="1692" y="114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325654" name="Line 22"/>
            <p:cNvSpPr>
              <a:spLocks noChangeShapeType="1"/>
            </p:cNvSpPr>
            <p:nvPr/>
          </p:nvSpPr>
          <p:spPr bwMode="auto">
            <a:xfrm flipH="1">
              <a:off x="1445" y="1346"/>
              <a:ext cx="204" cy="76"/>
            </a:xfrm>
            <a:prstGeom prst="line">
              <a:avLst/>
            </a:prstGeom>
            <a:noFill/>
            <a:ln w="25400">
              <a:solidFill>
                <a:schemeClr val="tx1"/>
              </a:solidFill>
              <a:round/>
              <a:headEnd/>
              <a:tailEnd type="triangle" w="med" len="med"/>
            </a:ln>
            <a:effectLst/>
          </p:spPr>
          <p:txBody>
            <a:bodyPr wrap="none" anchor="ctr"/>
            <a:lstStyle/>
            <a:p>
              <a:endParaRPr lang="pt-BR"/>
            </a:p>
          </p:txBody>
        </p:sp>
      </p:grpSp>
      <p:sp>
        <p:nvSpPr>
          <p:cNvPr id="3256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56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5639"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5640"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5641"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5642"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5643" name="Line 11"/>
          <p:cNvSpPr>
            <a:spLocks noChangeShapeType="1"/>
          </p:cNvSpPr>
          <p:nvPr/>
        </p:nvSpPr>
        <p:spPr bwMode="auto">
          <a:xfrm>
            <a:off x="2297113"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25644" name="Line 12"/>
          <p:cNvSpPr>
            <a:spLocks noChangeShapeType="1"/>
          </p:cNvSpPr>
          <p:nvPr/>
        </p:nvSpPr>
        <p:spPr bwMode="auto">
          <a:xfrm>
            <a:off x="2298700" y="5919788"/>
            <a:ext cx="4195763" cy="0"/>
          </a:xfrm>
          <a:prstGeom prst="line">
            <a:avLst/>
          </a:prstGeom>
          <a:noFill/>
          <a:ln w="25400">
            <a:solidFill>
              <a:schemeClr val="tx1"/>
            </a:solidFill>
            <a:round/>
            <a:headEnd/>
            <a:tailEnd/>
          </a:ln>
          <a:effectLst/>
        </p:spPr>
        <p:txBody>
          <a:bodyPr wrap="none" anchor="ctr"/>
          <a:lstStyle/>
          <a:p>
            <a:endParaRPr lang="pt-BR"/>
          </a:p>
        </p:txBody>
      </p:sp>
      <p:sp>
        <p:nvSpPr>
          <p:cNvPr id="325645" name="Rectangle 13"/>
          <p:cNvSpPr>
            <a:spLocks noChangeArrowheads="1"/>
          </p:cNvSpPr>
          <p:nvPr/>
        </p:nvSpPr>
        <p:spPr bwMode="auto">
          <a:xfrm>
            <a:off x="6664325" y="5700713"/>
            <a:ext cx="1762125" cy="577850"/>
          </a:xfrm>
          <a:prstGeom prst="rect">
            <a:avLst/>
          </a:prstGeom>
          <a:noFill/>
          <a:ln w="12700">
            <a:noFill/>
            <a:miter lim="800000"/>
            <a:headEnd/>
            <a:tailEnd/>
          </a:ln>
          <a:effectLst/>
        </p:spPr>
        <p:txBody>
          <a:bodyPr wrap="none" lIns="90488" tIns="44450" rIns="90488" bIns="44450">
            <a:spAutoFit/>
          </a:bodyPr>
          <a:lstStyle/>
          <a:p>
            <a:pPr algn="l"/>
            <a:r>
              <a:rPr lang="en-US" sz="1600"/>
              <a:t>Gasolina</a:t>
            </a:r>
          </a:p>
          <a:p>
            <a:pPr algn="l"/>
            <a:r>
              <a:rPr lang="en-US" sz="1600"/>
              <a:t>(galões por ano)</a:t>
            </a:r>
          </a:p>
        </p:txBody>
      </p:sp>
      <p:sp>
        <p:nvSpPr>
          <p:cNvPr id="325646" name="Rectangle 14"/>
          <p:cNvSpPr>
            <a:spLocks noChangeArrowheads="1"/>
          </p:cNvSpPr>
          <p:nvPr/>
        </p:nvSpPr>
        <p:spPr bwMode="auto">
          <a:xfrm>
            <a:off x="265113" y="1479550"/>
            <a:ext cx="1163637" cy="822325"/>
          </a:xfrm>
          <a:prstGeom prst="rect">
            <a:avLst/>
          </a:prstGeom>
          <a:noFill/>
          <a:ln w="12700">
            <a:noFill/>
            <a:miter lim="800000"/>
            <a:headEnd/>
            <a:tailEnd/>
          </a:ln>
          <a:effectLst/>
        </p:spPr>
        <p:txBody>
          <a:bodyPr wrap="none" lIns="90488" tIns="44450" rIns="90488" bIns="44450">
            <a:spAutoFit/>
          </a:bodyPr>
          <a:lstStyle/>
          <a:p>
            <a:r>
              <a:rPr lang="en-US" sz="1600"/>
              <a:t>Gasto</a:t>
            </a:r>
          </a:p>
          <a:p>
            <a:r>
              <a:rPr lang="en-US" sz="1600"/>
              <a:t>em outros</a:t>
            </a:r>
          </a:p>
          <a:p>
            <a:r>
              <a:rPr lang="en-US" sz="1600"/>
              <a:t>bens ($)</a:t>
            </a:r>
          </a:p>
        </p:txBody>
      </p:sp>
      <p:sp>
        <p:nvSpPr>
          <p:cNvPr id="325651" name="Rectangle 19"/>
          <p:cNvSpPr>
            <a:spLocks noChangeArrowheads="1"/>
          </p:cNvSpPr>
          <p:nvPr/>
        </p:nvSpPr>
        <p:spPr bwMode="auto">
          <a:xfrm>
            <a:off x="1441450" y="1938338"/>
            <a:ext cx="801688" cy="333375"/>
          </a:xfrm>
          <a:prstGeom prst="rect">
            <a:avLst/>
          </a:prstGeom>
          <a:noFill/>
          <a:ln w="12700">
            <a:noFill/>
            <a:miter lim="800000"/>
            <a:headEnd/>
            <a:tailEnd/>
          </a:ln>
          <a:effectLst/>
        </p:spPr>
        <p:txBody>
          <a:bodyPr wrap="none" lIns="90488" tIns="44450" rIns="90488" bIns="44450">
            <a:spAutoFit/>
          </a:bodyPr>
          <a:lstStyle/>
          <a:p>
            <a:pPr algn="l"/>
            <a:r>
              <a:rPr lang="en-US" sz="1600"/>
              <a:t>20.000</a:t>
            </a:r>
          </a:p>
        </p:txBody>
      </p:sp>
      <p:grpSp>
        <p:nvGrpSpPr>
          <p:cNvPr id="325670" name="Group 38"/>
          <p:cNvGrpSpPr>
            <a:grpSpLocks/>
          </p:cNvGrpSpPr>
          <p:nvPr/>
        </p:nvGrpSpPr>
        <p:grpSpPr bwMode="auto">
          <a:xfrm>
            <a:off x="1441450" y="1752600"/>
            <a:ext cx="4802188" cy="4471988"/>
            <a:chOff x="908" y="1104"/>
            <a:chExt cx="3025" cy="2817"/>
          </a:xfrm>
        </p:grpSpPr>
        <p:sp>
          <p:nvSpPr>
            <p:cNvPr id="325637" name="Freeform 5"/>
            <p:cNvSpPr>
              <a:spLocks/>
            </p:cNvSpPr>
            <p:nvPr/>
          </p:nvSpPr>
          <p:spPr bwMode="auto">
            <a:xfrm>
              <a:off x="1535" y="1104"/>
              <a:ext cx="2115" cy="1634"/>
            </a:xfrm>
            <a:custGeom>
              <a:avLst/>
              <a:gdLst/>
              <a:ahLst/>
              <a:cxnLst>
                <a:cxn ang="0">
                  <a:pos x="0" y="0"/>
                </a:cxn>
                <a:cxn ang="0">
                  <a:pos x="6" y="21"/>
                </a:cxn>
                <a:cxn ang="0">
                  <a:pos x="12" y="48"/>
                </a:cxn>
                <a:cxn ang="0">
                  <a:pos x="24" y="78"/>
                </a:cxn>
                <a:cxn ang="0">
                  <a:pos x="36" y="118"/>
                </a:cxn>
                <a:cxn ang="0">
                  <a:pos x="59" y="201"/>
                </a:cxn>
                <a:cxn ang="0">
                  <a:pos x="100" y="293"/>
                </a:cxn>
                <a:cxn ang="0">
                  <a:pos x="123" y="341"/>
                </a:cxn>
                <a:cxn ang="0">
                  <a:pos x="152" y="398"/>
                </a:cxn>
                <a:cxn ang="0">
                  <a:pos x="211" y="516"/>
                </a:cxn>
                <a:cxn ang="0">
                  <a:pos x="287" y="635"/>
                </a:cxn>
                <a:cxn ang="0">
                  <a:pos x="327" y="696"/>
                </a:cxn>
                <a:cxn ang="0">
                  <a:pos x="368" y="748"/>
                </a:cxn>
                <a:cxn ang="0">
                  <a:pos x="462" y="854"/>
                </a:cxn>
                <a:cxn ang="0">
                  <a:pos x="561" y="954"/>
                </a:cxn>
                <a:cxn ang="0">
                  <a:pos x="672" y="1051"/>
                </a:cxn>
                <a:cxn ang="0">
                  <a:pos x="789" y="1134"/>
                </a:cxn>
                <a:cxn ang="0">
                  <a:pos x="923" y="1204"/>
                </a:cxn>
                <a:cxn ang="0">
                  <a:pos x="1063" y="1265"/>
                </a:cxn>
                <a:cxn ang="0">
                  <a:pos x="1203" y="1318"/>
                </a:cxn>
                <a:cxn ang="0">
                  <a:pos x="1337" y="1366"/>
                </a:cxn>
                <a:cxn ang="0">
                  <a:pos x="1460" y="1410"/>
                </a:cxn>
                <a:cxn ang="0">
                  <a:pos x="1571" y="1449"/>
                </a:cxn>
                <a:cxn ang="0">
                  <a:pos x="1682" y="1484"/>
                </a:cxn>
                <a:cxn ang="0">
                  <a:pos x="1781" y="1519"/>
                </a:cxn>
                <a:cxn ang="0">
                  <a:pos x="1880" y="1554"/>
                </a:cxn>
                <a:cxn ang="0">
                  <a:pos x="1968" y="1585"/>
                </a:cxn>
                <a:cxn ang="0">
                  <a:pos x="2050" y="1611"/>
                </a:cxn>
                <a:cxn ang="0">
                  <a:pos x="2085" y="1624"/>
                </a:cxn>
                <a:cxn ang="0">
                  <a:pos x="2114" y="1633"/>
                </a:cxn>
              </a:cxnLst>
              <a:rect l="0" t="0" r="r" b="b"/>
              <a:pathLst>
                <a:path w="2115" h="1634">
                  <a:moveTo>
                    <a:pt x="0" y="0"/>
                  </a:moveTo>
                  <a:lnTo>
                    <a:pt x="6" y="21"/>
                  </a:lnTo>
                  <a:lnTo>
                    <a:pt x="12" y="48"/>
                  </a:lnTo>
                  <a:lnTo>
                    <a:pt x="24" y="78"/>
                  </a:lnTo>
                  <a:lnTo>
                    <a:pt x="36" y="118"/>
                  </a:lnTo>
                  <a:lnTo>
                    <a:pt x="59" y="201"/>
                  </a:lnTo>
                  <a:lnTo>
                    <a:pt x="100" y="293"/>
                  </a:lnTo>
                  <a:lnTo>
                    <a:pt x="123" y="341"/>
                  </a:lnTo>
                  <a:lnTo>
                    <a:pt x="152" y="398"/>
                  </a:lnTo>
                  <a:lnTo>
                    <a:pt x="211" y="516"/>
                  </a:lnTo>
                  <a:lnTo>
                    <a:pt x="287" y="635"/>
                  </a:lnTo>
                  <a:lnTo>
                    <a:pt x="327" y="696"/>
                  </a:lnTo>
                  <a:lnTo>
                    <a:pt x="368" y="748"/>
                  </a:lnTo>
                  <a:lnTo>
                    <a:pt x="462" y="854"/>
                  </a:lnTo>
                  <a:lnTo>
                    <a:pt x="561" y="954"/>
                  </a:lnTo>
                  <a:lnTo>
                    <a:pt x="672" y="1051"/>
                  </a:lnTo>
                  <a:lnTo>
                    <a:pt x="789" y="1134"/>
                  </a:lnTo>
                  <a:lnTo>
                    <a:pt x="923" y="1204"/>
                  </a:lnTo>
                  <a:lnTo>
                    <a:pt x="1063" y="1265"/>
                  </a:lnTo>
                  <a:lnTo>
                    <a:pt x="1203" y="1318"/>
                  </a:lnTo>
                  <a:lnTo>
                    <a:pt x="1337" y="1366"/>
                  </a:lnTo>
                  <a:lnTo>
                    <a:pt x="1460" y="1410"/>
                  </a:lnTo>
                  <a:lnTo>
                    <a:pt x="1571" y="1449"/>
                  </a:lnTo>
                  <a:lnTo>
                    <a:pt x="1682" y="1484"/>
                  </a:lnTo>
                  <a:lnTo>
                    <a:pt x="1781" y="1519"/>
                  </a:lnTo>
                  <a:lnTo>
                    <a:pt x="1880" y="1554"/>
                  </a:lnTo>
                  <a:lnTo>
                    <a:pt x="1968" y="1585"/>
                  </a:lnTo>
                  <a:lnTo>
                    <a:pt x="2050" y="1611"/>
                  </a:lnTo>
                  <a:lnTo>
                    <a:pt x="2085" y="1624"/>
                  </a:lnTo>
                  <a:lnTo>
                    <a:pt x="2114" y="1633"/>
                  </a:lnTo>
                </a:path>
              </a:pathLst>
            </a:custGeom>
            <a:noFill/>
            <a:ln w="50800" cap="rnd" cmpd="sng">
              <a:solidFill>
                <a:srgbClr val="FF3300"/>
              </a:solidFill>
              <a:prstDash val="solid"/>
              <a:round/>
              <a:headEnd type="none" w="med" len="med"/>
              <a:tailEnd type="none" w="med" len="med"/>
            </a:ln>
            <a:effectLst/>
          </p:spPr>
          <p:txBody>
            <a:bodyPr/>
            <a:lstStyle/>
            <a:p>
              <a:endParaRPr lang="pt-BR"/>
            </a:p>
          </p:txBody>
        </p:sp>
        <p:sp>
          <p:nvSpPr>
            <p:cNvPr id="325659" name="Line 27"/>
            <p:cNvSpPr>
              <a:spLocks noChangeShapeType="1"/>
            </p:cNvSpPr>
            <p:nvPr/>
          </p:nvSpPr>
          <p:spPr bwMode="auto">
            <a:xfrm>
              <a:off x="1968" y="1988"/>
              <a:ext cx="0" cy="1788"/>
            </a:xfrm>
            <a:prstGeom prst="line">
              <a:avLst/>
            </a:prstGeom>
            <a:noFill/>
            <a:ln w="12700">
              <a:solidFill>
                <a:schemeClr val="tx1"/>
              </a:solidFill>
              <a:prstDash val="dash"/>
              <a:round/>
              <a:headEnd/>
              <a:tailEnd/>
            </a:ln>
            <a:effectLst/>
          </p:spPr>
          <p:txBody>
            <a:bodyPr wrap="none" anchor="ctr"/>
            <a:lstStyle/>
            <a:p>
              <a:endParaRPr lang="pt-BR"/>
            </a:p>
          </p:txBody>
        </p:sp>
        <p:sp>
          <p:nvSpPr>
            <p:cNvPr id="325660" name="Rectangle 28"/>
            <p:cNvSpPr>
              <a:spLocks noChangeArrowheads="1"/>
            </p:cNvSpPr>
            <p:nvPr/>
          </p:nvSpPr>
          <p:spPr bwMode="auto">
            <a:xfrm>
              <a:off x="1772" y="3711"/>
              <a:ext cx="434" cy="210"/>
            </a:xfrm>
            <a:prstGeom prst="rect">
              <a:avLst/>
            </a:prstGeom>
            <a:noFill/>
            <a:ln w="12700">
              <a:noFill/>
              <a:miter lim="800000"/>
              <a:headEnd/>
              <a:tailEnd/>
            </a:ln>
            <a:effectLst/>
          </p:spPr>
          <p:txBody>
            <a:bodyPr wrap="none" lIns="90488" tIns="44450" rIns="90488" bIns="44450">
              <a:spAutoFit/>
            </a:bodyPr>
            <a:lstStyle/>
            <a:p>
              <a:pPr algn="l"/>
              <a:r>
                <a:rPr lang="en-US" sz="1600"/>
                <a:t>5.000</a:t>
              </a:r>
            </a:p>
          </p:txBody>
        </p:sp>
        <p:sp>
          <p:nvSpPr>
            <p:cNvPr id="325666" name="Rectangle 34"/>
            <p:cNvSpPr>
              <a:spLocks noChangeArrowheads="1"/>
            </p:cNvSpPr>
            <p:nvPr/>
          </p:nvSpPr>
          <p:spPr bwMode="auto">
            <a:xfrm>
              <a:off x="3645" y="2541"/>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sp>
          <p:nvSpPr>
            <p:cNvPr id="325650" name="Oval 18"/>
            <p:cNvSpPr>
              <a:spLocks noChangeArrowheads="1"/>
            </p:cNvSpPr>
            <p:nvPr/>
          </p:nvSpPr>
          <p:spPr bwMode="auto">
            <a:xfrm>
              <a:off x="1920" y="192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25656" name="Rectangle 24"/>
            <p:cNvSpPr>
              <a:spLocks noChangeArrowheads="1"/>
            </p:cNvSpPr>
            <p:nvPr/>
          </p:nvSpPr>
          <p:spPr bwMode="auto">
            <a:xfrm>
              <a:off x="1965" y="167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C</a:t>
              </a:r>
            </a:p>
          </p:txBody>
        </p:sp>
        <p:sp>
          <p:nvSpPr>
            <p:cNvPr id="325657" name="Line 25"/>
            <p:cNvSpPr>
              <a:spLocks noChangeShapeType="1"/>
            </p:cNvSpPr>
            <p:nvPr/>
          </p:nvSpPr>
          <p:spPr bwMode="auto">
            <a:xfrm>
              <a:off x="1412" y="1968"/>
              <a:ext cx="540" cy="0"/>
            </a:xfrm>
            <a:prstGeom prst="line">
              <a:avLst/>
            </a:prstGeom>
            <a:noFill/>
            <a:ln w="12700">
              <a:solidFill>
                <a:schemeClr val="tx1"/>
              </a:solidFill>
              <a:prstDash val="dash"/>
              <a:round/>
              <a:headEnd/>
              <a:tailEnd/>
            </a:ln>
            <a:effectLst/>
          </p:spPr>
          <p:txBody>
            <a:bodyPr wrap="none" anchor="ctr"/>
            <a:lstStyle/>
            <a:p>
              <a:endParaRPr lang="pt-BR"/>
            </a:p>
          </p:txBody>
        </p:sp>
        <p:sp>
          <p:nvSpPr>
            <p:cNvPr id="325658" name="Rectangle 26"/>
            <p:cNvSpPr>
              <a:spLocks noChangeArrowheads="1"/>
            </p:cNvSpPr>
            <p:nvPr/>
          </p:nvSpPr>
          <p:spPr bwMode="auto">
            <a:xfrm>
              <a:off x="908" y="1820"/>
              <a:ext cx="505" cy="210"/>
            </a:xfrm>
            <a:prstGeom prst="rect">
              <a:avLst/>
            </a:prstGeom>
            <a:noFill/>
            <a:ln w="12700">
              <a:noFill/>
              <a:miter lim="800000"/>
              <a:headEnd/>
              <a:tailEnd/>
            </a:ln>
            <a:effectLst/>
          </p:spPr>
          <p:txBody>
            <a:bodyPr wrap="none" lIns="90488" tIns="44450" rIns="90488" bIns="44450">
              <a:spAutoFit/>
            </a:bodyPr>
            <a:lstStyle/>
            <a:p>
              <a:pPr algn="l"/>
              <a:r>
                <a:rPr lang="en-US" sz="1600"/>
                <a:t>15.000</a:t>
              </a:r>
            </a:p>
          </p:txBody>
        </p:sp>
      </p:grpSp>
      <p:grpSp>
        <p:nvGrpSpPr>
          <p:cNvPr id="325676" name="Group 44"/>
          <p:cNvGrpSpPr>
            <a:grpSpLocks/>
          </p:cNvGrpSpPr>
          <p:nvPr/>
        </p:nvGrpSpPr>
        <p:grpSpPr bwMode="auto">
          <a:xfrm>
            <a:off x="1441450" y="1828800"/>
            <a:ext cx="6954838" cy="4395788"/>
            <a:chOff x="908" y="1152"/>
            <a:chExt cx="4381" cy="2769"/>
          </a:xfrm>
        </p:grpSpPr>
        <p:sp>
          <p:nvSpPr>
            <p:cNvPr id="325636" name="Freeform 4"/>
            <p:cNvSpPr>
              <a:spLocks/>
            </p:cNvSpPr>
            <p:nvPr/>
          </p:nvSpPr>
          <p:spPr bwMode="auto">
            <a:xfrm>
              <a:off x="1486" y="1152"/>
              <a:ext cx="2020" cy="1874"/>
            </a:xfrm>
            <a:custGeom>
              <a:avLst/>
              <a:gdLst/>
              <a:ahLst/>
              <a:cxnLst>
                <a:cxn ang="0">
                  <a:pos x="0" y="0"/>
                </a:cxn>
                <a:cxn ang="0">
                  <a:pos x="6" y="24"/>
                </a:cxn>
                <a:cxn ang="0">
                  <a:pos x="11" y="53"/>
                </a:cxn>
                <a:cxn ang="0">
                  <a:pos x="23" y="92"/>
                </a:cxn>
                <a:cxn ang="0">
                  <a:pos x="34" y="131"/>
                </a:cxn>
                <a:cxn ang="0">
                  <a:pos x="56" y="227"/>
                </a:cxn>
                <a:cxn ang="0">
                  <a:pos x="95" y="334"/>
                </a:cxn>
                <a:cxn ang="0">
                  <a:pos x="118" y="392"/>
                </a:cxn>
                <a:cxn ang="0">
                  <a:pos x="146" y="455"/>
                </a:cxn>
                <a:cxn ang="0">
                  <a:pos x="202" y="590"/>
                </a:cxn>
                <a:cxn ang="0">
                  <a:pos x="275" y="726"/>
                </a:cxn>
                <a:cxn ang="0">
                  <a:pos x="314" y="794"/>
                </a:cxn>
                <a:cxn ang="0">
                  <a:pos x="353" y="857"/>
                </a:cxn>
                <a:cxn ang="0">
                  <a:pos x="443" y="978"/>
                </a:cxn>
                <a:cxn ang="0">
                  <a:pos x="538" y="1094"/>
                </a:cxn>
                <a:cxn ang="0">
                  <a:pos x="639" y="1205"/>
                </a:cxn>
                <a:cxn ang="0">
                  <a:pos x="752" y="1302"/>
                </a:cxn>
                <a:cxn ang="0">
                  <a:pos x="881" y="1384"/>
                </a:cxn>
                <a:cxn ang="0">
                  <a:pos x="1015" y="1452"/>
                </a:cxn>
                <a:cxn ang="0">
                  <a:pos x="1150" y="1510"/>
                </a:cxn>
                <a:cxn ang="0">
                  <a:pos x="1279" y="1568"/>
                </a:cxn>
                <a:cxn ang="0">
                  <a:pos x="1391" y="1621"/>
                </a:cxn>
                <a:cxn ang="0">
                  <a:pos x="1503" y="1665"/>
                </a:cxn>
                <a:cxn ang="0">
                  <a:pos x="1604" y="1704"/>
                </a:cxn>
                <a:cxn ang="0">
                  <a:pos x="1699" y="1742"/>
                </a:cxn>
                <a:cxn ang="0">
                  <a:pos x="1795" y="1781"/>
                </a:cxn>
                <a:cxn ang="0">
                  <a:pos x="1879" y="1815"/>
                </a:cxn>
                <a:cxn ang="0">
                  <a:pos x="1957" y="1849"/>
                </a:cxn>
                <a:cxn ang="0">
                  <a:pos x="1991" y="1863"/>
                </a:cxn>
                <a:cxn ang="0">
                  <a:pos x="2019" y="1873"/>
                </a:cxn>
              </a:cxnLst>
              <a:rect l="0" t="0" r="r" b="b"/>
              <a:pathLst>
                <a:path w="2020" h="1874">
                  <a:moveTo>
                    <a:pt x="0" y="0"/>
                  </a:moveTo>
                  <a:lnTo>
                    <a:pt x="6" y="24"/>
                  </a:lnTo>
                  <a:lnTo>
                    <a:pt x="11" y="53"/>
                  </a:lnTo>
                  <a:lnTo>
                    <a:pt x="23" y="92"/>
                  </a:lnTo>
                  <a:lnTo>
                    <a:pt x="34" y="131"/>
                  </a:lnTo>
                  <a:lnTo>
                    <a:pt x="56" y="227"/>
                  </a:lnTo>
                  <a:lnTo>
                    <a:pt x="95" y="334"/>
                  </a:lnTo>
                  <a:lnTo>
                    <a:pt x="118" y="392"/>
                  </a:lnTo>
                  <a:lnTo>
                    <a:pt x="146" y="455"/>
                  </a:lnTo>
                  <a:lnTo>
                    <a:pt x="202" y="590"/>
                  </a:lnTo>
                  <a:lnTo>
                    <a:pt x="275" y="726"/>
                  </a:lnTo>
                  <a:lnTo>
                    <a:pt x="314" y="794"/>
                  </a:lnTo>
                  <a:lnTo>
                    <a:pt x="353" y="857"/>
                  </a:lnTo>
                  <a:lnTo>
                    <a:pt x="443" y="978"/>
                  </a:lnTo>
                  <a:lnTo>
                    <a:pt x="538" y="1094"/>
                  </a:lnTo>
                  <a:lnTo>
                    <a:pt x="639" y="1205"/>
                  </a:lnTo>
                  <a:lnTo>
                    <a:pt x="752" y="1302"/>
                  </a:lnTo>
                  <a:lnTo>
                    <a:pt x="881" y="1384"/>
                  </a:lnTo>
                  <a:lnTo>
                    <a:pt x="1015" y="1452"/>
                  </a:lnTo>
                  <a:lnTo>
                    <a:pt x="1150" y="1510"/>
                  </a:lnTo>
                  <a:lnTo>
                    <a:pt x="1279" y="1568"/>
                  </a:lnTo>
                  <a:lnTo>
                    <a:pt x="1391" y="1621"/>
                  </a:lnTo>
                  <a:lnTo>
                    <a:pt x="1503" y="1665"/>
                  </a:lnTo>
                  <a:lnTo>
                    <a:pt x="1604" y="1704"/>
                  </a:lnTo>
                  <a:lnTo>
                    <a:pt x="1699" y="1742"/>
                  </a:lnTo>
                  <a:lnTo>
                    <a:pt x="1795" y="1781"/>
                  </a:lnTo>
                  <a:lnTo>
                    <a:pt x="1879" y="1815"/>
                  </a:lnTo>
                  <a:lnTo>
                    <a:pt x="1957" y="1849"/>
                  </a:lnTo>
                  <a:lnTo>
                    <a:pt x="1991" y="1863"/>
                  </a:lnTo>
                  <a:lnTo>
                    <a:pt x="2019" y="1873"/>
                  </a:lnTo>
                </a:path>
              </a:pathLst>
            </a:custGeom>
            <a:noFill/>
            <a:ln w="50800" cap="flat" cmpd="sng">
              <a:solidFill>
                <a:srgbClr val="FF6699"/>
              </a:solidFill>
              <a:prstDash val="dash"/>
              <a:round/>
              <a:headEnd type="none" w="med" len="med"/>
              <a:tailEnd type="none" w="med" len="med"/>
            </a:ln>
            <a:effectLst/>
          </p:spPr>
          <p:txBody>
            <a:bodyPr/>
            <a:lstStyle/>
            <a:p>
              <a:endParaRPr lang="pt-BR"/>
            </a:p>
          </p:txBody>
        </p:sp>
        <p:sp>
          <p:nvSpPr>
            <p:cNvPr id="325664" name="Rectangle 32"/>
            <p:cNvSpPr>
              <a:spLocks noChangeArrowheads="1"/>
            </p:cNvSpPr>
            <p:nvPr/>
          </p:nvSpPr>
          <p:spPr bwMode="auto">
            <a:xfrm>
              <a:off x="1388" y="3711"/>
              <a:ext cx="434" cy="210"/>
            </a:xfrm>
            <a:prstGeom prst="rect">
              <a:avLst/>
            </a:prstGeom>
            <a:noFill/>
            <a:ln w="12700">
              <a:noFill/>
              <a:miter lim="800000"/>
              <a:headEnd/>
              <a:tailEnd/>
            </a:ln>
            <a:effectLst/>
          </p:spPr>
          <p:txBody>
            <a:bodyPr wrap="none" lIns="90488" tIns="44450" rIns="90488" bIns="44450">
              <a:spAutoFit/>
            </a:bodyPr>
            <a:lstStyle/>
            <a:p>
              <a:pPr algn="l"/>
              <a:r>
                <a:rPr lang="en-US" sz="1600"/>
                <a:t>2.000</a:t>
              </a:r>
            </a:p>
          </p:txBody>
        </p:sp>
        <p:sp>
          <p:nvSpPr>
            <p:cNvPr id="325663" name="Line 31"/>
            <p:cNvSpPr>
              <a:spLocks noChangeShapeType="1"/>
            </p:cNvSpPr>
            <p:nvPr/>
          </p:nvSpPr>
          <p:spPr bwMode="auto">
            <a:xfrm>
              <a:off x="1584" y="1604"/>
              <a:ext cx="0" cy="2172"/>
            </a:xfrm>
            <a:prstGeom prst="line">
              <a:avLst/>
            </a:prstGeom>
            <a:noFill/>
            <a:ln w="12700">
              <a:solidFill>
                <a:schemeClr val="tx1"/>
              </a:solidFill>
              <a:prstDash val="dash"/>
              <a:round/>
              <a:headEnd/>
              <a:tailEnd/>
            </a:ln>
            <a:effectLst/>
          </p:spPr>
          <p:txBody>
            <a:bodyPr wrap="none" anchor="ctr"/>
            <a:lstStyle/>
            <a:p>
              <a:endParaRPr lang="pt-BR"/>
            </a:p>
          </p:txBody>
        </p:sp>
        <p:sp>
          <p:nvSpPr>
            <p:cNvPr id="325668" name="Rectangle 36"/>
            <p:cNvSpPr>
              <a:spLocks noChangeArrowheads="1"/>
            </p:cNvSpPr>
            <p:nvPr/>
          </p:nvSpPr>
          <p:spPr bwMode="auto">
            <a:xfrm>
              <a:off x="1429" y="1522"/>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325655" name="Rectangle 23"/>
            <p:cNvSpPr>
              <a:spLocks noChangeArrowheads="1"/>
            </p:cNvSpPr>
            <p:nvPr/>
          </p:nvSpPr>
          <p:spPr bwMode="auto">
            <a:xfrm>
              <a:off x="3578" y="1200"/>
              <a:ext cx="1711" cy="988"/>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Com um limite de</a:t>
              </a:r>
            </a:p>
            <a:p>
              <a:r>
                <a:rPr lang="en-US" sz="1600"/>
                <a:t>2.000 galões,</a:t>
              </a:r>
            </a:p>
            <a:p>
              <a:r>
                <a:rPr lang="en-US" sz="1600"/>
                <a:t>o consumidor se move</a:t>
              </a:r>
            </a:p>
            <a:p>
              <a:r>
                <a:rPr lang="en-US" sz="1600"/>
                <a:t>para uma curva de </a:t>
              </a:r>
            </a:p>
            <a:p>
              <a:r>
                <a:rPr lang="en-US" sz="1600"/>
                <a:t>indiferença mais baixa</a:t>
              </a:r>
            </a:p>
            <a:p>
              <a:r>
                <a:rPr lang="en-US" sz="1600"/>
                <a:t>(menor nível de utilidade).</a:t>
              </a:r>
            </a:p>
          </p:txBody>
        </p:sp>
        <p:sp>
          <p:nvSpPr>
            <p:cNvPr id="325661" name="Oval 29"/>
            <p:cNvSpPr>
              <a:spLocks noChangeArrowheads="1"/>
            </p:cNvSpPr>
            <p:nvPr/>
          </p:nvSpPr>
          <p:spPr bwMode="auto">
            <a:xfrm>
              <a:off x="1536" y="148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25662" name="Line 30"/>
            <p:cNvSpPr>
              <a:spLocks noChangeShapeType="1"/>
            </p:cNvSpPr>
            <p:nvPr/>
          </p:nvSpPr>
          <p:spPr bwMode="auto">
            <a:xfrm>
              <a:off x="1446" y="1536"/>
              <a:ext cx="122" cy="0"/>
            </a:xfrm>
            <a:prstGeom prst="line">
              <a:avLst/>
            </a:prstGeom>
            <a:noFill/>
            <a:ln w="12700">
              <a:solidFill>
                <a:schemeClr val="tx1"/>
              </a:solidFill>
              <a:prstDash val="dash"/>
              <a:round/>
              <a:headEnd/>
              <a:tailEnd/>
            </a:ln>
            <a:effectLst/>
          </p:spPr>
          <p:txBody>
            <a:bodyPr wrap="none" anchor="ctr"/>
            <a:lstStyle/>
            <a:p>
              <a:endParaRPr lang="pt-BR"/>
            </a:p>
          </p:txBody>
        </p:sp>
        <p:sp>
          <p:nvSpPr>
            <p:cNvPr id="325665" name="Rectangle 33"/>
            <p:cNvSpPr>
              <a:spLocks noChangeArrowheads="1"/>
            </p:cNvSpPr>
            <p:nvPr/>
          </p:nvSpPr>
          <p:spPr bwMode="auto">
            <a:xfrm>
              <a:off x="908" y="1436"/>
              <a:ext cx="505" cy="210"/>
            </a:xfrm>
            <a:prstGeom prst="rect">
              <a:avLst/>
            </a:prstGeom>
            <a:noFill/>
            <a:ln w="12700">
              <a:noFill/>
              <a:miter lim="800000"/>
              <a:headEnd/>
              <a:tailEnd/>
            </a:ln>
            <a:effectLst/>
          </p:spPr>
          <p:txBody>
            <a:bodyPr wrap="none" lIns="90488" tIns="44450" rIns="90488" bIns="44450">
              <a:spAutoFit/>
            </a:bodyPr>
            <a:lstStyle/>
            <a:p>
              <a:pPr algn="l"/>
              <a:r>
                <a:rPr lang="en-US" sz="1600"/>
                <a:t>18.000</a:t>
              </a:r>
            </a:p>
          </p:txBody>
        </p:sp>
        <p:sp>
          <p:nvSpPr>
            <p:cNvPr id="325667" name="Rectangle 35"/>
            <p:cNvSpPr>
              <a:spLocks noChangeArrowheads="1"/>
            </p:cNvSpPr>
            <p:nvPr/>
          </p:nvSpPr>
          <p:spPr bwMode="auto">
            <a:xfrm>
              <a:off x="3453" y="2973"/>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sp>
        <p:nvSpPr>
          <p:cNvPr id="325678" name="Rectangle 46"/>
          <p:cNvSpPr>
            <a:spLocks noGrp="1" noChangeArrowheads="1"/>
          </p:cNvSpPr>
          <p:nvPr>
            <p:ph type="title"/>
          </p:nvPr>
        </p:nvSpPr>
        <p:spPr>
          <a:xfrm>
            <a:off x="385763" y="88900"/>
            <a:ext cx="8745537" cy="1111250"/>
          </a:xfrm>
          <a:noFill/>
          <a:ln/>
        </p:spPr>
        <p:txBody>
          <a:bodyPr/>
          <a:lstStyle/>
          <a:p>
            <a:r>
              <a:rPr lang="pt-BR" sz="4200"/>
              <a:t>Utilidade marginal e escolha por parte do consumidor</a:t>
            </a:r>
          </a:p>
        </p:txBody>
      </p:sp>
      <p:sp>
        <p:nvSpPr>
          <p:cNvPr id="325679" name="Text Box 47"/>
          <p:cNvSpPr txBox="1">
            <a:spLocks noChangeArrowheads="1"/>
          </p:cNvSpPr>
          <p:nvPr/>
        </p:nvSpPr>
        <p:spPr bwMode="auto">
          <a:xfrm>
            <a:off x="2735263" y="1095375"/>
            <a:ext cx="6408737"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Ineficiência no racionamento de gasolina</a:t>
            </a:r>
          </a:p>
        </p:txBody>
      </p:sp>
      <p:sp>
        <p:nvSpPr>
          <p:cNvPr id="325680" name="Rectangle 48"/>
          <p:cNvSpPr>
            <a:spLocks noChangeArrowheads="1"/>
          </p:cNvSpPr>
          <p:nvPr/>
        </p:nvSpPr>
        <p:spPr bwMode="auto">
          <a:xfrm>
            <a:off x="2486025" y="5573713"/>
            <a:ext cx="327025" cy="393700"/>
          </a:xfrm>
          <a:prstGeom prst="rect">
            <a:avLst/>
          </a:prstGeom>
          <a:noFill/>
          <a:ln w="12700">
            <a:noFill/>
            <a:miter lim="800000"/>
            <a:headEnd/>
            <a:tailEnd/>
          </a:ln>
          <a:effectLst/>
        </p:spPr>
        <p:txBody>
          <a:bodyPr lIns="90488" tIns="44450" rIns="90488" bIns="44450">
            <a:spAutoFit/>
          </a:bodyPr>
          <a:lstStyle/>
          <a:p>
            <a:pPr algn="l"/>
            <a:r>
              <a:rPr lang="en-US" sz="2000" i="1"/>
              <a:t>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5675"/>
                                        </p:tgtEl>
                                        <p:attrNameLst>
                                          <p:attrName>style.visibility</p:attrName>
                                        </p:attrNameLst>
                                      </p:cBhvr>
                                      <p:to>
                                        <p:strVal val="visible"/>
                                      </p:to>
                                    </p:set>
                                    <p:animEffect transition="in" filter="wipe(left)">
                                      <p:cBhvr>
                                        <p:cTn id="7" dur="500"/>
                                        <p:tgtEl>
                                          <p:spTgt spid="3256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5670"/>
                                        </p:tgtEl>
                                        <p:attrNameLst>
                                          <p:attrName>style.visibility</p:attrName>
                                        </p:attrNameLst>
                                      </p:cBhvr>
                                      <p:to>
                                        <p:strVal val="visible"/>
                                      </p:to>
                                    </p:set>
                                    <p:animEffect transition="in" filter="wipe(left)">
                                      <p:cBhvr>
                                        <p:cTn id="12" dur="500"/>
                                        <p:tgtEl>
                                          <p:spTgt spid="3256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5676"/>
                                        </p:tgtEl>
                                        <p:attrNameLst>
                                          <p:attrName>style.visibility</p:attrName>
                                        </p:attrNameLst>
                                      </p:cBhvr>
                                      <p:to>
                                        <p:strVal val="visible"/>
                                      </p:to>
                                    </p:set>
                                    <p:animEffect transition="in" filter="wipe(left)">
                                      <p:cBhvr>
                                        <p:cTn id="17" dur="500"/>
                                        <p:tgtEl>
                                          <p:spTgt spid="325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F17B16AA-AB28-4B88-9108-85F3C1254673}" type="slidenum">
              <a:rPr lang="en-US"/>
              <a:pPr/>
              <a:t>106</a:t>
            </a:fld>
            <a:endParaRPr lang="en-US" b="0">
              <a:latin typeface="Times New Roman" pitchFamily="18" charset="0"/>
            </a:endParaRPr>
          </a:p>
        </p:txBody>
      </p:sp>
      <p:sp>
        <p:nvSpPr>
          <p:cNvPr id="3276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76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7684" name="Rectangle 4"/>
          <p:cNvSpPr>
            <a:spLocks noGrp="1" noChangeArrowheads="1"/>
          </p:cNvSpPr>
          <p:nvPr>
            <p:ph type="title"/>
          </p:nvPr>
        </p:nvSpPr>
        <p:spPr>
          <a:noFill/>
          <a:ln/>
        </p:spPr>
        <p:txBody>
          <a:bodyPr/>
          <a:lstStyle/>
          <a:p>
            <a:r>
              <a:rPr lang="pt-BR"/>
              <a:t>Índices de custo de vida</a:t>
            </a:r>
          </a:p>
        </p:txBody>
      </p:sp>
      <p:sp>
        <p:nvSpPr>
          <p:cNvPr id="327685" name="Rectangle 5"/>
          <p:cNvSpPr>
            <a:spLocks noGrp="1" noChangeArrowheads="1"/>
          </p:cNvSpPr>
          <p:nvPr>
            <p:ph type="body" idx="1"/>
          </p:nvPr>
        </p:nvSpPr>
        <p:spPr>
          <a:noFill/>
          <a:ln/>
        </p:spPr>
        <p:txBody>
          <a:bodyPr/>
          <a:lstStyle/>
          <a:p>
            <a:pPr>
              <a:spcBef>
                <a:spcPct val="70000"/>
              </a:spcBef>
            </a:pPr>
            <a:r>
              <a:rPr lang="pt-BR"/>
              <a:t>O IPC é calculado a cada ano como uma relação entre o custo de mercado atual de uma determinada cesta de consumo de bens e serviços e o custo dessa mesma cesta em um período base.</a:t>
            </a:r>
          </a:p>
        </p:txBody>
      </p:sp>
    </p:spTree>
  </p:cSld>
  <p:clrMapOvr>
    <a:masterClrMapping/>
  </p:clrMapOvr>
  <p:transition spd="med">
    <p:wipe dir="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A131035-4897-4334-BFE7-B3E539A57230}" type="slidenum">
              <a:rPr lang="en-US"/>
              <a:pPr/>
              <a:t>107</a:t>
            </a:fld>
            <a:endParaRPr lang="en-US" b="0">
              <a:latin typeface="Times New Roman" pitchFamily="18" charset="0"/>
            </a:endParaRPr>
          </a:p>
        </p:txBody>
      </p:sp>
      <p:sp>
        <p:nvSpPr>
          <p:cNvPr id="3297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297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29732" name="Rectangle 4"/>
          <p:cNvSpPr>
            <a:spLocks noGrp="1" noChangeArrowheads="1"/>
          </p:cNvSpPr>
          <p:nvPr>
            <p:ph type="title"/>
          </p:nvPr>
        </p:nvSpPr>
        <p:spPr>
          <a:noFill/>
          <a:ln/>
        </p:spPr>
        <p:txBody>
          <a:bodyPr/>
          <a:lstStyle/>
          <a:p>
            <a:r>
              <a:rPr lang="pt-BR"/>
              <a:t>Índices de custo de vida</a:t>
            </a:r>
          </a:p>
        </p:txBody>
      </p:sp>
      <p:sp>
        <p:nvSpPr>
          <p:cNvPr id="329733" name="Rectangle 5"/>
          <p:cNvSpPr>
            <a:spLocks noGrp="1" noChangeArrowheads="1"/>
          </p:cNvSpPr>
          <p:nvPr>
            <p:ph type="body" idx="1"/>
          </p:nvPr>
        </p:nvSpPr>
        <p:spPr>
          <a:noFill/>
          <a:ln/>
        </p:spPr>
        <p:txBody>
          <a:bodyPr/>
          <a:lstStyle/>
          <a:p>
            <a:pPr>
              <a:spcBef>
                <a:spcPct val="70000"/>
              </a:spcBef>
            </a:pPr>
            <a:r>
              <a:rPr lang="pt-BR">
                <a:solidFill>
                  <a:srgbClr val="FF3300"/>
                </a:solidFill>
              </a:rPr>
              <a:t>O que você acha?</a:t>
            </a:r>
          </a:p>
          <a:p>
            <a:pPr lvl="1">
              <a:spcBef>
                <a:spcPct val="70000"/>
              </a:spcBef>
            </a:pPr>
            <a:r>
              <a:rPr lang="pt-BR"/>
              <a:t>O IPC reflete, realmente, o custo de vida dos aposentados?</a:t>
            </a:r>
          </a:p>
          <a:p>
            <a:pPr lvl="1">
              <a:spcBef>
                <a:spcPct val="70000"/>
              </a:spcBef>
            </a:pPr>
            <a:r>
              <a:rPr lang="pt-BR"/>
              <a:t>O uso do IPC como um índice de custo de vida é apropriado para outros programas governamentais, fundos de pensão privados e outros acordos trabalhistas privados?</a:t>
            </a:r>
          </a:p>
        </p:txBody>
      </p:sp>
    </p:spTree>
  </p:cSld>
  <p:clrMapOvr>
    <a:masterClrMapping/>
  </p:clrMapOvr>
  <p:transition spd="med">
    <p:wipe dir="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B35FD229-152D-46CB-8371-ABB8427F309A}" type="slidenum">
              <a:rPr lang="en-US"/>
              <a:pPr/>
              <a:t>108</a:t>
            </a:fld>
            <a:endParaRPr lang="en-US" b="0">
              <a:latin typeface="Times New Roman" pitchFamily="18" charset="0"/>
            </a:endParaRPr>
          </a:p>
        </p:txBody>
      </p:sp>
      <p:sp>
        <p:nvSpPr>
          <p:cNvPr id="3317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17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1780" name="Rectangle 4"/>
          <p:cNvSpPr>
            <a:spLocks noGrp="1" noChangeArrowheads="1"/>
          </p:cNvSpPr>
          <p:nvPr>
            <p:ph type="title"/>
          </p:nvPr>
        </p:nvSpPr>
        <p:spPr>
          <a:noFill/>
          <a:ln/>
        </p:spPr>
        <p:txBody>
          <a:bodyPr/>
          <a:lstStyle/>
          <a:p>
            <a:r>
              <a:rPr lang="pt-BR"/>
              <a:t>Índices de custo de vida</a:t>
            </a:r>
          </a:p>
        </p:txBody>
      </p:sp>
      <p:sp>
        <p:nvSpPr>
          <p:cNvPr id="331781" name="Rectangle 5"/>
          <p:cNvSpPr>
            <a:spLocks noGrp="1" noChangeArrowheads="1"/>
          </p:cNvSpPr>
          <p:nvPr>
            <p:ph type="body" idx="1"/>
          </p:nvPr>
        </p:nvSpPr>
        <p:spPr>
          <a:xfrm>
            <a:off x="1143000" y="1524000"/>
            <a:ext cx="7772400" cy="4667250"/>
          </a:xfrm>
          <a:noFill/>
          <a:ln/>
        </p:spPr>
        <p:txBody>
          <a:bodyPr/>
          <a:lstStyle/>
          <a:p>
            <a:pPr>
              <a:lnSpc>
                <a:spcPct val="90000"/>
              </a:lnSpc>
              <a:spcBef>
                <a:spcPct val="70000"/>
              </a:spcBef>
            </a:pPr>
            <a:r>
              <a:rPr lang="pt-BR"/>
              <a:t>Exemplo</a:t>
            </a:r>
          </a:p>
          <a:p>
            <a:pPr lvl="1">
              <a:lnSpc>
                <a:spcPct val="90000"/>
              </a:lnSpc>
              <a:buSzPct val="75000"/>
            </a:pPr>
            <a:r>
              <a:rPr lang="pt-BR"/>
              <a:t>Duas irmãs, Rachel e Sarah, possuem preferências idênticas.</a:t>
            </a:r>
          </a:p>
          <a:p>
            <a:pPr lvl="1">
              <a:lnSpc>
                <a:spcPct val="90000"/>
              </a:lnSpc>
              <a:buSzPct val="75000"/>
            </a:pPr>
            <a:r>
              <a:rPr lang="pt-BR"/>
              <a:t>Sarah entrou para a universidade em 1990 com um orçamento de $500 a ser gasto em livros e alimentação. </a:t>
            </a:r>
          </a:p>
          <a:p>
            <a:pPr lvl="1">
              <a:lnSpc>
                <a:spcPct val="90000"/>
              </a:lnSpc>
              <a:buSzPct val="75000"/>
            </a:pPr>
            <a:r>
              <a:rPr lang="pt-BR"/>
              <a:t>Em 2000, Rachel entrou para a universidade e seus pais prometeram-lhe um orçamento equivalente em poder de compra.</a:t>
            </a:r>
          </a:p>
        </p:txBody>
      </p:sp>
    </p:spTree>
  </p:cSld>
  <p:clrMapOvr>
    <a:masterClrMapping/>
  </p:clrMapOvr>
  <p:transition spd="med">
    <p:wipe dir="r"/>
  </p:transition>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397E89BE-3D90-471F-8EA1-F818122F72DE}" type="slidenum">
              <a:rPr lang="en-US"/>
              <a:pPr/>
              <a:t>109</a:t>
            </a:fld>
            <a:endParaRPr lang="en-US" b="0">
              <a:latin typeface="Times New Roman" pitchFamily="18" charset="0"/>
            </a:endParaRPr>
          </a:p>
        </p:txBody>
      </p:sp>
      <p:sp>
        <p:nvSpPr>
          <p:cNvPr id="3338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38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3828" name="Rectangle 4"/>
          <p:cNvSpPr>
            <a:spLocks noGrp="1" noChangeArrowheads="1"/>
          </p:cNvSpPr>
          <p:nvPr>
            <p:ph type="title"/>
          </p:nvPr>
        </p:nvSpPr>
        <p:spPr>
          <a:noFill/>
          <a:ln/>
        </p:spPr>
        <p:txBody>
          <a:bodyPr/>
          <a:lstStyle/>
          <a:p>
            <a:r>
              <a:rPr lang="pt-BR"/>
              <a:t>Índices de custo de vida</a:t>
            </a:r>
          </a:p>
        </p:txBody>
      </p:sp>
      <p:sp>
        <p:nvSpPr>
          <p:cNvPr id="333829" name="Rectangle 5"/>
          <p:cNvSpPr>
            <a:spLocks noGrp="1" noChangeArrowheads="1"/>
          </p:cNvSpPr>
          <p:nvPr>
            <p:ph type="body" idx="1"/>
          </p:nvPr>
        </p:nvSpPr>
        <p:spPr>
          <a:xfrm>
            <a:off x="787400" y="2178050"/>
            <a:ext cx="8128000" cy="3765550"/>
          </a:xfrm>
          <a:noFill/>
          <a:ln/>
        </p:spPr>
        <p:txBody>
          <a:bodyPr/>
          <a:lstStyle/>
          <a:p>
            <a:pPr>
              <a:lnSpc>
                <a:spcPct val="90000"/>
              </a:lnSpc>
              <a:spcBef>
                <a:spcPct val="70000"/>
              </a:spcBef>
              <a:buFont typeface="Wingdings" pitchFamily="2" charset="2"/>
              <a:buNone/>
              <a:tabLst>
                <a:tab pos="3438525" algn="l"/>
                <a:tab pos="5772150" algn="l"/>
              </a:tabLst>
            </a:pPr>
            <a:r>
              <a:rPr lang="pt-BR" sz="2800"/>
              <a:t>Preço dos livros         $20 por livro   $100 por livro</a:t>
            </a:r>
          </a:p>
          <a:p>
            <a:pPr>
              <a:lnSpc>
                <a:spcPct val="90000"/>
              </a:lnSpc>
              <a:spcBef>
                <a:spcPct val="70000"/>
              </a:spcBef>
              <a:buFont typeface="Wingdings" pitchFamily="2" charset="2"/>
              <a:buNone/>
              <a:tabLst>
                <a:tab pos="3438525" algn="l"/>
                <a:tab pos="5772150" algn="l"/>
              </a:tabLst>
            </a:pPr>
            <a:r>
              <a:rPr lang="pt-BR" sz="2800"/>
              <a:t>Número de livros	        15	   6</a:t>
            </a:r>
          </a:p>
          <a:p>
            <a:pPr>
              <a:lnSpc>
                <a:spcPct val="90000"/>
              </a:lnSpc>
              <a:spcBef>
                <a:spcPct val="70000"/>
              </a:spcBef>
              <a:buFont typeface="Wingdings" pitchFamily="2" charset="2"/>
              <a:buNone/>
              <a:tabLst>
                <a:tab pos="3438525" algn="l"/>
                <a:tab pos="5772150" algn="l"/>
              </a:tabLst>
            </a:pPr>
            <a:r>
              <a:rPr lang="pt-BR" sz="2800"/>
              <a:t>Preço da alimentação    $2/libra	$2,20/libra</a:t>
            </a:r>
          </a:p>
          <a:p>
            <a:pPr>
              <a:lnSpc>
                <a:spcPct val="90000"/>
              </a:lnSpc>
              <a:spcBef>
                <a:spcPct val="70000"/>
              </a:spcBef>
              <a:buFont typeface="Wingdings" pitchFamily="2" charset="2"/>
              <a:buNone/>
              <a:tabLst>
                <a:tab pos="3438525" algn="l"/>
                <a:tab pos="5772150" algn="l"/>
              </a:tabLst>
            </a:pPr>
            <a:r>
              <a:rPr lang="pt-BR" sz="2800"/>
              <a:t>Libras de alimentos	       100	  300</a:t>
            </a:r>
          </a:p>
          <a:p>
            <a:pPr>
              <a:lnSpc>
                <a:spcPct val="90000"/>
              </a:lnSpc>
              <a:spcBef>
                <a:spcPct val="70000"/>
              </a:spcBef>
              <a:buFont typeface="Wingdings" pitchFamily="2" charset="2"/>
              <a:buNone/>
              <a:tabLst>
                <a:tab pos="3438525" algn="l"/>
                <a:tab pos="5772150" algn="l"/>
              </a:tabLst>
            </a:pPr>
            <a:r>
              <a:rPr lang="pt-BR" sz="2800"/>
              <a:t>Despesa	      $500	 $1.260</a:t>
            </a:r>
          </a:p>
        </p:txBody>
      </p:sp>
      <p:sp>
        <p:nvSpPr>
          <p:cNvPr id="333830" name="Rectangle 6"/>
          <p:cNvSpPr>
            <a:spLocks noChangeArrowheads="1"/>
          </p:cNvSpPr>
          <p:nvPr/>
        </p:nvSpPr>
        <p:spPr bwMode="auto">
          <a:xfrm>
            <a:off x="3686175" y="1579563"/>
            <a:ext cx="5386388" cy="515937"/>
          </a:xfrm>
          <a:prstGeom prst="rect">
            <a:avLst/>
          </a:prstGeom>
          <a:noFill/>
          <a:ln w="12700">
            <a:noFill/>
            <a:miter lim="800000"/>
            <a:headEnd/>
            <a:tailEnd/>
          </a:ln>
          <a:effectLst/>
        </p:spPr>
        <p:txBody>
          <a:bodyPr lIns="90488" tIns="44450" rIns="90488" bIns="44450">
            <a:spAutoFit/>
          </a:bodyPr>
          <a:lstStyle/>
          <a:p>
            <a:pPr algn="l"/>
            <a:r>
              <a:rPr lang="en-US" sz="2800"/>
              <a:t>     1990 (Sarah)   2000 (Rachel)</a:t>
            </a:r>
          </a:p>
        </p:txBody>
      </p:sp>
      <p:sp>
        <p:nvSpPr>
          <p:cNvPr id="333831" name="Line 7"/>
          <p:cNvSpPr>
            <a:spLocks noChangeShapeType="1"/>
          </p:cNvSpPr>
          <p:nvPr/>
        </p:nvSpPr>
        <p:spPr bwMode="auto">
          <a:xfrm>
            <a:off x="4264025" y="2095500"/>
            <a:ext cx="4879975" cy="0"/>
          </a:xfrm>
          <a:prstGeom prst="line">
            <a:avLst/>
          </a:prstGeom>
          <a:noFill/>
          <a:ln w="57150" cmpd="thinThick">
            <a:solidFill>
              <a:schemeClr val="tx1"/>
            </a:solidFill>
            <a:round/>
            <a:headEnd/>
            <a:tailEnd/>
          </a:ln>
          <a:effectLst/>
        </p:spPr>
        <p:txBody>
          <a:bodyPr wrap="none" anchor="ctr"/>
          <a:lstStyle/>
          <a:p>
            <a:endParaRPr lang="pt-BR"/>
          </a:p>
        </p:txBody>
      </p:sp>
      <p:sp>
        <p:nvSpPr>
          <p:cNvPr id="333832" name="Text Box 8"/>
          <p:cNvSpPr txBox="1">
            <a:spLocks noChangeArrowheads="1"/>
          </p:cNvSpPr>
          <p:nvPr/>
        </p:nvSpPr>
        <p:spPr bwMode="auto">
          <a:xfrm>
            <a:off x="0" y="1287463"/>
            <a:ext cx="41148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custo de vida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3829">
                                            <p:txEl>
                                              <p:pRg st="0" end="0"/>
                                            </p:txEl>
                                          </p:spTgt>
                                        </p:tgtEl>
                                        <p:attrNameLst>
                                          <p:attrName>style.visibility</p:attrName>
                                        </p:attrNameLst>
                                      </p:cBhvr>
                                      <p:to>
                                        <p:strVal val="visible"/>
                                      </p:to>
                                    </p:set>
                                    <p:animEffect transition="in" filter="wipe(up)">
                                      <p:cBhvr>
                                        <p:cTn id="7" dur="500"/>
                                        <p:tgtEl>
                                          <p:spTgt spid="333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3829">
                                            <p:txEl>
                                              <p:pRg st="1" end="1"/>
                                            </p:txEl>
                                          </p:spTgt>
                                        </p:tgtEl>
                                        <p:attrNameLst>
                                          <p:attrName>style.visibility</p:attrName>
                                        </p:attrNameLst>
                                      </p:cBhvr>
                                      <p:to>
                                        <p:strVal val="visible"/>
                                      </p:to>
                                    </p:set>
                                    <p:animEffect transition="in" filter="wipe(up)">
                                      <p:cBhvr>
                                        <p:cTn id="12" dur="500"/>
                                        <p:tgtEl>
                                          <p:spTgt spid="333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33829">
                                            <p:txEl>
                                              <p:pRg st="2" end="2"/>
                                            </p:txEl>
                                          </p:spTgt>
                                        </p:tgtEl>
                                        <p:attrNameLst>
                                          <p:attrName>style.visibility</p:attrName>
                                        </p:attrNameLst>
                                      </p:cBhvr>
                                      <p:to>
                                        <p:strVal val="visible"/>
                                      </p:to>
                                    </p:set>
                                    <p:animEffect transition="in" filter="wipe(up)">
                                      <p:cBhvr>
                                        <p:cTn id="17" dur="500"/>
                                        <p:tgtEl>
                                          <p:spTgt spid="333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33829">
                                            <p:txEl>
                                              <p:pRg st="3" end="3"/>
                                            </p:txEl>
                                          </p:spTgt>
                                        </p:tgtEl>
                                        <p:attrNameLst>
                                          <p:attrName>style.visibility</p:attrName>
                                        </p:attrNameLst>
                                      </p:cBhvr>
                                      <p:to>
                                        <p:strVal val="visible"/>
                                      </p:to>
                                    </p:set>
                                    <p:animEffect transition="in" filter="wipe(up)">
                                      <p:cBhvr>
                                        <p:cTn id="22" dur="500"/>
                                        <p:tgtEl>
                                          <p:spTgt spid="3338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33829">
                                            <p:txEl>
                                              <p:pRg st="4" end="4"/>
                                            </p:txEl>
                                          </p:spTgt>
                                        </p:tgtEl>
                                        <p:attrNameLst>
                                          <p:attrName>style.visibility</p:attrName>
                                        </p:attrNameLst>
                                      </p:cBhvr>
                                      <p:to>
                                        <p:strVal val="visible"/>
                                      </p:to>
                                    </p:set>
                                    <p:animEffect transition="in" filter="wipe(up)">
                                      <p:cBhvr>
                                        <p:cTn id="27" dur="500"/>
                                        <p:tgtEl>
                                          <p:spTgt spid="3338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11853D7E-04AD-48E0-8ED0-9609FE5FFE9A}" type="slidenum">
              <a:rPr lang="en-US"/>
              <a:pPr/>
              <a:t>11</a:t>
            </a:fld>
            <a:endParaRPr lang="en-US" b="0">
              <a:latin typeface="Times New Roman" pitchFamily="18" charset="0"/>
            </a:endParaRPr>
          </a:p>
        </p:txBody>
      </p:sp>
      <p:sp>
        <p:nvSpPr>
          <p:cNvPr id="942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42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4212" name="Rectangle 4"/>
          <p:cNvSpPr>
            <a:spLocks noGrp="1" noChangeArrowheads="1"/>
          </p:cNvSpPr>
          <p:nvPr>
            <p:ph type="title"/>
          </p:nvPr>
        </p:nvSpPr>
        <p:spPr>
          <a:noFill/>
          <a:ln/>
        </p:spPr>
        <p:txBody>
          <a:bodyPr/>
          <a:lstStyle/>
          <a:p>
            <a:r>
              <a:rPr lang="pt-BR"/>
              <a:t>Preferências do consumidor </a:t>
            </a:r>
          </a:p>
        </p:txBody>
      </p:sp>
      <p:sp>
        <p:nvSpPr>
          <p:cNvPr id="94213" name="Rectangle 5"/>
          <p:cNvSpPr>
            <a:spLocks noGrp="1" noChangeArrowheads="1"/>
          </p:cNvSpPr>
          <p:nvPr>
            <p:ph type="body" idx="1"/>
          </p:nvPr>
        </p:nvSpPr>
        <p:spPr>
          <a:xfrm>
            <a:off x="1117600" y="1511300"/>
            <a:ext cx="7772400" cy="4089400"/>
          </a:xfrm>
          <a:noFill/>
          <a:ln/>
        </p:spPr>
        <p:txBody>
          <a:bodyPr/>
          <a:lstStyle/>
          <a:p>
            <a:pPr>
              <a:spcBef>
                <a:spcPct val="70000"/>
              </a:spcBef>
            </a:pPr>
            <a:r>
              <a:rPr lang="pt-BR">
                <a:solidFill>
                  <a:srgbClr val="FF3300"/>
                </a:solidFill>
              </a:rPr>
              <a:t>Cestas de mercado</a:t>
            </a:r>
          </a:p>
          <a:p>
            <a:pPr>
              <a:spcBef>
                <a:spcPct val="70000"/>
              </a:spcBef>
            </a:pPr>
            <a:r>
              <a:rPr lang="pt-BR">
                <a:solidFill>
                  <a:srgbClr val="336600"/>
                </a:solidFill>
              </a:rPr>
              <a:t>Uma</a:t>
            </a:r>
            <a:r>
              <a:rPr lang="pt-BR">
                <a:solidFill>
                  <a:schemeClr val="tx1"/>
                </a:solidFill>
              </a:rPr>
              <a:t> </a:t>
            </a:r>
            <a:r>
              <a:rPr lang="pt-BR">
                <a:solidFill>
                  <a:srgbClr val="FF3300"/>
                </a:solidFill>
              </a:rPr>
              <a:t>cesta de mercado</a:t>
            </a:r>
            <a:r>
              <a:rPr lang="pt-BR"/>
              <a:t> é um conjunto de uma ou mais mercadorias.</a:t>
            </a:r>
          </a:p>
          <a:p>
            <a:pPr>
              <a:spcBef>
                <a:spcPct val="70000"/>
              </a:spcBef>
            </a:pPr>
            <a:r>
              <a:rPr lang="pt-BR"/>
              <a:t>Uma cesta de mercado pode ser preferida a outra que contenha uma combinação diferente de mercadorias.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animEffect transition="in" filter="wipe(left)">
                                      <p:cBhvr>
                                        <p:cTn id="7" dur="500"/>
                                        <p:tgtEl>
                                          <p:spTgt spid="942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3">
                                            <p:txEl>
                                              <p:pRg st="1" end="1"/>
                                            </p:txEl>
                                          </p:spTgt>
                                        </p:tgtEl>
                                        <p:attrNameLst>
                                          <p:attrName>style.visibility</p:attrName>
                                        </p:attrNameLst>
                                      </p:cBhvr>
                                      <p:to>
                                        <p:strVal val="visible"/>
                                      </p:to>
                                    </p:set>
                                    <p:animEffect transition="in" filter="wipe(left)">
                                      <p:cBhvr>
                                        <p:cTn id="12" dur="500"/>
                                        <p:tgtEl>
                                          <p:spTgt spid="942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3">
                                            <p:txEl>
                                              <p:pRg st="2" end="2"/>
                                            </p:txEl>
                                          </p:spTgt>
                                        </p:tgtEl>
                                        <p:attrNameLst>
                                          <p:attrName>style.visibility</p:attrName>
                                        </p:attrNameLst>
                                      </p:cBhvr>
                                      <p:to>
                                        <p:strVal val="visible"/>
                                      </p:to>
                                    </p:set>
                                    <p:animEffect transition="in" filter="wipe(left)">
                                      <p:cBhvr>
                                        <p:cTn id="17" dur="500"/>
                                        <p:tgtEl>
                                          <p:spTgt spid="942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FE104A32-FAC4-428E-B4BF-7F0668CB2786}" type="slidenum">
              <a:rPr lang="en-US"/>
              <a:pPr/>
              <a:t>110</a:t>
            </a:fld>
            <a:endParaRPr lang="en-US" b="0">
              <a:latin typeface="Times New Roman" pitchFamily="18" charset="0"/>
            </a:endParaRPr>
          </a:p>
        </p:txBody>
      </p:sp>
      <p:sp>
        <p:nvSpPr>
          <p:cNvPr id="3358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58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5876" name="Rectangle 4"/>
          <p:cNvSpPr>
            <a:spLocks noGrp="1" noChangeArrowheads="1"/>
          </p:cNvSpPr>
          <p:nvPr>
            <p:ph type="title"/>
          </p:nvPr>
        </p:nvSpPr>
        <p:spPr>
          <a:noFill/>
          <a:ln/>
        </p:spPr>
        <p:txBody>
          <a:bodyPr/>
          <a:lstStyle/>
          <a:p>
            <a:r>
              <a:rPr lang="pt-BR"/>
              <a:t>Índices de custo de vida</a:t>
            </a:r>
          </a:p>
        </p:txBody>
      </p:sp>
      <p:grpSp>
        <p:nvGrpSpPr>
          <p:cNvPr id="335889" name="Group 17"/>
          <p:cNvGrpSpPr>
            <a:grpSpLocks/>
          </p:cNvGrpSpPr>
          <p:nvPr/>
        </p:nvGrpSpPr>
        <p:grpSpPr bwMode="auto">
          <a:xfrm>
            <a:off x="723900" y="3333750"/>
            <a:ext cx="8420100" cy="2209800"/>
            <a:chOff x="552" y="2436"/>
            <a:chExt cx="5160" cy="804"/>
          </a:xfrm>
        </p:grpSpPr>
        <p:sp>
          <p:nvSpPr>
            <p:cNvPr id="335881" name="Rectangle 9"/>
            <p:cNvSpPr>
              <a:spLocks noChangeArrowheads="1"/>
            </p:cNvSpPr>
            <p:nvPr/>
          </p:nvSpPr>
          <p:spPr bwMode="auto">
            <a:xfrm>
              <a:off x="552" y="2436"/>
              <a:ext cx="5064" cy="804"/>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sp>
          <p:nvSpPr>
            <p:cNvPr id="335882" name="Rectangle 10"/>
            <p:cNvSpPr>
              <a:spLocks noChangeArrowheads="1"/>
            </p:cNvSpPr>
            <p:nvPr/>
          </p:nvSpPr>
          <p:spPr bwMode="auto">
            <a:xfrm>
              <a:off x="576" y="2448"/>
              <a:ext cx="5136" cy="672"/>
            </a:xfrm>
            <a:prstGeom prst="rect">
              <a:avLst/>
            </a:prstGeom>
            <a:noFill/>
            <a:ln w="12700">
              <a:noFill/>
              <a:miter lim="800000"/>
              <a:headEnd/>
              <a:tailEnd/>
            </a:ln>
            <a:effectLst/>
          </p:spPr>
          <p:txBody>
            <a:bodyPr lIns="90488" tIns="44450" rIns="90488" bIns="44450"/>
            <a:lstStyle/>
            <a:p>
              <a:pPr marL="342900" indent="-342900" algn="l">
                <a:spcBef>
                  <a:spcPct val="70000"/>
                </a:spcBef>
                <a:buClr>
                  <a:srgbClr val="663300"/>
                </a:buClr>
                <a:buSzPct val="75000"/>
                <a:buFont typeface="Wingdings" pitchFamily="2" charset="2"/>
                <a:buNone/>
              </a:pPr>
              <a:r>
                <a:rPr lang="en-US" sz="3200" b="0"/>
                <a:t>Despesa de Rachel para obter o mesmo nível de utilidade</a:t>
              </a:r>
            </a:p>
            <a:p>
              <a:pPr marL="342900" indent="-342900" algn="l">
                <a:spcBef>
                  <a:spcPct val="70000"/>
                </a:spcBef>
                <a:buClr>
                  <a:srgbClr val="663300"/>
                </a:buClr>
                <a:buSzPct val="75000"/>
                <a:buFont typeface="Wingdings" pitchFamily="2" charset="2"/>
                <a:buNone/>
              </a:pPr>
              <a:r>
                <a:rPr lang="en-US" sz="2400" b="0"/>
                <a:t>$1.260 = 300 libras de alimentos x $2,20 por libra </a:t>
              </a:r>
            </a:p>
            <a:p>
              <a:pPr marL="342900" indent="-342900" algn="l">
                <a:lnSpc>
                  <a:spcPct val="50000"/>
                </a:lnSpc>
                <a:spcBef>
                  <a:spcPct val="70000"/>
                </a:spcBef>
                <a:buClr>
                  <a:srgbClr val="663300"/>
                </a:buClr>
                <a:buSzPct val="75000"/>
                <a:buFont typeface="Wingdings" pitchFamily="2" charset="2"/>
                <a:buNone/>
              </a:pPr>
              <a:r>
                <a:rPr lang="en-US" sz="2400" b="0"/>
                <a:t>            + 6 livros x $100 por livro</a:t>
              </a:r>
            </a:p>
          </p:txBody>
        </p:sp>
      </p:grpSp>
      <p:grpSp>
        <p:nvGrpSpPr>
          <p:cNvPr id="335888" name="Group 16"/>
          <p:cNvGrpSpPr>
            <a:grpSpLocks/>
          </p:cNvGrpSpPr>
          <p:nvPr/>
        </p:nvGrpSpPr>
        <p:grpSpPr bwMode="auto">
          <a:xfrm>
            <a:off x="723900" y="1581150"/>
            <a:ext cx="8191500" cy="1504950"/>
            <a:chOff x="552" y="1176"/>
            <a:chExt cx="5160" cy="816"/>
          </a:xfrm>
        </p:grpSpPr>
        <p:sp>
          <p:nvSpPr>
            <p:cNvPr id="335878" name="Rectangle 6"/>
            <p:cNvSpPr>
              <a:spLocks noChangeArrowheads="1"/>
            </p:cNvSpPr>
            <p:nvPr/>
          </p:nvSpPr>
          <p:spPr bwMode="auto">
            <a:xfrm>
              <a:off x="552" y="1188"/>
              <a:ext cx="5064" cy="804"/>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sp>
          <p:nvSpPr>
            <p:cNvPr id="335887" name="Rectangle 15"/>
            <p:cNvSpPr>
              <a:spLocks noChangeArrowheads="1"/>
            </p:cNvSpPr>
            <p:nvPr/>
          </p:nvSpPr>
          <p:spPr bwMode="auto">
            <a:xfrm>
              <a:off x="576" y="1176"/>
              <a:ext cx="5136" cy="672"/>
            </a:xfrm>
            <a:prstGeom prst="rect">
              <a:avLst/>
            </a:prstGeom>
            <a:noFill/>
            <a:ln w="12700">
              <a:noFill/>
              <a:miter lim="800000"/>
              <a:headEnd/>
              <a:tailEnd/>
            </a:ln>
            <a:effectLst/>
          </p:spPr>
          <p:txBody>
            <a:bodyPr lIns="90488" tIns="44450" rIns="90488" bIns="44450"/>
            <a:lstStyle/>
            <a:p>
              <a:pPr marL="342900" indent="-342900" algn="l">
                <a:spcBef>
                  <a:spcPct val="70000"/>
                </a:spcBef>
                <a:buClr>
                  <a:srgbClr val="663300"/>
                </a:buClr>
                <a:buSzPct val="75000"/>
                <a:buFont typeface="Wingdings" pitchFamily="2" charset="2"/>
                <a:buNone/>
              </a:pPr>
              <a:r>
                <a:rPr lang="en-US" sz="3200" b="0"/>
                <a:t>Despesa de Sarah</a:t>
              </a:r>
            </a:p>
            <a:p>
              <a:pPr marL="342900" indent="-342900" algn="l">
                <a:lnSpc>
                  <a:spcPct val="50000"/>
                </a:lnSpc>
                <a:spcBef>
                  <a:spcPct val="70000"/>
                </a:spcBef>
                <a:buClr>
                  <a:srgbClr val="663300"/>
                </a:buClr>
                <a:buSzPct val="75000"/>
                <a:buFont typeface="Wingdings" pitchFamily="2" charset="2"/>
                <a:buNone/>
              </a:pPr>
              <a:r>
                <a:rPr lang="en-US" sz="2400" b="0"/>
                <a:t>$500 = 100 libras de alimentos x $2 por libra </a:t>
              </a:r>
            </a:p>
            <a:p>
              <a:pPr marL="342900" indent="-342900" algn="l">
                <a:lnSpc>
                  <a:spcPct val="50000"/>
                </a:lnSpc>
                <a:spcBef>
                  <a:spcPct val="70000"/>
                </a:spcBef>
                <a:buClr>
                  <a:srgbClr val="663300"/>
                </a:buClr>
                <a:buSzPct val="75000"/>
                <a:buFont typeface="Wingdings" pitchFamily="2" charset="2"/>
                <a:buNone/>
              </a:pPr>
              <a:r>
                <a:rPr lang="en-US" sz="2400" b="0"/>
                <a:t>         + 15 livros x $20 por livro</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35888"/>
                                        </p:tgtEl>
                                        <p:attrNameLst>
                                          <p:attrName>style.visibility</p:attrName>
                                        </p:attrNameLst>
                                      </p:cBhvr>
                                      <p:to>
                                        <p:strVal val="visible"/>
                                      </p:to>
                                    </p:set>
                                    <p:animEffect transition="in" filter="barn(outVertical)">
                                      <p:cBhvr>
                                        <p:cTn id="7" dur="500"/>
                                        <p:tgtEl>
                                          <p:spTgt spid="33588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35889"/>
                                        </p:tgtEl>
                                        <p:attrNameLst>
                                          <p:attrName>style.visibility</p:attrName>
                                        </p:attrNameLst>
                                      </p:cBhvr>
                                      <p:to>
                                        <p:strVal val="visible"/>
                                      </p:to>
                                    </p:set>
                                    <p:animEffect transition="in" filter="barn(outVertical)">
                                      <p:cBhvr>
                                        <p:cTn id="12" dur="500"/>
                                        <p:tgtEl>
                                          <p:spTgt spid="335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84E1FAE0-2792-4344-93F7-943953C30515}" type="slidenum">
              <a:rPr lang="en-US"/>
              <a:pPr/>
              <a:t>111</a:t>
            </a:fld>
            <a:endParaRPr lang="en-US" b="0">
              <a:latin typeface="Times New Roman" pitchFamily="18" charset="0"/>
            </a:endParaRPr>
          </a:p>
        </p:txBody>
      </p:sp>
      <p:sp>
        <p:nvSpPr>
          <p:cNvPr id="3379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379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37924" name="Rectangle 4"/>
          <p:cNvSpPr>
            <a:spLocks noGrp="1" noChangeArrowheads="1"/>
          </p:cNvSpPr>
          <p:nvPr>
            <p:ph type="title"/>
          </p:nvPr>
        </p:nvSpPr>
        <p:spPr>
          <a:noFill/>
          <a:ln/>
        </p:spPr>
        <p:txBody>
          <a:bodyPr/>
          <a:lstStyle/>
          <a:p>
            <a:r>
              <a:rPr lang="pt-BR"/>
              <a:t>Índices de custo de vida</a:t>
            </a:r>
          </a:p>
        </p:txBody>
      </p:sp>
      <p:sp>
        <p:nvSpPr>
          <p:cNvPr id="337925" name="Rectangle 5"/>
          <p:cNvSpPr>
            <a:spLocks noGrp="1" noChangeArrowheads="1"/>
          </p:cNvSpPr>
          <p:nvPr>
            <p:ph type="body" idx="1"/>
          </p:nvPr>
        </p:nvSpPr>
        <p:spPr>
          <a:xfrm>
            <a:off x="990600" y="1828800"/>
            <a:ext cx="8077200" cy="4114800"/>
          </a:xfrm>
          <a:noFill/>
          <a:ln/>
        </p:spPr>
        <p:txBody>
          <a:bodyPr/>
          <a:lstStyle/>
          <a:p>
            <a:pPr>
              <a:lnSpc>
                <a:spcPct val="90000"/>
              </a:lnSpc>
              <a:spcBef>
                <a:spcPct val="70000"/>
              </a:spcBef>
            </a:pPr>
            <a:r>
              <a:rPr lang="pt-BR"/>
              <a:t>Para compensar o aumento do custo de vida, o </a:t>
            </a:r>
            <a:r>
              <a:rPr lang="pt-BR" i="1"/>
              <a:t>reajuste ideal </a:t>
            </a:r>
            <a:r>
              <a:rPr lang="pt-BR"/>
              <a:t>do orçamento de Rachel é de $760.</a:t>
            </a:r>
          </a:p>
          <a:p>
            <a:pPr>
              <a:lnSpc>
                <a:spcPct val="90000"/>
              </a:lnSpc>
              <a:spcBef>
                <a:spcPct val="70000"/>
              </a:spcBef>
            </a:pPr>
            <a:r>
              <a:rPr lang="pt-BR"/>
              <a:t>O </a:t>
            </a:r>
            <a:r>
              <a:rPr lang="pt-BR" i="1"/>
              <a:t>índice de custo de vida ideal</a:t>
            </a:r>
            <a:r>
              <a:rPr lang="pt-BR"/>
              <a:t> é $1.260/$500 = 2,52 ou 252.</a:t>
            </a:r>
          </a:p>
          <a:p>
            <a:pPr>
              <a:lnSpc>
                <a:spcPct val="90000"/>
              </a:lnSpc>
              <a:spcBef>
                <a:spcPct val="70000"/>
              </a:spcBef>
            </a:pPr>
            <a:r>
              <a:rPr lang="pt-BR"/>
              <a:t>Isso implica um aumento de 152% no custo de vida.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25">
                                            <p:txEl>
                                              <p:pRg st="0" end="0"/>
                                            </p:txEl>
                                          </p:spTgt>
                                        </p:tgtEl>
                                        <p:attrNameLst>
                                          <p:attrName>style.visibility</p:attrName>
                                        </p:attrNameLst>
                                      </p:cBhvr>
                                      <p:to>
                                        <p:strVal val="visible"/>
                                      </p:to>
                                    </p:set>
                                    <p:animEffect transition="in" filter="wipe(left)">
                                      <p:cBhvr>
                                        <p:cTn id="7" dur="500"/>
                                        <p:tgtEl>
                                          <p:spTgt spid="3379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25">
                                            <p:txEl>
                                              <p:pRg st="1" end="1"/>
                                            </p:txEl>
                                          </p:spTgt>
                                        </p:tgtEl>
                                        <p:attrNameLst>
                                          <p:attrName>style.visibility</p:attrName>
                                        </p:attrNameLst>
                                      </p:cBhvr>
                                      <p:to>
                                        <p:strVal val="visible"/>
                                      </p:to>
                                    </p:set>
                                    <p:animEffect transition="in" filter="wipe(left)">
                                      <p:cBhvr>
                                        <p:cTn id="12" dur="500"/>
                                        <p:tgtEl>
                                          <p:spTgt spid="3379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25">
                                            <p:txEl>
                                              <p:pRg st="2" end="2"/>
                                            </p:txEl>
                                          </p:spTgt>
                                        </p:tgtEl>
                                        <p:attrNameLst>
                                          <p:attrName>style.visibility</p:attrName>
                                        </p:attrNameLst>
                                      </p:cBhvr>
                                      <p:to>
                                        <p:strVal val="visible"/>
                                      </p:to>
                                    </p:set>
                                    <p:animEffect transition="in" filter="wipe(left)">
                                      <p:cBhvr>
                                        <p:cTn id="17" dur="500"/>
                                        <p:tgtEl>
                                          <p:spTgt spid="3379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5" grpId="0" build="p"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50" name="Espaço Reservado para Número de Slide 4"/>
          <p:cNvSpPr>
            <a:spLocks noGrp="1"/>
          </p:cNvSpPr>
          <p:nvPr>
            <p:ph type="sldNum" sz="quarter" idx="11"/>
          </p:nvPr>
        </p:nvSpPr>
        <p:spPr/>
        <p:txBody>
          <a:bodyPr/>
          <a:lstStyle/>
          <a:p>
            <a:r>
              <a:rPr lang="en-US"/>
              <a:t>Slide </a:t>
            </a:r>
            <a:fld id="{EB05E2A9-4414-4983-9919-27AE65D9E06F}" type="slidenum">
              <a:rPr lang="en-US"/>
              <a:pPr/>
              <a:t>112</a:t>
            </a:fld>
            <a:endParaRPr lang="en-US" b="0">
              <a:latin typeface="Times New Roman" pitchFamily="18" charset="0"/>
            </a:endParaRPr>
          </a:p>
        </p:txBody>
      </p:sp>
      <p:grpSp>
        <p:nvGrpSpPr>
          <p:cNvPr id="342074" name="Group 58"/>
          <p:cNvGrpSpPr>
            <a:grpSpLocks/>
          </p:cNvGrpSpPr>
          <p:nvPr/>
        </p:nvGrpSpPr>
        <p:grpSpPr bwMode="auto">
          <a:xfrm>
            <a:off x="2263775" y="1928813"/>
            <a:ext cx="6170613" cy="3998912"/>
            <a:chOff x="1426" y="1215"/>
            <a:chExt cx="3887" cy="2519"/>
          </a:xfrm>
        </p:grpSpPr>
        <p:sp>
          <p:nvSpPr>
            <p:cNvPr id="342050" name="Rectangle 34"/>
            <p:cNvSpPr>
              <a:spLocks noChangeArrowheads="1"/>
            </p:cNvSpPr>
            <p:nvPr/>
          </p:nvSpPr>
          <p:spPr bwMode="auto">
            <a:xfrm>
              <a:off x="3101" y="1215"/>
              <a:ext cx="2212" cy="1142"/>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Para que Rachel atinja</a:t>
              </a:r>
            </a:p>
            <a:p>
              <a:r>
                <a:rPr lang="en-US" sz="1600"/>
                <a:t>o mesmo nível de utilidade</a:t>
              </a:r>
            </a:p>
            <a:p>
              <a:r>
                <a:rPr lang="en-US" sz="1600"/>
                <a:t>de Sarah, considerando os preços</a:t>
              </a:r>
            </a:p>
            <a:p>
              <a:r>
                <a:rPr lang="en-US" sz="1600"/>
                <a:t> mais elevados, </a:t>
              </a:r>
            </a:p>
            <a:p>
              <a:r>
                <a:rPr lang="en-US" sz="1600"/>
                <a:t>seu orçamento deve ser </a:t>
              </a:r>
            </a:p>
            <a:p>
              <a:r>
                <a:rPr lang="en-US" sz="1600"/>
                <a:t>suficiente para que ela consuma </a:t>
              </a:r>
            </a:p>
            <a:p>
              <a:r>
                <a:rPr lang="en-US" sz="1600"/>
                <a:t>a cesta indicada pelo ponto </a:t>
              </a:r>
              <a:r>
                <a:rPr lang="en-US" sz="1600" i="1"/>
                <a:t>B.</a:t>
              </a:r>
            </a:p>
          </p:txBody>
        </p:sp>
        <p:sp>
          <p:nvSpPr>
            <p:cNvPr id="342021" name="Line 5"/>
            <p:cNvSpPr>
              <a:spLocks noChangeShapeType="1"/>
            </p:cNvSpPr>
            <p:nvPr/>
          </p:nvSpPr>
          <p:spPr bwMode="auto">
            <a:xfrm flipH="1" flipV="1">
              <a:off x="1426" y="2747"/>
              <a:ext cx="2956" cy="987"/>
            </a:xfrm>
            <a:prstGeom prst="line">
              <a:avLst/>
            </a:prstGeom>
            <a:noFill/>
            <a:ln w="50800">
              <a:solidFill>
                <a:srgbClr val="0000FF"/>
              </a:solidFill>
              <a:prstDash val="dash"/>
              <a:round/>
              <a:headEnd/>
              <a:tailEnd/>
            </a:ln>
            <a:effectLst/>
          </p:spPr>
          <p:txBody>
            <a:bodyPr wrap="none" anchor="ctr"/>
            <a:lstStyle/>
            <a:p>
              <a:endParaRPr lang="pt-BR"/>
            </a:p>
          </p:txBody>
        </p:sp>
        <p:sp>
          <p:nvSpPr>
            <p:cNvPr id="342060" name="Rectangle 44"/>
            <p:cNvSpPr>
              <a:spLocks noChangeArrowheads="1"/>
            </p:cNvSpPr>
            <p:nvPr/>
          </p:nvSpPr>
          <p:spPr bwMode="auto">
            <a:xfrm>
              <a:off x="4172" y="3404"/>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sp>
          <p:nvSpPr>
            <p:cNvPr id="342056" name="Line 40"/>
            <p:cNvSpPr>
              <a:spLocks noChangeShapeType="1"/>
            </p:cNvSpPr>
            <p:nvPr/>
          </p:nvSpPr>
          <p:spPr bwMode="auto">
            <a:xfrm flipH="1" flipV="1">
              <a:off x="2832" y="3258"/>
              <a:ext cx="12" cy="444"/>
            </a:xfrm>
            <a:prstGeom prst="line">
              <a:avLst/>
            </a:prstGeom>
            <a:noFill/>
            <a:ln w="25400">
              <a:solidFill>
                <a:schemeClr val="tx1"/>
              </a:solidFill>
              <a:prstDash val="dash"/>
              <a:round/>
              <a:headEnd/>
              <a:tailEnd/>
            </a:ln>
            <a:effectLst/>
          </p:spPr>
          <p:txBody>
            <a:bodyPr wrap="none" anchor="ctr"/>
            <a:lstStyle/>
            <a:p>
              <a:endParaRPr lang="pt-BR"/>
            </a:p>
          </p:txBody>
        </p:sp>
        <p:sp>
          <p:nvSpPr>
            <p:cNvPr id="342057" name="Line 41"/>
            <p:cNvSpPr>
              <a:spLocks noChangeShapeType="1"/>
            </p:cNvSpPr>
            <p:nvPr/>
          </p:nvSpPr>
          <p:spPr bwMode="auto">
            <a:xfrm>
              <a:off x="1476" y="3240"/>
              <a:ext cx="1336" cy="0"/>
            </a:xfrm>
            <a:prstGeom prst="line">
              <a:avLst/>
            </a:prstGeom>
            <a:noFill/>
            <a:ln w="25400">
              <a:solidFill>
                <a:schemeClr val="tx1"/>
              </a:solidFill>
              <a:prstDash val="dash"/>
              <a:round/>
              <a:headEnd/>
              <a:tailEnd/>
            </a:ln>
            <a:effectLst/>
          </p:spPr>
          <p:txBody>
            <a:bodyPr wrap="none" anchor="ctr"/>
            <a:lstStyle/>
            <a:p>
              <a:endParaRPr lang="pt-BR"/>
            </a:p>
          </p:txBody>
        </p:sp>
        <p:sp>
          <p:nvSpPr>
            <p:cNvPr id="342058" name="Rectangle 42"/>
            <p:cNvSpPr>
              <a:spLocks noChangeArrowheads="1"/>
            </p:cNvSpPr>
            <p:nvPr/>
          </p:nvSpPr>
          <p:spPr bwMode="auto">
            <a:xfrm>
              <a:off x="2828" y="292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342059" name="Oval 43"/>
            <p:cNvSpPr>
              <a:spLocks noChangeArrowheads="1"/>
            </p:cNvSpPr>
            <p:nvPr/>
          </p:nvSpPr>
          <p:spPr bwMode="auto">
            <a:xfrm>
              <a:off x="2784" y="31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grpSp>
        <p:nvGrpSpPr>
          <p:cNvPr id="342065" name="Group 49"/>
          <p:cNvGrpSpPr>
            <a:grpSpLocks/>
          </p:cNvGrpSpPr>
          <p:nvPr/>
        </p:nvGrpSpPr>
        <p:grpSpPr bwMode="auto">
          <a:xfrm>
            <a:off x="2336800" y="2794000"/>
            <a:ext cx="1885950" cy="3155950"/>
            <a:chOff x="1472" y="1760"/>
            <a:chExt cx="1188" cy="1988"/>
          </a:xfrm>
        </p:grpSpPr>
        <p:sp>
          <p:nvSpPr>
            <p:cNvPr id="342020" name="Line 4"/>
            <p:cNvSpPr>
              <a:spLocks noChangeShapeType="1"/>
            </p:cNvSpPr>
            <p:nvPr/>
          </p:nvSpPr>
          <p:spPr bwMode="auto">
            <a:xfrm>
              <a:off x="1472" y="1760"/>
              <a:ext cx="960" cy="1968"/>
            </a:xfrm>
            <a:prstGeom prst="line">
              <a:avLst/>
            </a:prstGeom>
            <a:noFill/>
            <a:ln w="50800">
              <a:solidFill>
                <a:srgbClr val="0000FF"/>
              </a:solidFill>
              <a:round/>
              <a:headEnd/>
              <a:tailEnd/>
            </a:ln>
            <a:effectLst/>
          </p:spPr>
          <p:txBody>
            <a:bodyPr wrap="none" anchor="ctr"/>
            <a:lstStyle/>
            <a:p>
              <a:endParaRPr lang="pt-BR"/>
            </a:p>
          </p:txBody>
        </p:sp>
        <p:sp>
          <p:nvSpPr>
            <p:cNvPr id="342049" name="Rectangle 33"/>
            <p:cNvSpPr>
              <a:spLocks noChangeArrowheads="1"/>
            </p:cNvSpPr>
            <p:nvPr/>
          </p:nvSpPr>
          <p:spPr bwMode="auto">
            <a:xfrm>
              <a:off x="2444" y="3500"/>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grpSp>
        <p:nvGrpSpPr>
          <p:cNvPr id="342071" name="Group 55"/>
          <p:cNvGrpSpPr>
            <a:grpSpLocks/>
          </p:cNvGrpSpPr>
          <p:nvPr/>
        </p:nvGrpSpPr>
        <p:grpSpPr bwMode="auto">
          <a:xfrm>
            <a:off x="2241550" y="2279650"/>
            <a:ext cx="3697288" cy="3540125"/>
            <a:chOff x="1412" y="1436"/>
            <a:chExt cx="2329" cy="2230"/>
          </a:xfrm>
        </p:grpSpPr>
        <p:sp>
          <p:nvSpPr>
            <p:cNvPr id="342052" name="Line 36"/>
            <p:cNvSpPr>
              <a:spLocks noChangeShapeType="1"/>
            </p:cNvSpPr>
            <p:nvPr/>
          </p:nvSpPr>
          <p:spPr bwMode="auto">
            <a:xfrm flipV="1">
              <a:off x="1872" y="2562"/>
              <a:ext cx="0" cy="1104"/>
            </a:xfrm>
            <a:prstGeom prst="line">
              <a:avLst/>
            </a:prstGeom>
            <a:noFill/>
            <a:ln w="25400">
              <a:solidFill>
                <a:schemeClr val="tx1"/>
              </a:solidFill>
              <a:prstDash val="dash"/>
              <a:round/>
              <a:headEnd/>
              <a:tailEnd/>
            </a:ln>
            <a:effectLst/>
          </p:spPr>
          <p:txBody>
            <a:bodyPr wrap="none" anchor="ctr"/>
            <a:lstStyle/>
            <a:p>
              <a:endParaRPr lang="pt-BR"/>
            </a:p>
          </p:txBody>
        </p:sp>
        <p:sp>
          <p:nvSpPr>
            <p:cNvPr id="342022" name="Freeform 6"/>
            <p:cNvSpPr>
              <a:spLocks/>
            </p:cNvSpPr>
            <p:nvPr/>
          </p:nvSpPr>
          <p:spPr bwMode="auto">
            <a:xfrm>
              <a:off x="1574" y="1692"/>
              <a:ext cx="2167" cy="1682"/>
            </a:xfrm>
            <a:custGeom>
              <a:avLst/>
              <a:gdLst/>
              <a:ahLst/>
              <a:cxnLst>
                <a:cxn ang="0">
                  <a:pos x="0" y="0"/>
                </a:cxn>
                <a:cxn ang="0">
                  <a:pos x="6" y="21"/>
                </a:cxn>
                <a:cxn ang="0">
                  <a:pos x="12" y="54"/>
                </a:cxn>
                <a:cxn ang="0">
                  <a:pos x="24" y="124"/>
                </a:cxn>
                <a:cxn ang="0">
                  <a:pos x="48" y="211"/>
                </a:cxn>
                <a:cxn ang="0">
                  <a:pos x="78" y="308"/>
                </a:cxn>
                <a:cxn ang="0">
                  <a:pos x="96" y="363"/>
                </a:cxn>
                <a:cxn ang="0">
                  <a:pos x="120" y="428"/>
                </a:cxn>
                <a:cxn ang="0">
                  <a:pos x="167" y="563"/>
                </a:cxn>
                <a:cxn ang="0">
                  <a:pos x="227" y="704"/>
                </a:cxn>
                <a:cxn ang="0">
                  <a:pos x="263" y="774"/>
                </a:cxn>
                <a:cxn ang="0">
                  <a:pos x="305" y="834"/>
                </a:cxn>
                <a:cxn ang="0">
                  <a:pos x="353" y="893"/>
                </a:cxn>
                <a:cxn ang="0">
                  <a:pos x="413" y="953"/>
                </a:cxn>
                <a:cxn ang="0">
                  <a:pos x="538" y="1067"/>
                </a:cxn>
                <a:cxn ang="0">
                  <a:pos x="676" y="1170"/>
                </a:cxn>
                <a:cxn ang="0">
                  <a:pos x="808" y="1262"/>
                </a:cxn>
                <a:cxn ang="0">
                  <a:pos x="933" y="1343"/>
                </a:cxn>
                <a:cxn ang="0">
                  <a:pos x="1053" y="1408"/>
                </a:cxn>
                <a:cxn ang="0">
                  <a:pos x="1173" y="1462"/>
                </a:cxn>
                <a:cxn ang="0">
                  <a:pos x="1292" y="1505"/>
                </a:cxn>
                <a:cxn ang="0">
                  <a:pos x="1430" y="1549"/>
                </a:cxn>
                <a:cxn ang="0">
                  <a:pos x="1568" y="1581"/>
                </a:cxn>
                <a:cxn ang="0">
                  <a:pos x="1705" y="1603"/>
                </a:cxn>
                <a:cxn ang="0">
                  <a:pos x="1831" y="1625"/>
                </a:cxn>
                <a:cxn ang="0">
                  <a:pos x="1939" y="1641"/>
                </a:cxn>
                <a:cxn ang="0">
                  <a:pos x="2046" y="1646"/>
                </a:cxn>
                <a:cxn ang="0">
                  <a:pos x="2130" y="1652"/>
                </a:cxn>
                <a:cxn ang="0">
                  <a:pos x="2172" y="1657"/>
                </a:cxn>
                <a:cxn ang="0">
                  <a:pos x="2202" y="1657"/>
                </a:cxn>
              </a:cxnLst>
              <a:rect l="0" t="0" r="r" b="b"/>
              <a:pathLst>
                <a:path w="2203" h="1658">
                  <a:moveTo>
                    <a:pt x="0" y="0"/>
                  </a:moveTo>
                  <a:lnTo>
                    <a:pt x="6" y="21"/>
                  </a:lnTo>
                  <a:lnTo>
                    <a:pt x="12" y="54"/>
                  </a:lnTo>
                  <a:lnTo>
                    <a:pt x="24" y="124"/>
                  </a:lnTo>
                  <a:lnTo>
                    <a:pt x="48" y="211"/>
                  </a:lnTo>
                  <a:lnTo>
                    <a:pt x="78" y="308"/>
                  </a:lnTo>
                  <a:lnTo>
                    <a:pt x="96" y="363"/>
                  </a:lnTo>
                  <a:lnTo>
                    <a:pt x="120" y="428"/>
                  </a:lnTo>
                  <a:lnTo>
                    <a:pt x="167" y="563"/>
                  </a:lnTo>
                  <a:lnTo>
                    <a:pt x="227" y="704"/>
                  </a:lnTo>
                  <a:lnTo>
                    <a:pt x="263" y="774"/>
                  </a:lnTo>
                  <a:lnTo>
                    <a:pt x="305" y="834"/>
                  </a:lnTo>
                  <a:lnTo>
                    <a:pt x="353" y="893"/>
                  </a:lnTo>
                  <a:lnTo>
                    <a:pt x="413" y="953"/>
                  </a:lnTo>
                  <a:lnTo>
                    <a:pt x="538" y="1067"/>
                  </a:lnTo>
                  <a:lnTo>
                    <a:pt x="676" y="1170"/>
                  </a:lnTo>
                  <a:lnTo>
                    <a:pt x="808" y="1262"/>
                  </a:lnTo>
                  <a:lnTo>
                    <a:pt x="933" y="1343"/>
                  </a:lnTo>
                  <a:lnTo>
                    <a:pt x="1053" y="1408"/>
                  </a:lnTo>
                  <a:lnTo>
                    <a:pt x="1173" y="1462"/>
                  </a:lnTo>
                  <a:lnTo>
                    <a:pt x="1292" y="1505"/>
                  </a:lnTo>
                  <a:lnTo>
                    <a:pt x="1430" y="1549"/>
                  </a:lnTo>
                  <a:lnTo>
                    <a:pt x="1568" y="1581"/>
                  </a:lnTo>
                  <a:lnTo>
                    <a:pt x="1705" y="1603"/>
                  </a:lnTo>
                  <a:lnTo>
                    <a:pt x="1831" y="1625"/>
                  </a:lnTo>
                  <a:lnTo>
                    <a:pt x="1939" y="1641"/>
                  </a:lnTo>
                  <a:lnTo>
                    <a:pt x="2046" y="1646"/>
                  </a:lnTo>
                  <a:lnTo>
                    <a:pt x="2130" y="1652"/>
                  </a:lnTo>
                  <a:lnTo>
                    <a:pt x="2172" y="1657"/>
                  </a:lnTo>
                  <a:lnTo>
                    <a:pt x="2202" y="165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342051" name="Line 35"/>
            <p:cNvSpPr>
              <a:spLocks noChangeShapeType="1"/>
            </p:cNvSpPr>
            <p:nvPr/>
          </p:nvSpPr>
          <p:spPr bwMode="auto">
            <a:xfrm>
              <a:off x="1512" y="2592"/>
              <a:ext cx="328" cy="0"/>
            </a:xfrm>
            <a:prstGeom prst="line">
              <a:avLst/>
            </a:prstGeom>
            <a:noFill/>
            <a:ln w="25400">
              <a:solidFill>
                <a:schemeClr val="tx1"/>
              </a:solidFill>
              <a:prstDash val="dash"/>
              <a:round/>
              <a:headEnd/>
              <a:tailEnd/>
            </a:ln>
            <a:effectLst/>
          </p:spPr>
          <p:txBody>
            <a:bodyPr wrap="none" anchor="ctr"/>
            <a:lstStyle/>
            <a:p>
              <a:endParaRPr lang="pt-BR"/>
            </a:p>
          </p:txBody>
        </p:sp>
        <p:sp>
          <p:nvSpPr>
            <p:cNvPr id="342053" name="Oval 37"/>
            <p:cNvSpPr>
              <a:spLocks noChangeArrowheads="1"/>
            </p:cNvSpPr>
            <p:nvPr/>
          </p:nvSpPr>
          <p:spPr bwMode="auto">
            <a:xfrm>
              <a:off x="1824" y="254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42054" name="Rectangle 38"/>
            <p:cNvSpPr>
              <a:spLocks noChangeArrowheads="1"/>
            </p:cNvSpPr>
            <p:nvPr/>
          </p:nvSpPr>
          <p:spPr bwMode="auto">
            <a:xfrm>
              <a:off x="1412" y="143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sp>
          <p:nvSpPr>
            <p:cNvPr id="342055" name="Rectangle 39"/>
            <p:cNvSpPr>
              <a:spLocks noChangeArrowheads="1"/>
            </p:cNvSpPr>
            <p:nvPr/>
          </p:nvSpPr>
          <p:spPr bwMode="auto">
            <a:xfrm>
              <a:off x="1868" y="2300"/>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grpSp>
      <p:sp>
        <p:nvSpPr>
          <p:cNvPr id="3420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20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2023" name="Rectangle 7"/>
          <p:cNvSpPr>
            <a:spLocks noGrp="1" noChangeArrowheads="1"/>
          </p:cNvSpPr>
          <p:nvPr>
            <p:ph type="title"/>
          </p:nvPr>
        </p:nvSpPr>
        <p:spPr>
          <a:noFill/>
          <a:ln/>
        </p:spPr>
        <p:txBody>
          <a:bodyPr/>
          <a:lstStyle/>
          <a:p>
            <a:r>
              <a:rPr lang="pt-BR"/>
              <a:t>Índices de custo de vida</a:t>
            </a:r>
          </a:p>
        </p:txBody>
      </p:sp>
      <p:sp>
        <p:nvSpPr>
          <p:cNvPr id="34202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202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2026" name="Rectangle 1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2027" name="Rectangle 1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2028" name="Line 12"/>
          <p:cNvSpPr>
            <a:spLocks noChangeShapeType="1"/>
          </p:cNvSpPr>
          <p:nvPr/>
        </p:nvSpPr>
        <p:spPr bwMode="auto">
          <a:xfrm>
            <a:off x="2305050" y="1739900"/>
            <a:ext cx="0" cy="4184650"/>
          </a:xfrm>
          <a:prstGeom prst="line">
            <a:avLst/>
          </a:prstGeom>
          <a:noFill/>
          <a:ln w="25400">
            <a:solidFill>
              <a:schemeClr val="tx1"/>
            </a:solidFill>
            <a:round/>
            <a:headEnd/>
            <a:tailEnd/>
          </a:ln>
          <a:effectLst/>
        </p:spPr>
        <p:txBody>
          <a:bodyPr wrap="none" anchor="ctr"/>
          <a:lstStyle/>
          <a:p>
            <a:endParaRPr lang="pt-BR"/>
          </a:p>
        </p:txBody>
      </p:sp>
      <p:sp>
        <p:nvSpPr>
          <p:cNvPr id="342029" name="Line 13"/>
          <p:cNvSpPr>
            <a:spLocks noChangeShapeType="1"/>
          </p:cNvSpPr>
          <p:nvPr/>
        </p:nvSpPr>
        <p:spPr bwMode="auto">
          <a:xfrm>
            <a:off x="2281238" y="5930900"/>
            <a:ext cx="5078412" cy="0"/>
          </a:xfrm>
          <a:prstGeom prst="line">
            <a:avLst/>
          </a:prstGeom>
          <a:noFill/>
          <a:ln w="25400">
            <a:solidFill>
              <a:schemeClr val="tx1"/>
            </a:solidFill>
            <a:round/>
            <a:headEnd/>
            <a:tailEnd/>
          </a:ln>
          <a:effectLst/>
        </p:spPr>
        <p:txBody>
          <a:bodyPr wrap="none" anchor="ctr"/>
          <a:lstStyle/>
          <a:p>
            <a:endParaRPr lang="pt-BR"/>
          </a:p>
        </p:txBody>
      </p:sp>
      <p:sp>
        <p:nvSpPr>
          <p:cNvPr id="342030" name="Rectangle 14"/>
          <p:cNvSpPr>
            <a:spLocks noChangeArrowheads="1"/>
          </p:cNvSpPr>
          <p:nvPr/>
        </p:nvSpPr>
        <p:spPr bwMode="auto">
          <a:xfrm>
            <a:off x="7362825" y="5613400"/>
            <a:ext cx="1641475" cy="638175"/>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(lb./trimestre)</a:t>
            </a:r>
          </a:p>
        </p:txBody>
      </p:sp>
      <p:sp>
        <p:nvSpPr>
          <p:cNvPr id="342031" name="Rectangle 15"/>
          <p:cNvSpPr>
            <a:spLocks noChangeArrowheads="1"/>
          </p:cNvSpPr>
          <p:nvPr/>
        </p:nvSpPr>
        <p:spPr bwMode="auto">
          <a:xfrm>
            <a:off x="571500" y="1517650"/>
            <a:ext cx="1565275" cy="912813"/>
          </a:xfrm>
          <a:prstGeom prst="rect">
            <a:avLst/>
          </a:prstGeom>
          <a:noFill/>
          <a:ln w="12700">
            <a:noFill/>
            <a:miter lim="800000"/>
            <a:headEnd/>
            <a:tailEnd/>
          </a:ln>
          <a:effectLst/>
        </p:spPr>
        <p:txBody>
          <a:bodyPr wrap="none" lIns="90488" tIns="44450" rIns="90488" bIns="44450">
            <a:spAutoFit/>
          </a:bodyPr>
          <a:lstStyle/>
          <a:p>
            <a:pPr algn="r"/>
            <a:r>
              <a:rPr lang="en-US"/>
              <a:t>Livros</a:t>
            </a:r>
          </a:p>
          <a:p>
            <a:pPr algn="r"/>
            <a:r>
              <a:rPr lang="en-US"/>
              <a:t>(unidade por</a:t>
            </a:r>
          </a:p>
          <a:p>
            <a:pPr algn="r"/>
            <a:r>
              <a:rPr lang="en-US"/>
              <a:t> trimestre)</a:t>
            </a:r>
          </a:p>
        </p:txBody>
      </p:sp>
      <p:sp>
        <p:nvSpPr>
          <p:cNvPr id="342032" name="Rectangle 16"/>
          <p:cNvSpPr>
            <a:spLocks noChangeArrowheads="1"/>
          </p:cNvSpPr>
          <p:nvPr/>
        </p:nvSpPr>
        <p:spPr bwMode="auto">
          <a:xfrm>
            <a:off x="541496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450</a:t>
            </a:r>
          </a:p>
        </p:txBody>
      </p:sp>
      <p:sp>
        <p:nvSpPr>
          <p:cNvPr id="342033" name="Rectangle 17"/>
          <p:cNvSpPr>
            <a:spLocks noChangeArrowheads="1"/>
          </p:cNvSpPr>
          <p:nvPr/>
        </p:nvSpPr>
        <p:spPr bwMode="auto">
          <a:xfrm>
            <a:off x="1917700" y="25844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25</a:t>
            </a:r>
          </a:p>
        </p:txBody>
      </p:sp>
      <p:sp>
        <p:nvSpPr>
          <p:cNvPr id="342034" name="Rectangle 18"/>
          <p:cNvSpPr>
            <a:spLocks noChangeArrowheads="1"/>
          </p:cNvSpPr>
          <p:nvPr/>
        </p:nvSpPr>
        <p:spPr bwMode="auto">
          <a:xfrm>
            <a:off x="1917700" y="323850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20</a:t>
            </a:r>
          </a:p>
        </p:txBody>
      </p:sp>
      <p:sp>
        <p:nvSpPr>
          <p:cNvPr id="342035" name="Rectangle 19"/>
          <p:cNvSpPr>
            <a:spLocks noChangeArrowheads="1"/>
          </p:cNvSpPr>
          <p:nvPr/>
        </p:nvSpPr>
        <p:spPr bwMode="auto">
          <a:xfrm>
            <a:off x="1917700" y="3894138"/>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15</a:t>
            </a:r>
          </a:p>
        </p:txBody>
      </p:sp>
      <p:sp>
        <p:nvSpPr>
          <p:cNvPr id="342036" name="Rectangle 20"/>
          <p:cNvSpPr>
            <a:spLocks noChangeArrowheads="1"/>
          </p:cNvSpPr>
          <p:nvPr/>
        </p:nvSpPr>
        <p:spPr bwMode="auto">
          <a:xfrm>
            <a:off x="1917700" y="4549775"/>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10</a:t>
            </a:r>
          </a:p>
        </p:txBody>
      </p:sp>
      <p:sp>
        <p:nvSpPr>
          <p:cNvPr id="342037" name="Rectangle 21"/>
          <p:cNvSpPr>
            <a:spLocks noChangeArrowheads="1"/>
          </p:cNvSpPr>
          <p:nvPr/>
        </p:nvSpPr>
        <p:spPr bwMode="auto">
          <a:xfrm>
            <a:off x="2032000" y="5205413"/>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5</a:t>
            </a:r>
          </a:p>
        </p:txBody>
      </p:sp>
      <p:sp>
        <p:nvSpPr>
          <p:cNvPr id="342038" name="Rectangle 22"/>
          <p:cNvSpPr>
            <a:spLocks noChangeArrowheads="1"/>
          </p:cNvSpPr>
          <p:nvPr/>
        </p:nvSpPr>
        <p:spPr bwMode="auto">
          <a:xfrm>
            <a:off x="2127250" y="5937250"/>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0</a:t>
            </a:r>
          </a:p>
        </p:txBody>
      </p:sp>
      <p:sp>
        <p:nvSpPr>
          <p:cNvPr id="342039" name="Rectangle 23"/>
          <p:cNvSpPr>
            <a:spLocks noChangeArrowheads="1"/>
          </p:cNvSpPr>
          <p:nvPr/>
        </p:nvSpPr>
        <p:spPr bwMode="auto">
          <a:xfrm>
            <a:off x="6775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600</a:t>
            </a:r>
          </a:p>
        </p:txBody>
      </p:sp>
      <p:sp>
        <p:nvSpPr>
          <p:cNvPr id="342040" name="Rectangle 24"/>
          <p:cNvSpPr>
            <a:spLocks noChangeArrowheads="1"/>
          </p:cNvSpPr>
          <p:nvPr/>
        </p:nvSpPr>
        <p:spPr bwMode="auto">
          <a:xfrm>
            <a:off x="2352675" y="59372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50</a:t>
            </a:r>
          </a:p>
        </p:txBody>
      </p:sp>
      <p:sp>
        <p:nvSpPr>
          <p:cNvPr id="342041" name="Rectangle 25"/>
          <p:cNvSpPr>
            <a:spLocks noChangeArrowheads="1"/>
          </p:cNvSpPr>
          <p:nvPr/>
        </p:nvSpPr>
        <p:spPr bwMode="auto">
          <a:xfrm>
            <a:off x="269240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100</a:t>
            </a:r>
          </a:p>
        </p:txBody>
      </p:sp>
      <p:sp>
        <p:nvSpPr>
          <p:cNvPr id="342042" name="Rectangle 26"/>
          <p:cNvSpPr>
            <a:spLocks noChangeArrowheads="1"/>
          </p:cNvSpPr>
          <p:nvPr/>
        </p:nvSpPr>
        <p:spPr bwMode="auto">
          <a:xfrm>
            <a:off x="314642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200</a:t>
            </a:r>
          </a:p>
        </p:txBody>
      </p:sp>
      <p:sp>
        <p:nvSpPr>
          <p:cNvPr id="342043" name="Rectangle 27"/>
          <p:cNvSpPr>
            <a:spLocks noChangeArrowheads="1"/>
          </p:cNvSpPr>
          <p:nvPr/>
        </p:nvSpPr>
        <p:spPr bwMode="auto">
          <a:xfrm>
            <a:off x="3600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250</a:t>
            </a:r>
          </a:p>
        </p:txBody>
      </p:sp>
      <p:sp>
        <p:nvSpPr>
          <p:cNvPr id="342044" name="Rectangle 28"/>
          <p:cNvSpPr>
            <a:spLocks noChangeArrowheads="1"/>
          </p:cNvSpPr>
          <p:nvPr/>
        </p:nvSpPr>
        <p:spPr bwMode="auto">
          <a:xfrm>
            <a:off x="405447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300</a:t>
            </a:r>
          </a:p>
        </p:txBody>
      </p:sp>
      <p:sp>
        <p:nvSpPr>
          <p:cNvPr id="342045" name="Rectangle 29"/>
          <p:cNvSpPr>
            <a:spLocks noChangeArrowheads="1"/>
          </p:cNvSpPr>
          <p:nvPr/>
        </p:nvSpPr>
        <p:spPr bwMode="auto">
          <a:xfrm>
            <a:off x="45069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350</a:t>
            </a:r>
          </a:p>
        </p:txBody>
      </p:sp>
      <p:sp>
        <p:nvSpPr>
          <p:cNvPr id="342046" name="Rectangle 30"/>
          <p:cNvSpPr>
            <a:spLocks noChangeArrowheads="1"/>
          </p:cNvSpPr>
          <p:nvPr/>
        </p:nvSpPr>
        <p:spPr bwMode="auto">
          <a:xfrm>
            <a:off x="496093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400</a:t>
            </a:r>
          </a:p>
        </p:txBody>
      </p:sp>
      <p:sp>
        <p:nvSpPr>
          <p:cNvPr id="342047" name="Rectangle 31"/>
          <p:cNvSpPr>
            <a:spLocks noChangeArrowheads="1"/>
          </p:cNvSpPr>
          <p:nvPr/>
        </p:nvSpPr>
        <p:spPr bwMode="auto">
          <a:xfrm>
            <a:off x="63230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550</a:t>
            </a:r>
          </a:p>
        </p:txBody>
      </p:sp>
      <p:sp>
        <p:nvSpPr>
          <p:cNvPr id="342048" name="Rectangle 32"/>
          <p:cNvSpPr>
            <a:spLocks noChangeArrowheads="1"/>
          </p:cNvSpPr>
          <p:nvPr/>
        </p:nvSpPr>
        <p:spPr bwMode="auto">
          <a:xfrm>
            <a:off x="586898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500</a:t>
            </a:r>
          </a:p>
        </p:txBody>
      </p:sp>
      <p:sp>
        <p:nvSpPr>
          <p:cNvPr id="342076" name="Text Box 60"/>
          <p:cNvSpPr txBox="1">
            <a:spLocks noChangeArrowheads="1"/>
          </p:cNvSpPr>
          <p:nvPr/>
        </p:nvSpPr>
        <p:spPr bwMode="auto">
          <a:xfrm>
            <a:off x="4092575" y="1249363"/>
            <a:ext cx="43132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Índices de custo de vida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2065"/>
                                        </p:tgtEl>
                                        <p:attrNameLst>
                                          <p:attrName>style.visibility</p:attrName>
                                        </p:attrNameLst>
                                      </p:cBhvr>
                                      <p:to>
                                        <p:strVal val="visible"/>
                                      </p:to>
                                    </p:set>
                                    <p:animEffect transition="in" filter="wipe(left)">
                                      <p:cBhvr>
                                        <p:cTn id="7" dur="500"/>
                                        <p:tgtEl>
                                          <p:spTgt spid="3420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2071"/>
                                        </p:tgtEl>
                                        <p:attrNameLst>
                                          <p:attrName>style.visibility</p:attrName>
                                        </p:attrNameLst>
                                      </p:cBhvr>
                                      <p:to>
                                        <p:strVal val="visible"/>
                                      </p:to>
                                    </p:set>
                                    <p:animEffect transition="in" filter="wipe(left)">
                                      <p:cBhvr>
                                        <p:cTn id="12" dur="500"/>
                                        <p:tgtEl>
                                          <p:spTgt spid="34207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42074"/>
                                        </p:tgtEl>
                                        <p:attrNameLst>
                                          <p:attrName>style.visibility</p:attrName>
                                        </p:attrNameLst>
                                      </p:cBhvr>
                                      <p:to>
                                        <p:strVal val="visible"/>
                                      </p:to>
                                    </p:set>
                                    <p:animEffect transition="in" filter="wipe(left)">
                                      <p:cBhvr>
                                        <p:cTn id="17" dur="500"/>
                                        <p:tgtEl>
                                          <p:spTgt spid="342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218FA51-BBFC-4382-8E4F-D234E781F9FF}" type="slidenum">
              <a:rPr lang="en-US"/>
              <a:pPr/>
              <a:t>113</a:t>
            </a:fld>
            <a:endParaRPr lang="en-US" b="0">
              <a:latin typeface="Times New Roman" pitchFamily="18" charset="0"/>
            </a:endParaRPr>
          </a:p>
        </p:txBody>
      </p:sp>
      <p:sp>
        <p:nvSpPr>
          <p:cNvPr id="3440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40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4068" name="Rectangle 4"/>
          <p:cNvSpPr>
            <a:spLocks noGrp="1" noChangeArrowheads="1"/>
          </p:cNvSpPr>
          <p:nvPr>
            <p:ph type="title"/>
          </p:nvPr>
        </p:nvSpPr>
        <p:spPr>
          <a:noFill/>
          <a:ln/>
        </p:spPr>
        <p:txBody>
          <a:bodyPr/>
          <a:lstStyle/>
          <a:p>
            <a:r>
              <a:rPr lang="pt-BR"/>
              <a:t>Índices de custo de vida</a:t>
            </a:r>
          </a:p>
        </p:txBody>
      </p:sp>
      <p:sp>
        <p:nvSpPr>
          <p:cNvPr id="344069" name="Rectangle 5"/>
          <p:cNvSpPr>
            <a:spLocks noGrp="1" noChangeArrowheads="1"/>
          </p:cNvSpPr>
          <p:nvPr>
            <p:ph type="body" idx="1"/>
          </p:nvPr>
        </p:nvSpPr>
        <p:spPr>
          <a:xfrm>
            <a:off x="990600" y="1828800"/>
            <a:ext cx="8077200" cy="4114800"/>
          </a:xfrm>
          <a:noFill/>
          <a:ln/>
        </p:spPr>
        <p:txBody>
          <a:bodyPr/>
          <a:lstStyle/>
          <a:p>
            <a:pPr>
              <a:spcBef>
                <a:spcPct val="70000"/>
              </a:spcBef>
            </a:pPr>
            <a:r>
              <a:rPr lang="pt-BR"/>
              <a:t>O índice de custo de vida ideal representa o custo de obter um determinado nível de utilidade a preços correntes (preços de 2000) dividido pelo custo de obter o mesmo nível de utilidade a preços do ano-base (preços de 1990).</a:t>
            </a:r>
          </a:p>
        </p:txBody>
      </p:sp>
    </p:spTree>
  </p:cSld>
  <p:clrMapOvr>
    <a:masterClrMapping/>
  </p:clrMapOvr>
  <p:transition spd="med">
    <p:wipe dir="r"/>
  </p:transition>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4CD85296-3095-404A-A2A6-8AF689779D9D}" type="slidenum">
              <a:rPr lang="en-US"/>
              <a:pPr/>
              <a:t>114</a:t>
            </a:fld>
            <a:endParaRPr lang="en-US" b="0">
              <a:latin typeface="Times New Roman" pitchFamily="18" charset="0"/>
            </a:endParaRPr>
          </a:p>
        </p:txBody>
      </p:sp>
      <p:sp>
        <p:nvSpPr>
          <p:cNvPr id="34611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611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6116" name="Rectangle 1028"/>
          <p:cNvSpPr>
            <a:spLocks noGrp="1" noChangeArrowheads="1"/>
          </p:cNvSpPr>
          <p:nvPr>
            <p:ph type="title"/>
          </p:nvPr>
        </p:nvSpPr>
        <p:spPr>
          <a:noFill/>
          <a:ln/>
        </p:spPr>
        <p:txBody>
          <a:bodyPr/>
          <a:lstStyle/>
          <a:p>
            <a:r>
              <a:rPr lang="pt-BR"/>
              <a:t>Índices de custo de vida</a:t>
            </a:r>
          </a:p>
        </p:txBody>
      </p:sp>
      <p:sp>
        <p:nvSpPr>
          <p:cNvPr id="346117" name="Rectangle 1029"/>
          <p:cNvSpPr>
            <a:spLocks noGrp="1" noChangeArrowheads="1"/>
          </p:cNvSpPr>
          <p:nvPr>
            <p:ph type="body" idx="1"/>
          </p:nvPr>
        </p:nvSpPr>
        <p:spPr>
          <a:xfrm>
            <a:off x="990600" y="1828800"/>
            <a:ext cx="8077200" cy="4610100"/>
          </a:xfrm>
          <a:noFill/>
          <a:ln/>
        </p:spPr>
        <p:txBody>
          <a:bodyPr/>
          <a:lstStyle/>
          <a:p>
            <a:pPr>
              <a:lnSpc>
                <a:spcPct val="90000"/>
              </a:lnSpc>
              <a:spcBef>
                <a:spcPct val="70000"/>
              </a:spcBef>
            </a:pPr>
            <a:r>
              <a:rPr lang="pt-BR"/>
              <a:t>Para calcular tal índice de custo de vida para a economia como um todo seria necessária uma grande quantidade de informações.</a:t>
            </a:r>
          </a:p>
          <a:p>
            <a:pPr>
              <a:lnSpc>
                <a:spcPct val="90000"/>
              </a:lnSpc>
              <a:spcBef>
                <a:spcPct val="70000"/>
              </a:spcBef>
            </a:pPr>
            <a:r>
              <a:rPr lang="pt-BR"/>
              <a:t>Índices de preço, como o IPC, em geral usam uma cesta de consumo fixa no período base.</a:t>
            </a:r>
          </a:p>
          <a:p>
            <a:pPr lvl="1">
              <a:lnSpc>
                <a:spcPct val="90000"/>
              </a:lnSpc>
              <a:buSzPct val="75000"/>
            </a:pPr>
            <a:r>
              <a:rPr lang="pt-BR"/>
              <a:t>Tais índices são denominados: </a:t>
            </a:r>
            <a:r>
              <a:rPr lang="pt-BR" u="sng"/>
              <a:t>índice de preços de Laspeyres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6117">
                                            <p:txEl>
                                              <p:pRg st="0" end="0"/>
                                            </p:txEl>
                                          </p:spTgt>
                                        </p:tgtEl>
                                        <p:attrNameLst>
                                          <p:attrName>style.visibility</p:attrName>
                                        </p:attrNameLst>
                                      </p:cBhvr>
                                      <p:to>
                                        <p:strVal val="visible"/>
                                      </p:to>
                                    </p:set>
                                    <p:animEffect transition="in" filter="wipe(left)">
                                      <p:cBhvr>
                                        <p:cTn id="7" dur="500"/>
                                        <p:tgtEl>
                                          <p:spTgt spid="3461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6117">
                                            <p:txEl>
                                              <p:pRg st="1" end="1"/>
                                            </p:txEl>
                                          </p:spTgt>
                                        </p:tgtEl>
                                        <p:attrNameLst>
                                          <p:attrName>style.visibility</p:attrName>
                                        </p:attrNameLst>
                                      </p:cBhvr>
                                      <p:to>
                                        <p:strVal val="visible"/>
                                      </p:to>
                                    </p:set>
                                    <p:animEffect transition="in" filter="wipe(left)">
                                      <p:cBhvr>
                                        <p:cTn id="12" dur="500"/>
                                        <p:tgtEl>
                                          <p:spTgt spid="34611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46117">
                                            <p:txEl>
                                              <p:pRg st="2" end="2"/>
                                            </p:txEl>
                                          </p:spTgt>
                                        </p:tgtEl>
                                        <p:attrNameLst>
                                          <p:attrName>style.visibility</p:attrName>
                                        </p:attrNameLst>
                                      </p:cBhvr>
                                      <p:to>
                                        <p:strVal val="visible"/>
                                      </p:to>
                                    </p:set>
                                    <p:animEffect transition="in" filter="wipe(left)">
                                      <p:cBhvr>
                                        <p:cTn id="15" dur="500"/>
                                        <p:tgtEl>
                                          <p:spTgt spid="3461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7"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E61EAE2A-207D-4F58-ACCC-1973D623EE8A}" type="slidenum">
              <a:rPr lang="en-US"/>
              <a:pPr/>
              <a:t>115</a:t>
            </a:fld>
            <a:endParaRPr lang="en-US" b="0">
              <a:latin typeface="Times New Roman" pitchFamily="18" charset="0"/>
            </a:endParaRPr>
          </a:p>
        </p:txBody>
      </p:sp>
      <p:sp>
        <p:nvSpPr>
          <p:cNvPr id="3481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481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48164" name="Rectangle 4"/>
          <p:cNvSpPr>
            <a:spLocks noGrp="1" noChangeArrowheads="1"/>
          </p:cNvSpPr>
          <p:nvPr>
            <p:ph type="title"/>
          </p:nvPr>
        </p:nvSpPr>
        <p:spPr>
          <a:noFill/>
          <a:ln/>
        </p:spPr>
        <p:txBody>
          <a:bodyPr/>
          <a:lstStyle/>
          <a:p>
            <a:r>
              <a:rPr lang="pt-BR"/>
              <a:t>Índices de custo de vida</a:t>
            </a:r>
          </a:p>
        </p:txBody>
      </p:sp>
      <p:sp>
        <p:nvSpPr>
          <p:cNvPr id="348165" name="Rectangle 5"/>
          <p:cNvSpPr>
            <a:spLocks noGrp="1" noChangeArrowheads="1"/>
          </p:cNvSpPr>
          <p:nvPr>
            <p:ph type="body" idx="1"/>
          </p:nvPr>
        </p:nvSpPr>
        <p:spPr>
          <a:xfrm>
            <a:off x="990600" y="1352550"/>
            <a:ext cx="7848600" cy="4591050"/>
          </a:xfrm>
          <a:noFill/>
          <a:ln/>
        </p:spPr>
        <p:txBody>
          <a:bodyPr/>
          <a:lstStyle/>
          <a:p>
            <a:pPr>
              <a:spcBef>
                <a:spcPct val="70000"/>
              </a:spcBef>
            </a:pPr>
            <a:r>
              <a:rPr lang="pt-BR">
                <a:solidFill>
                  <a:srgbClr val="FB110B"/>
                </a:solidFill>
              </a:rPr>
              <a:t>Índice de Laspeyres</a:t>
            </a:r>
            <a:endParaRPr lang="pt-BR"/>
          </a:p>
          <a:p>
            <a:pPr>
              <a:spcBef>
                <a:spcPct val="70000"/>
              </a:spcBef>
            </a:pPr>
            <a:r>
              <a:rPr lang="pt-BR"/>
              <a:t>O índice de Laspeyres nos mostra:</a:t>
            </a:r>
          </a:p>
          <a:p>
            <a:pPr lvl="1">
              <a:buSzPct val="75000"/>
            </a:pPr>
            <a:r>
              <a:rPr lang="pt-BR"/>
              <a:t>O montante de dinheiro a preços do ano corrente que um indivíduo necessita para comprar uma cesta de bens e serviços escolhida no ano-base, dividido pelo custo de aquisição da mesma cesta a preços do ano-base.</a:t>
            </a:r>
          </a:p>
        </p:txBody>
      </p:sp>
    </p:spTree>
  </p:cSld>
  <p:clrMapOvr>
    <a:masterClrMapping/>
  </p:clrMapOvr>
  <p:transition spd="med">
    <p:wipe dir="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BC93F14-337C-4A9E-ABCC-91229BB400D1}" type="slidenum">
              <a:rPr lang="en-US"/>
              <a:pPr/>
              <a:t>116</a:t>
            </a:fld>
            <a:endParaRPr lang="en-US" b="0">
              <a:latin typeface="Times New Roman" pitchFamily="18" charset="0"/>
            </a:endParaRPr>
          </a:p>
        </p:txBody>
      </p:sp>
      <p:sp>
        <p:nvSpPr>
          <p:cNvPr id="3502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02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0212" name="Rectangle 4"/>
          <p:cNvSpPr>
            <a:spLocks noGrp="1" noChangeArrowheads="1"/>
          </p:cNvSpPr>
          <p:nvPr>
            <p:ph type="title"/>
          </p:nvPr>
        </p:nvSpPr>
        <p:spPr>
          <a:noFill/>
          <a:ln/>
        </p:spPr>
        <p:txBody>
          <a:bodyPr/>
          <a:lstStyle/>
          <a:p>
            <a:r>
              <a:rPr lang="pt-BR"/>
              <a:t>Índices de custo de vida</a:t>
            </a:r>
          </a:p>
        </p:txBody>
      </p:sp>
      <p:sp>
        <p:nvSpPr>
          <p:cNvPr id="350213" name="Rectangle 5"/>
          <p:cNvSpPr>
            <a:spLocks noGrp="1" noChangeArrowheads="1"/>
          </p:cNvSpPr>
          <p:nvPr>
            <p:ph type="body" idx="1"/>
          </p:nvPr>
        </p:nvSpPr>
        <p:spPr>
          <a:xfrm>
            <a:off x="990600" y="1828800"/>
            <a:ext cx="7442200" cy="4114800"/>
          </a:xfrm>
          <a:noFill/>
          <a:ln/>
        </p:spPr>
        <p:txBody>
          <a:bodyPr/>
          <a:lstStyle/>
          <a:p>
            <a:pPr>
              <a:spcBef>
                <a:spcPct val="70000"/>
              </a:spcBef>
            </a:pPr>
            <a:r>
              <a:rPr lang="pt-BR"/>
              <a:t>Cálculo do índice de custo de vida de Laspeyres para Rachel. </a:t>
            </a:r>
          </a:p>
          <a:p>
            <a:pPr lvl="1">
              <a:spcBef>
                <a:spcPct val="70000"/>
              </a:spcBef>
            </a:pPr>
            <a:r>
              <a:rPr lang="pt-BR"/>
              <a:t>Para que Rachel pudesse comprar, em 2000, as mesmas quantidades de mercadorias compradas por sua irmã, seria necessária uma despesa de  $1.720 (100 x 2,20 + 15 x $100)</a:t>
            </a:r>
          </a:p>
        </p:txBody>
      </p:sp>
      <p:sp>
        <p:nvSpPr>
          <p:cNvPr id="350214" name="Text Box 6"/>
          <p:cNvSpPr txBox="1">
            <a:spLocks noChangeArrowheads="1"/>
          </p:cNvSpPr>
          <p:nvPr/>
        </p:nvSpPr>
        <p:spPr bwMode="auto">
          <a:xfrm>
            <a:off x="949325" y="121761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9EF7E46-53C4-4ED8-8AF6-AD4E2E12A552}" type="slidenum">
              <a:rPr lang="en-US"/>
              <a:pPr/>
              <a:t>117</a:t>
            </a:fld>
            <a:endParaRPr lang="en-US" b="0">
              <a:latin typeface="Times New Roman" pitchFamily="18" charset="0"/>
            </a:endParaRPr>
          </a:p>
        </p:txBody>
      </p:sp>
      <p:sp>
        <p:nvSpPr>
          <p:cNvPr id="3522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22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2260" name="Rectangle 4"/>
          <p:cNvSpPr>
            <a:spLocks noGrp="1" noChangeArrowheads="1"/>
          </p:cNvSpPr>
          <p:nvPr>
            <p:ph type="title"/>
          </p:nvPr>
        </p:nvSpPr>
        <p:spPr>
          <a:noFill/>
          <a:ln/>
        </p:spPr>
        <p:txBody>
          <a:bodyPr/>
          <a:lstStyle/>
          <a:p>
            <a:r>
              <a:rPr lang="pt-BR"/>
              <a:t>Índices de custo de vida</a:t>
            </a:r>
          </a:p>
        </p:txBody>
      </p:sp>
      <p:sp>
        <p:nvSpPr>
          <p:cNvPr id="352261" name="Rectangle 5"/>
          <p:cNvSpPr>
            <a:spLocks noGrp="1" noChangeArrowheads="1"/>
          </p:cNvSpPr>
          <p:nvPr>
            <p:ph type="body" idx="1"/>
          </p:nvPr>
        </p:nvSpPr>
        <p:spPr>
          <a:xfrm>
            <a:off x="914400" y="1828800"/>
            <a:ext cx="8153400" cy="4114800"/>
          </a:xfrm>
          <a:noFill/>
          <a:ln/>
        </p:spPr>
        <p:txBody>
          <a:bodyPr/>
          <a:lstStyle/>
          <a:p>
            <a:pPr>
              <a:lnSpc>
                <a:spcPct val="90000"/>
              </a:lnSpc>
              <a:spcBef>
                <a:spcPct val="70000"/>
              </a:spcBef>
            </a:pPr>
            <a:r>
              <a:rPr lang="pt-BR"/>
              <a:t>O reajuste do seu orçamento necessário para compensar o aumento do custo de vida seria, então, de $1.220.</a:t>
            </a:r>
          </a:p>
          <a:p>
            <a:pPr>
              <a:lnSpc>
                <a:spcPct val="90000"/>
              </a:lnSpc>
              <a:spcBef>
                <a:spcPct val="70000"/>
              </a:spcBef>
            </a:pPr>
            <a:r>
              <a:rPr lang="pt-BR"/>
              <a:t>O índice de Laspeyres  é:				100 X $1.720/$500 = 344.</a:t>
            </a:r>
          </a:p>
          <a:p>
            <a:pPr>
              <a:lnSpc>
                <a:spcPct val="90000"/>
              </a:lnSpc>
              <a:spcBef>
                <a:spcPct val="70000"/>
              </a:spcBef>
            </a:pPr>
            <a:r>
              <a:rPr lang="pt-BR"/>
              <a:t>Esse cálculo superestima o aumento do custo de vida ideal.</a:t>
            </a:r>
          </a:p>
        </p:txBody>
      </p:sp>
      <p:sp>
        <p:nvSpPr>
          <p:cNvPr id="352262"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2261">
                                            <p:txEl>
                                              <p:pRg st="0" end="0"/>
                                            </p:txEl>
                                          </p:spTgt>
                                        </p:tgtEl>
                                        <p:attrNameLst>
                                          <p:attrName>style.visibility</p:attrName>
                                        </p:attrNameLst>
                                      </p:cBhvr>
                                      <p:to>
                                        <p:strVal val="visible"/>
                                      </p:to>
                                    </p:set>
                                    <p:animEffect transition="in" filter="wipe(left)">
                                      <p:cBhvr>
                                        <p:cTn id="7" dur="500"/>
                                        <p:tgtEl>
                                          <p:spTgt spid="3522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2261">
                                            <p:txEl>
                                              <p:pRg st="1" end="1"/>
                                            </p:txEl>
                                          </p:spTgt>
                                        </p:tgtEl>
                                        <p:attrNameLst>
                                          <p:attrName>style.visibility</p:attrName>
                                        </p:attrNameLst>
                                      </p:cBhvr>
                                      <p:to>
                                        <p:strVal val="visible"/>
                                      </p:to>
                                    </p:set>
                                    <p:animEffect transition="in" filter="wipe(left)">
                                      <p:cBhvr>
                                        <p:cTn id="12" dur="500"/>
                                        <p:tgtEl>
                                          <p:spTgt spid="3522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2261">
                                            <p:txEl>
                                              <p:pRg st="2" end="2"/>
                                            </p:txEl>
                                          </p:spTgt>
                                        </p:tgtEl>
                                        <p:attrNameLst>
                                          <p:attrName>style.visibility</p:attrName>
                                        </p:attrNameLst>
                                      </p:cBhvr>
                                      <p:to>
                                        <p:strVal val="visible"/>
                                      </p:to>
                                    </p:set>
                                    <p:animEffect transition="in" filter="wipe(left)">
                                      <p:cBhvr>
                                        <p:cTn id="17" dur="500"/>
                                        <p:tgtEl>
                                          <p:spTgt spid="3522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61" grpId="0" build="p"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52" name="Espaço Reservado para Número de Slide 4"/>
          <p:cNvSpPr>
            <a:spLocks noGrp="1"/>
          </p:cNvSpPr>
          <p:nvPr>
            <p:ph type="sldNum" sz="quarter" idx="11"/>
          </p:nvPr>
        </p:nvSpPr>
        <p:spPr/>
        <p:txBody>
          <a:bodyPr/>
          <a:lstStyle/>
          <a:p>
            <a:r>
              <a:rPr lang="en-US"/>
              <a:t>Slide </a:t>
            </a:r>
            <a:fld id="{32F52500-E3B7-4F3C-AA4E-AB827C5C470B}" type="slidenum">
              <a:rPr lang="en-US"/>
              <a:pPr/>
              <a:t>118</a:t>
            </a:fld>
            <a:endParaRPr lang="en-US" b="0">
              <a:latin typeface="Times New Roman" pitchFamily="18" charset="0"/>
            </a:endParaRPr>
          </a:p>
        </p:txBody>
      </p:sp>
      <p:sp>
        <p:nvSpPr>
          <p:cNvPr id="439302" name="Line 6"/>
          <p:cNvSpPr>
            <a:spLocks noChangeShapeType="1"/>
          </p:cNvSpPr>
          <p:nvPr/>
        </p:nvSpPr>
        <p:spPr bwMode="auto">
          <a:xfrm flipH="1" flipV="1">
            <a:off x="2263775" y="4360863"/>
            <a:ext cx="4692650" cy="1566862"/>
          </a:xfrm>
          <a:prstGeom prst="line">
            <a:avLst/>
          </a:prstGeom>
          <a:noFill/>
          <a:ln w="50800">
            <a:solidFill>
              <a:srgbClr val="0000FF"/>
            </a:solidFill>
            <a:prstDash val="dash"/>
            <a:round/>
            <a:headEnd/>
            <a:tailEnd/>
          </a:ln>
          <a:effectLst/>
        </p:spPr>
        <p:txBody>
          <a:bodyPr wrap="none" anchor="ctr"/>
          <a:lstStyle/>
          <a:p>
            <a:endParaRPr lang="pt-BR"/>
          </a:p>
        </p:txBody>
      </p:sp>
      <p:sp>
        <p:nvSpPr>
          <p:cNvPr id="439303" name="Rectangle 7"/>
          <p:cNvSpPr>
            <a:spLocks noChangeArrowheads="1"/>
          </p:cNvSpPr>
          <p:nvPr/>
        </p:nvSpPr>
        <p:spPr bwMode="auto">
          <a:xfrm>
            <a:off x="6623050" y="5403850"/>
            <a:ext cx="342900" cy="393700"/>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grpSp>
        <p:nvGrpSpPr>
          <p:cNvPr id="439346" name="Group 50"/>
          <p:cNvGrpSpPr>
            <a:grpSpLocks/>
          </p:cNvGrpSpPr>
          <p:nvPr/>
        </p:nvGrpSpPr>
        <p:grpSpPr bwMode="auto">
          <a:xfrm>
            <a:off x="2320925" y="1928813"/>
            <a:ext cx="6200775" cy="3948112"/>
            <a:chOff x="1462" y="1215"/>
            <a:chExt cx="3906" cy="2487"/>
          </a:xfrm>
        </p:grpSpPr>
        <p:sp>
          <p:nvSpPr>
            <p:cNvPr id="439299" name="Rectangle 3"/>
            <p:cNvSpPr>
              <a:spLocks noChangeArrowheads="1"/>
            </p:cNvSpPr>
            <p:nvPr/>
          </p:nvSpPr>
          <p:spPr bwMode="auto">
            <a:xfrm>
              <a:off x="3047" y="1215"/>
              <a:ext cx="2321" cy="680"/>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A utilização do índice de Laspeyres </a:t>
              </a:r>
            </a:p>
            <a:p>
              <a:r>
                <a:rPr lang="en-US" sz="1600"/>
                <a:t>faz com que a linha do</a:t>
              </a:r>
            </a:p>
            <a:p>
              <a:r>
                <a:rPr lang="en-US" sz="1600"/>
                <a:t> orçamento se desloque</a:t>
              </a:r>
            </a:p>
            <a:p>
              <a:r>
                <a:rPr lang="en-US" sz="1600"/>
                <a:t> para cima, de </a:t>
              </a:r>
              <a:r>
                <a:rPr lang="en-US" sz="1600" i="1"/>
                <a:t>I</a:t>
              </a:r>
              <a:r>
                <a:rPr lang="en-US" sz="1600" i="1" baseline="-25000"/>
                <a:t>2</a:t>
              </a:r>
              <a:r>
                <a:rPr lang="en-US" sz="1600"/>
                <a:t> para </a:t>
              </a:r>
              <a:r>
                <a:rPr lang="en-US" sz="1600" i="1"/>
                <a:t>I</a:t>
              </a:r>
              <a:r>
                <a:rPr lang="en-US" sz="1600" i="1" baseline="-25000"/>
                <a:t>3</a:t>
              </a:r>
              <a:r>
                <a:rPr lang="en-US" sz="1600" i="1"/>
                <a:t>.</a:t>
              </a:r>
            </a:p>
          </p:txBody>
        </p:sp>
        <p:sp>
          <p:nvSpPr>
            <p:cNvPr id="439300" name="Line 4"/>
            <p:cNvSpPr>
              <a:spLocks noChangeShapeType="1"/>
            </p:cNvSpPr>
            <p:nvPr/>
          </p:nvSpPr>
          <p:spPr bwMode="auto">
            <a:xfrm flipH="1" flipV="1">
              <a:off x="1462" y="2459"/>
              <a:ext cx="2392" cy="779"/>
            </a:xfrm>
            <a:prstGeom prst="line">
              <a:avLst/>
            </a:prstGeom>
            <a:noFill/>
            <a:ln w="50800">
              <a:solidFill>
                <a:srgbClr val="99CCFF"/>
              </a:solidFill>
              <a:prstDash val="dash"/>
              <a:round/>
              <a:headEnd/>
              <a:tailEnd/>
            </a:ln>
            <a:effectLst/>
          </p:spPr>
          <p:txBody>
            <a:bodyPr wrap="none" anchor="ctr"/>
            <a:lstStyle/>
            <a:p>
              <a:endParaRPr lang="pt-BR"/>
            </a:p>
          </p:txBody>
        </p:sp>
        <p:sp>
          <p:nvSpPr>
            <p:cNvPr id="439301" name="Rectangle 5"/>
            <p:cNvSpPr>
              <a:spLocks noChangeArrowheads="1"/>
            </p:cNvSpPr>
            <p:nvPr/>
          </p:nvSpPr>
          <p:spPr bwMode="auto">
            <a:xfrm>
              <a:off x="3872" y="3008"/>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3</a:t>
              </a:r>
            </a:p>
          </p:txBody>
        </p:sp>
        <p:sp>
          <p:nvSpPr>
            <p:cNvPr id="439304" name="Line 8"/>
            <p:cNvSpPr>
              <a:spLocks noChangeShapeType="1"/>
            </p:cNvSpPr>
            <p:nvPr/>
          </p:nvSpPr>
          <p:spPr bwMode="auto">
            <a:xfrm flipH="1" flipV="1">
              <a:off x="2832" y="3258"/>
              <a:ext cx="12" cy="444"/>
            </a:xfrm>
            <a:prstGeom prst="line">
              <a:avLst/>
            </a:prstGeom>
            <a:noFill/>
            <a:ln w="25400">
              <a:solidFill>
                <a:schemeClr val="tx1"/>
              </a:solidFill>
              <a:prstDash val="dash"/>
              <a:round/>
              <a:headEnd/>
              <a:tailEnd/>
            </a:ln>
            <a:effectLst/>
          </p:spPr>
          <p:txBody>
            <a:bodyPr wrap="none" anchor="ctr"/>
            <a:lstStyle/>
            <a:p>
              <a:endParaRPr lang="pt-BR"/>
            </a:p>
          </p:txBody>
        </p:sp>
        <p:sp>
          <p:nvSpPr>
            <p:cNvPr id="439305" name="Line 9"/>
            <p:cNvSpPr>
              <a:spLocks noChangeShapeType="1"/>
            </p:cNvSpPr>
            <p:nvPr/>
          </p:nvSpPr>
          <p:spPr bwMode="auto">
            <a:xfrm>
              <a:off x="1476" y="3240"/>
              <a:ext cx="1336" cy="0"/>
            </a:xfrm>
            <a:prstGeom prst="line">
              <a:avLst/>
            </a:prstGeom>
            <a:noFill/>
            <a:ln w="25400">
              <a:solidFill>
                <a:schemeClr val="tx1"/>
              </a:solidFill>
              <a:prstDash val="dash"/>
              <a:round/>
              <a:headEnd/>
              <a:tailEnd/>
            </a:ln>
            <a:effectLst/>
          </p:spPr>
          <p:txBody>
            <a:bodyPr wrap="none" anchor="ctr"/>
            <a:lstStyle/>
            <a:p>
              <a:endParaRPr lang="pt-BR"/>
            </a:p>
          </p:txBody>
        </p:sp>
        <p:sp>
          <p:nvSpPr>
            <p:cNvPr id="439306" name="Rectangle 10"/>
            <p:cNvSpPr>
              <a:spLocks noChangeArrowheads="1"/>
            </p:cNvSpPr>
            <p:nvPr/>
          </p:nvSpPr>
          <p:spPr bwMode="auto">
            <a:xfrm>
              <a:off x="2828" y="292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439307" name="Oval 11"/>
            <p:cNvSpPr>
              <a:spLocks noChangeArrowheads="1"/>
            </p:cNvSpPr>
            <p:nvPr/>
          </p:nvSpPr>
          <p:spPr bwMode="auto">
            <a:xfrm>
              <a:off x="2784" y="31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grpSp>
        <p:nvGrpSpPr>
          <p:cNvPr id="439308" name="Group 12"/>
          <p:cNvGrpSpPr>
            <a:grpSpLocks/>
          </p:cNvGrpSpPr>
          <p:nvPr/>
        </p:nvGrpSpPr>
        <p:grpSpPr bwMode="auto">
          <a:xfrm>
            <a:off x="2336800" y="2794000"/>
            <a:ext cx="1885950" cy="3155950"/>
            <a:chOff x="1472" y="1760"/>
            <a:chExt cx="1188" cy="1988"/>
          </a:xfrm>
        </p:grpSpPr>
        <p:sp>
          <p:nvSpPr>
            <p:cNvPr id="439309" name="Line 13"/>
            <p:cNvSpPr>
              <a:spLocks noChangeShapeType="1"/>
            </p:cNvSpPr>
            <p:nvPr/>
          </p:nvSpPr>
          <p:spPr bwMode="auto">
            <a:xfrm>
              <a:off x="1472" y="1760"/>
              <a:ext cx="960" cy="1968"/>
            </a:xfrm>
            <a:prstGeom prst="line">
              <a:avLst/>
            </a:prstGeom>
            <a:noFill/>
            <a:ln w="50800">
              <a:solidFill>
                <a:srgbClr val="0000FF"/>
              </a:solidFill>
              <a:round/>
              <a:headEnd/>
              <a:tailEnd/>
            </a:ln>
            <a:effectLst/>
          </p:spPr>
          <p:txBody>
            <a:bodyPr wrap="none" anchor="ctr"/>
            <a:lstStyle/>
            <a:p>
              <a:endParaRPr lang="pt-BR"/>
            </a:p>
          </p:txBody>
        </p:sp>
        <p:sp>
          <p:nvSpPr>
            <p:cNvPr id="439310" name="Rectangle 14"/>
            <p:cNvSpPr>
              <a:spLocks noChangeArrowheads="1"/>
            </p:cNvSpPr>
            <p:nvPr/>
          </p:nvSpPr>
          <p:spPr bwMode="auto">
            <a:xfrm>
              <a:off x="2444" y="3500"/>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grpSp>
        <p:nvGrpSpPr>
          <p:cNvPr id="439311" name="Group 15"/>
          <p:cNvGrpSpPr>
            <a:grpSpLocks/>
          </p:cNvGrpSpPr>
          <p:nvPr/>
        </p:nvGrpSpPr>
        <p:grpSpPr bwMode="auto">
          <a:xfrm>
            <a:off x="2241550" y="2279650"/>
            <a:ext cx="3697288" cy="3540125"/>
            <a:chOff x="1412" y="1436"/>
            <a:chExt cx="2329" cy="2230"/>
          </a:xfrm>
        </p:grpSpPr>
        <p:sp>
          <p:nvSpPr>
            <p:cNvPr id="439312" name="Line 16"/>
            <p:cNvSpPr>
              <a:spLocks noChangeShapeType="1"/>
            </p:cNvSpPr>
            <p:nvPr/>
          </p:nvSpPr>
          <p:spPr bwMode="auto">
            <a:xfrm flipV="1">
              <a:off x="1872" y="2562"/>
              <a:ext cx="0" cy="1104"/>
            </a:xfrm>
            <a:prstGeom prst="line">
              <a:avLst/>
            </a:prstGeom>
            <a:noFill/>
            <a:ln w="25400">
              <a:solidFill>
                <a:schemeClr val="tx1"/>
              </a:solidFill>
              <a:prstDash val="dash"/>
              <a:round/>
              <a:headEnd/>
              <a:tailEnd/>
            </a:ln>
            <a:effectLst/>
          </p:spPr>
          <p:txBody>
            <a:bodyPr wrap="none" anchor="ctr"/>
            <a:lstStyle/>
            <a:p>
              <a:endParaRPr lang="pt-BR"/>
            </a:p>
          </p:txBody>
        </p:sp>
        <p:sp>
          <p:nvSpPr>
            <p:cNvPr id="439313" name="Freeform 17"/>
            <p:cNvSpPr>
              <a:spLocks/>
            </p:cNvSpPr>
            <p:nvPr/>
          </p:nvSpPr>
          <p:spPr bwMode="auto">
            <a:xfrm>
              <a:off x="1574" y="1692"/>
              <a:ext cx="2167" cy="1682"/>
            </a:xfrm>
            <a:custGeom>
              <a:avLst/>
              <a:gdLst/>
              <a:ahLst/>
              <a:cxnLst>
                <a:cxn ang="0">
                  <a:pos x="0" y="0"/>
                </a:cxn>
                <a:cxn ang="0">
                  <a:pos x="6" y="21"/>
                </a:cxn>
                <a:cxn ang="0">
                  <a:pos x="12" y="54"/>
                </a:cxn>
                <a:cxn ang="0">
                  <a:pos x="24" y="124"/>
                </a:cxn>
                <a:cxn ang="0">
                  <a:pos x="48" y="211"/>
                </a:cxn>
                <a:cxn ang="0">
                  <a:pos x="78" y="308"/>
                </a:cxn>
                <a:cxn ang="0">
                  <a:pos x="96" y="363"/>
                </a:cxn>
                <a:cxn ang="0">
                  <a:pos x="120" y="428"/>
                </a:cxn>
                <a:cxn ang="0">
                  <a:pos x="167" y="563"/>
                </a:cxn>
                <a:cxn ang="0">
                  <a:pos x="227" y="704"/>
                </a:cxn>
                <a:cxn ang="0">
                  <a:pos x="263" y="774"/>
                </a:cxn>
                <a:cxn ang="0">
                  <a:pos x="305" y="834"/>
                </a:cxn>
                <a:cxn ang="0">
                  <a:pos x="353" y="893"/>
                </a:cxn>
                <a:cxn ang="0">
                  <a:pos x="413" y="953"/>
                </a:cxn>
                <a:cxn ang="0">
                  <a:pos x="538" y="1067"/>
                </a:cxn>
                <a:cxn ang="0">
                  <a:pos x="676" y="1170"/>
                </a:cxn>
                <a:cxn ang="0">
                  <a:pos x="808" y="1262"/>
                </a:cxn>
                <a:cxn ang="0">
                  <a:pos x="933" y="1343"/>
                </a:cxn>
                <a:cxn ang="0">
                  <a:pos x="1053" y="1408"/>
                </a:cxn>
                <a:cxn ang="0">
                  <a:pos x="1173" y="1462"/>
                </a:cxn>
                <a:cxn ang="0">
                  <a:pos x="1292" y="1505"/>
                </a:cxn>
                <a:cxn ang="0">
                  <a:pos x="1430" y="1549"/>
                </a:cxn>
                <a:cxn ang="0">
                  <a:pos x="1568" y="1581"/>
                </a:cxn>
                <a:cxn ang="0">
                  <a:pos x="1705" y="1603"/>
                </a:cxn>
                <a:cxn ang="0">
                  <a:pos x="1831" y="1625"/>
                </a:cxn>
                <a:cxn ang="0">
                  <a:pos x="1939" y="1641"/>
                </a:cxn>
                <a:cxn ang="0">
                  <a:pos x="2046" y="1646"/>
                </a:cxn>
                <a:cxn ang="0">
                  <a:pos x="2130" y="1652"/>
                </a:cxn>
                <a:cxn ang="0">
                  <a:pos x="2172" y="1657"/>
                </a:cxn>
                <a:cxn ang="0">
                  <a:pos x="2202" y="1657"/>
                </a:cxn>
              </a:cxnLst>
              <a:rect l="0" t="0" r="r" b="b"/>
              <a:pathLst>
                <a:path w="2203" h="1658">
                  <a:moveTo>
                    <a:pt x="0" y="0"/>
                  </a:moveTo>
                  <a:lnTo>
                    <a:pt x="6" y="21"/>
                  </a:lnTo>
                  <a:lnTo>
                    <a:pt x="12" y="54"/>
                  </a:lnTo>
                  <a:lnTo>
                    <a:pt x="24" y="124"/>
                  </a:lnTo>
                  <a:lnTo>
                    <a:pt x="48" y="211"/>
                  </a:lnTo>
                  <a:lnTo>
                    <a:pt x="78" y="308"/>
                  </a:lnTo>
                  <a:lnTo>
                    <a:pt x="96" y="363"/>
                  </a:lnTo>
                  <a:lnTo>
                    <a:pt x="120" y="428"/>
                  </a:lnTo>
                  <a:lnTo>
                    <a:pt x="167" y="563"/>
                  </a:lnTo>
                  <a:lnTo>
                    <a:pt x="227" y="704"/>
                  </a:lnTo>
                  <a:lnTo>
                    <a:pt x="263" y="774"/>
                  </a:lnTo>
                  <a:lnTo>
                    <a:pt x="305" y="834"/>
                  </a:lnTo>
                  <a:lnTo>
                    <a:pt x="353" y="893"/>
                  </a:lnTo>
                  <a:lnTo>
                    <a:pt x="413" y="953"/>
                  </a:lnTo>
                  <a:lnTo>
                    <a:pt x="538" y="1067"/>
                  </a:lnTo>
                  <a:lnTo>
                    <a:pt x="676" y="1170"/>
                  </a:lnTo>
                  <a:lnTo>
                    <a:pt x="808" y="1262"/>
                  </a:lnTo>
                  <a:lnTo>
                    <a:pt x="933" y="1343"/>
                  </a:lnTo>
                  <a:lnTo>
                    <a:pt x="1053" y="1408"/>
                  </a:lnTo>
                  <a:lnTo>
                    <a:pt x="1173" y="1462"/>
                  </a:lnTo>
                  <a:lnTo>
                    <a:pt x="1292" y="1505"/>
                  </a:lnTo>
                  <a:lnTo>
                    <a:pt x="1430" y="1549"/>
                  </a:lnTo>
                  <a:lnTo>
                    <a:pt x="1568" y="1581"/>
                  </a:lnTo>
                  <a:lnTo>
                    <a:pt x="1705" y="1603"/>
                  </a:lnTo>
                  <a:lnTo>
                    <a:pt x="1831" y="1625"/>
                  </a:lnTo>
                  <a:lnTo>
                    <a:pt x="1939" y="1641"/>
                  </a:lnTo>
                  <a:lnTo>
                    <a:pt x="2046" y="1646"/>
                  </a:lnTo>
                  <a:lnTo>
                    <a:pt x="2130" y="1652"/>
                  </a:lnTo>
                  <a:lnTo>
                    <a:pt x="2172" y="1657"/>
                  </a:lnTo>
                  <a:lnTo>
                    <a:pt x="2202" y="165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439314" name="Line 18"/>
            <p:cNvSpPr>
              <a:spLocks noChangeShapeType="1"/>
            </p:cNvSpPr>
            <p:nvPr/>
          </p:nvSpPr>
          <p:spPr bwMode="auto">
            <a:xfrm>
              <a:off x="1512" y="2592"/>
              <a:ext cx="328" cy="0"/>
            </a:xfrm>
            <a:prstGeom prst="line">
              <a:avLst/>
            </a:prstGeom>
            <a:noFill/>
            <a:ln w="25400">
              <a:solidFill>
                <a:schemeClr val="tx1"/>
              </a:solidFill>
              <a:prstDash val="dash"/>
              <a:round/>
              <a:headEnd/>
              <a:tailEnd/>
            </a:ln>
            <a:effectLst/>
          </p:spPr>
          <p:txBody>
            <a:bodyPr wrap="none" anchor="ctr"/>
            <a:lstStyle/>
            <a:p>
              <a:endParaRPr lang="pt-BR"/>
            </a:p>
          </p:txBody>
        </p:sp>
        <p:sp>
          <p:nvSpPr>
            <p:cNvPr id="439315" name="Oval 19"/>
            <p:cNvSpPr>
              <a:spLocks noChangeArrowheads="1"/>
            </p:cNvSpPr>
            <p:nvPr/>
          </p:nvSpPr>
          <p:spPr bwMode="auto">
            <a:xfrm>
              <a:off x="1824" y="254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39316" name="Rectangle 20"/>
            <p:cNvSpPr>
              <a:spLocks noChangeArrowheads="1"/>
            </p:cNvSpPr>
            <p:nvPr/>
          </p:nvSpPr>
          <p:spPr bwMode="auto">
            <a:xfrm>
              <a:off x="1412" y="143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sp>
          <p:nvSpPr>
            <p:cNvPr id="439317" name="Rectangle 21"/>
            <p:cNvSpPr>
              <a:spLocks noChangeArrowheads="1"/>
            </p:cNvSpPr>
            <p:nvPr/>
          </p:nvSpPr>
          <p:spPr bwMode="auto">
            <a:xfrm>
              <a:off x="1868" y="2300"/>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grpSp>
      <p:sp>
        <p:nvSpPr>
          <p:cNvPr id="439318" name="Rectangle 2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9319" name="Rectangle 2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9320" name="Rectangle 24"/>
          <p:cNvSpPr>
            <a:spLocks noGrp="1" noChangeArrowheads="1"/>
          </p:cNvSpPr>
          <p:nvPr>
            <p:ph type="title"/>
          </p:nvPr>
        </p:nvSpPr>
        <p:spPr>
          <a:noFill/>
          <a:ln/>
        </p:spPr>
        <p:txBody>
          <a:bodyPr/>
          <a:lstStyle/>
          <a:p>
            <a:r>
              <a:rPr lang="pt-BR"/>
              <a:t>Índices de custo de vida</a:t>
            </a:r>
          </a:p>
        </p:txBody>
      </p:sp>
      <p:sp>
        <p:nvSpPr>
          <p:cNvPr id="439321" name="Rectangle 25"/>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9322" name="Rectangle 26"/>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9323" name="Rectangle 2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9324" name="Rectangle 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9325" name="Line 29"/>
          <p:cNvSpPr>
            <a:spLocks noChangeShapeType="1"/>
          </p:cNvSpPr>
          <p:nvPr/>
        </p:nvSpPr>
        <p:spPr bwMode="auto">
          <a:xfrm>
            <a:off x="2305050" y="1739900"/>
            <a:ext cx="0" cy="4184650"/>
          </a:xfrm>
          <a:prstGeom prst="line">
            <a:avLst/>
          </a:prstGeom>
          <a:noFill/>
          <a:ln w="25400">
            <a:solidFill>
              <a:schemeClr val="tx1"/>
            </a:solidFill>
            <a:round/>
            <a:headEnd/>
            <a:tailEnd/>
          </a:ln>
          <a:effectLst/>
        </p:spPr>
        <p:txBody>
          <a:bodyPr wrap="none" anchor="ctr"/>
          <a:lstStyle/>
          <a:p>
            <a:endParaRPr lang="pt-BR"/>
          </a:p>
        </p:txBody>
      </p:sp>
      <p:sp>
        <p:nvSpPr>
          <p:cNvPr id="439326" name="Line 30"/>
          <p:cNvSpPr>
            <a:spLocks noChangeShapeType="1"/>
          </p:cNvSpPr>
          <p:nvPr/>
        </p:nvSpPr>
        <p:spPr bwMode="auto">
          <a:xfrm>
            <a:off x="2281238" y="5930900"/>
            <a:ext cx="5078412" cy="0"/>
          </a:xfrm>
          <a:prstGeom prst="line">
            <a:avLst/>
          </a:prstGeom>
          <a:noFill/>
          <a:ln w="25400">
            <a:solidFill>
              <a:schemeClr val="tx1"/>
            </a:solidFill>
            <a:round/>
            <a:headEnd/>
            <a:tailEnd/>
          </a:ln>
          <a:effectLst/>
        </p:spPr>
        <p:txBody>
          <a:bodyPr wrap="none" anchor="ctr"/>
          <a:lstStyle/>
          <a:p>
            <a:endParaRPr lang="pt-BR"/>
          </a:p>
        </p:txBody>
      </p:sp>
      <p:sp>
        <p:nvSpPr>
          <p:cNvPr id="439327" name="Rectangle 31"/>
          <p:cNvSpPr>
            <a:spLocks noChangeArrowheads="1"/>
          </p:cNvSpPr>
          <p:nvPr/>
        </p:nvSpPr>
        <p:spPr bwMode="auto">
          <a:xfrm>
            <a:off x="7362825" y="5308600"/>
            <a:ext cx="1641475" cy="912813"/>
          </a:xfrm>
          <a:prstGeom prst="rect">
            <a:avLst/>
          </a:prstGeom>
          <a:noFill/>
          <a:ln w="12700">
            <a:noFill/>
            <a:miter lim="800000"/>
            <a:headEnd/>
            <a:tailEnd/>
          </a:ln>
          <a:effectLst/>
        </p:spPr>
        <p:txBody>
          <a:bodyPr lIns="90488" tIns="44450" rIns="90488" bIns="44450">
            <a:spAutoFit/>
          </a:bodyPr>
          <a:lstStyle/>
          <a:p>
            <a:pPr algn="l"/>
            <a:r>
              <a:rPr lang="en-US"/>
              <a:t>Alimento</a:t>
            </a:r>
          </a:p>
          <a:p>
            <a:pPr algn="l"/>
            <a:r>
              <a:rPr lang="en-US"/>
              <a:t>(libras por</a:t>
            </a:r>
          </a:p>
          <a:p>
            <a:pPr algn="l"/>
            <a:r>
              <a:rPr lang="en-US"/>
              <a:t>trimestre)</a:t>
            </a:r>
          </a:p>
        </p:txBody>
      </p:sp>
      <p:sp>
        <p:nvSpPr>
          <p:cNvPr id="439328" name="Rectangle 32"/>
          <p:cNvSpPr>
            <a:spLocks noChangeArrowheads="1"/>
          </p:cNvSpPr>
          <p:nvPr/>
        </p:nvSpPr>
        <p:spPr bwMode="auto">
          <a:xfrm>
            <a:off x="533400" y="1390650"/>
            <a:ext cx="1692275" cy="912813"/>
          </a:xfrm>
          <a:prstGeom prst="rect">
            <a:avLst/>
          </a:prstGeom>
          <a:noFill/>
          <a:ln w="12700">
            <a:noFill/>
            <a:miter lim="800000"/>
            <a:headEnd/>
            <a:tailEnd/>
          </a:ln>
          <a:effectLst/>
        </p:spPr>
        <p:txBody>
          <a:bodyPr wrap="none" lIns="90488" tIns="44450" rIns="90488" bIns="44450">
            <a:spAutoFit/>
          </a:bodyPr>
          <a:lstStyle/>
          <a:p>
            <a:pPr algn="r"/>
            <a:r>
              <a:rPr lang="en-US"/>
              <a:t>Livros</a:t>
            </a:r>
          </a:p>
          <a:p>
            <a:pPr algn="r"/>
            <a:r>
              <a:rPr lang="en-US"/>
              <a:t>(unidades por</a:t>
            </a:r>
          </a:p>
          <a:p>
            <a:pPr algn="r"/>
            <a:r>
              <a:rPr lang="en-US"/>
              <a:t> trimestre)</a:t>
            </a:r>
          </a:p>
        </p:txBody>
      </p:sp>
      <p:sp>
        <p:nvSpPr>
          <p:cNvPr id="439329" name="Rectangle 33"/>
          <p:cNvSpPr>
            <a:spLocks noChangeArrowheads="1"/>
          </p:cNvSpPr>
          <p:nvPr/>
        </p:nvSpPr>
        <p:spPr bwMode="auto">
          <a:xfrm>
            <a:off x="541496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450</a:t>
            </a:r>
          </a:p>
        </p:txBody>
      </p:sp>
      <p:sp>
        <p:nvSpPr>
          <p:cNvPr id="439330" name="Rectangle 34"/>
          <p:cNvSpPr>
            <a:spLocks noChangeArrowheads="1"/>
          </p:cNvSpPr>
          <p:nvPr/>
        </p:nvSpPr>
        <p:spPr bwMode="auto">
          <a:xfrm>
            <a:off x="1917700" y="25844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25</a:t>
            </a:r>
          </a:p>
        </p:txBody>
      </p:sp>
      <p:sp>
        <p:nvSpPr>
          <p:cNvPr id="439331" name="Rectangle 35"/>
          <p:cNvSpPr>
            <a:spLocks noChangeArrowheads="1"/>
          </p:cNvSpPr>
          <p:nvPr/>
        </p:nvSpPr>
        <p:spPr bwMode="auto">
          <a:xfrm>
            <a:off x="1917700" y="323850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20</a:t>
            </a:r>
          </a:p>
        </p:txBody>
      </p:sp>
      <p:sp>
        <p:nvSpPr>
          <p:cNvPr id="439332" name="Rectangle 36"/>
          <p:cNvSpPr>
            <a:spLocks noChangeArrowheads="1"/>
          </p:cNvSpPr>
          <p:nvPr/>
        </p:nvSpPr>
        <p:spPr bwMode="auto">
          <a:xfrm>
            <a:off x="1917700" y="3894138"/>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15</a:t>
            </a:r>
          </a:p>
        </p:txBody>
      </p:sp>
      <p:sp>
        <p:nvSpPr>
          <p:cNvPr id="439333" name="Rectangle 37"/>
          <p:cNvSpPr>
            <a:spLocks noChangeArrowheads="1"/>
          </p:cNvSpPr>
          <p:nvPr/>
        </p:nvSpPr>
        <p:spPr bwMode="auto">
          <a:xfrm>
            <a:off x="1917700" y="4549775"/>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10</a:t>
            </a:r>
          </a:p>
        </p:txBody>
      </p:sp>
      <p:sp>
        <p:nvSpPr>
          <p:cNvPr id="439334" name="Rectangle 38"/>
          <p:cNvSpPr>
            <a:spLocks noChangeArrowheads="1"/>
          </p:cNvSpPr>
          <p:nvPr/>
        </p:nvSpPr>
        <p:spPr bwMode="auto">
          <a:xfrm>
            <a:off x="2032000" y="5205413"/>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5</a:t>
            </a:r>
          </a:p>
        </p:txBody>
      </p:sp>
      <p:sp>
        <p:nvSpPr>
          <p:cNvPr id="439335" name="Rectangle 39"/>
          <p:cNvSpPr>
            <a:spLocks noChangeArrowheads="1"/>
          </p:cNvSpPr>
          <p:nvPr/>
        </p:nvSpPr>
        <p:spPr bwMode="auto">
          <a:xfrm>
            <a:off x="2127250" y="5937250"/>
            <a:ext cx="293688" cy="333375"/>
          </a:xfrm>
          <a:prstGeom prst="rect">
            <a:avLst/>
          </a:prstGeom>
          <a:noFill/>
          <a:ln w="12700">
            <a:noFill/>
            <a:miter lim="800000"/>
            <a:headEnd/>
            <a:tailEnd/>
          </a:ln>
          <a:effectLst/>
        </p:spPr>
        <p:txBody>
          <a:bodyPr wrap="none" lIns="90488" tIns="44450" rIns="90488" bIns="44450">
            <a:spAutoFit/>
          </a:bodyPr>
          <a:lstStyle/>
          <a:p>
            <a:pPr algn="l"/>
            <a:r>
              <a:rPr lang="en-US" sz="1600"/>
              <a:t>0</a:t>
            </a:r>
          </a:p>
        </p:txBody>
      </p:sp>
      <p:sp>
        <p:nvSpPr>
          <p:cNvPr id="439336" name="Rectangle 40"/>
          <p:cNvSpPr>
            <a:spLocks noChangeArrowheads="1"/>
          </p:cNvSpPr>
          <p:nvPr/>
        </p:nvSpPr>
        <p:spPr bwMode="auto">
          <a:xfrm>
            <a:off x="6775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600</a:t>
            </a:r>
          </a:p>
        </p:txBody>
      </p:sp>
      <p:sp>
        <p:nvSpPr>
          <p:cNvPr id="439337" name="Rectangle 41"/>
          <p:cNvSpPr>
            <a:spLocks noChangeArrowheads="1"/>
          </p:cNvSpPr>
          <p:nvPr/>
        </p:nvSpPr>
        <p:spPr bwMode="auto">
          <a:xfrm>
            <a:off x="2352675" y="5937250"/>
            <a:ext cx="406400" cy="333375"/>
          </a:xfrm>
          <a:prstGeom prst="rect">
            <a:avLst/>
          </a:prstGeom>
          <a:noFill/>
          <a:ln w="12700">
            <a:noFill/>
            <a:miter lim="800000"/>
            <a:headEnd/>
            <a:tailEnd/>
          </a:ln>
          <a:effectLst/>
        </p:spPr>
        <p:txBody>
          <a:bodyPr wrap="none" lIns="90488" tIns="44450" rIns="90488" bIns="44450">
            <a:spAutoFit/>
          </a:bodyPr>
          <a:lstStyle/>
          <a:p>
            <a:pPr algn="l"/>
            <a:r>
              <a:rPr lang="en-US" sz="1600"/>
              <a:t>50</a:t>
            </a:r>
          </a:p>
        </p:txBody>
      </p:sp>
      <p:sp>
        <p:nvSpPr>
          <p:cNvPr id="439338" name="Rectangle 42"/>
          <p:cNvSpPr>
            <a:spLocks noChangeArrowheads="1"/>
          </p:cNvSpPr>
          <p:nvPr/>
        </p:nvSpPr>
        <p:spPr bwMode="auto">
          <a:xfrm>
            <a:off x="269240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100</a:t>
            </a:r>
          </a:p>
        </p:txBody>
      </p:sp>
      <p:sp>
        <p:nvSpPr>
          <p:cNvPr id="439339" name="Rectangle 43"/>
          <p:cNvSpPr>
            <a:spLocks noChangeArrowheads="1"/>
          </p:cNvSpPr>
          <p:nvPr/>
        </p:nvSpPr>
        <p:spPr bwMode="auto">
          <a:xfrm>
            <a:off x="314642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200</a:t>
            </a:r>
          </a:p>
        </p:txBody>
      </p:sp>
      <p:sp>
        <p:nvSpPr>
          <p:cNvPr id="439340" name="Rectangle 44"/>
          <p:cNvSpPr>
            <a:spLocks noChangeArrowheads="1"/>
          </p:cNvSpPr>
          <p:nvPr/>
        </p:nvSpPr>
        <p:spPr bwMode="auto">
          <a:xfrm>
            <a:off x="3600450"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250</a:t>
            </a:r>
          </a:p>
        </p:txBody>
      </p:sp>
      <p:sp>
        <p:nvSpPr>
          <p:cNvPr id="439341" name="Rectangle 45"/>
          <p:cNvSpPr>
            <a:spLocks noChangeArrowheads="1"/>
          </p:cNvSpPr>
          <p:nvPr/>
        </p:nvSpPr>
        <p:spPr bwMode="auto">
          <a:xfrm>
            <a:off x="4054475" y="5937250"/>
            <a:ext cx="519113" cy="333375"/>
          </a:xfrm>
          <a:prstGeom prst="rect">
            <a:avLst/>
          </a:prstGeom>
          <a:noFill/>
          <a:ln w="12700">
            <a:noFill/>
            <a:miter lim="800000"/>
            <a:headEnd/>
            <a:tailEnd/>
          </a:ln>
          <a:effectLst/>
        </p:spPr>
        <p:txBody>
          <a:bodyPr wrap="none" lIns="90488" tIns="44450" rIns="90488" bIns="44450">
            <a:spAutoFit/>
          </a:bodyPr>
          <a:lstStyle/>
          <a:p>
            <a:pPr algn="l"/>
            <a:r>
              <a:rPr lang="en-US" sz="1600"/>
              <a:t>300</a:t>
            </a:r>
          </a:p>
        </p:txBody>
      </p:sp>
      <p:sp>
        <p:nvSpPr>
          <p:cNvPr id="439342" name="Rectangle 46"/>
          <p:cNvSpPr>
            <a:spLocks noChangeArrowheads="1"/>
          </p:cNvSpPr>
          <p:nvPr/>
        </p:nvSpPr>
        <p:spPr bwMode="auto">
          <a:xfrm>
            <a:off x="45069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350</a:t>
            </a:r>
          </a:p>
        </p:txBody>
      </p:sp>
      <p:sp>
        <p:nvSpPr>
          <p:cNvPr id="439343" name="Rectangle 47"/>
          <p:cNvSpPr>
            <a:spLocks noChangeArrowheads="1"/>
          </p:cNvSpPr>
          <p:nvPr/>
        </p:nvSpPr>
        <p:spPr bwMode="auto">
          <a:xfrm>
            <a:off x="496093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400</a:t>
            </a:r>
          </a:p>
        </p:txBody>
      </p:sp>
      <p:sp>
        <p:nvSpPr>
          <p:cNvPr id="439344" name="Rectangle 48"/>
          <p:cNvSpPr>
            <a:spLocks noChangeArrowheads="1"/>
          </p:cNvSpPr>
          <p:nvPr/>
        </p:nvSpPr>
        <p:spPr bwMode="auto">
          <a:xfrm>
            <a:off x="6323013"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550</a:t>
            </a:r>
          </a:p>
        </p:txBody>
      </p:sp>
      <p:sp>
        <p:nvSpPr>
          <p:cNvPr id="439345" name="Rectangle 49"/>
          <p:cNvSpPr>
            <a:spLocks noChangeArrowheads="1"/>
          </p:cNvSpPr>
          <p:nvPr/>
        </p:nvSpPr>
        <p:spPr bwMode="auto">
          <a:xfrm>
            <a:off x="5868988" y="5937250"/>
            <a:ext cx="519112" cy="333375"/>
          </a:xfrm>
          <a:prstGeom prst="rect">
            <a:avLst/>
          </a:prstGeom>
          <a:noFill/>
          <a:ln w="12700">
            <a:noFill/>
            <a:miter lim="800000"/>
            <a:headEnd/>
            <a:tailEnd/>
          </a:ln>
          <a:effectLst/>
        </p:spPr>
        <p:txBody>
          <a:bodyPr wrap="none" lIns="90488" tIns="44450" rIns="90488" bIns="44450">
            <a:spAutoFit/>
          </a:bodyPr>
          <a:lstStyle/>
          <a:p>
            <a:pPr algn="l"/>
            <a:r>
              <a:rPr lang="en-US" sz="1600"/>
              <a:t>500</a:t>
            </a:r>
          </a:p>
        </p:txBody>
      </p:sp>
      <p:sp>
        <p:nvSpPr>
          <p:cNvPr id="439347" name="Text Box 51"/>
          <p:cNvSpPr txBox="1">
            <a:spLocks noChangeArrowheads="1"/>
          </p:cNvSpPr>
          <p:nvPr/>
        </p:nvSpPr>
        <p:spPr bwMode="auto">
          <a:xfrm>
            <a:off x="4152900" y="1198563"/>
            <a:ext cx="41148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custo de vida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9346"/>
                                        </p:tgtEl>
                                        <p:attrNameLst>
                                          <p:attrName>style.visibility</p:attrName>
                                        </p:attrNameLst>
                                      </p:cBhvr>
                                      <p:to>
                                        <p:strVal val="visible"/>
                                      </p:to>
                                    </p:set>
                                    <p:animEffect transition="in" filter="wipe(left)">
                                      <p:cBhvr>
                                        <p:cTn id="7" dur="500"/>
                                        <p:tgtEl>
                                          <p:spTgt spid="439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2454A8E-9A64-41CA-B40D-1E30A1532A48}" type="slidenum">
              <a:rPr lang="en-US"/>
              <a:pPr/>
              <a:t>119</a:t>
            </a:fld>
            <a:endParaRPr lang="en-US" b="0">
              <a:latin typeface="Times New Roman" pitchFamily="18" charset="0"/>
            </a:endParaRPr>
          </a:p>
        </p:txBody>
      </p:sp>
      <p:sp>
        <p:nvSpPr>
          <p:cNvPr id="3563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63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6356" name="Rectangle 4"/>
          <p:cNvSpPr>
            <a:spLocks noGrp="1" noChangeArrowheads="1"/>
          </p:cNvSpPr>
          <p:nvPr>
            <p:ph type="title"/>
          </p:nvPr>
        </p:nvSpPr>
        <p:spPr>
          <a:noFill/>
          <a:ln/>
        </p:spPr>
        <p:txBody>
          <a:bodyPr/>
          <a:lstStyle/>
          <a:p>
            <a:r>
              <a:rPr lang="pt-BR"/>
              <a:t>Índices de custo de vida</a:t>
            </a:r>
          </a:p>
        </p:txBody>
      </p:sp>
      <p:sp>
        <p:nvSpPr>
          <p:cNvPr id="356357"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solidFill>
                  <a:srgbClr val="FF3300"/>
                </a:solidFill>
              </a:rPr>
              <a:t>O que você acha?</a:t>
            </a:r>
            <a:endParaRPr lang="pt-BR"/>
          </a:p>
          <a:p>
            <a:pPr lvl="1">
              <a:spcBef>
                <a:spcPct val="70000"/>
              </a:spcBef>
            </a:pPr>
            <a:r>
              <a:rPr lang="pt-BR"/>
              <a:t>O índice de Laspeyres sempre superestima o índice de custo de vida ideal?</a:t>
            </a:r>
          </a:p>
        </p:txBody>
      </p:sp>
      <p:sp>
        <p:nvSpPr>
          <p:cNvPr id="356358"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6DD752AA-E4A4-44D8-B874-661736DA86BD}" type="slidenum">
              <a:rPr lang="en-US"/>
              <a:pPr/>
              <a:t>12</a:t>
            </a:fld>
            <a:endParaRPr lang="en-US" b="0">
              <a:latin typeface="Times New Roman" pitchFamily="18" charset="0"/>
            </a:endParaRPr>
          </a:p>
        </p:txBody>
      </p:sp>
      <p:sp>
        <p:nvSpPr>
          <p:cNvPr id="962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62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6260" name="Rectangle 4"/>
          <p:cNvSpPr>
            <a:spLocks noGrp="1" noChangeArrowheads="1"/>
          </p:cNvSpPr>
          <p:nvPr>
            <p:ph type="title"/>
          </p:nvPr>
        </p:nvSpPr>
        <p:spPr>
          <a:noFill/>
          <a:ln/>
        </p:spPr>
        <p:txBody>
          <a:bodyPr/>
          <a:lstStyle/>
          <a:p>
            <a:r>
              <a:rPr lang="pt-BR"/>
              <a:t>Preferências do consumidor</a:t>
            </a:r>
          </a:p>
        </p:txBody>
      </p:sp>
      <p:sp>
        <p:nvSpPr>
          <p:cNvPr id="96261" name="Rectangle 5"/>
          <p:cNvSpPr>
            <a:spLocks noGrp="1" noChangeArrowheads="1"/>
          </p:cNvSpPr>
          <p:nvPr>
            <p:ph type="body" idx="1"/>
          </p:nvPr>
        </p:nvSpPr>
        <p:spPr>
          <a:xfrm>
            <a:off x="1143000" y="2209800"/>
            <a:ext cx="7772400" cy="3733800"/>
          </a:xfrm>
          <a:noFill/>
          <a:ln/>
        </p:spPr>
        <p:txBody>
          <a:bodyPr/>
          <a:lstStyle/>
          <a:p>
            <a:pPr>
              <a:spcBef>
                <a:spcPct val="70000"/>
              </a:spcBef>
            </a:pPr>
            <a:r>
              <a:rPr lang="pt-BR" sz="2800"/>
              <a:t>Três premissas básicas:</a:t>
            </a:r>
          </a:p>
          <a:p>
            <a:pPr>
              <a:spcBef>
                <a:spcPct val="70000"/>
              </a:spcBef>
              <a:buFont typeface="Wingdings" pitchFamily="2" charset="2"/>
              <a:buNone/>
            </a:pPr>
            <a:r>
              <a:rPr lang="pt-BR" sz="2800"/>
              <a:t>	1) As preferências são </a:t>
            </a:r>
            <a:r>
              <a:rPr lang="pt-BR" sz="2800" i="1"/>
              <a:t>completas</a:t>
            </a:r>
            <a:r>
              <a:rPr lang="pt-BR" sz="2800"/>
              <a:t>.</a:t>
            </a:r>
          </a:p>
          <a:p>
            <a:pPr>
              <a:spcBef>
                <a:spcPct val="70000"/>
              </a:spcBef>
              <a:buFont typeface="Wingdings" pitchFamily="2" charset="2"/>
              <a:buNone/>
            </a:pPr>
            <a:r>
              <a:rPr lang="pt-BR" sz="2800"/>
              <a:t>	2) As preferências são </a:t>
            </a:r>
            <a:r>
              <a:rPr lang="pt-BR" sz="2800" i="1"/>
              <a:t>transitivas.</a:t>
            </a:r>
            <a:endParaRPr lang="pt-BR" sz="2800"/>
          </a:p>
          <a:p>
            <a:pPr>
              <a:spcBef>
                <a:spcPct val="70000"/>
              </a:spcBef>
              <a:buFont typeface="Wingdings" pitchFamily="2" charset="2"/>
              <a:buNone/>
            </a:pPr>
            <a:r>
              <a:rPr lang="pt-BR" sz="2800"/>
              <a:t>	3) Os consumidores sempre preferem quantidades maiores de uma mercadoria.</a:t>
            </a:r>
          </a:p>
        </p:txBody>
      </p:sp>
      <p:sp>
        <p:nvSpPr>
          <p:cNvPr id="96262" name="Text Box 6"/>
          <p:cNvSpPr txBox="1">
            <a:spLocks noChangeArrowheads="1"/>
          </p:cNvSpPr>
          <p:nvPr/>
        </p:nvSpPr>
        <p:spPr bwMode="auto">
          <a:xfrm>
            <a:off x="304800" y="1427163"/>
            <a:ext cx="34639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Cestas de mercado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61">
                                            <p:txEl>
                                              <p:pRg st="0" end="0"/>
                                            </p:txEl>
                                          </p:spTgt>
                                        </p:tgtEl>
                                        <p:attrNameLst>
                                          <p:attrName>style.visibility</p:attrName>
                                        </p:attrNameLst>
                                      </p:cBhvr>
                                      <p:to>
                                        <p:strVal val="visible"/>
                                      </p:to>
                                    </p:set>
                                    <p:animEffect transition="in" filter="wipe(left)">
                                      <p:cBhvr>
                                        <p:cTn id="7" dur="500"/>
                                        <p:tgtEl>
                                          <p:spTgt spid="962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61">
                                            <p:txEl>
                                              <p:pRg st="1" end="1"/>
                                            </p:txEl>
                                          </p:spTgt>
                                        </p:tgtEl>
                                        <p:attrNameLst>
                                          <p:attrName>style.visibility</p:attrName>
                                        </p:attrNameLst>
                                      </p:cBhvr>
                                      <p:to>
                                        <p:strVal val="visible"/>
                                      </p:to>
                                    </p:set>
                                    <p:animEffect transition="in" filter="wipe(left)">
                                      <p:cBhvr>
                                        <p:cTn id="12" dur="500"/>
                                        <p:tgtEl>
                                          <p:spTgt spid="962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6261">
                                            <p:txEl>
                                              <p:pRg st="2" end="2"/>
                                            </p:txEl>
                                          </p:spTgt>
                                        </p:tgtEl>
                                        <p:attrNameLst>
                                          <p:attrName>style.visibility</p:attrName>
                                        </p:attrNameLst>
                                      </p:cBhvr>
                                      <p:to>
                                        <p:strVal val="visible"/>
                                      </p:to>
                                    </p:set>
                                    <p:animEffect transition="in" filter="wipe(left)">
                                      <p:cBhvr>
                                        <p:cTn id="17" dur="500"/>
                                        <p:tgtEl>
                                          <p:spTgt spid="962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6261">
                                            <p:txEl>
                                              <p:pRg st="3" end="3"/>
                                            </p:txEl>
                                          </p:spTgt>
                                        </p:tgtEl>
                                        <p:attrNameLst>
                                          <p:attrName>style.visibility</p:attrName>
                                        </p:attrNameLst>
                                      </p:cBhvr>
                                      <p:to>
                                        <p:strVal val="visible"/>
                                      </p:to>
                                    </p:set>
                                    <p:animEffect transition="in" filter="wipe(left)">
                                      <p:cBhvr>
                                        <p:cTn id="22" dur="500"/>
                                        <p:tgtEl>
                                          <p:spTgt spid="962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163E7EE8-4DAE-4D28-951F-8CD747563327}" type="slidenum">
              <a:rPr lang="en-US"/>
              <a:pPr/>
              <a:t>120</a:t>
            </a:fld>
            <a:endParaRPr lang="en-US" b="0">
              <a:latin typeface="Times New Roman" pitchFamily="18" charset="0"/>
            </a:endParaRPr>
          </a:p>
        </p:txBody>
      </p:sp>
      <p:sp>
        <p:nvSpPr>
          <p:cNvPr id="35840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5840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58404" name="Rectangle 4"/>
          <p:cNvSpPr>
            <a:spLocks noGrp="1" noChangeArrowheads="1"/>
          </p:cNvSpPr>
          <p:nvPr>
            <p:ph type="title"/>
          </p:nvPr>
        </p:nvSpPr>
        <p:spPr>
          <a:noFill/>
          <a:ln/>
        </p:spPr>
        <p:txBody>
          <a:bodyPr/>
          <a:lstStyle/>
          <a:p>
            <a:r>
              <a:rPr lang="pt-BR"/>
              <a:t>Índices de custo de vida</a:t>
            </a:r>
          </a:p>
        </p:txBody>
      </p:sp>
      <p:sp>
        <p:nvSpPr>
          <p:cNvPr id="358405"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t>Sim!</a:t>
            </a:r>
          </a:p>
          <a:p>
            <a:pPr lvl="1">
              <a:buSzPct val="75000"/>
            </a:pPr>
            <a:r>
              <a:rPr lang="pt-BR"/>
              <a:t>O índice de Laspeyres pressupõe que os consumidores não alterem seus padrões de consumo após uma mudança nos preços.</a:t>
            </a:r>
          </a:p>
        </p:txBody>
      </p:sp>
      <p:sp>
        <p:nvSpPr>
          <p:cNvPr id="358406"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B9FF273-2B30-4DAC-8848-46A21303152F}" type="slidenum">
              <a:rPr lang="en-US"/>
              <a:pPr/>
              <a:t>121</a:t>
            </a:fld>
            <a:endParaRPr lang="en-US" b="0">
              <a:latin typeface="Times New Roman" pitchFamily="18" charset="0"/>
            </a:endParaRPr>
          </a:p>
        </p:txBody>
      </p:sp>
      <p:sp>
        <p:nvSpPr>
          <p:cNvPr id="4413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13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1348" name="Rectangle 4"/>
          <p:cNvSpPr>
            <a:spLocks noGrp="1" noChangeArrowheads="1"/>
          </p:cNvSpPr>
          <p:nvPr>
            <p:ph type="title"/>
          </p:nvPr>
        </p:nvSpPr>
        <p:spPr>
          <a:noFill/>
          <a:ln/>
        </p:spPr>
        <p:txBody>
          <a:bodyPr/>
          <a:lstStyle/>
          <a:p>
            <a:r>
              <a:rPr lang="pt-BR"/>
              <a:t>Índices de custo de vida</a:t>
            </a:r>
          </a:p>
        </p:txBody>
      </p:sp>
      <p:sp>
        <p:nvSpPr>
          <p:cNvPr id="441349"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t>Sim!</a:t>
            </a:r>
          </a:p>
          <a:p>
            <a:pPr lvl="1">
              <a:buSzPct val="75000"/>
            </a:pPr>
            <a:r>
              <a:rPr lang="pt-BR"/>
              <a:t>Se os consumidores compram mais daqueles itens que se tornaram relativamente mais baratos e menos dos relativamente mais caros eles podem atingir o mesmo nível de utilidade sem ter de consumir a mesma cesta de mercadorias.</a:t>
            </a:r>
          </a:p>
        </p:txBody>
      </p:sp>
      <p:sp>
        <p:nvSpPr>
          <p:cNvPr id="441350" name="Text Box 6"/>
          <p:cNvSpPr txBox="1">
            <a:spLocks noChangeArrowheads="1"/>
          </p:cNvSpPr>
          <p:nvPr/>
        </p:nvSpPr>
        <p:spPr bwMode="auto">
          <a:xfrm>
            <a:off x="949325" y="1236663"/>
            <a:ext cx="37004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Laspeyres </a:t>
            </a:r>
            <a:endParaRPr lang="en-US" sz="3200"/>
          </a:p>
        </p:txBody>
      </p:sp>
    </p:spTree>
  </p:cSld>
  <p:clrMapOvr>
    <a:masterClrMapping/>
  </p:clrMapOvr>
  <p:transition spd="med">
    <p:wipe dir="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F889910-1A39-42B0-B89C-7ACC93B815B3}" type="slidenum">
              <a:rPr lang="en-US"/>
              <a:pPr/>
              <a:t>122</a:t>
            </a:fld>
            <a:endParaRPr lang="en-US" b="0">
              <a:latin typeface="Times New Roman" pitchFamily="18" charset="0"/>
            </a:endParaRPr>
          </a:p>
        </p:txBody>
      </p:sp>
      <p:sp>
        <p:nvSpPr>
          <p:cNvPr id="3604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04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0452" name="Rectangle 4"/>
          <p:cNvSpPr>
            <a:spLocks noGrp="1" noChangeArrowheads="1"/>
          </p:cNvSpPr>
          <p:nvPr>
            <p:ph type="title"/>
          </p:nvPr>
        </p:nvSpPr>
        <p:spPr>
          <a:noFill/>
          <a:ln/>
        </p:spPr>
        <p:txBody>
          <a:bodyPr/>
          <a:lstStyle/>
          <a:p>
            <a:r>
              <a:rPr lang="pt-BR"/>
              <a:t>Índices de custo de vida</a:t>
            </a:r>
          </a:p>
        </p:txBody>
      </p:sp>
      <p:sp>
        <p:nvSpPr>
          <p:cNvPr id="360453"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solidFill>
                  <a:srgbClr val="FB110B"/>
                </a:solidFill>
              </a:rPr>
              <a:t>Índice de Paasche</a:t>
            </a:r>
            <a:r>
              <a:rPr lang="pt-BR"/>
              <a:t> </a:t>
            </a:r>
          </a:p>
          <a:p>
            <a:pPr lvl="1">
              <a:buSzPct val="75000"/>
            </a:pPr>
            <a:r>
              <a:rPr lang="pt-BR"/>
              <a:t>Calcula o montante de dinheiro a preços do ano corrente que um indivíduo necessita para comprar uma cesta de bens e serviços escolhida no ano corrente, dividido pelo custo de aquisição da mesma cesta a preços do ano-base.</a:t>
            </a:r>
          </a:p>
        </p:txBody>
      </p:sp>
    </p:spTree>
  </p:cSld>
  <p:clrMapOvr>
    <a:masterClrMapping/>
  </p:clrMapOvr>
  <p:transition spd="med">
    <p:wipe dir="r"/>
  </p:transition>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D21FFB0-020A-4624-982D-3A03088CAA3D}" type="slidenum">
              <a:rPr lang="en-US"/>
              <a:pPr/>
              <a:t>123</a:t>
            </a:fld>
            <a:endParaRPr lang="en-US" b="0">
              <a:latin typeface="Times New Roman" pitchFamily="18" charset="0"/>
            </a:endParaRPr>
          </a:p>
        </p:txBody>
      </p:sp>
      <p:sp>
        <p:nvSpPr>
          <p:cNvPr id="3624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24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2500" name="Rectangle 4"/>
          <p:cNvSpPr>
            <a:spLocks noGrp="1" noChangeArrowheads="1"/>
          </p:cNvSpPr>
          <p:nvPr>
            <p:ph type="title"/>
          </p:nvPr>
        </p:nvSpPr>
        <p:spPr>
          <a:noFill/>
          <a:ln/>
        </p:spPr>
        <p:txBody>
          <a:bodyPr/>
          <a:lstStyle/>
          <a:p>
            <a:r>
              <a:rPr lang="pt-BR"/>
              <a:t>Índices de custo de vida</a:t>
            </a:r>
          </a:p>
        </p:txBody>
      </p:sp>
      <p:sp>
        <p:nvSpPr>
          <p:cNvPr id="362501" name="Rectangle 5"/>
          <p:cNvSpPr>
            <a:spLocks noGrp="1" noChangeArrowheads="1"/>
          </p:cNvSpPr>
          <p:nvPr>
            <p:ph type="body" idx="1"/>
          </p:nvPr>
        </p:nvSpPr>
        <p:spPr>
          <a:xfrm>
            <a:off x="914400" y="1905000"/>
            <a:ext cx="8153400" cy="4038600"/>
          </a:xfrm>
          <a:noFill/>
          <a:ln/>
        </p:spPr>
        <p:txBody>
          <a:bodyPr/>
          <a:lstStyle/>
          <a:p>
            <a:pPr>
              <a:lnSpc>
                <a:spcPct val="90000"/>
              </a:lnSpc>
              <a:spcBef>
                <a:spcPct val="70000"/>
              </a:spcBef>
            </a:pPr>
            <a:r>
              <a:rPr lang="pt-BR"/>
              <a:t>Os dois índices envolvem relações que levam em conta os preços do ano corrente, </a:t>
            </a:r>
            <a:r>
              <a:rPr lang="pt-BR" i="1"/>
              <a:t>P</a:t>
            </a:r>
            <a:r>
              <a:rPr lang="pt-BR" i="1" baseline="-25000"/>
              <a:t>Ac</a:t>
            </a:r>
            <a:r>
              <a:rPr lang="pt-BR"/>
              <a:t> e </a:t>
            </a:r>
            <a:r>
              <a:rPr lang="pt-BR" i="1"/>
              <a:t>P</a:t>
            </a:r>
            <a:r>
              <a:rPr lang="pt-BR" i="1" baseline="-25000"/>
              <a:t>Vc</a:t>
            </a:r>
            <a:r>
              <a:rPr lang="pt-BR"/>
              <a:t>.</a:t>
            </a:r>
          </a:p>
          <a:p>
            <a:pPr>
              <a:lnSpc>
                <a:spcPct val="90000"/>
              </a:lnSpc>
              <a:spcBef>
                <a:spcPct val="70000"/>
              </a:spcBef>
            </a:pPr>
            <a:r>
              <a:rPr lang="pt-BR"/>
              <a:t>Entretanto, o índice de Laspeyres baseia-se no consumo do ano-base, </a:t>
            </a:r>
            <a:r>
              <a:rPr lang="pt-BR" i="1"/>
              <a:t>A</a:t>
            </a:r>
            <a:r>
              <a:rPr lang="pt-BR" i="1" baseline="-25000"/>
              <a:t>b</a:t>
            </a:r>
            <a:r>
              <a:rPr lang="pt-BR"/>
              <a:t> e </a:t>
            </a:r>
            <a:r>
              <a:rPr lang="pt-BR" i="1"/>
              <a:t>V</a:t>
            </a:r>
            <a:r>
              <a:rPr lang="pt-BR" i="1" baseline="-25000"/>
              <a:t>b</a:t>
            </a:r>
            <a:r>
              <a:rPr lang="pt-BR"/>
              <a:t>.</a:t>
            </a:r>
          </a:p>
          <a:p>
            <a:pPr>
              <a:lnSpc>
                <a:spcPct val="90000"/>
              </a:lnSpc>
              <a:spcBef>
                <a:spcPct val="70000"/>
              </a:spcBef>
            </a:pPr>
            <a:r>
              <a:rPr lang="pt-BR"/>
              <a:t>Por sua vez, o índice de Paasche baseia-se no consumo corrente, </a:t>
            </a:r>
            <a:r>
              <a:rPr lang="pt-BR" i="1"/>
              <a:t>A</a:t>
            </a:r>
            <a:r>
              <a:rPr lang="pt-BR" i="1" baseline="-25000"/>
              <a:t>c</a:t>
            </a:r>
            <a:r>
              <a:rPr lang="pt-BR"/>
              <a:t> e </a:t>
            </a:r>
            <a:r>
              <a:rPr lang="pt-BR" i="1"/>
              <a:t>V</a:t>
            </a:r>
            <a:r>
              <a:rPr lang="pt-BR" i="1" baseline="-25000"/>
              <a:t>c</a:t>
            </a:r>
            <a:r>
              <a:rPr lang="pt-BR"/>
              <a:t> .</a:t>
            </a:r>
          </a:p>
        </p:txBody>
      </p:sp>
      <p:sp>
        <p:nvSpPr>
          <p:cNvPr id="362502" name="Text Box 6"/>
          <p:cNvSpPr txBox="1">
            <a:spLocks noChangeArrowheads="1"/>
          </p:cNvSpPr>
          <p:nvPr/>
        </p:nvSpPr>
        <p:spPr bwMode="auto">
          <a:xfrm>
            <a:off x="338138" y="12493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2501">
                                            <p:txEl>
                                              <p:pRg st="0" end="0"/>
                                            </p:txEl>
                                          </p:spTgt>
                                        </p:tgtEl>
                                        <p:attrNameLst>
                                          <p:attrName>style.visibility</p:attrName>
                                        </p:attrNameLst>
                                      </p:cBhvr>
                                      <p:to>
                                        <p:strVal val="visible"/>
                                      </p:to>
                                    </p:set>
                                    <p:animEffect transition="in" filter="wipe(left)">
                                      <p:cBhvr>
                                        <p:cTn id="7" dur="500"/>
                                        <p:tgtEl>
                                          <p:spTgt spid="3625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2501">
                                            <p:txEl>
                                              <p:pRg st="1" end="1"/>
                                            </p:txEl>
                                          </p:spTgt>
                                        </p:tgtEl>
                                        <p:attrNameLst>
                                          <p:attrName>style.visibility</p:attrName>
                                        </p:attrNameLst>
                                      </p:cBhvr>
                                      <p:to>
                                        <p:strVal val="visible"/>
                                      </p:to>
                                    </p:set>
                                    <p:animEffect transition="in" filter="wipe(left)">
                                      <p:cBhvr>
                                        <p:cTn id="12" dur="500"/>
                                        <p:tgtEl>
                                          <p:spTgt spid="3625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2501">
                                            <p:txEl>
                                              <p:pRg st="2" end="2"/>
                                            </p:txEl>
                                          </p:spTgt>
                                        </p:tgtEl>
                                        <p:attrNameLst>
                                          <p:attrName>style.visibility</p:attrName>
                                        </p:attrNameLst>
                                      </p:cBhvr>
                                      <p:to>
                                        <p:strVal val="visible"/>
                                      </p:to>
                                    </p:set>
                                    <p:animEffect transition="in" filter="wipe(left)">
                                      <p:cBhvr>
                                        <p:cTn id="17" dur="500"/>
                                        <p:tgtEl>
                                          <p:spTgt spid="3625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1" grpId="0" build="p" autoUpdateAnimBg="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1" name="Espaço Reservado para Número de Slide 4"/>
          <p:cNvSpPr>
            <a:spLocks noGrp="1"/>
          </p:cNvSpPr>
          <p:nvPr>
            <p:ph type="sldNum" sz="quarter" idx="11"/>
          </p:nvPr>
        </p:nvSpPr>
        <p:spPr/>
        <p:txBody>
          <a:bodyPr/>
          <a:lstStyle/>
          <a:p>
            <a:r>
              <a:rPr lang="en-US"/>
              <a:t>Slide </a:t>
            </a:r>
            <a:fld id="{6486B9D5-902A-42C4-83C5-CC22F3373790}" type="slidenum">
              <a:rPr lang="en-US"/>
              <a:pPr/>
              <a:t>124</a:t>
            </a:fld>
            <a:endParaRPr lang="en-US" b="0">
              <a:latin typeface="Times New Roman" pitchFamily="18" charset="0"/>
            </a:endParaRPr>
          </a:p>
        </p:txBody>
      </p:sp>
      <p:sp>
        <p:nvSpPr>
          <p:cNvPr id="3645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45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4548" name="Rectangle 4"/>
          <p:cNvSpPr>
            <a:spLocks noGrp="1" noChangeArrowheads="1"/>
          </p:cNvSpPr>
          <p:nvPr>
            <p:ph type="title"/>
          </p:nvPr>
        </p:nvSpPr>
        <p:spPr>
          <a:noFill/>
          <a:ln/>
        </p:spPr>
        <p:txBody>
          <a:bodyPr/>
          <a:lstStyle/>
          <a:p>
            <a:r>
              <a:rPr lang="pt-BR"/>
              <a:t>Índices de custo de vida</a:t>
            </a:r>
          </a:p>
        </p:txBody>
      </p:sp>
      <p:sp>
        <p:nvSpPr>
          <p:cNvPr id="364549" name="Rectangle 5"/>
          <p:cNvSpPr>
            <a:spLocks noGrp="1" noChangeArrowheads="1"/>
          </p:cNvSpPr>
          <p:nvPr>
            <p:ph type="body" idx="1"/>
          </p:nvPr>
        </p:nvSpPr>
        <p:spPr>
          <a:xfrm>
            <a:off x="914400" y="1536700"/>
            <a:ext cx="8153400" cy="4406900"/>
          </a:xfrm>
          <a:noFill/>
          <a:ln/>
        </p:spPr>
        <p:txBody>
          <a:bodyPr/>
          <a:lstStyle/>
          <a:p>
            <a:pPr>
              <a:spcBef>
                <a:spcPct val="70000"/>
              </a:spcBef>
            </a:pPr>
            <a:r>
              <a:rPr lang="pt-BR"/>
              <a:t>Assim, a comparação entre os índices de Laspeyres e de Paasche nos dá as equações a seguir:</a:t>
            </a:r>
          </a:p>
        </p:txBody>
      </p:sp>
      <p:sp>
        <p:nvSpPr>
          <p:cNvPr id="364554" name="Rectangle 10"/>
          <p:cNvSpPr>
            <a:spLocks noChangeArrowheads="1"/>
          </p:cNvSpPr>
          <p:nvPr/>
        </p:nvSpPr>
        <p:spPr bwMode="auto">
          <a:xfrm>
            <a:off x="2571750" y="3352800"/>
            <a:ext cx="4229100" cy="13906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8208" name="Object 0">
            <a:hlinkClick r:id="" action="ppaction://ole?verb=0"/>
          </p:cNvPr>
          <p:cNvGraphicFramePr>
            <a:graphicFrameLocks/>
          </p:cNvGraphicFramePr>
          <p:nvPr/>
        </p:nvGraphicFramePr>
        <p:xfrm>
          <a:off x="2578100" y="3387725"/>
          <a:ext cx="4116388" cy="1250950"/>
        </p:xfrm>
        <a:graphic>
          <a:graphicData uri="http://schemas.openxmlformats.org/presentationml/2006/ole">
            <p:oleObj spid="_x0000_s478208" name="Equação" r:id="rId4" imgW="1155600" imgH="431640" progId="Equation.3">
              <p:embed/>
            </p:oleObj>
          </a:graphicData>
        </a:graphic>
      </p:graphicFrame>
      <p:sp>
        <p:nvSpPr>
          <p:cNvPr id="364559" name="Rectangle 15"/>
          <p:cNvSpPr>
            <a:spLocks noChangeArrowheads="1"/>
          </p:cNvSpPr>
          <p:nvPr/>
        </p:nvSpPr>
        <p:spPr bwMode="auto">
          <a:xfrm>
            <a:off x="2571750" y="4876800"/>
            <a:ext cx="4248150" cy="137160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8209" name="Object 1">
            <a:hlinkClick r:id="" action="ppaction://ole?verb=0"/>
          </p:cNvPr>
          <p:cNvGraphicFramePr>
            <a:graphicFrameLocks/>
          </p:cNvGraphicFramePr>
          <p:nvPr/>
        </p:nvGraphicFramePr>
        <p:xfrm>
          <a:off x="2570163" y="4862513"/>
          <a:ext cx="4205287" cy="1319212"/>
        </p:xfrm>
        <a:graphic>
          <a:graphicData uri="http://schemas.openxmlformats.org/presentationml/2006/ole">
            <p:oleObj spid="_x0000_s478209" name="Equação" r:id="rId5" imgW="1155600" imgH="431640" progId="Equation.3">
              <p:embed/>
            </p:oleObj>
          </a:graphicData>
        </a:graphic>
      </p:graphicFrame>
    </p:spTree>
  </p:cSld>
  <p:clrMapOvr>
    <a:masterClrMapping/>
  </p:clrMapOvr>
  <p:transition spd="med">
    <p:wipe dir="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DBF12D3-F0A7-4FF3-91DA-FEC4EEA2D158}" type="slidenum">
              <a:rPr lang="en-US"/>
              <a:pPr/>
              <a:t>125</a:t>
            </a:fld>
            <a:endParaRPr lang="en-US" b="0">
              <a:latin typeface="Times New Roman" pitchFamily="18" charset="0"/>
            </a:endParaRPr>
          </a:p>
        </p:txBody>
      </p:sp>
      <p:sp>
        <p:nvSpPr>
          <p:cNvPr id="4433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33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3396" name="Rectangle 4"/>
          <p:cNvSpPr>
            <a:spLocks noGrp="1" noChangeArrowheads="1"/>
          </p:cNvSpPr>
          <p:nvPr>
            <p:ph type="title"/>
          </p:nvPr>
        </p:nvSpPr>
        <p:spPr>
          <a:noFill/>
          <a:ln/>
        </p:spPr>
        <p:txBody>
          <a:bodyPr/>
          <a:lstStyle/>
          <a:p>
            <a:r>
              <a:rPr lang="pt-BR"/>
              <a:t>Índices de custo de vida</a:t>
            </a:r>
          </a:p>
        </p:txBody>
      </p:sp>
      <p:sp>
        <p:nvSpPr>
          <p:cNvPr id="443397"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Suponha:</a:t>
            </a:r>
          </a:p>
          <a:p>
            <a:pPr lvl="1">
              <a:spcBef>
                <a:spcPct val="70000"/>
              </a:spcBef>
            </a:pPr>
            <a:r>
              <a:rPr lang="pt-BR"/>
              <a:t>Duas mercadorias: alimento (A) e vestuário (</a:t>
            </a:r>
            <a:r>
              <a:rPr lang="pt-BR" i="1"/>
              <a:t>V</a:t>
            </a:r>
            <a:r>
              <a:rPr lang="pt-BR"/>
              <a:t>)</a:t>
            </a:r>
          </a:p>
        </p:txBody>
      </p:sp>
      <p:sp>
        <p:nvSpPr>
          <p:cNvPr id="443398"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AEB5617-C8C5-4207-A169-EF9ECA5488FC}" type="slidenum">
              <a:rPr lang="en-US"/>
              <a:pPr/>
              <a:t>126</a:t>
            </a:fld>
            <a:endParaRPr lang="en-US" b="0">
              <a:latin typeface="Times New Roman" pitchFamily="18" charset="0"/>
            </a:endParaRPr>
          </a:p>
        </p:txBody>
      </p:sp>
      <p:sp>
        <p:nvSpPr>
          <p:cNvPr id="4454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54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5444" name="Rectangle 4"/>
          <p:cNvSpPr>
            <a:spLocks noGrp="1" noChangeArrowheads="1"/>
          </p:cNvSpPr>
          <p:nvPr>
            <p:ph type="title"/>
          </p:nvPr>
        </p:nvSpPr>
        <p:spPr>
          <a:noFill/>
          <a:ln/>
        </p:spPr>
        <p:txBody>
          <a:bodyPr/>
          <a:lstStyle/>
          <a:p>
            <a:r>
              <a:rPr lang="pt-BR"/>
              <a:t>Índices de custo de vida</a:t>
            </a:r>
          </a:p>
        </p:txBody>
      </p:sp>
      <p:sp>
        <p:nvSpPr>
          <p:cNvPr id="445445"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Seja:</a:t>
            </a:r>
          </a:p>
          <a:p>
            <a:pPr lvl="1">
              <a:spcBef>
                <a:spcPct val="70000"/>
              </a:spcBef>
            </a:pPr>
            <a:r>
              <a:rPr lang="pt-BR" i="1"/>
              <a:t>P</a:t>
            </a:r>
            <a:r>
              <a:rPr lang="pt-BR" i="1" baseline="-25000"/>
              <a:t>Ac </a:t>
            </a:r>
            <a:r>
              <a:rPr lang="pt-BR" i="1"/>
              <a:t>&amp; P</a:t>
            </a:r>
            <a:r>
              <a:rPr lang="pt-BR" i="1" baseline="-25000"/>
              <a:t>Vc</a:t>
            </a:r>
            <a:r>
              <a:rPr lang="pt-BR" i="1"/>
              <a:t> </a:t>
            </a:r>
            <a:r>
              <a:rPr lang="pt-BR"/>
              <a:t>preços do ano corrente</a:t>
            </a:r>
          </a:p>
          <a:p>
            <a:pPr lvl="1">
              <a:spcBef>
                <a:spcPct val="70000"/>
              </a:spcBef>
            </a:pPr>
            <a:r>
              <a:rPr lang="pt-BR" i="1"/>
              <a:t>P</a:t>
            </a:r>
            <a:r>
              <a:rPr lang="pt-BR" i="1" baseline="-25000"/>
              <a:t>Ab </a:t>
            </a:r>
            <a:r>
              <a:rPr lang="pt-BR" i="1"/>
              <a:t>&amp; P</a:t>
            </a:r>
            <a:r>
              <a:rPr lang="pt-BR" i="1" baseline="-25000"/>
              <a:t>Vb</a:t>
            </a:r>
            <a:r>
              <a:rPr lang="pt-BR" i="1"/>
              <a:t> </a:t>
            </a:r>
            <a:r>
              <a:rPr lang="pt-BR"/>
              <a:t>preços do ano-base</a:t>
            </a:r>
          </a:p>
          <a:p>
            <a:pPr lvl="1">
              <a:spcBef>
                <a:spcPct val="70000"/>
              </a:spcBef>
            </a:pPr>
            <a:r>
              <a:rPr lang="pt-BR" i="1"/>
              <a:t>A</a:t>
            </a:r>
            <a:r>
              <a:rPr lang="pt-BR" i="1" baseline="-25000"/>
              <a:t>c </a:t>
            </a:r>
            <a:r>
              <a:rPr lang="pt-BR" i="1"/>
              <a:t>&amp; V</a:t>
            </a:r>
            <a:r>
              <a:rPr lang="pt-BR" i="1" baseline="-25000"/>
              <a:t>c</a:t>
            </a:r>
            <a:r>
              <a:rPr lang="pt-BR" i="1"/>
              <a:t> </a:t>
            </a:r>
            <a:r>
              <a:rPr lang="pt-BR"/>
              <a:t>quantidades do ano corrente</a:t>
            </a:r>
          </a:p>
          <a:p>
            <a:pPr lvl="1">
              <a:spcBef>
                <a:spcPct val="70000"/>
              </a:spcBef>
            </a:pPr>
            <a:r>
              <a:rPr lang="pt-BR"/>
              <a:t> </a:t>
            </a:r>
            <a:r>
              <a:rPr lang="pt-BR" i="1"/>
              <a:t>A</a:t>
            </a:r>
            <a:r>
              <a:rPr lang="pt-BR" i="1" baseline="-25000"/>
              <a:t>b </a:t>
            </a:r>
            <a:r>
              <a:rPr lang="pt-BR" i="1"/>
              <a:t>&amp; V</a:t>
            </a:r>
            <a:r>
              <a:rPr lang="pt-BR" i="1" baseline="-25000"/>
              <a:t>b</a:t>
            </a:r>
            <a:r>
              <a:rPr lang="pt-BR" i="1"/>
              <a:t> </a:t>
            </a:r>
            <a:r>
              <a:rPr lang="pt-BR"/>
              <a:t>quantidades do ano-base</a:t>
            </a:r>
          </a:p>
        </p:txBody>
      </p:sp>
      <p:sp>
        <p:nvSpPr>
          <p:cNvPr id="445446"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C7B5352-4E83-4AAF-BA79-93AE93177237}" type="slidenum">
              <a:rPr lang="en-US"/>
              <a:pPr/>
              <a:t>127</a:t>
            </a:fld>
            <a:endParaRPr lang="en-US" b="0">
              <a:latin typeface="Times New Roman" pitchFamily="18" charset="0"/>
            </a:endParaRPr>
          </a:p>
        </p:txBody>
      </p:sp>
      <p:sp>
        <p:nvSpPr>
          <p:cNvPr id="4474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74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7492" name="Rectangle 4"/>
          <p:cNvSpPr>
            <a:spLocks noGrp="1" noChangeArrowheads="1"/>
          </p:cNvSpPr>
          <p:nvPr>
            <p:ph type="title"/>
          </p:nvPr>
        </p:nvSpPr>
        <p:spPr>
          <a:noFill/>
          <a:ln/>
        </p:spPr>
        <p:txBody>
          <a:bodyPr/>
          <a:lstStyle/>
          <a:p>
            <a:r>
              <a:rPr lang="pt-BR"/>
              <a:t>Índices de custo de vida</a:t>
            </a:r>
          </a:p>
        </p:txBody>
      </p:sp>
      <p:sp>
        <p:nvSpPr>
          <p:cNvPr id="447493" name="Rectangle 5"/>
          <p:cNvSpPr>
            <a:spLocks noGrp="1" noChangeArrowheads="1"/>
          </p:cNvSpPr>
          <p:nvPr>
            <p:ph type="body" idx="1"/>
          </p:nvPr>
        </p:nvSpPr>
        <p:spPr>
          <a:xfrm>
            <a:off x="914400" y="2209800"/>
            <a:ext cx="8153400" cy="3733800"/>
          </a:xfrm>
          <a:noFill/>
          <a:ln/>
        </p:spPr>
        <p:txBody>
          <a:bodyPr/>
          <a:lstStyle/>
          <a:p>
            <a:pPr>
              <a:lnSpc>
                <a:spcPct val="90000"/>
              </a:lnSpc>
              <a:spcBef>
                <a:spcPct val="70000"/>
              </a:spcBef>
            </a:pPr>
            <a:r>
              <a:rPr lang="pt-BR"/>
              <a:t>Sarah (1990)</a:t>
            </a:r>
          </a:p>
          <a:p>
            <a:pPr lvl="1">
              <a:lnSpc>
                <a:spcPct val="90000"/>
              </a:lnSpc>
              <a:spcBef>
                <a:spcPct val="70000"/>
              </a:spcBef>
            </a:pPr>
            <a:r>
              <a:rPr lang="pt-BR"/>
              <a:t>O custo da cesta do ano base a preços correntes é igual a $1.720 (100 libras x $2,20 por libra + 15 livros x $100 por livro)</a:t>
            </a:r>
          </a:p>
          <a:p>
            <a:pPr lvl="1">
              <a:lnSpc>
                <a:spcPct val="90000"/>
              </a:lnSpc>
              <a:spcBef>
                <a:spcPct val="70000"/>
              </a:spcBef>
            </a:pPr>
            <a:r>
              <a:rPr lang="pt-BR"/>
              <a:t>O custo da mesma cesta a preços do ano-base é $500 (100 libras x $2 por libra + 15 livros x $20 por livro)</a:t>
            </a:r>
          </a:p>
        </p:txBody>
      </p:sp>
      <p:sp>
        <p:nvSpPr>
          <p:cNvPr id="447494"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5756E4F1-44A6-4159-AEB5-E141EB351CD1}" type="slidenum">
              <a:rPr lang="en-US"/>
              <a:pPr/>
              <a:t>128</a:t>
            </a:fld>
            <a:endParaRPr lang="en-US" b="0">
              <a:latin typeface="Times New Roman" pitchFamily="18" charset="0"/>
            </a:endParaRPr>
          </a:p>
        </p:txBody>
      </p:sp>
      <p:sp>
        <p:nvSpPr>
          <p:cNvPr id="4638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38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3876" name="Rectangle 4"/>
          <p:cNvSpPr>
            <a:spLocks noGrp="1" noChangeArrowheads="1"/>
          </p:cNvSpPr>
          <p:nvPr>
            <p:ph type="title"/>
          </p:nvPr>
        </p:nvSpPr>
        <p:spPr>
          <a:noFill/>
          <a:ln/>
        </p:spPr>
        <p:txBody>
          <a:bodyPr/>
          <a:lstStyle/>
          <a:p>
            <a:r>
              <a:rPr lang="pt-BR"/>
              <a:t>Índices de custo de vida</a:t>
            </a:r>
          </a:p>
        </p:txBody>
      </p:sp>
      <p:sp>
        <p:nvSpPr>
          <p:cNvPr id="463877"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Sarah (1990)</a:t>
            </a:r>
          </a:p>
        </p:txBody>
      </p:sp>
      <p:sp>
        <p:nvSpPr>
          <p:cNvPr id="463878"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
        <p:nvSpPr>
          <p:cNvPr id="463880" name="Rectangle 8"/>
          <p:cNvSpPr>
            <a:spLocks noChangeArrowheads="1"/>
          </p:cNvSpPr>
          <p:nvPr/>
        </p:nvSpPr>
        <p:spPr bwMode="auto">
          <a:xfrm>
            <a:off x="2419350" y="3409950"/>
            <a:ext cx="4476750" cy="17335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9232" name="Object 0"/>
          <p:cNvGraphicFramePr>
            <a:graphicFrameLocks noChangeAspect="1"/>
          </p:cNvGraphicFramePr>
          <p:nvPr/>
        </p:nvGraphicFramePr>
        <p:xfrm>
          <a:off x="2573338" y="3568700"/>
          <a:ext cx="4106862" cy="1471613"/>
        </p:xfrm>
        <a:graphic>
          <a:graphicData uri="http://schemas.openxmlformats.org/presentationml/2006/ole">
            <p:oleObj spid="_x0000_s479232" name="Equação" r:id="rId4" imgW="1130040" imgH="406080" progId="Equation.3">
              <p:embed/>
            </p:oleObj>
          </a:graphicData>
        </a:graphic>
      </p:graphicFrame>
    </p:spTree>
  </p:cSld>
  <p:clrMapOvr>
    <a:masterClrMapping/>
  </p:clrMapOvr>
  <p:transition spd="med">
    <p:wipe dir="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EEA56B35-1098-4C2F-B1AB-973CBE73284A}" type="slidenum">
              <a:rPr lang="en-US"/>
              <a:pPr/>
              <a:t>129</a:t>
            </a:fld>
            <a:endParaRPr lang="en-US" b="0">
              <a:latin typeface="Times New Roman" pitchFamily="18" charset="0"/>
            </a:endParaRPr>
          </a:p>
        </p:txBody>
      </p:sp>
      <p:sp>
        <p:nvSpPr>
          <p:cNvPr id="4495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495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49540" name="Rectangle 4"/>
          <p:cNvSpPr>
            <a:spLocks noGrp="1" noChangeArrowheads="1"/>
          </p:cNvSpPr>
          <p:nvPr>
            <p:ph type="title"/>
          </p:nvPr>
        </p:nvSpPr>
        <p:spPr>
          <a:noFill/>
          <a:ln/>
        </p:spPr>
        <p:txBody>
          <a:bodyPr/>
          <a:lstStyle/>
          <a:p>
            <a:r>
              <a:rPr lang="pt-BR"/>
              <a:t>Índices de custo de vida</a:t>
            </a:r>
          </a:p>
        </p:txBody>
      </p:sp>
      <p:sp>
        <p:nvSpPr>
          <p:cNvPr id="449541" name="Rectangle 5"/>
          <p:cNvSpPr>
            <a:spLocks noGrp="1" noChangeArrowheads="1"/>
          </p:cNvSpPr>
          <p:nvPr>
            <p:ph type="body" idx="1"/>
          </p:nvPr>
        </p:nvSpPr>
        <p:spPr>
          <a:xfrm>
            <a:off x="914400" y="2209800"/>
            <a:ext cx="8153400" cy="3733800"/>
          </a:xfrm>
          <a:noFill/>
          <a:ln/>
        </p:spPr>
        <p:txBody>
          <a:bodyPr/>
          <a:lstStyle/>
          <a:p>
            <a:pPr>
              <a:lnSpc>
                <a:spcPct val="90000"/>
              </a:lnSpc>
              <a:spcBef>
                <a:spcPct val="70000"/>
              </a:spcBef>
            </a:pPr>
            <a:r>
              <a:rPr lang="pt-BR"/>
              <a:t>Sarah (1990)</a:t>
            </a:r>
          </a:p>
          <a:p>
            <a:pPr lvl="1">
              <a:lnSpc>
                <a:spcPct val="90000"/>
              </a:lnSpc>
              <a:spcBef>
                <a:spcPct val="70000"/>
              </a:spcBef>
            </a:pPr>
            <a:r>
              <a:rPr lang="pt-BR"/>
              <a:t>O custo de adquirir a cesta do ano corrente a preços do ano corrente é  $1.260 (300 libras x $2,20 por libra + 6 livros x $100 por livro)</a:t>
            </a:r>
          </a:p>
          <a:p>
            <a:pPr lvl="1">
              <a:lnSpc>
                <a:spcPct val="90000"/>
              </a:lnSpc>
              <a:spcBef>
                <a:spcPct val="70000"/>
              </a:spcBef>
            </a:pPr>
            <a:r>
              <a:rPr lang="pt-BR"/>
              <a:t>O custo da mesma cesta a preços do ano base é $720 (300 libras x $2 por libra + 6 livros x $20 por livro)</a:t>
            </a:r>
          </a:p>
        </p:txBody>
      </p:sp>
      <p:sp>
        <p:nvSpPr>
          <p:cNvPr id="449542"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7602C98B-F9BA-4D3D-BFB7-EAD53046606F}" type="slidenum">
              <a:rPr lang="en-US"/>
              <a:pPr/>
              <a:t>13</a:t>
            </a:fld>
            <a:endParaRPr lang="en-US" b="0">
              <a:latin typeface="Times New Roman" pitchFamily="18" charset="0"/>
            </a:endParaRPr>
          </a:p>
        </p:txBody>
      </p:sp>
      <p:sp>
        <p:nvSpPr>
          <p:cNvPr id="983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83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8308" name="Rectangle 4"/>
          <p:cNvSpPr>
            <a:spLocks noGrp="1" noChangeArrowheads="1"/>
          </p:cNvSpPr>
          <p:nvPr>
            <p:ph type="title"/>
          </p:nvPr>
        </p:nvSpPr>
        <p:spPr>
          <a:noFill/>
          <a:ln/>
        </p:spPr>
        <p:txBody>
          <a:bodyPr/>
          <a:lstStyle/>
          <a:p>
            <a:r>
              <a:rPr lang="pt-BR"/>
              <a:t>Preferências do consumidor</a:t>
            </a:r>
          </a:p>
        </p:txBody>
      </p:sp>
      <p:sp>
        <p:nvSpPr>
          <p:cNvPr id="98309" name="Rectangle 5"/>
          <p:cNvSpPr>
            <a:spLocks noGrp="1" noChangeArrowheads="1"/>
          </p:cNvSpPr>
          <p:nvPr>
            <p:ph type="body" idx="1"/>
          </p:nvPr>
        </p:nvSpPr>
        <p:spPr>
          <a:xfrm>
            <a:off x="762000" y="2311400"/>
            <a:ext cx="8001000" cy="3962400"/>
          </a:xfrm>
          <a:noFill/>
          <a:ln/>
        </p:spPr>
        <p:txBody>
          <a:bodyPr/>
          <a:lstStyle/>
          <a:p>
            <a:pPr marL="0" indent="0">
              <a:lnSpc>
                <a:spcPct val="90000"/>
              </a:lnSpc>
              <a:spcBef>
                <a:spcPct val="70000"/>
              </a:spcBef>
              <a:buFont typeface="Wingdings" pitchFamily="2" charset="2"/>
              <a:buNone/>
              <a:tabLst>
                <a:tab pos="1443038" algn="l"/>
                <a:tab pos="3665538" algn="l"/>
                <a:tab pos="5830888" algn="l"/>
              </a:tabLst>
            </a:pPr>
            <a:r>
              <a:rPr lang="pt-BR"/>
              <a:t>	</a:t>
            </a:r>
            <a:r>
              <a:rPr lang="pt-BR" sz="2800"/>
              <a:t>A	20	30</a:t>
            </a:r>
          </a:p>
          <a:p>
            <a:pPr marL="0" indent="0">
              <a:lnSpc>
                <a:spcPct val="90000"/>
              </a:lnSpc>
              <a:spcBef>
                <a:spcPct val="70000"/>
              </a:spcBef>
              <a:buFont typeface="Wingdings" pitchFamily="2" charset="2"/>
              <a:buNone/>
              <a:tabLst>
                <a:tab pos="1443038" algn="l"/>
                <a:tab pos="3665538" algn="l"/>
                <a:tab pos="5830888" algn="l"/>
              </a:tabLst>
            </a:pPr>
            <a:r>
              <a:rPr lang="pt-BR" sz="2800"/>
              <a:t>	B	10	50</a:t>
            </a:r>
          </a:p>
          <a:p>
            <a:pPr marL="0" indent="0">
              <a:lnSpc>
                <a:spcPct val="90000"/>
              </a:lnSpc>
              <a:spcBef>
                <a:spcPct val="70000"/>
              </a:spcBef>
              <a:buFont typeface="Wingdings" pitchFamily="2" charset="2"/>
              <a:buNone/>
              <a:tabLst>
                <a:tab pos="1443038" algn="l"/>
                <a:tab pos="3665538" algn="l"/>
                <a:tab pos="5830888" algn="l"/>
              </a:tabLst>
            </a:pPr>
            <a:r>
              <a:rPr lang="pt-BR" sz="2800"/>
              <a:t>	D	40	20</a:t>
            </a:r>
          </a:p>
          <a:p>
            <a:pPr marL="0" indent="0">
              <a:lnSpc>
                <a:spcPct val="90000"/>
              </a:lnSpc>
              <a:spcBef>
                <a:spcPct val="70000"/>
              </a:spcBef>
              <a:buFont typeface="Wingdings" pitchFamily="2" charset="2"/>
              <a:buNone/>
              <a:tabLst>
                <a:tab pos="1443038" algn="l"/>
                <a:tab pos="3665538" algn="l"/>
                <a:tab pos="5830888" algn="l"/>
              </a:tabLst>
            </a:pPr>
            <a:r>
              <a:rPr lang="pt-BR" sz="2800"/>
              <a:t>	E	30	40</a:t>
            </a:r>
          </a:p>
          <a:p>
            <a:pPr marL="0" indent="0">
              <a:lnSpc>
                <a:spcPct val="90000"/>
              </a:lnSpc>
              <a:spcBef>
                <a:spcPct val="70000"/>
              </a:spcBef>
              <a:buFont typeface="Wingdings" pitchFamily="2" charset="2"/>
              <a:buNone/>
              <a:tabLst>
                <a:tab pos="1443038" algn="l"/>
                <a:tab pos="3665538" algn="l"/>
                <a:tab pos="5830888" algn="l"/>
              </a:tabLst>
            </a:pPr>
            <a:r>
              <a:rPr lang="pt-BR" sz="2800"/>
              <a:t>	G	10	20</a:t>
            </a:r>
          </a:p>
          <a:p>
            <a:pPr marL="0" indent="0">
              <a:lnSpc>
                <a:spcPct val="90000"/>
              </a:lnSpc>
              <a:spcBef>
                <a:spcPct val="70000"/>
              </a:spcBef>
              <a:buFont typeface="Wingdings" pitchFamily="2" charset="2"/>
              <a:buNone/>
              <a:tabLst>
                <a:tab pos="1443038" algn="l"/>
                <a:tab pos="3665538" algn="l"/>
                <a:tab pos="5830888" algn="l"/>
              </a:tabLst>
            </a:pPr>
            <a:r>
              <a:rPr lang="pt-BR" sz="2800"/>
              <a:t>	H	10	40	</a:t>
            </a:r>
          </a:p>
        </p:txBody>
      </p:sp>
      <p:sp>
        <p:nvSpPr>
          <p:cNvPr id="98310" name="Rectangle 6"/>
          <p:cNvSpPr>
            <a:spLocks noChangeArrowheads="1"/>
          </p:cNvSpPr>
          <p:nvPr/>
        </p:nvSpPr>
        <p:spPr bwMode="auto">
          <a:xfrm>
            <a:off x="300038" y="1804988"/>
            <a:ext cx="8843962" cy="454025"/>
          </a:xfrm>
          <a:prstGeom prst="rect">
            <a:avLst/>
          </a:prstGeom>
          <a:noFill/>
          <a:ln w="12700">
            <a:noFill/>
            <a:miter lim="800000"/>
            <a:headEnd/>
            <a:tailEnd/>
          </a:ln>
          <a:effectLst/>
        </p:spPr>
        <p:txBody>
          <a:bodyPr lIns="90488" tIns="44450" rIns="90488" bIns="44450">
            <a:spAutoFit/>
          </a:bodyPr>
          <a:lstStyle/>
          <a:p>
            <a:pPr algn="l">
              <a:tabLst>
                <a:tab pos="2000250" algn="ctr"/>
                <a:tab pos="4286250" algn="ctr"/>
                <a:tab pos="6457950" algn="ctr"/>
              </a:tabLst>
            </a:pPr>
            <a:r>
              <a:rPr lang="en-US" sz="2400"/>
              <a:t>          </a:t>
            </a:r>
            <a:r>
              <a:rPr lang="en-US"/>
              <a:t>Cesta de mercado 	   Unidades de alimento    Unidades de vestuário</a:t>
            </a:r>
          </a:p>
        </p:txBody>
      </p:sp>
      <p:sp>
        <p:nvSpPr>
          <p:cNvPr id="98311" name="Line 7"/>
          <p:cNvSpPr>
            <a:spLocks noChangeShapeType="1"/>
          </p:cNvSpPr>
          <p:nvPr/>
        </p:nvSpPr>
        <p:spPr bwMode="auto">
          <a:xfrm>
            <a:off x="1397000" y="2241550"/>
            <a:ext cx="6908800" cy="0"/>
          </a:xfrm>
          <a:prstGeom prst="line">
            <a:avLst/>
          </a:prstGeom>
          <a:noFill/>
          <a:ln w="57150" cmpd="thinThick">
            <a:solidFill>
              <a:srgbClr val="376546"/>
            </a:solidFill>
            <a:round/>
            <a:headEnd/>
            <a:tailEnd/>
          </a:ln>
          <a:effectLst/>
        </p:spPr>
        <p:txBody>
          <a:bodyPr wrap="none" anchor="ctr"/>
          <a:lstStyle/>
          <a:p>
            <a:endParaRPr lang="pt-BR"/>
          </a:p>
        </p:txBody>
      </p:sp>
      <p:sp>
        <p:nvSpPr>
          <p:cNvPr id="98312" name="Text Box 8"/>
          <p:cNvSpPr txBox="1">
            <a:spLocks noChangeArrowheads="1"/>
          </p:cNvSpPr>
          <p:nvPr/>
        </p:nvSpPr>
        <p:spPr bwMode="auto">
          <a:xfrm>
            <a:off x="223838" y="1223963"/>
            <a:ext cx="55435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Cestas de mercado alternativas</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9"/>
                                        </p:tgtEl>
                                        <p:attrNameLst>
                                          <p:attrName>style.visibility</p:attrName>
                                        </p:attrNameLst>
                                      </p:cBhvr>
                                      <p:to>
                                        <p:strVal val="visible"/>
                                      </p:to>
                                    </p:set>
                                    <p:animEffect transition="in" filter="wipe(up)">
                                      <p:cBhvr>
                                        <p:cTn id="7"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utoUpdateAnimBg="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8DAB7F1F-696E-4207-A4A3-CBD8F176DD2C}" type="slidenum">
              <a:rPr lang="en-US"/>
              <a:pPr/>
              <a:t>130</a:t>
            </a:fld>
            <a:endParaRPr lang="en-US" b="0">
              <a:latin typeface="Times New Roman" pitchFamily="18" charset="0"/>
            </a:endParaRPr>
          </a:p>
        </p:txBody>
      </p:sp>
      <p:sp>
        <p:nvSpPr>
          <p:cNvPr id="4515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15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1588" name="Rectangle 4"/>
          <p:cNvSpPr>
            <a:spLocks noGrp="1" noChangeArrowheads="1"/>
          </p:cNvSpPr>
          <p:nvPr>
            <p:ph type="title"/>
          </p:nvPr>
        </p:nvSpPr>
        <p:spPr>
          <a:noFill/>
          <a:ln/>
        </p:spPr>
        <p:txBody>
          <a:bodyPr/>
          <a:lstStyle/>
          <a:p>
            <a:r>
              <a:rPr lang="pt-BR"/>
              <a:t>Índices de custo de vida</a:t>
            </a:r>
          </a:p>
        </p:txBody>
      </p:sp>
      <p:sp>
        <p:nvSpPr>
          <p:cNvPr id="451589"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Sarah (1990)</a:t>
            </a:r>
          </a:p>
        </p:txBody>
      </p:sp>
      <p:sp>
        <p:nvSpPr>
          <p:cNvPr id="451590" name="Text Box 6"/>
          <p:cNvSpPr txBox="1">
            <a:spLocks noChangeArrowheads="1"/>
          </p:cNvSpPr>
          <p:nvPr/>
        </p:nvSpPr>
        <p:spPr bwMode="auto">
          <a:xfrm>
            <a:off x="239713" y="1427163"/>
            <a:ext cx="506253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Comparando os dois índices</a:t>
            </a:r>
          </a:p>
        </p:txBody>
      </p:sp>
      <p:sp>
        <p:nvSpPr>
          <p:cNvPr id="451592" name="Rectangle 8"/>
          <p:cNvSpPr>
            <a:spLocks noChangeArrowheads="1"/>
          </p:cNvSpPr>
          <p:nvPr/>
        </p:nvSpPr>
        <p:spPr bwMode="auto">
          <a:xfrm>
            <a:off x="2457450" y="3124200"/>
            <a:ext cx="4476750" cy="17335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80256" name="Object 0"/>
          <p:cNvGraphicFramePr>
            <a:graphicFrameLocks noChangeAspect="1"/>
          </p:cNvGraphicFramePr>
          <p:nvPr/>
        </p:nvGraphicFramePr>
        <p:xfrm>
          <a:off x="2635250" y="3282950"/>
          <a:ext cx="4062413" cy="1471613"/>
        </p:xfrm>
        <a:graphic>
          <a:graphicData uri="http://schemas.openxmlformats.org/presentationml/2006/ole">
            <p:oleObj spid="_x0000_s480256" name="Equação" r:id="rId4" imgW="1117440" imgH="406080" progId="Equation.3">
              <p:embed/>
            </p:oleObj>
          </a:graphicData>
        </a:graphic>
      </p:graphicFrame>
    </p:spTree>
  </p:cSld>
  <p:clrMapOvr>
    <a:masterClrMapping/>
  </p:clrMapOvr>
  <p:transition spd="med">
    <p:wipe dir="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D00B75E-813C-42CA-8BFC-036C5E7A5A38}" type="slidenum">
              <a:rPr lang="en-US"/>
              <a:pPr/>
              <a:t>131</a:t>
            </a:fld>
            <a:endParaRPr lang="en-US" b="0">
              <a:latin typeface="Times New Roman" pitchFamily="18" charset="0"/>
            </a:endParaRPr>
          </a:p>
        </p:txBody>
      </p:sp>
      <p:sp>
        <p:nvSpPr>
          <p:cNvPr id="3665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65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6596" name="Rectangle 4"/>
          <p:cNvSpPr>
            <a:spLocks noGrp="1" noChangeArrowheads="1"/>
          </p:cNvSpPr>
          <p:nvPr>
            <p:ph type="title"/>
          </p:nvPr>
        </p:nvSpPr>
        <p:spPr>
          <a:noFill/>
          <a:ln/>
        </p:spPr>
        <p:txBody>
          <a:bodyPr/>
          <a:lstStyle/>
          <a:p>
            <a:r>
              <a:rPr lang="pt-BR"/>
              <a:t>Índices de custo de vida</a:t>
            </a:r>
          </a:p>
        </p:txBody>
      </p:sp>
      <p:sp>
        <p:nvSpPr>
          <p:cNvPr id="366597" name="Rectangle 5"/>
          <p:cNvSpPr>
            <a:spLocks noGrp="1" noChangeArrowheads="1"/>
          </p:cNvSpPr>
          <p:nvPr>
            <p:ph type="body" idx="1"/>
          </p:nvPr>
        </p:nvSpPr>
        <p:spPr>
          <a:xfrm>
            <a:off x="914400" y="2209800"/>
            <a:ext cx="8153400" cy="3733800"/>
          </a:xfrm>
          <a:noFill/>
          <a:ln/>
        </p:spPr>
        <p:txBody>
          <a:bodyPr/>
          <a:lstStyle/>
          <a:p>
            <a:pPr>
              <a:spcBef>
                <a:spcPct val="70000"/>
              </a:spcBef>
            </a:pPr>
            <a:r>
              <a:rPr lang="pt-BR"/>
              <a:t>O índice de Paasche subestima o custo de vida porque ele supõe que o indivíduo adquire a cesta do ano corrente no ano-base.</a:t>
            </a:r>
          </a:p>
        </p:txBody>
      </p:sp>
      <p:sp>
        <p:nvSpPr>
          <p:cNvPr id="366598" name="Text Box 6"/>
          <p:cNvSpPr txBox="1">
            <a:spLocks noChangeArrowheads="1"/>
          </p:cNvSpPr>
          <p:nvPr/>
        </p:nvSpPr>
        <p:spPr bwMode="auto">
          <a:xfrm>
            <a:off x="1123950" y="1427163"/>
            <a:ext cx="32845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Índice de Paasche</a:t>
            </a:r>
            <a:endParaRPr lang="en-US" sz="3200"/>
          </a:p>
        </p:txBody>
      </p:sp>
    </p:spTree>
  </p:cSld>
  <p:clrMapOvr>
    <a:masterClrMapping/>
  </p:clrMapOvr>
  <p:transition spd="med">
    <p:wipe dir="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DD2CFF8-8C0D-46E3-8A2D-E4681B4ADE37}" type="slidenum">
              <a:rPr lang="en-US"/>
              <a:pPr/>
              <a:t>132</a:t>
            </a:fld>
            <a:endParaRPr lang="en-US" b="0">
              <a:latin typeface="Times New Roman" pitchFamily="18" charset="0"/>
            </a:endParaRPr>
          </a:p>
        </p:txBody>
      </p:sp>
      <p:sp>
        <p:nvSpPr>
          <p:cNvPr id="3686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686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68644" name="Rectangle 4"/>
          <p:cNvSpPr>
            <a:spLocks noGrp="1" noChangeArrowheads="1"/>
          </p:cNvSpPr>
          <p:nvPr>
            <p:ph type="title"/>
          </p:nvPr>
        </p:nvSpPr>
        <p:spPr>
          <a:noFill/>
          <a:ln/>
        </p:spPr>
        <p:txBody>
          <a:bodyPr/>
          <a:lstStyle/>
          <a:p>
            <a:r>
              <a:rPr lang="pt-BR"/>
              <a:t>Índices de custo de vida</a:t>
            </a:r>
          </a:p>
        </p:txBody>
      </p:sp>
      <p:sp>
        <p:nvSpPr>
          <p:cNvPr id="368645" name="Rectangle 5"/>
          <p:cNvSpPr>
            <a:spLocks noGrp="1" noChangeArrowheads="1"/>
          </p:cNvSpPr>
          <p:nvPr>
            <p:ph type="body" idx="1"/>
          </p:nvPr>
        </p:nvSpPr>
        <p:spPr>
          <a:xfrm>
            <a:off x="914400" y="1828800"/>
            <a:ext cx="8153400" cy="4114800"/>
          </a:xfrm>
          <a:noFill/>
          <a:ln/>
        </p:spPr>
        <p:txBody>
          <a:bodyPr/>
          <a:lstStyle/>
          <a:p>
            <a:pPr>
              <a:spcBef>
                <a:spcPct val="70000"/>
              </a:spcBef>
            </a:pPr>
            <a:r>
              <a:rPr lang="pt-BR"/>
              <a:t>Em 1995, o governo adotou o índice de preços de </a:t>
            </a:r>
            <a:r>
              <a:rPr lang="pt-BR" i="1"/>
              <a:t>base móvel</a:t>
            </a:r>
            <a:r>
              <a:rPr lang="pt-BR"/>
              <a:t> para deflacionar o PNB real.</a:t>
            </a:r>
          </a:p>
          <a:p>
            <a:pPr lvl="1">
              <a:buSzPct val="75000"/>
            </a:pPr>
            <a:r>
              <a:rPr lang="pt-BR"/>
              <a:t>A adoção desse índice visava solucionar os problemas na análise de longo prazo do PNB real a partir de índices de preço com base fixa – que são inadequados quando os preços se alteram rapidamente. </a:t>
            </a:r>
          </a:p>
        </p:txBody>
      </p:sp>
    </p:spTree>
  </p:cSld>
  <p:clrMapOvr>
    <a:masterClrMapping/>
  </p:clrMapOvr>
  <p:transition spd="med">
    <p:wipe dir="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8F3D282-7A5F-483B-9310-8F32ABCC462A}" type="slidenum">
              <a:rPr lang="en-US"/>
              <a:pPr/>
              <a:t>133</a:t>
            </a:fld>
            <a:endParaRPr lang="en-US" b="0">
              <a:latin typeface="Times New Roman" pitchFamily="18" charset="0"/>
            </a:endParaRPr>
          </a:p>
        </p:txBody>
      </p:sp>
      <p:sp>
        <p:nvSpPr>
          <p:cNvPr id="4536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36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3636" name="Rectangle 4"/>
          <p:cNvSpPr>
            <a:spLocks noGrp="1" noChangeArrowheads="1"/>
          </p:cNvSpPr>
          <p:nvPr>
            <p:ph type="title"/>
          </p:nvPr>
        </p:nvSpPr>
        <p:spPr>
          <a:noFill/>
          <a:ln/>
        </p:spPr>
        <p:txBody>
          <a:bodyPr/>
          <a:lstStyle/>
          <a:p>
            <a:r>
              <a:rPr lang="pt-BR"/>
              <a:t>Índices de custo de vida</a:t>
            </a:r>
          </a:p>
        </p:txBody>
      </p:sp>
      <p:sp>
        <p:nvSpPr>
          <p:cNvPr id="453637" name="Rectangle 5"/>
          <p:cNvSpPr>
            <a:spLocks noGrp="1" noChangeArrowheads="1"/>
          </p:cNvSpPr>
          <p:nvPr>
            <p:ph type="body" idx="1"/>
          </p:nvPr>
        </p:nvSpPr>
        <p:spPr>
          <a:xfrm>
            <a:off x="914400" y="2228850"/>
            <a:ext cx="8153400" cy="3714750"/>
          </a:xfrm>
          <a:noFill/>
          <a:ln/>
        </p:spPr>
        <p:txBody>
          <a:bodyPr/>
          <a:lstStyle/>
          <a:p>
            <a:pPr>
              <a:spcBef>
                <a:spcPct val="70000"/>
              </a:spcBef>
            </a:pPr>
            <a:r>
              <a:rPr lang="pt-BR">
                <a:solidFill>
                  <a:srgbClr val="FF3300"/>
                </a:solidFill>
              </a:rPr>
              <a:t>O que você acha?</a:t>
            </a:r>
            <a:endParaRPr lang="pt-BR" b="1">
              <a:solidFill>
                <a:srgbClr val="FF3300"/>
              </a:solidFill>
            </a:endParaRPr>
          </a:p>
          <a:p>
            <a:pPr lvl="1">
              <a:spcBef>
                <a:spcPct val="70000"/>
              </a:spcBef>
            </a:pPr>
            <a:r>
              <a:rPr lang="pt-BR"/>
              <a:t>Qual é o impacto no orçamento federal da utilização do IPC (um índice de Laspeyres) como indexador nos programas de seguridade social e outros?</a:t>
            </a:r>
          </a:p>
        </p:txBody>
      </p:sp>
      <p:sp>
        <p:nvSpPr>
          <p:cNvPr id="453638" name="Text Box 6"/>
          <p:cNvSpPr txBox="1">
            <a:spLocks noChangeArrowheads="1"/>
          </p:cNvSpPr>
          <p:nvPr/>
        </p:nvSpPr>
        <p:spPr bwMode="auto">
          <a:xfrm>
            <a:off x="263525" y="1427163"/>
            <a:ext cx="41894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O viés do IPC</a:t>
            </a:r>
            <a:endParaRPr lang="en-US" sz="3200"/>
          </a:p>
        </p:txBody>
      </p:sp>
    </p:spTree>
  </p:cSld>
  <p:clrMapOvr>
    <a:masterClrMapping/>
  </p:clrMapOvr>
  <p:transition spd="med">
    <p:wipe dir="r"/>
  </p:transition>
</p:sld>
</file>

<file path=ppt/slides/slide1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1C534A2D-16A5-4433-8758-313BC025172B}" type="slidenum">
              <a:rPr lang="en-US"/>
              <a:pPr/>
              <a:t>134</a:t>
            </a:fld>
            <a:endParaRPr lang="en-US" b="0">
              <a:latin typeface="Times New Roman" pitchFamily="18" charset="0"/>
            </a:endParaRPr>
          </a:p>
        </p:txBody>
      </p:sp>
      <p:sp>
        <p:nvSpPr>
          <p:cNvPr id="3706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06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0692" name="Rectangle 4"/>
          <p:cNvSpPr>
            <a:spLocks noGrp="1" noChangeArrowheads="1"/>
          </p:cNvSpPr>
          <p:nvPr>
            <p:ph type="title"/>
          </p:nvPr>
        </p:nvSpPr>
        <p:spPr>
          <a:noFill/>
          <a:ln/>
        </p:spPr>
        <p:txBody>
          <a:bodyPr/>
          <a:lstStyle/>
          <a:p>
            <a:r>
              <a:rPr lang="pt-BR"/>
              <a:t>Resumo</a:t>
            </a:r>
          </a:p>
        </p:txBody>
      </p:sp>
      <p:sp>
        <p:nvSpPr>
          <p:cNvPr id="370693" name="Rectangle 5"/>
          <p:cNvSpPr>
            <a:spLocks noGrp="1" noChangeArrowheads="1"/>
          </p:cNvSpPr>
          <p:nvPr>
            <p:ph type="body" idx="1"/>
          </p:nvPr>
        </p:nvSpPr>
        <p:spPr>
          <a:noFill/>
          <a:ln/>
        </p:spPr>
        <p:txBody>
          <a:bodyPr/>
          <a:lstStyle/>
          <a:p>
            <a:pPr>
              <a:lnSpc>
                <a:spcPct val="90000"/>
              </a:lnSpc>
              <a:spcBef>
                <a:spcPct val="70000"/>
              </a:spcBef>
            </a:pPr>
            <a:r>
              <a:rPr lang="pt-BR"/>
              <a:t>As pessoas se comportam de modo racional na tentativa de maximizar o grau de satisfação que podem obter por meio da aquisição de uma combinação particular de bens e serviços.</a:t>
            </a:r>
          </a:p>
          <a:p>
            <a:pPr>
              <a:lnSpc>
                <a:spcPct val="90000"/>
              </a:lnSpc>
              <a:spcBef>
                <a:spcPct val="70000"/>
              </a:spcBef>
            </a:pPr>
            <a:r>
              <a:rPr lang="pt-BR"/>
              <a:t>A escolha do consumidor depende de dois itens que se relacionam: as preferências do consumidor e a linha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0693">
                                            <p:txEl>
                                              <p:pRg st="0" end="0"/>
                                            </p:txEl>
                                          </p:spTgt>
                                        </p:tgtEl>
                                        <p:attrNameLst>
                                          <p:attrName>style.visibility</p:attrName>
                                        </p:attrNameLst>
                                      </p:cBhvr>
                                      <p:to>
                                        <p:strVal val="visible"/>
                                      </p:to>
                                    </p:set>
                                    <p:animEffect transition="in" filter="wipe(left)">
                                      <p:cBhvr>
                                        <p:cTn id="7" dur="500"/>
                                        <p:tgtEl>
                                          <p:spTgt spid="3706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0693">
                                            <p:txEl>
                                              <p:pRg st="1" end="1"/>
                                            </p:txEl>
                                          </p:spTgt>
                                        </p:tgtEl>
                                        <p:attrNameLst>
                                          <p:attrName>style.visibility</p:attrName>
                                        </p:attrNameLst>
                                      </p:cBhvr>
                                      <p:to>
                                        <p:strVal val="visible"/>
                                      </p:to>
                                    </p:set>
                                    <p:animEffect transition="in" filter="wipe(left)">
                                      <p:cBhvr>
                                        <p:cTn id="12" dur="500"/>
                                        <p:tgtEl>
                                          <p:spTgt spid="3706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3" grpId="0" build="p"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E78254A-9875-42A7-B61B-3F35D25C0E4F}" type="slidenum">
              <a:rPr lang="en-US"/>
              <a:pPr/>
              <a:t>135</a:t>
            </a:fld>
            <a:endParaRPr lang="en-US" b="0">
              <a:latin typeface="Times New Roman" pitchFamily="18" charset="0"/>
            </a:endParaRPr>
          </a:p>
        </p:txBody>
      </p:sp>
      <p:sp>
        <p:nvSpPr>
          <p:cNvPr id="4556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56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5684" name="Rectangle 4"/>
          <p:cNvSpPr>
            <a:spLocks noGrp="1" noChangeArrowheads="1"/>
          </p:cNvSpPr>
          <p:nvPr>
            <p:ph type="title"/>
          </p:nvPr>
        </p:nvSpPr>
        <p:spPr>
          <a:noFill/>
          <a:ln/>
        </p:spPr>
        <p:txBody>
          <a:bodyPr/>
          <a:lstStyle/>
          <a:p>
            <a:r>
              <a:rPr lang="pt-BR"/>
              <a:t>Resumo</a:t>
            </a:r>
          </a:p>
        </p:txBody>
      </p:sp>
      <p:sp>
        <p:nvSpPr>
          <p:cNvPr id="455685" name="Rectangle 5"/>
          <p:cNvSpPr>
            <a:spLocks noGrp="1" noChangeArrowheads="1"/>
          </p:cNvSpPr>
          <p:nvPr>
            <p:ph type="body" idx="1"/>
          </p:nvPr>
        </p:nvSpPr>
        <p:spPr>
          <a:xfrm>
            <a:off x="1143000" y="1244600"/>
            <a:ext cx="7772400" cy="4927600"/>
          </a:xfrm>
          <a:noFill/>
          <a:ln/>
        </p:spPr>
        <p:txBody>
          <a:bodyPr/>
          <a:lstStyle/>
          <a:p>
            <a:pPr>
              <a:lnSpc>
                <a:spcPct val="90000"/>
              </a:lnSpc>
              <a:spcBef>
                <a:spcPct val="70000"/>
              </a:spcBef>
            </a:pPr>
            <a:r>
              <a:rPr lang="pt-BR"/>
              <a:t>Os consumidores fazem suas escolhas por meio da comparação de cestas de mercado ou pacotes de mercadoria.</a:t>
            </a:r>
          </a:p>
          <a:p>
            <a:pPr>
              <a:lnSpc>
                <a:spcPct val="90000"/>
              </a:lnSpc>
              <a:spcBef>
                <a:spcPct val="70000"/>
              </a:spcBef>
            </a:pPr>
            <a:r>
              <a:rPr lang="pt-BR"/>
              <a:t>As curvas de indiferença possuem inclinação para baixo e jamais se interceptam.</a:t>
            </a:r>
          </a:p>
          <a:p>
            <a:pPr>
              <a:lnSpc>
                <a:spcPct val="90000"/>
              </a:lnSpc>
              <a:spcBef>
                <a:spcPct val="70000"/>
              </a:spcBef>
            </a:pPr>
            <a:r>
              <a:rPr lang="pt-BR"/>
              <a:t>As preferências do consumidor podem ser completamente descritas por um mapa de indiferença.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5685">
                                            <p:txEl>
                                              <p:pRg st="0" end="0"/>
                                            </p:txEl>
                                          </p:spTgt>
                                        </p:tgtEl>
                                        <p:attrNameLst>
                                          <p:attrName>style.visibility</p:attrName>
                                        </p:attrNameLst>
                                      </p:cBhvr>
                                      <p:to>
                                        <p:strVal val="visible"/>
                                      </p:to>
                                    </p:set>
                                    <p:animEffect transition="in" filter="wipe(left)">
                                      <p:cBhvr>
                                        <p:cTn id="7" dur="500"/>
                                        <p:tgtEl>
                                          <p:spTgt spid="455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5685">
                                            <p:txEl>
                                              <p:pRg st="1" end="1"/>
                                            </p:txEl>
                                          </p:spTgt>
                                        </p:tgtEl>
                                        <p:attrNameLst>
                                          <p:attrName>style.visibility</p:attrName>
                                        </p:attrNameLst>
                                      </p:cBhvr>
                                      <p:to>
                                        <p:strVal val="visible"/>
                                      </p:to>
                                    </p:set>
                                    <p:animEffect transition="in" filter="wipe(left)">
                                      <p:cBhvr>
                                        <p:cTn id="12" dur="500"/>
                                        <p:tgtEl>
                                          <p:spTgt spid="455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5685">
                                            <p:txEl>
                                              <p:pRg st="2" end="2"/>
                                            </p:txEl>
                                          </p:spTgt>
                                        </p:tgtEl>
                                        <p:attrNameLst>
                                          <p:attrName>style.visibility</p:attrName>
                                        </p:attrNameLst>
                                      </p:cBhvr>
                                      <p:to>
                                        <p:strVal val="visible"/>
                                      </p:to>
                                    </p:set>
                                    <p:animEffect transition="in" filter="wipe(left)">
                                      <p:cBhvr>
                                        <p:cTn id="17" dur="500"/>
                                        <p:tgtEl>
                                          <p:spTgt spid="4556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5" grpId="0" build="p"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69672C5-98F4-4EC4-875E-B6F6FFB9ABE9}" type="slidenum">
              <a:rPr lang="en-US"/>
              <a:pPr/>
              <a:t>136</a:t>
            </a:fld>
            <a:endParaRPr lang="en-US" b="0">
              <a:latin typeface="Times New Roman" pitchFamily="18" charset="0"/>
            </a:endParaRPr>
          </a:p>
        </p:txBody>
      </p:sp>
      <p:sp>
        <p:nvSpPr>
          <p:cNvPr id="3727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27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2740" name="Rectangle 4"/>
          <p:cNvSpPr>
            <a:spLocks noGrp="1" noChangeArrowheads="1"/>
          </p:cNvSpPr>
          <p:nvPr>
            <p:ph type="title"/>
          </p:nvPr>
        </p:nvSpPr>
        <p:spPr>
          <a:noFill/>
          <a:ln/>
        </p:spPr>
        <p:txBody>
          <a:bodyPr/>
          <a:lstStyle/>
          <a:p>
            <a:r>
              <a:rPr lang="pt-BR"/>
              <a:t>Resumo</a:t>
            </a:r>
          </a:p>
        </p:txBody>
      </p:sp>
      <p:sp>
        <p:nvSpPr>
          <p:cNvPr id="372741" name="Rectangle 5"/>
          <p:cNvSpPr>
            <a:spLocks noGrp="1" noChangeArrowheads="1"/>
          </p:cNvSpPr>
          <p:nvPr>
            <p:ph type="body" idx="1"/>
          </p:nvPr>
        </p:nvSpPr>
        <p:spPr>
          <a:noFill/>
          <a:ln/>
        </p:spPr>
        <p:txBody>
          <a:bodyPr/>
          <a:lstStyle/>
          <a:p>
            <a:pPr>
              <a:lnSpc>
                <a:spcPct val="90000"/>
              </a:lnSpc>
              <a:spcBef>
                <a:spcPct val="70000"/>
              </a:spcBef>
            </a:pPr>
            <a:r>
              <a:rPr lang="pt-BR"/>
              <a:t>A taxa marginal de substituição de </a:t>
            </a:r>
            <a:r>
              <a:rPr lang="pt-BR" i="1"/>
              <a:t>V </a:t>
            </a:r>
            <a:r>
              <a:rPr lang="pt-BR"/>
              <a:t>por </a:t>
            </a:r>
            <a:r>
              <a:rPr lang="pt-BR" i="1"/>
              <a:t>A corresponde à maior quantidade de V</a:t>
            </a:r>
            <a:r>
              <a:rPr lang="pt-BR"/>
              <a:t> à qual uma pessoa se dispõe a renunciar para que possa obter uma unidade adicional de A</a:t>
            </a:r>
            <a:r>
              <a:rPr lang="pt-BR" i="1"/>
              <a:t>.</a:t>
            </a:r>
          </a:p>
          <a:p>
            <a:pPr>
              <a:lnSpc>
                <a:spcPct val="90000"/>
              </a:lnSpc>
              <a:spcBef>
                <a:spcPct val="70000"/>
              </a:spcBef>
            </a:pPr>
            <a:r>
              <a:rPr lang="pt-BR"/>
              <a:t>As linhas do orçamento representam todas as combinações de mercadorias com as quais os consumidores gastariam toda sua renda.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2741">
                                            <p:txEl>
                                              <p:pRg st="0" end="0"/>
                                            </p:txEl>
                                          </p:spTgt>
                                        </p:tgtEl>
                                        <p:attrNameLst>
                                          <p:attrName>style.visibility</p:attrName>
                                        </p:attrNameLst>
                                      </p:cBhvr>
                                      <p:to>
                                        <p:strVal val="visible"/>
                                      </p:to>
                                    </p:set>
                                    <p:animEffect transition="in" filter="wipe(left)">
                                      <p:cBhvr>
                                        <p:cTn id="7" dur="500"/>
                                        <p:tgtEl>
                                          <p:spTgt spid="3727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2741">
                                            <p:txEl>
                                              <p:pRg st="1" end="1"/>
                                            </p:txEl>
                                          </p:spTgt>
                                        </p:tgtEl>
                                        <p:attrNameLst>
                                          <p:attrName>style.visibility</p:attrName>
                                        </p:attrNameLst>
                                      </p:cBhvr>
                                      <p:to>
                                        <p:strVal val="visible"/>
                                      </p:to>
                                    </p:set>
                                    <p:animEffect transition="in" filter="wipe(left)">
                                      <p:cBhvr>
                                        <p:cTn id="12" dur="500"/>
                                        <p:tgtEl>
                                          <p:spTgt spid="3727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1" grpId="0" build="p"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CA4122B4-4535-47BA-A010-BC8652C4EACB}" type="slidenum">
              <a:rPr lang="en-US"/>
              <a:pPr/>
              <a:t>137</a:t>
            </a:fld>
            <a:endParaRPr lang="en-US" b="0">
              <a:latin typeface="Times New Roman" pitchFamily="18" charset="0"/>
            </a:endParaRPr>
          </a:p>
        </p:txBody>
      </p:sp>
      <p:sp>
        <p:nvSpPr>
          <p:cNvPr id="3768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768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76836" name="Rectangle 4"/>
          <p:cNvSpPr>
            <a:spLocks noGrp="1" noChangeArrowheads="1"/>
          </p:cNvSpPr>
          <p:nvPr>
            <p:ph type="title"/>
          </p:nvPr>
        </p:nvSpPr>
        <p:spPr>
          <a:noFill/>
          <a:ln/>
        </p:spPr>
        <p:txBody>
          <a:bodyPr/>
          <a:lstStyle/>
          <a:p>
            <a:r>
              <a:rPr lang="pt-BR"/>
              <a:t>Resumo</a:t>
            </a:r>
          </a:p>
        </p:txBody>
      </p:sp>
      <p:sp>
        <p:nvSpPr>
          <p:cNvPr id="376837" name="Rectangle 5"/>
          <p:cNvSpPr>
            <a:spLocks noGrp="1" noChangeArrowheads="1"/>
          </p:cNvSpPr>
          <p:nvPr>
            <p:ph type="body" idx="1"/>
          </p:nvPr>
        </p:nvSpPr>
        <p:spPr>
          <a:noFill/>
          <a:ln/>
        </p:spPr>
        <p:txBody>
          <a:bodyPr/>
          <a:lstStyle/>
          <a:p>
            <a:pPr>
              <a:lnSpc>
                <a:spcPct val="90000"/>
              </a:lnSpc>
              <a:spcBef>
                <a:spcPct val="70000"/>
              </a:spcBef>
            </a:pPr>
            <a:r>
              <a:rPr lang="pt-BR"/>
              <a:t>Os consumidores maximizam sua satisfação levando em consideração a restrição orçamentária.</a:t>
            </a:r>
          </a:p>
          <a:p>
            <a:pPr>
              <a:lnSpc>
                <a:spcPct val="90000"/>
              </a:lnSpc>
              <a:spcBef>
                <a:spcPct val="70000"/>
              </a:spcBef>
            </a:pPr>
            <a:r>
              <a:rPr lang="pt-BR"/>
              <a:t>A teoria da preferência revelada mostra como as escolhas feitas pelos consumidores quando ocorrem variações de preço e de renda podem ser utilizadas para determinar suas preferências.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6837">
                                            <p:txEl>
                                              <p:pRg st="0" end="0"/>
                                            </p:txEl>
                                          </p:spTgt>
                                        </p:tgtEl>
                                        <p:attrNameLst>
                                          <p:attrName>style.visibility</p:attrName>
                                        </p:attrNameLst>
                                      </p:cBhvr>
                                      <p:to>
                                        <p:strVal val="visible"/>
                                      </p:to>
                                    </p:set>
                                    <p:animEffect transition="in" filter="wipe(left)">
                                      <p:cBhvr>
                                        <p:cTn id="7" dur="500"/>
                                        <p:tgtEl>
                                          <p:spTgt spid="3768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6837">
                                            <p:txEl>
                                              <p:pRg st="1" end="1"/>
                                            </p:txEl>
                                          </p:spTgt>
                                        </p:tgtEl>
                                        <p:attrNameLst>
                                          <p:attrName>style.visibility</p:attrName>
                                        </p:attrNameLst>
                                      </p:cBhvr>
                                      <p:to>
                                        <p:strVal val="visible"/>
                                      </p:to>
                                    </p:set>
                                    <p:animEffect transition="in" filter="wipe(left)">
                                      <p:cBhvr>
                                        <p:cTn id="12" dur="500"/>
                                        <p:tgtEl>
                                          <p:spTgt spid="3768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7" grpId="0" build="p" autoUpdateAnimBg="0"/>
    </p:bldLst>
  </p:timing>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16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1684" name="Rectangle 4"/>
          <p:cNvSpPr>
            <a:spLocks noGrp="1" noChangeArrowheads="1"/>
          </p:cNvSpPr>
          <p:nvPr>
            <p:ph type="ctrTitle"/>
          </p:nvPr>
        </p:nvSpPr>
        <p:spPr>
          <a:xfrm>
            <a:off x="762000" y="2057400"/>
            <a:ext cx="7772400" cy="1143000"/>
          </a:xfrm>
          <a:noFill/>
          <a:ln/>
        </p:spPr>
        <p:txBody>
          <a:bodyPr/>
          <a:lstStyle/>
          <a:p>
            <a:pPr algn="ctr"/>
            <a:r>
              <a:rPr lang="pt-BR" sz="6000" b="0"/>
              <a:t> Fim do Capítulo 3</a:t>
            </a:r>
            <a:endParaRPr lang="pt-BR" sz="6600"/>
          </a:p>
        </p:txBody>
      </p:sp>
      <p:sp>
        <p:nvSpPr>
          <p:cNvPr id="71686" name="AutoShape 6"/>
          <p:cNvSpPr>
            <a:spLocks noChangeArrowheads="1"/>
          </p:cNvSpPr>
          <p:nvPr/>
        </p:nvSpPr>
        <p:spPr bwMode="auto">
          <a:xfrm>
            <a:off x="717550" y="492125"/>
            <a:ext cx="1076325" cy="5556250"/>
          </a:xfrm>
          <a:prstGeom prst="rtTriangle">
            <a:avLst/>
          </a:prstGeom>
          <a:gradFill rotWithShape="0">
            <a:gsLst>
              <a:gs pos="0">
                <a:srgbClr val="48845C"/>
              </a:gs>
              <a:gs pos="100000">
                <a:srgbClr val="1C4E35"/>
              </a:gs>
            </a:gsLst>
            <a:lin ang="2700000" scaled="1"/>
          </a:gradFill>
          <a:ln w="12700">
            <a:noFill/>
            <a:miter lim="800000"/>
            <a:headEnd/>
            <a:tailEnd/>
          </a:ln>
          <a:effectLst>
            <a:outerShdw dist="107763" dir="2700000" algn="ctr" rotWithShape="0">
              <a:srgbClr val="B2B2B2"/>
            </a:outerShdw>
          </a:effectLst>
        </p:spPr>
        <p:txBody>
          <a:bodyPr wrap="none" anchor="ctr"/>
          <a:lstStyle/>
          <a:p>
            <a:endParaRPr lang="pt-BR"/>
          </a:p>
        </p:txBody>
      </p:sp>
      <p:sp>
        <p:nvSpPr>
          <p:cNvPr id="71687" name="Line 7"/>
          <p:cNvSpPr>
            <a:spLocks noChangeShapeType="1"/>
          </p:cNvSpPr>
          <p:nvPr/>
        </p:nvSpPr>
        <p:spPr bwMode="auto">
          <a:xfrm>
            <a:off x="563563" y="1905000"/>
            <a:ext cx="0" cy="3879850"/>
          </a:xfrm>
          <a:prstGeom prst="line">
            <a:avLst/>
          </a:prstGeom>
          <a:noFill/>
          <a:ln w="38100">
            <a:solidFill>
              <a:srgbClr val="663300"/>
            </a:solidFill>
            <a:round/>
            <a:headEnd/>
            <a:tailEnd type="triangle" w="med" len="med"/>
          </a:ln>
          <a:effectLst/>
        </p:spPr>
        <p:txBody>
          <a:bodyPr wrap="none" anchor="ctr"/>
          <a:lstStyle/>
          <a:p>
            <a:endParaRPr lang="pt-BR"/>
          </a:p>
        </p:txBody>
      </p:sp>
      <p:sp>
        <p:nvSpPr>
          <p:cNvPr id="71688" name="Line 8"/>
          <p:cNvSpPr>
            <a:spLocks noChangeShapeType="1"/>
          </p:cNvSpPr>
          <p:nvPr/>
        </p:nvSpPr>
        <p:spPr bwMode="auto">
          <a:xfrm rot="20903740" flipV="1">
            <a:off x="1250950" y="2460625"/>
            <a:ext cx="22225" cy="3246438"/>
          </a:xfrm>
          <a:prstGeom prst="line">
            <a:avLst/>
          </a:prstGeom>
          <a:noFill/>
          <a:ln w="57150">
            <a:solidFill>
              <a:schemeClr val="hlink"/>
            </a:solidFill>
            <a:round/>
            <a:headEnd/>
            <a:tailEnd type="triangle" w="med" len="med"/>
          </a:ln>
          <a:effectLst/>
        </p:spPr>
        <p:txBody>
          <a:bodyPr wrap="none" anchor="ctr"/>
          <a:lstStyle/>
          <a:p>
            <a:endParaRPr lang="pt-BR"/>
          </a:p>
        </p:txBody>
      </p:sp>
      <p:sp>
        <p:nvSpPr>
          <p:cNvPr id="71689" name="Line 9"/>
          <p:cNvSpPr>
            <a:spLocks noChangeShapeType="1"/>
          </p:cNvSpPr>
          <p:nvPr/>
        </p:nvSpPr>
        <p:spPr bwMode="auto">
          <a:xfrm>
            <a:off x="900113" y="5837238"/>
            <a:ext cx="739775" cy="0"/>
          </a:xfrm>
          <a:prstGeom prst="line">
            <a:avLst/>
          </a:prstGeom>
          <a:noFill/>
          <a:ln w="38100">
            <a:solidFill>
              <a:srgbClr val="FFFFFF"/>
            </a:solidFill>
            <a:round/>
            <a:headEnd/>
            <a:tailEnd type="triangle" w="med" len="med"/>
          </a:ln>
          <a:effectLst/>
        </p:spPr>
        <p:txBody>
          <a:bodyPr wrap="none" anchor="ctr"/>
          <a:lstStyle/>
          <a:p>
            <a:endParaRPr lang="pt-BR"/>
          </a:p>
        </p:txBody>
      </p:sp>
      <p:sp>
        <p:nvSpPr>
          <p:cNvPr id="71691" name="Rectangle 11"/>
          <p:cNvSpPr>
            <a:spLocks noGrp="1" noChangeArrowheads="1"/>
          </p:cNvSpPr>
          <p:nvPr>
            <p:ph type="subTitle" idx="1"/>
          </p:nvPr>
        </p:nvSpPr>
        <p:spPr>
          <a:xfrm>
            <a:off x="1524000" y="3352800"/>
            <a:ext cx="6400800" cy="990600"/>
          </a:xfrm>
          <a:noFill/>
          <a:ln/>
          <a:effectLst>
            <a:outerShdw dist="71842" dir="2700000" algn="ctr" rotWithShape="0">
              <a:srgbClr val="B2B2B2"/>
            </a:outerShdw>
          </a:effectLst>
        </p:spPr>
        <p:txBody>
          <a:bodyPr/>
          <a:lstStyle/>
          <a:p>
            <a:r>
              <a:rPr lang="pt-BR" sz="6000" b="1"/>
              <a:t>Comportamento do Consumidor</a:t>
            </a:r>
          </a:p>
        </p:txBody>
      </p:sp>
    </p:spTree>
  </p:cSld>
  <p:clrMapOvr>
    <a:overrideClrMapping bg1="lt1" tx1="dk1" bg2="lt2" tx2="dk2" accent1="accent1" accent2="accent2" accent3="accent3" accent4="accent4" accent5="accent5" accent6="accent6" hlink="hlink" folHlink="folHlink"/>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0B8F8754-5B9F-4974-B8EA-FEE84D275808}" type="slidenum">
              <a:rPr lang="en-US"/>
              <a:pPr/>
              <a:t>14</a:t>
            </a:fld>
            <a:endParaRPr lang="en-US" b="0">
              <a:latin typeface="Times New Roman" pitchFamily="18" charset="0"/>
            </a:endParaRPr>
          </a:p>
        </p:txBody>
      </p:sp>
      <p:sp>
        <p:nvSpPr>
          <p:cNvPr id="1003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03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0356" name="Rectangle 4"/>
          <p:cNvSpPr>
            <a:spLocks noGrp="1" noChangeArrowheads="1"/>
          </p:cNvSpPr>
          <p:nvPr>
            <p:ph type="title"/>
          </p:nvPr>
        </p:nvSpPr>
        <p:spPr>
          <a:noFill/>
          <a:ln/>
        </p:spPr>
        <p:txBody>
          <a:bodyPr/>
          <a:lstStyle/>
          <a:p>
            <a:r>
              <a:rPr lang="pt-BR"/>
              <a:t>Preferências do consumidor</a:t>
            </a:r>
          </a:p>
        </p:txBody>
      </p:sp>
      <p:sp>
        <p:nvSpPr>
          <p:cNvPr id="100357" name="Rectangle 5"/>
          <p:cNvSpPr>
            <a:spLocks noGrp="1" noChangeArrowheads="1"/>
          </p:cNvSpPr>
          <p:nvPr>
            <p:ph type="body" idx="1"/>
          </p:nvPr>
        </p:nvSpPr>
        <p:spPr>
          <a:xfrm>
            <a:off x="1143000" y="1657350"/>
            <a:ext cx="7772400" cy="4286250"/>
          </a:xfrm>
          <a:noFill/>
          <a:ln/>
        </p:spPr>
        <p:txBody>
          <a:bodyPr/>
          <a:lstStyle/>
          <a:p>
            <a:pPr>
              <a:spcBef>
                <a:spcPct val="70000"/>
              </a:spcBef>
            </a:pPr>
            <a:r>
              <a:rPr lang="pt-BR">
                <a:solidFill>
                  <a:srgbClr val="FF3300"/>
                </a:solidFill>
              </a:rPr>
              <a:t>Curvas de indiferença</a:t>
            </a:r>
          </a:p>
          <a:p>
            <a:pPr>
              <a:spcBef>
                <a:spcPct val="70000"/>
              </a:spcBef>
            </a:pPr>
            <a:r>
              <a:rPr lang="pt-BR">
                <a:solidFill>
                  <a:srgbClr val="336600"/>
                </a:solidFill>
              </a:rPr>
              <a:t>Uma </a:t>
            </a:r>
            <a:r>
              <a:rPr lang="pt-BR">
                <a:solidFill>
                  <a:srgbClr val="FF3300"/>
                </a:solidFill>
              </a:rPr>
              <a:t>curva de indiferença</a:t>
            </a:r>
            <a:r>
              <a:rPr lang="pt-BR"/>
              <a:t> representa todas as combinações de cestas de mercado que proporcionam o mesmo nível de satisfação a uma pessoa.</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38" name="Espaço Reservado para Número de Slide 3"/>
          <p:cNvSpPr>
            <a:spLocks noGrp="1"/>
          </p:cNvSpPr>
          <p:nvPr>
            <p:ph type="sldNum" sz="quarter" idx="11"/>
          </p:nvPr>
        </p:nvSpPr>
        <p:spPr/>
        <p:txBody>
          <a:bodyPr/>
          <a:lstStyle/>
          <a:p>
            <a:r>
              <a:rPr lang="en-US"/>
              <a:t>Slide </a:t>
            </a:r>
            <a:fld id="{D200686E-56D1-4507-A83A-D931CB207821}" type="slidenum">
              <a:rPr lang="en-US"/>
              <a:pPr/>
              <a:t>15</a:t>
            </a:fld>
            <a:endParaRPr lang="en-US" b="0">
              <a:latin typeface="Times New Roman" pitchFamily="18" charset="0"/>
            </a:endParaRPr>
          </a:p>
        </p:txBody>
      </p:sp>
      <p:grpSp>
        <p:nvGrpSpPr>
          <p:cNvPr id="104490" name="Group 42"/>
          <p:cNvGrpSpPr>
            <a:grpSpLocks/>
          </p:cNvGrpSpPr>
          <p:nvPr/>
        </p:nvGrpSpPr>
        <p:grpSpPr bwMode="auto">
          <a:xfrm>
            <a:off x="2225675" y="1562100"/>
            <a:ext cx="6889750" cy="4381500"/>
            <a:chOff x="1402" y="984"/>
            <a:chExt cx="4340" cy="2760"/>
          </a:xfrm>
        </p:grpSpPr>
        <p:sp>
          <p:nvSpPr>
            <p:cNvPr id="104453" name="Rectangle 5"/>
            <p:cNvSpPr>
              <a:spLocks noChangeArrowheads="1"/>
            </p:cNvSpPr>
            <p:nvPr/>
          </p:nvSpPr>
          <p:spPr bwMode="auto">
            <a:xfrm>
              <a:off x="1402" y="2352"/>
              <a:ext cx="1152" cy="1392"/>
            </a:xfrm>
            <a:prstGeom prst="rect">
              <a:avLst/>
            </a:prstGeom>
            <a:solidFill>
              <a:srgbClr val="99CCFF"/>
            </a:solidFill>
            <a:ln w="12700">
              <a:noFill/>
              <a:miter lim="800000"/>
              <a:headEnd/>
              <a:tailEnd/>
            </a:ln>
            <a:effectLst/>
          </p:spPr>
          <p:txBody>
            <a:bodyPr wrap="none" anchor="ctr"/>
            <a:lstStyle/>
            <a:p>
              <a:endParaRPr lang="en-US" sz="2400" b="0"/>
            </a:p>
            <a:p>
              <a:endParaRPr lang="en-US" sz="2400" b="0"/>
            </a:p>
            <a:p>
              <a:endParaRPr lang="en-US" sz="2400" b="0"/>
            </a:p>
            <a:p>
              <a:endParaRPr lang="en-US" sz="2400" b="0"/>
            </a:p>
            <a:p>
              <a:endParaRPr lang="en-US" sz="2400" b="0"/>
            </a:p>
            <a:p>
              <a:endParaRPr lang="en-US" sz="2400" b="0"/>
            </a:p>
            <a:p>
              <a:endParaRPr lang="en-US" sz="2400" b="0"/>
            </a:p>
            <a:p>
              <a:endParaRPr lang="en-US" sz="2400" b="0"/>
            </a:p>
            <a:p>
              <a:endParaRPr lang="en-US" sz="2400" b="0"/>
            </a:p>
          </p:txBody>
        </p:sp>
        <p:sp>
          <p:nvSpPr>
            <p:cNvPr id="104452" name="Rectangle 4"/>
            <p:cNvSpPr>
              <a:spLocks noChangeArrowheads="1"/>
            </p:cNvSpPr>
            <p:nvPr/>
          </p:nvSpPr>
          <p:spPr bwMode="auto">
            <a:xfrm>
              <a:off x="2544" y="984"/>
              <a:ext cx="1584" cy="1392"/>
            </a:xfrm>
            <a:prstGeom prst="rect">
              <a:avLst/>
            </a:prstGeom>
            <a:solidFill>
              <a:srgbClr val="FF99CC"/>
            </a:solidFill>
            <a:ln w="12700">
              <a:noFill/>
              <a:miter lim="800000"/>
              <a:headEnd/>
              <a:tailEnd/>
            </a:ln>
            <a:effectLst/>
          </p:spPr>
          <p:txBody>
            <a:bodyPr wrap="none" anchor="ctr"/>
            <a:lstStyle/>
            <a:p>
              <a:endParaRPr lang="pt-BR"/>
            </a:p>
          </p:txBody>
        </p:sp>
        <p:sp>
          <p:nvSpPr>
            <p:cNvPr id="104486" name="Rectangle 38"/>
            <p:cNvSpPr>
              <a:spLocks noChangeArrowheads="1"/>
            </p:cNvSpPr>
            <p:nvPr/>
          </p:nvSpPr>
          <p:spPr bwMode="auto">
            <a:xfrm>
              <a:off x="4282" y="1014"/>
              <a:ext cx="1460" cy="988"/>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sz="1600"/>
                <a:t>O consumidor prefere</a:t>
              </a:r>
            </a:p>
            <a:p>
              <a:r>
                <a:rPr lang="en-US" sz="1600"/>
                <a:t>a cesta </a:t>
              </a:r>
              <a:r>
                <a:rPr lang="en-US" sz="1600" i="1"/>
                <a:t>A</a:t>
              </a:r>
              <a:r>
                <a:rPr lang="en-US" sz="1600"/>
                <a:t> a todas as </a:t>
              </a:r>
            </a:p>
            <a:p>
              <a:r>
                <a:rPr lang="en-US" sz="1600"/>
                <a:t>cestas da área azul,</a:t>
              </a:r>
            </a:p>
            <a:p>
              <a:r>
                <a:rPr lang="en-US" sz="1600"/>
                <a:t> enquanto todas as </a:t>
              </a:r>
            </a:p>
            <a:p>
              <a:r>
                <a:rPr lang="en-US" sz="1600"/>
                <a:t>cestas da área rosa </a:t>
              </a:r>
            </a:p>
            <a:p>
              <a:r>
                <a:rPr lang="en-US" sz="1600"/>
                <a:t>são preferidas a </a:t>
              </a:r>
              <a:r>
                <a:rPr lang="en-US" sz="1600" i="1"/>
                <a:t>A.</a:t>
              </a:r>
              <a:endParaRPr lang="en-US" sz="1400" i="1"/>
            </a:p>
          </p:txBody>
        </p:sp>
      </p:grpSp>
      <p:sp>
        <p:nvSpPr>
          <p:cNvPr id="1044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4451" name="Rectangle 3"/>
          <p:cNvSpPr>
            <a:spLocks noChangeArrowheads="1"/>
          </p:cNvSpPr>
          <p:nvPr/>
        </p:nvSpPr>
        <p:spPr bwMode="auto">
          <a:xfrm>
            <a:off x="3276600" y="6191250"/>
            <a:ext cx="2895600" cy="457200"/>
          </a:xfrm>
          <a:prstGeom prst="rect">
            <a:avLst/>
          </a:prstGeom>
          <a:noFill/>
          <a:ln w="12700">
            <a:noFill/>
            <a:miter lim="800000"/>
            <a:headEnd/>
            <a:tailEnd/>
          </a:ln>
          <a:effectLst/>
        </p:spPr>
        <p:txBody>
          <a:bodyPr wrap="none" anchor="ctr"/>
          <a:lstStyle/>
          <a:p>
            <a:endParaRPr lang="pt-BR"/>
          </a:p>
        </p:txBody>
      </p:sp>
      <p:sp>
        <p:nvSpPr>
          <p:cNvPr id="104454" name="Rectangle 6"/>
          <p:cNvSpPr>
            <a:spLocks noGrp="1" noChangeArrowheads="1"/>
          </p:cNvSpPr>
          <p:nvPr>
            <p:ph type="title"/>
          </p:nvPr>
        </p:nvSpPr>
        <p:spPr>
          <a:noFill/>
          <a:ln/>
        </p:spPr>
        <p:txBody>
          <a:bodyPr/>
          <a:lstStyle/>
          <a:p>
            <a:r>
              <a:rPr lang="pt-BR"/>
              <a:t>Preferências do consumidor</a:t>
            </a:r>
          </a:p>
        </p:txBody>
      </p:sp>
      <p:sp>
        <p:nvSpPr>
          <p:cNvPr id="104455" name="Rectangle 7"/>
          <p:cNvSpPr>
            <a:spLocks noChangeArrowheads="1"/>
          </p:cNvSpPr>
          <p:nvPr/>
        </p:nvSpPr>
        <p:spPr bwMode="auto">
          <a:xfrm>
            <a:off x="3124200" y="6178550"/>
            <a:ext cx="2895600" cy="457200"/>
          </a:xfrm>
          <a:prstGeom prst="rect">
            <a:avLst/>
          </a:prstGeom>
          <a:noFill/>
          <a:ln w="12700">
            <a:noFill/>
            <a:miter lim="800000"/>
            <a:headEnd/>
            <a:tailEnd/>
          </a:ln>
          <a:effectLst/>
        </p:spPr>
        <p:txBody>
          <a:bodyPr wrap="none" anchor="ctr"/>
          <a:lstStyle/>
          <a:p>
            <a:endParaRPr lang="pt-BR"/>
          </a:p>
        </p:txBody>
      </p:sp>
      <p:sp>
        <p:nvSpPr>
          <p:cNvPr id="104456" name="Line 8"/>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04457" name="Line 9"/>
          <p:cNvSpPr>
            <a:spLocks noChangeShapeType="1"/>
          </p:cNvSpPr>
          <p:nvPr/>
        </p:nvSpPr>
        <p:spPr bwMode="auto">
          <a:xfrm>
            <a:off x="2224088" y="5969000"/>
            <a:ext cx="4195762" cy="0"/>
          </a:xfrm>
          <a:prstGeom prst="line">
            <a:avLst/>
          </a:prstGeom>
          <a:noFill/>
          <a:ln w="25400">
            <a:solidFill>
              <a:schemeClr val="tx1"/>
            </a:solidFill>
            <a:round/>
            <a:headEnd/>
            <a:tailEnd/>
          </a:ln>
          <a:effectLst/>
        </p:spPr>
        <p:txBody>
          <a:bodyPr wrap="none" anchor="ctr"/>
          <a:lstStyle/>
          <a:p>
            <a:endParaRPr lang="pt-BR"/>
          </a:p>
        </p:txBody>
      </p:sp>
      <p:sp>
        <p:nvSpPr>
          <p:cNvPr id="104458" name="Rectangle 10"/>
          <p:cNvSpPr>
            <a:spLocks noChangeArrowheads="1"/>
          </p:cNvSpPr>
          <p:nvPr/>
        </p:nvSpPr>
        <p:spPr bwMode="auto">
          <a:xfrm>
            <a:off x="6461125" y="5562600"/>
            <a:ext cx="2682875" cy="638175"/>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 por semana)</a:t>
            </a:r>
          </a:p>
        </p:txBody>
      </p:sp>
      <p:sp>
        <p:nvSpPr>
          <p:cNvPr id="104459" name="Rectangle 11"/>
          <p:cNvSpPr>
            <a:spLocks noChangeArrowheads="1"/>
          </p:cNvSpPr>
          <p:nvPr/>
        </p:nvSpPr>
        <p:spPr bwMode="auto">
          <a:xfrm>
            <a:off x="1746250" y="50990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04460" name="Rectangle 12"/>
          <p:cNvSpPr>
            <a:spLocks noChangeArrowheads="1"/>
          </p:cNvSpPr>
          <p:nvPr/>
        </p:nvSpPr>
        <p:spPr bwMode="auto">
          <a:xfrm>
            <a:off x="1746250" y="434340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04461" name="Rectangle 13"/>
          <p:cNvSpPr>
            <a:spLocks noChangeArrowheads="1"/>
          </p:cNvSpPr>
          <p:nvPr/>
        </p:nvSpPr>
        <p:spPr bwMode="auto">
          <a:xfrm>
            <a:off x="1746250" y="358933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104462" name="Rectangle 14"/>
          <p:cNvSpPr>
            <a:spLocks noChangeArrowheads="1"/>
          </p:cNvSpPr>
          <p:nvPr/>
        </p:nvSpPr>
        <p:spPr bwMode="auto">
          <a:xfrm>
            <a:off x="1746250" y="28336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p>
        </p:txBody>
      </p:sp>
      <p:sp>
        <p:nvSpPr>
          <p:cNvPr id="104463" name="Rectangle 15"/>
          <p:cNvSpPr>
            <a:spLocks noChangeArrowheads="1"/>
          </p:cNvSpPr>
          <p:nvPr/>
        </p:nvSpPr>
        <p:spPr bwMode="auto">
          <a:xfrm>
            <a:off x="28146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04464" name="Rectangle 16"/>
          <p:cNvSpPr>
            <a:spLocks noChangeArrowheads="1"/>
          </p:cNvSpPr>
          <p:nvPr/>
        </p:nvSpPr>
        <p:spPr bwMode="auto">
          <a:xfrm>
            <a:off x="38052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04465" name="Rectangle 17"/>
          <p:cNvSpPr>
            <a:spLocks noChangeArrowheads="1"/>
          </p:cNvSpPr>
          <p:nvPr/>
        </p:nvSpPr>
        <p:spPr bwMode="auto">
          <a:xfrm>
            <a:off x="47958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104466" name="Rectangle 18"/>
          <p:cNvSpPr>
            <a:spLocks noChangeArrowheads="1"/>
          </p:cNvSpPr>
          <p:nvPr/>
        </p:nvSpPr>
        <p:spPr bwMode="auto">
          <a:xfrm>
            <a:off x="5786438" y="59229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p>
        </p:txBody>
      </p:sp>
      <p:sp>
        <p:nvSpPr>
          <p:cNvPr id="104478" name="Rectangle 30"/>
          <p:cNvSpPr>
            <a:spLocks noChangeArrowheads="1"/>
          </p:cNvSpPr>
          <p:nvPr/>
        </p:nvSpPr>
        <p:spPr bwMode="auto">
          <a:xfrm>
            <a:off x="488950" y="1200150"/>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p>
        </p:txBody>
      </p:sp>
      <p:sp>
        <p:nvSpPr>
          <p:cNvPr id="104479" name="Rectangle 31"/>
          <p:cNvSpPr>
            <a:spLocks noChangeArrowheads="1"/>
          </p:cNvSpPr>
          <p:nvPr/>
        </p:nvSpPr>
        <p:spPr bwMode="auto">
          <a:xfrm>
            <a:off x="1746250" y="207962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50</a:t>
            </a:r>
          </a:p>
        </p:txBody>
      </p:sp>
      <p:grpSp>
        <p:nvGrpSpPr>
          <p:cNvPr id="104482" name="Group 34"/>
          <p:cNvGrpSpPr>
            <a:grpSpLocks/>
          </p:cNvGrpSpPr>
          <p:nvPr/>
        </p:nvGrpSpPr>
        <p:grpSpPr bwMode="auto">
          <a:xfrm>
            <a:off x="3048000" y="2052638"/>
            <a:ext cx="3332163" cy="2679700"/>
            <a:chOff x="1920" y="1293"/>
            <a:chExt cx="2099" cy="1688"/>
          </a:xfrm>
        </p:grpSpPr>
        <p:sp>
          <p:nvSpPr>
            <p:cNvPr id="104467" name="Oval 19"/>
            <p:cNvSpPr>
              <a:spLocks noChangeArrowheads="1"/>
            </p:cNvSpPr>
            <p:nvPr/>
          </p:nvSpPr>
          <p:spPr bwMode="auto">
            <a:xfrm>
              <a:off x="1920"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68" name="Oval 20"/>
            <p:cNvSpPr>
              <a:spLocks noChangeArrowheads="1"/>
            </p:cNvSpPr>
            <p:nvPr/>
          </p:nvSpPr>
          <p:spPr bwMode="auto">
            <a:xfrm>
              <a:off x="19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69" name="Oval 21"/>
            <p:cNvSpPr>
              <a:spLocks noChangeArrowheads="1"/>
            </p:cNvSpPr>
            <p:nvPr/>
          </p:nvSpPr>
          <p:spPr bwMode="auto">
            <a:xfrm>
              <a:off x="1920" y="13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0" name="Oval 22"/>
            <p:cNvSpPr>
              <a:spLocks noChangeArrowheads="1"/>
            </p:cNvSpPr>
            <p:nvPr/>
          </p:nvSpPr>
          <p:spPr bwMode="auto">
            <a:xfrm>
              <a:off x="2496" y="23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1" name="Oval 23"/>
            <p:cNvSpPr>
              <a:spLocks noChangeArrowheads="1"/>
            </p:cNvSpPr>
            <p:nvPr/>
          </p:nvSpPr>
          <p:spPr bwMode="auto">
            <a:xfrm>
              <a:off x="31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2" name="Oval 24"/>
            <p:cNvSpPr>
              <a:spLocks noChangeArrowheads="1"/>
            </p:cNvSpPr>
            <p:nvPr/>
          </p:nvSpPr>
          <p:spPr bwMode="auto">
            <a:xfrm>
              <a:off x="3744"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4473" name="Rectangle 25"/>
            <p:cNvSpPr>
              <a:spLocks noChangeArrowheads="1"/>
            </p:cNvSpPr>
            <p:nvPr/>
          </p:nvSpPr>
          <p:spPr bwMode="auto">
            <a:xfrm>
              <a:off x="2013" y="2733"/>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sp>
          <p:nvSpPr>
            <p:cNvPr id="104474" name="Rectangle 26"/>
            <p:cNvSpPr>
              <a:spLocks noChangeArrowheads="1"/>
            </p:cNvSpPr>
            <p:nvPr/>
          </p:nvSpPr>
          <p:spPr bwMode="auto">
            <a:xfrm>
              <a:off x="2301" y="2109"/>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04475" name="Rectangle 27"/>
            <p:cNvSpPr>
              <a:spLocks noChangeArrowheads="1"/>
            </p:cNvSpPr>
            <p:nvPr/>
          </p:nvSpPr>
          <p:spPr bwMode="auto">
            <a:xfrm>
              <a:off x="3213" y="1773"/>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104476" name="Rectangle 28"/>
            <p:cNvSpPr>
              <a:spLocks noChangeArrowheads="1"/>
            </p:cNvSpPr>
            <p:nvPr/>
          </p:nvSpPr>
          <p:spPr bwMode="auto">
            <a:xfrm>
              <a:off x="2013" y="177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H</a:t>
              </a:r>
            </a:p>
          </p:txBody>
        </p:sp>
        <p:sp>
          <p:nvSpPr>
            <p:cNvPr id="104477" name="Rectangle 29"/>
            <p:cNvSpPr>
              <a:spLocks noChangeArrowheads="1"/>
            </p:cNvSpPr>
            <p:nvPr/>
          </p:nvSpPr>
          <p:spPr bwMode="auto">
            <a:xfrm>
              <a:off x="2013" y="129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04480" name="Rectangle 32"/>
            <p:cNvSpPr>
              <a:spLocks noChangeArrowheads="1"/>
            </p:cNvSpPr>
            <p:nvPr/>
          </p:nvSpPr>
          <p:spPr bwMode="auto">
            <a:xfrm>
              <a:off x="3789" y="263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grpSp>
      <p:sp>
        <p:nvSpPr>
          <p:cNvPr id="104491" name="Text Box 43"/>
          <p:cNvSpPr txBox="1">
            <a:spLocks noChangeArrowheads="1"/>
          </p:cNvSpPr>
          <p:nvPr/>
        </p:nvSpPr>
        <p:spPr bwMode="auto">
          <a:xfrm>
            <a:off x="3232150" y="955675"/>
            <a:ext cx="5911850"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Descrevendo preferências individuais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04482"/>
                                        </p:tgtEl>
                                        <p:attrNameLst>
                                          <p:attrName>style.visibility</p:attrName>
                                        </p:attrNameLst>
                                      </p:cBhvr>
                                      <p:to>
                                        <p:strVal val="visible"/>
                                      </p:to>
                                    </p:set>
                                    <p:animEffect transition="in" filter="box(out)">
                                      <p:cBhvr>
                                        <p:cTn id="7" dur="500"/>
                                        <p:tgtEl>
                                          <p:spTgt spid="1044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4490"/>
                                        </p:tgtEl>
                                        <p:attrNameLst>
                                          <p:attrName>style.visibility</p:attrName>
                                        </p:attrNameLst>
                                      </p:cBhvr>
                                      <p:to>
                                        <p:strVal val="visible"/>
                                      </p:to>
                                    </p:set>
                                    <p:animEffect transition="in" filter="wipe(left)">
                                      <p:cBhvr>
                                        <p:cTn id="12" dur="500"/>
                                        <p:tgtEl>
                                          <p:spTgt spid="104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47" name="Espaço Reservado para Número de Slide 3"/>
          <p:cNvSpPr>
            <a:spLocks noGrp="1"/>
          </p:cNvSpPr>
          <p:nvPr>
            <p:ph type="sldNum" sz="quarter" idx="11"/>
          </p:nvPr>
        </p:nvSpPr>
        <p:spPr/>
        <p:txBody>
          <a:bodyPr/>
          <a:lstStyle/>
          <a:p>
            <a:r>
              <a:rPr lang="en-US"/>
              <a:t>Slide </a:t>
            </a:r>
            <a:fld id="{71AD7397-53C3-44CF-BB7E-7216B19593C4}" type="slidenum">
              <a:rPr lang="en-US"/>
              <a:pPr/>
              <a:t>16</a:t>
            </a:fld>
            <a:endParaRPr lang="en-US" b="0">
              <a:latin typeface="Times New Roman" pitchFamily="18" charset="0"/>
            </a:endParaRPr>
          </a:p>
        </p:txBody>
      </p:sp>
      <p:grpSp>
        <p:nvGrpSpPr>
          <p:cNvPr id="108593" name="Group 49"/>
          <p:cNvGrpSpPr>
            <a:grpSpLocks/>
          </p:cNvGrpSpPr>
          <p:nvPr/>
        </p:nvGrpSpPr>
        <p:grpSpPr bwMode="auto">
          <a:xfrm>
            <a:off x="3079750" y="1609725"/>
            <a:ext cx="6021388" cy="3240088"/>
            <a:chOff x="1940" y="1014"/>
            <a:chExt cx="3793" cy="2041"/>
          </a:xfrm>
        </p:grpSpPr>
        <p:sp>
          <p:nvSpPr>
            <p:cNvPr id="108578" name="Rectangle 34"/>
            <p:cNvSpPr>
              <a:spLocks noChangeArrowheads="1"/>
            </p:cNvSpPr>
            <p:nvPr/>
          </p:nvSpPr>
          <p:spPr bwMode="auto">
            <a:xfrm>
              <a:off x="4115" y="2807"/>
              <a:ext cx="288" cy="248"/>
            </a:xfrm>
            <a:prstGeom prst="rect">
              <a:avLst/>
            </a:prstGeom>
            <a:noFill/>
            <a:ln w="12700">
              <a:noFill/>
              <a:miter lim="800000"/>
              <a:headEnd/>
              <a:tailEnd/>
            </a:ln>
            <a:effectLst/>
          </p:spPr>
          <p:txBody>
            <a:bodyPr wrap="none" lIns="90488" tIns="44450" rIns="90488" bIns="44450">
              <a:spAutoFit/>
            </a:bodyPr>
            <a:lstStyle/>
            <a:p>
              <a:pPr algn="l"/>
              <a:r>
                <a:rPr lang="pt-BR" sz="2000" i="1"/>
                <a:t>U</a:t>
              </a:r>
              <a:r>
                <a:rPr lang="pt-BR" sz="2000" i="1" baseline="-25000"/>
                <a:t>1</a:t>
              </a:r>
            </a:p>
          </p:txBody>
        </p:sp>
        <p:sp>
          <p:nvSpPr>
            <p:cNvPr id="108588" name="Rectangle 44"/>
            <p:cNvSpPr>
              <a:spLocks noChangeArrowheads="1"/>
            </p:cNvSpPr>
            <p:nvPr/>
          </p:nvSpPr>
          <p:spPr bwMode="auto">
            <a:xfrm>
              <a:off x="3672" y="1014"/>
              <a:ext cx="2061" cy="1142"/>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pt-BR" sz="1600"/>
                <a:t>As cestas </a:t>
              </a:r>
              <a:r>
                <a:rPr lang="pt-BR" sz="1600" i="1"/>
                <a:t>B, A, &amp; D</a:t>
              </a:r>
              <a:endParaRPr lang="pt-BR" sz="1600"/>
            </a:p>
            <a:p>
              <a:pPr algn="l"/>
              <a:r>
                <a:rPr lang="pt-BR" sz="1600"/>
                <a:t>proporcionam a mesma</a:t>
              </a:r>
            </a:p>
            <a:p>
              <a:pPr algn="l"/>
              <a:r>
                <a:rPr lang="pt-BR" sz="1600"/>
                <a:t>satisfação</a:t>
              </a:r>
            </a:p>
            <a:p>
              <a:pPr algn="l">
                <a:buFontTx/>
                <a:buChar char="•"/>
              </a:pPr>
              <a:r>
                <a:rPr lang="pt-BR" sz="1600" i="1"/>
                <a:t>E </a:t>
              </a:r>
              <a:r>
                <a:rPr lang="pt-BR" sz="1600"/>
                <a:t> é preferida a qualquer cesta </a:t>
              </a:r>
            </a:p>
            <a:p>
              <a:pPr algn="l"/>
              <a:r>
                <a:rPr lang="pt-BR" sz="1600"/>
                <a:t>em </a:t>
              </a:r>
              <a:r>
                <a:rPr lang="pt-BR" sz="1600" i="1"/>
                <a:t>U</a:t>
              </a:r>
              <a:r>
                <a:rPr lang="pt-BR" sz="1600" i="1" baseline="-25000"/>
                <a:t>1</a:t>
              </a:r>
              <a:endParaRPr lang="pt-BR" sz="1600" i="1"/>
            </a:p>
            <a:p>
              <a:pPr algn="l">
                <a:buFontTx/>
                <a:buChar char="•"/>
              </a:pPr>
              <a:r>
                <a:rPr lang="pt-BR" sz="1600" i="1"/>
                <a:t>Cestas em U</a:t>
              </a:r>
              <a:r>
                <a:rPr lang="pt-BR" sz="1600" i="1" baseline="-25000"/>
                <a:t>1</a:t>
              </a:r>
              <a:r>
                <a:rPr lang="pt-BR" sz="1600" baseline="-25000"/>
                <a:t> </a:t>
              </a:r>
              <a:r>
                <a:rPr lang="pt-BR" sz="1600"/>
                <a:t>são preferidas </a:t>
              </a:r>
            </a:p>
            <a:p>
              <a:pPr algn="l"/>
              <a:r>
                <a:rPr lang="pt-BR" sz="1600"/>
                <a:t>a </a:t>
              </a:r>
              <a:r>
                <a:rPr lang="pt-BR" sz="1600" i="1"/>
                <a:t>H &amp; G</a:t>
              </a:r>
              <a:endParaRPr lang="pt-BR" sz="1400" i="1"/>
            </a:p>
          </p:txBody>
        </p:sp>
        <p:sp>
          <p:nvSpPr>
            <p:cNvPr id="108592" name="Freeform 48"/>
            <p:cNvSpPr>
              <a:spLocks/>
            </p:cNvSpPr>
            <p:nvPr/>
          </p:nvSpPr>
          <p:spPr bwMode="auto">
            <a:xfrm>
              <a:off x="1940" y="1056"/>
              <a:ext cx="2176" cy="1890"/>
            </a:xfrm>
            <a:custGeom>
              <a:avLst/>
              <a:gdLst/>
              <a:ahLst/>
              <a:cxnLst>
                <a:cxn ang="0">
                  <a:pos x="4" y="0"/>
                </a:cxn>
                <a:cxn ang="0">
                  <a:pos x="28" y="372"/>
                </a:cxn>
                <a:cxn ang="0">
                  <a:pos x="172" y="936"/>
                </a:cxn>
                <a:cxn ang="0">
                  <a:pos x="628" y="1368"/>
                </a:cxn>
                <a:cxn ang="0">
                  <a:pos x="1264" y="1680"/>
                </a:cxn>
                <a:cxn ang="0">
                  <a:pos x="1888" y="1824"/>
                </a:cxn>
                <a:cxn ang="0">
                  <a:pos x="2176" y="1872"/>
                </a:cxn>
              </a:cxnLst>
              <a:rect l="0" t="0" r="r" b="b"/>
              <a:pathLst>
                <a:path w="2176" h="1890">
                  <a:moveTo>
                    <a:pt x="4" y="0"/>
                  </a:moveTo>
                  <a:cubicBezTo>
                    <a:pt x="8" y="62"/>
                    <a:pt x="0" y="216"/>
                    <a:pt x="28" y="372"/>
                  </a:cubicBezTo>
                  <a:cubicBezTo>
                    <a:pt x="56" y="528"/>
                    <a:pt x="72" y="770"/>
                    <a:pt x="172" y="936"/>
                  </a:cubicBezTo>
                  <a:cubicBezTo>
                    <a:pt x="272" y="1102"/>
                    <a:pt x="446" y="1244"/>
                    <a:pt x="628" y="1368"/>
                  </a:cubicBezTo>
                  <a:cubicBezTo>
                    <a:pt x="810" y="1492"/>
                    <a:pt x="1054" y="1604"/>
                    <a:pt x="1264" y="1680"/>
                  </a:cubicBezTo>
                  <a:cubicBezTo>
                    <a:pt x="1474" y="1756"/>
                    <a:pt x="1736" y="1792"/>
                    <a:pt x="1888" y="1824"/>
                  </a:cubicBezTo>
                  <a:cubicBezTo>
                    <a:pt x="2040" y="1856"/>
                    <a:pt x="2161" y="1890"/>
                    <a:pt x="2176" y="1872"/>
                  </a:cubicBezTo>
                </a:path>
              </a:pathLst>
            </a:custGeom>
            <a:noFill/>
            <a:ln w="57150" cap="flat" cmpd="sng">
              <a:solidFill>
                <a:srgbClr val="663300"/>
              </a:solidFill>
              <a:prstDash val="solid"/>
              <a:round/>
              <a:headEnd type="none" w="med" len="med"/>
              <a:tailEnd type="none" w="med" len="med"/>
            </a:ln>
            <a:effectLst/>
          </p:spPr>
          <p:txBody>
            <a:bodyPr wrap="none" anchor="ctr">
              <a:spAutoFit/>
            </a:bodyPr>
            <a:lstStyle/>
            <a:p>
              <a:endParaRPr lang="pt-BR"/>
            </a:p>
          </p:txBody>
        </p:sp>
      </p:grpSp>
      <p:grpSp>
        <p:nvGrpSpPr>
          <p:cNvPr id="108585" name="Group 41"/>
          <p:cNvGrpSpPr>
            <a:grpSpLocks/>
          </p:cNvGrpSpPr>
          <p:nvPr/>
        </p:nvGrpSpPr>
        <p:grpSpPr bwMode="auto">
          <a:xfrm>
            <a:off x="2266950" y="1962150"/>
            <a:ext cx="4006850" cy="4006850"/>
            <a:chOff x="1428" y="1236"/>
            <a:chExt cx="2524" cy="2524"/>
          </a:xfrm>
        </p:grpSpPr>
        <p:sp>
          <p:nvSpPr>
            <p:cNvPr id="108548" name="Line 4"/>
            <p:cNvSpPr>
              <a:spLocks noChangeShapeType="1"/>
            </p:cNvSpPr>
            <p:nvPr/>
          </p:nvSpPr>
          <p:spPr bwMode="auto">
            <a:xfrm>
              <a:off x="1428" y="2400"/>
              <a:ext cx="2524" cy="0"/>
            </a:xfrm>
            <a:prstGeom prst="line">
              <a:avLst/>
            </a:prstGeom>
            <a:noFill/>
            <a:ln w="25400">
              <a:solidFill>
                <a:srgbClr val="0000FF"/>
              </a:solidFill>
              <a:prstDash val="dash"/>
              <a:round/>
              <a:headEnd/>
              <a:tailEnd/>
            </a:ln>
            <a:effectLst/>
          </p:spPr>
          <p:txBody>
            <a:bodyPr wrap="none" anchor="ctr"/>
            <a:lstStyle/>
            <a:p>
              <a:endParaRPr lang="pt-BR"/>
            </a:p>
          </p:txBody>
        </p:sp>
        <p:sp>
          <p:nvSpPr>
            <p:cNvPr id="108549" name="Line 5"/>
            <p:cNvSpPr>
              <a:spLocks noChangeShapeType="1"/>
            </p:cNvSpPr>
            <p:nvPr/>
          </p:nvSpPr>
          <p:spPr bwMode="auto">
            <a:xfrm>
              <a:off x="2544" y="1236"/>
              <a:ext cx="0" cy="2524"/>
            </a:xfrm>
            <a:prstGeom prst="line">
              <a:avLst/>
            </a:prstGeom>
            <a:noFill/>
            <a:ln w="25400">
              <a:solidFill>
                <a:srgbClr val="0000FF"/>
              </a:solidFill>
              <a:prstDash val="dash"/>
              <a:round/>
              <a:headEnd/>
              <a:tailEnd/>
            </a:ln>
            <a:effectLst/>
          </p:spPr>
          <p:txBody>
            <a:bodyPr wrap="none" anchor="ctr"/>
            <a:lstStyle/>
            <a:p>
              <a:endParaRPr lang="pt-BR"/>
            </a:p>
          </p:txBody>
        </p:sp>
        <p:sp>
          <p:nvSpPr>
            <p:cNvPr id="108579" name="Line 35"/>
            <p:cNvSpPr>
              <a:spLocks noChangeShapeType="1"/>
            </p:cNvSpPr>
            <p:nvPr/>
          </p:nvSpPr>
          <p:spPr bwMode="auto">
            <a:xfrm>
              <a:off x="1428" y="1440"/>
              <a:ext cx="508" cy="0"/>
            </a:xfrm>
            <a:prstGeom prst="line">
              <a:avLst/>
            </a:prstGeom>
            <a:noFill/>
            <a:ln w="25400">
              <a:solidFill>
                <a:schemeClr val="tx1"/>
              </a:solidFill>
              <a:prstDash val="dash"/>
              <a:round/>
              <a:headEnd/>
              <a:tailEnd/>
            </a:ln>
            <a:effectLst/>
          </p:spPr>
          <p:txBody>
            <a:bodyPr wrap="none" anchor="ctr"/>
            <a:lstStyle/>
            <a:p>
              <a:endParaRPr lang="pt-BR"/>
            </a:p>
          </p:txBody>
        </p:sp>
        <p:sp>
          <p:nvSpPr>
            <p:cNvPr id="108580" name="Line 36"/>
            <p:cNvSpPr>
              <a:spLocks noChangeShapeType="1"/>
            </p:cNvSpPr>
            <p:nvPr/>
          </p:nvSpPr>
          <p:spPr bwMode="auto">
            <a:xfrm>
              <a:off x="1428" y="1920"/>
              <a:ext cx="1708" cy="0"/>
            </a:xfrm>
            <a:prstGeom prst="line">
              <a:avLst/>
            </a:prstGeom>
            <a:noFill/>
            <a:ln w="25400">
              <a:solidFill>
                <a:schemeClr val="tx1"/>
              </a:solidFill>
              <a:prstDash val="dash"/>
              <a:round/>
              <a:headEnd/>
              <a:tailEnd/>
            </a:ln>
            <a:effectLst/>
          </p:spPr>
          <p:txBody>
            <a:bodyPr wrap="none" anchor="ctr"/>
            <a:lstStyle/>
            <a:p>
              <a:endParaRPr lang="pt-BR"/>
            </a:p>
          </p:txBody>
        </p:sp>
        <p:sp>
          <p:nvSpPr>
            <p:cNvPr id="108581" name="Line 37"/>
            <p:cNvSpPr>
              <a:spLocks noChangeShapeType="1"/>
            </p:cNvSpPr>
            <p:nvPr/>
          </p:nvSpPr>
          <p:spPr bwMode="auto">
            <a:xfrm>
              <a:off x="1428" y="2880"/>
              <a:ext cx="2284" cy="0"/>
            </a:xfrm>
            <a:prstGeom prst="line">
              <a:avLst/>
            </a:prstGeom>
            <a:noFill/>
            <a:ln w="25400">
              <a:solidFill>
                <a:schemeClr val="tx1"/>
              </a:solidFill>
              <a:prstDash val="dash"/>
              <a:round/>
              <a:headEnd/>
              <a:tailEnd/>
            </a:ln>
            <a:effectLst/>
          </p:spPr>
          <p:txBody>
            <a:bodyPr wrap="none" anchor="ctr"/>
            <a:lstStyle/>
            <a:p>
              <a:endParaRPr lang="pt-BR"/>
            </a:p>
          </p:txBody>
        </p:sp>
        <p:sp>
          <p:nvSpPr>
            <p:cNvPr id="108582" name="Line 38"/>
            <p:cNvSpPr>
              <a:spLocks noChangeShapeType="1"/>
            </p:cNvSpPr>
            <p:nvPr/>
          </p:nvSpPr>
          <p:spPr bwMode="auto">
            <a:xfrm>
              <a:off x="1968" y="1476"/>
              <a:ext cx="0" cy="2284"/>
            </a:xfrm>
            <a:prstGeom prst="line">
              <a:avLst/>
            </a:prstGeom>
            <a:noFill/>
            <a:ln w="25400">
              <a:solidFill>
                <a:schemeClr val="tx1"/>
              </a:solidFill>
              <a:prstDash val="dash"/>
              <a:round/>
              <a:headEnd/>
              <a:tailEnd/>
            </a:ln>
            <a:effectLst/>
          </p:spPr>
          <p:txBody>
            <a:bodyPr wrap="none" anchor="ctr"/>
            <a:lstStyle/>
            <a:p>
              <a:endParaRPr lang="pt-BR"/>
            </a:p>
          </p:txBody>
        </p:sp>
        <p:sp>
          <p:nvSpPr>
            <p:cNvPr id="108583" name="Line 39"/>
            <p:cNvSpPr>
              <a:spLocks noChangeShapeType="1"/>
            </p:cNvSpPr>
            <p:nvPr/>
          </p:nvSpPr>
          <p:spPr bwMode="auto">
            <a:xfrm>
              <a:off x="3168" y="2004"/>
              <a:ext cx="0" cy="1756"/>
            </a:xfrm>
            <a:prstGeom prst="line">
              <a:avLst/>
            </a:prstGeom>
            <a:noFill/>
            <a:ln w="25400">
              <a:solidFill>
                <a:schemeClr val="tx1"/>
              </a:solidFill>
              <a:prstDash val="dash"/>
              <a:round/>
              <a:headEnd/>
              <a:tailEnd/>
            </a:ln>
            <a:effectLst/>
          </p:spPr>
          <p:txBody>
            <a:bodyPr wrap="none" anchor="ctr"/>
            <a:lstStyle/>
            <a:p>
              <a:endParaRPr lang="pt-BR"/>
            </a:p>
          </p:txBody>
        </p:sp>
        <p:sp>
          <p:nvSpPr>
            <p:cNvPr id="108584" name="Line 40"/>
            <p:cNvSpPr>
              <a:spLocks noChangeShapeType="1"/>
            </p:cNvSpPr>
            <p:nvPr/>
          </p:nvSpPr>
          <p:spPr bwMode="auto">
            <a:xfrm>
              <a:off x="3792" y="2916"/>
              <a:ext cx="0" cy="844"/>
            </a:xfrm>
            <a:prstGeom prst="line">
              <a:avLst/>
            </a:prstGeom>
            <a:noFill/>
            <a:ln w="25400">
              <a:solidFill>
                <a:schemeClr val="tx1"/>
              </a:solidFill>
              <a:prstDash val="dash"/>
              <a:round/>
              <a:headEnd/>
              <a:tailEnd/>
            </a:ln>
            <a:effectLst/>
          </p:spPr>
          <p:txBody>
            <a:bodyPr wrap="none" anchor="ctr"/>
            <a:lstStyle/>
            <a:p>
              <a:endParaRPr lang="pt-BR"/>
            </a:p>
          </p:txBody>
        </p:sp>
      </p:grpSp>
      <p:sp>
        <p:nvSpPr>
          <p:cNvPr id="1085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085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08551" name="Rectangle 7"/>
          <p:cNvSpPr>
            <a:spLocks noGrp="1" noChangeArrowheads="1"/>
          </p:cNvSpPr>
          <p:nvPr>
            <p:ph type="title"/>
          </p:nvPr>
        </p:nvSpPr>
        <p:spPr>
          <a:noFill/>
          <a:ln/>
        </p:spPr>
        <p:txBody>
          <a:bodyPr/>
          <a:lstStyle/>
          <a:p>
            <a:r>
              <a:rPr lang="pt-BR"/>
              <a:t>Preferências do consumidor</a:t>
            </a:r>
          </a:p>
        </p:txBody>
      </p:sp>
      <p:sp>
        <p:nvSpPr>
          <p:cNvPr id="108552" name="Rectangle 8"/>
          <p:cNvSpPr>
            <a:spLocks noChangeArrowheads="1"/>
          </p:cNvSpPr>
          <p:nvPr/>
        </p:nvSpPr>
        <p:spPr bwMode="auto">
          <a:xfrm>
            <a:off x="3124200" y="6235700"/>
            <a:ext cx="2895600" cy="457200"/>
          </a:xfrm>
          <a:prstGeom prst="rect">
            <a:avLst/>
          </a:prstGeom>
          <a:noFill/>
          <a:ln w="12700">
            <a:noFill/>
            <a:miter lim="800000"/>
            <a:headEnd/>
            <a:tailEnd/>
          </a:ln>
          <a:effectLst/>
        </p:spPr>
        <p:txBody>
          <a:bodyPr wrap="none" anchor="ctr"/>
          <a:lstStyle/>
          <a:p>
            <a:endParaRPr lang="pt-BR"/>
          </a:p>
        </p:txBody>
      </p:sp>
      <p:sp>
        <p:nvSpPr>
          <p:cNvPr id="108553" name="Line 9"/>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08554" name="Line 10"/>
          <p:cNvSpPr>
            <a:spLocks noChangeShapeType="1"/>
          </p:cNvSpPr>
          <p:nvPr/>
        </p:nvSpPr>
        <p:spPr bwMode="auto">
          <a:xfrm>
            <a:off x="22050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108555" name="Rectangle 11"/>
          <p:cNvSpPr>
            <a:spLocks noChangeArrowheads="1"/>
          </p:cNvSpPr>
          <p:nvPr/>
        </p:nvSpPr>
        <p:spPr bwMode="auto">
          <a:xfrm>
            <a:off x="6492875" y="5375275"/>
            <a:ext cx="1692275" cy="912813"/>
          </a:xfrm>
          <a:prstGeom prst="rect">
            <a:avLst/>
          </a:prstGeom>
          <a:noFill/>
          <a:ln w="12700">
            <a:noFill/>
            <a:miter lim="800000"/>
            <a:headEnd/>
            <a:tailEnd/>
          </a:ln>
          <a:effectLst/>
        </p:spPr>
        <p:txBody>
          <a:bodyPr wrap="none" lIns="90488" tIns="44450" rIns="90488" bIns="44450">
            <a:spAutoFit/>
          </a:bodyPr>
          <a:lstStyle/>
          <a:p>
            <a:pPr algn="l"/>
            <a:r>
              <a:rPr lang="pt-BR"/>
              <a:t>Alimento</a:t>
            </a:r>
          </a:p>
          <a:p>
            <a:pPr algn="l"/>
            <a:r>
              <a:rPr lang="pt-BR"/>
              <a:t>(unidades por</a:t>
            </a:r>
          </a:p>
          <a:p>
            <a:pPr algn="l"/>
            <a:r>
              <a:rPr lang="pt-BR"/>
              <a:t> semana)</a:t>
            </a:r>
          </a:p>
        </p:txBody>
      </p:sp>
      <p:sp>
        <p:nvSpPr>
          <p:cNvPr id="108556" name="Rectangle 12"/>
          <p:cNvSpPr>
            <a:spLocks noChangeArrowheads="1"/>
          </p:cNvSpPr>
          <p:nvPr/>
        </p:nvSpPr>
        <p:spPr bwMode="auto">
          <a:xfrm>
            <a:off x="1746250" y="5099050"/>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10</a:t>
            </a:r>
          </a:p>
        </p:txBody>
      </p:sp>
      <p:sp>
        <p:nvSpPr>
          <p:cNvPr id="108557" name="Rectangle 13"/>
          <p:cNvSpPr>
            <a:spLocks noChangeArrowheads="1"/>
          </p:cNvSpPr>
          <p:nvPr/>
        </p:nvSpPr>
        <p:spPr bwMode="auto">
          <a:xfrm>
            <a:off x="1746250" y="4343400"/>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20</a:t>
            </a:r>
          </a:p>
        </p:txBody>
      </p:sp>
      <p:sp>
        <p:nvSpPr>
          <p:cNvPr id="108558" name="Rectangle 14"/>
          <p:cNvSpPr>
            <a:spLocks noChangeArrowheads="1"/>
          </p:cNvSpPr>
          <p:nvPr/>
        </p:nvSpPr>
        <p:spPr bwMode="auto">
          <a:xfrm>
            <a:off x="1746250" y="3589338"/>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30</a:t>
            </a:r>
          </a:p>
        </p:txBody>
      </p:sp>
      <p:sp>
        <p:nvSpPr>
          <p:cNvPr id="108559" name="Rectangle 15"/>
          <p:cNvSpPr>
            <a:spLocks noChangeArrowheads="1"/>
          </p:cNvSpPr>
          <p:nvPr/>
        </p:nvSpPr>
        <p:spPr bwMode="auto">
          <a:xfrm>
            <a:off x="1746250" y="2833688"/>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40</a:t>
            </a:r>
          </a:p>
        </p:txBody>
      </p:sp>
      <p:sp>
        <p:nvSpPr>
          <p:cNvPr id="108560" name="Rectangle 16"/>
          <p:cNvSpPr>
            <a:spLocks noChangeArrowheads="1"/>
          </p:cNvSpPr>
          <p:nvPr/>
        </p:nvSpPr>
        <p:spPr bwMode="auto">
          <a:xfrm>
            <a:off x="28146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10</a:t>
            </a:r>
          </a:p>
        </p:txBody>
      </p:sp>
      <p:sp>
        <p:nvSpPr>
          <p:cNvPr id="108561" name="Rectangle 17"/>
          <p:cNvSpPr>
            <a:spLocks noChangeArrowheads="1"/>
          </p:cNvSpPr>
          <p:nvPr/>
        </p:nvSpPr>
        <p:spPr bwMode="auto">
          <a:xfrm>
            <a:off x="38052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20</a:t>
            </a:r>
          </a:p>
        </p:txBody>
      </p:sp>
      <p:sp>
        <p:nvSpPr>
          <p:cNvPr id="108562" name="Rectangle 18"/>
          <p:cNvSpPr>
            <a:spLocks noChangeArrowheads="1"/>
          </p:cNvSpPr>
          <p:nvPr/>
        </p:nvSpPr>
        <p:spPr bwMode="auto">
          <a:xfrm>
            <a:off x="47958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30</a:t>
            </a:r>
          </a:p>
        </p:txBody>
      </p:sp>
      <p:sp>
        <p:nvSpPr>
          <p:cNvPr id="108563" name="Rectangle 19"/>
          <p:cNvSpPr>
            <a:spLocks noChangeArrowheads="1"/>
          </p:cNvSpPr>
          <p:nvPr/>
        </p:nvSpPr>
        <p:spPr bwMode="auto">
          <a:xfrm>
            <a:off x="5786438" y="5922963"/>
            <a:ext cx="434975" cy="363537"/>
          </a:xfrm>
          <a:prstGeom prst="rect">
            <a:avLst/>
          </a:prstGeom>
          <a:noFill/>
          <a:ln w="12700">
            <a:noFill/>
            <a:miter lim="800000"/>
            <a:headEnd/>
            <a:tailEnd/>
          </a:ln>
          <a:effectLst/>
        </p:spPr>
        <p:txBody>
          <a:bodyPr wrap="none" lIns="90488" tIns="44450" rIns="90488" bIns="44450">
            <a:spAutoFit/>
          </a:bodyPr>
          <a:lstStyle/>
          <a:p>
            <a:pPr algn="l"/>
            <a:r>
              <a:rPr lang="pt-BR"/>
              <a:t>40</a:t>
            </a:r>
          </a:p>
        </p:txBody>
      </p:sp>
      <p:sp>
        <p:nvSpPr>
          <p:cNvPr id="108576" name="Rectangle 32"/>
          <p:cNvSpPr>
            <a:spLocks noChangeArrowheads="1"/>
          </p:cNvSpPr>
          <p:nvPr/>
        </p:nvSpPr>
        <p:spPr bwMode="auto">
          <a:xfrm>
            <a:off x="439738" y="1255713"/>
            <a:ext cx="1692275" cy="912812"/>
          </a:xfrm>
          <a:prstGeom prst="rect">
            <a:avLst/>
          </a:prstGeom>
          <a:noFill/>
          <a:ln w="12700">
            <a:noFill/>
            <a:miter lim="800000"/>
            <a:headEnd/>
            <a:tailEnd/>
          </a:ln>
          <a:effectLst/>
        </p:spPr>
        <p:txBody>
          <a:bodyPr wrap="none" lIns="90488" tIns="44450" rIns="90488" bIns="44450">
            <a:spAutoFit/>
          </a:bodyPr>
          <a:lstStyle/>
          <a:p>
            <a:pPr algn="r"/>
            <a:r>
              <a:rPr lang="pt-BR"/>
              <a:t>Vestuário</a:t>
            </a:r>
          </a:p>
          <a:p>
            <a:pPr algn="r"/>
            <a:r>
              <a:rPr lang="pt-BR"/>
              <a:t>(unidades por</a:t>
            </a:r>
          </a:p>
          <a:p>
            <a:pPr algn="r"/>
            <a:r>
              <a:rPr lang="pt-BR"/>
              <a:t> semana)</a:t>
            </a:r>
          </a:p>
        </p:txBody>
      </p:sp>
      <p:sp>
        <p:nvSpPr>
          <p:cNvPr id="108577" name="Rectangle 33"/>
          <p:cNvSpPr>
            <a:spLocks noChangeArrowheads="1"/>
          </p:cNvSpPr>
          <p:nvPr/>
        </p:nvSpPr>
        <p:spPr bwMode="auto">
          <a:xfrm>
            <a:off x="1746250" y="2079625"/>
            <a:ext cx="463550" cy="393700"/>
          </a:xfrm>
          <a:prstGeom prst="rect">
            <a:avLst/>
          </a:prstGeom>
          <a:noFill/>
          <a:ln w="12700">
            <a:noFill/>
            <a:miter lim="800000"/>
            <a:headEnd/>
            <a:tailEnd/>
          </a:ln>
          <a:effectLst/>
        </p:spPr>
        <p:txBody>
          <a:bodyPr wrap="none" lIns="90488" tIns="44450" rIns="90488" bIns="44450">
            <a:spAutoFit/>
          </a:bodyPr>
          <a:lstStyle/>
          <a:p>
            <a:pPr algn="l"/>
            <a:r>
              <a:rPr lang="pt-BR" sz="2000"/>
              <a:t>50</a:t>
            </a:r>
          </a:p>
        </p:txBody>
      </p:sp>
      <p:grpSp>
        <p:nvGrpSpPr>
          <p:cNvPr id="108586" name="Group 42"/>
          <p:cNvGrpSpPr>
            <a:grpSpLocks/>
          </p:cNvGrpSpPr>
          <p:nvPr/>
        </p:nvGrpSpPr>
        <p:grpSpPr bwMode="auto">
          <a:xfrm>
            <a:off x="2662238" y="2052638"/>
            <a:ext cx="3717925" cy="2908300"/>
            <a:chOff x="1677" y="1293"/>
            <a:chExt cx="2342" cy="1832"/>
          </a:xfrm>
        </p:grpSpPr>
        <p:sp>
          <p:nvSpPr>
            <p:cNvPr id="108564" name="Oval 20"/>
            <p:cNvSpPr>
              <a:spLocks noChangeArrowheads="1"/>
            </p:cNvSpPr>
            <p:nvPr/>
          </p:nvSpPr>
          <p:spPr bwMode="auto">
            <a:xfrm>
              <a:off x="1920"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5" name="Oval 21"/>
            <p:cNvSpPr>
              <a:spLocks noChangeArrowheads="1"/>
            </p:cNvSpPr>
            <p:nvPr/>
          </p:nvSpPr>
          <p:spPr bwMode="auto">
            <a:xfrm>
              <a:off x="19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6" name="Oval 22"/>
            <p:cNvSpPr>
              <a:spLocks noChangeArrowheads="1"/>
            </p:cNvSpPr>
            <p:nvPr/>
          </p:nvSpPr>
          <p:spPr bwMode="auto">
            <a:xfrm>
              <a:off x="1920" y="139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7" name="Oval 23"/>
            <p:cNvSpPr>
              <a:spLocks noChangeArrowheads="1"/>
            </p:cNvSpPr>
            <p:nvPr/>
          </p:nvSpPr>
          <p:spPr bwMode="auto">
            <a:xfrm>
              <a:off x="2496" y="23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8" name="Oval 24"/>
            <p:cNvSpPr>
              <a:spLocks noChangeArrowheads="1"/>
            </p:cNvSpPr>
            <p:nvPr/>
          </p:nvSpPr>
          <p:spPr bwMode="auto">
            <a:xfrm>
              <a:off x="3120" y="187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69" name="Oval 25"/>
            <p:cNvSpPr>
              <a:spLocks noChangeArrowheads="1"/>
            </p:cNvSpPr>
            <p:nvPr/>
          </p:nvSpPr>
          <p:spPr bwMode="auto">
            <a:xfrm>
              <a:off x="3744" y="283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08570" name="Rectangle 26"/>
            <p:cNvSpPr>
              <a:spLocks noChangeArrowheads="1"/>
            </p:cNvSpPr>
            <p:nvPr/>
          </p:nvSpPr>
          <p:spPr bwMode="auto">
            <a:xfrm>
              <a:off x="2013" y="2877"/>
              <a:ext cx="238" cy="248"/>
            </a:xfrm>
            <a:prstGeom prst="rect">
              <a:avLst/>
            </a:prstGeom>
            <a:noFill/>
            <a:ln w="12700">
              <a:noFill/>
              <a:miter lim="800000"/>
              <a:headEnd/>
              <a:tailEnd/>
            </a:ln>
            <a:effectLst/>
          </p:spPr>
          <p:txBody>
            <a:bodyPr wrap="none" lIns="90488" tIns="44450" rIns="90488" bIns="44450">
              <a:spAutoFit/>
            </a:bodyPr>
            <a:lstStyle/>
            <a:p>
              <a:pPr algn="l"/>
              <a:r>
                <a:rPr lang="pt-BR" sz="2000" i="1"/>
                <a:t>G</a:t>
              </a:r>
            </a:p>
          </p:txBody>
        </p:sp>
        <p:sp>
          <p:nvSpPr>
            <p:cNvPr id="108571" name="Rectangle 27"/>
            <p:cNvSpPr>
              <a:spLocks noChangeArrowheads="1"/>
            </p:cNvSpPr>
            <p:nvPr/>
          </p:nvSpPr>
          <p:spPr bwMode="auto">
            <a:xfrm>
              <a:off x="3789" y="2637"/>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D</a:t>
              </a:r>
            </a:p>
          </p:txBody>
        </p:sp>
        <p:sp>
          <p:nvSpPr>
            <p:cNvPr id="108572" name="Rectangle 28"/>
            <p:cNvSpPr>
              <a:spLocks noChangeArrowheads="1"/>
            </p:cNvSpPr>
            <p:nvPr/>
          </p:nvSpPr>
          <p:spPr bwMode="auto">
            <a:xfrm>
              <a:off x="2541" y="2157"/>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A</a:t>
              </a:r>
            </a:p>
          </p:txBody>
        </p:sp>
        <p:sp>
          <p:nvSpPr>
            <p:cNvPr id="108573" name="Rectangle 29"/>
            <p:cNvSpPr>
              <a:spLocks noChangeArrowheads="1"/>
            </p:cNvSpPr>
            <p:nvPr/>
          </p:nvSpPr>
          <p:spPr bwMode="auto">
            <a:xfrm>
              <a:off x="3213" y="1773"/>
              <a:ext cx="221" cy="248"/>
            </a:xfrm>
            <a:prstGeom prst="rect">
              <a:avLst/>
            </a:prstGeom>
            <a:noFill/>
            <a:ln w="12700">
              <a:noFill/>
              <a:miter lim="800000"/>
              <a:headEnd/>
              <a:tailEnd/>
            </a:ln>
            <a:effectLst/>
          </p:spPr>
          <p:txBody>
            <a:bodyPr wrap="none" lIns="90488" tIns="44450" rIns="90488" bIns="44450">
              <a:spAutoFit/>
            </a:bodyPr>
            <a:lstStyle/>
            <a:p>
              <a:pPr algn="l"/>
              <a:r>
                <a:rPr lang="pt-BR" sz="2000" i="1"/>
                <a:t>E</a:t>
              </a:r>
            </a:p>
          </p:txBody>
        </p:sp>
        <p:sp>
          <p:nvSpPr>
            <p:cNvPr id="108574" name="Rectangle 30"/>
            <p:cNvSpPr>
              <a:spLocks noChangeArrowheads="1"/>
            </p:cNvSpPr>
            <p:nvPr/>
          </p:nvSpPr>
          <p:spPr bwMode="auto">
            <a:xfrm>
              <a:off x="1677" y="1629"/>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H</a:t>
              </a:r>
            </a:p>
          </p:txBody>
        </p:sp>
        <p:sp>
          <p:nvSpPr>
            <p:cNvPr id="108575" name="Rectangle 31"/>
            <p:cNvSpPr>
              <a:spLocks noChangeArrowheads="1"/>
            </p:cNvSpPr>
            <p:nvPr/>
          </p:nvSpPr>
          <p:spPr bwMode="auto">
            <a:xfrm>
              <a:off x="2013" y="1293"/>
              <a:ext cx="230" cy="248"/>
            </a:xfrm>
            <a:prstGeom prst="rect">
              <a:avLst/>
            </a:prstGeom>
            <a:noFill/>
            <a:ln w="12700">
              <a:noFill/>
              <a:miter lim="800000"/>
              <a:headEnd/>
              <a:tailEnd/>
            </a:ln>
            <a:effectLst/>
          </p:spPr>
          <p:txBody>
            <a:bodyPr wrap="none" lIns="90488" tIns="44450" rIns="90488" bIns="44450">
              <a:spAutoFit/>
            </a:bodyPr>
            <a:lstStyle/>
            <a:p>
              <a:pPr algn="l"/>
              <a:r>
                <a:rPr lang="pt-BR" sz="2000" i="1"/>
                <a:t>B</a:t>
              </a:r>
            </a:p>
          </p:txBody>
        </p:sp>
      </p:grpSp>
      <p:sp>
        <p:nvSpPr>
          <p:cNvPr id="108594" name="Text Box 50"/>
          <p:cNvSpPr txBox="1">
            <a:spLocks noChangeArrowheads="1"/>
          </p:cNvSpPr>
          <p:nvPr/>
        </p:nvSpPr>
        <p:spPr bwMode="auto">
          <a:xfrm>
            <a:off x="5083175" y="942975"/>
            <a:ext cx="4060825"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pt-BR" sz="2500"/>
              <a:t>Uma curva de indiferença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8586"/>
                                        </p:tgtEl>
                                        <p:attrNameLst>
                                          <p:attrName>style.visibility</p:attrName>
                                        </p:attrNameLst>
                                      </p:cBhvr>
                                      <p:to>
                                        <p:strVal val="visible"/>
                                      </p:to>
                                    </p:set>
                                    <p:animEffect transition="in" filter="wipe(left)">
                                      <p:cBhvr>
                                        <p:cTn id="7" dur="500"/>
                                        <p:tgtEl>
                                          <p:spTgt spid="1085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8585"/>
                                        </p:tgtEl>
                                        <p:attrNameLst>
                                          <p:attrName>style.visibility</p:attrName>
                                        </p:attrNameLst>
                                      </p:cBhvr>
                                      <p:to>
                                        <p:strVal val="visible"/>
                                      </p:to>
                                    </p:set>
                                    <p:animEffect transition="in" filter="wipe(left)">
                                      <p:cBhvr>
                                        <p:cTn id="12" dur="500"/>
                                        <p:tgtEl>
                                          <p:spTgt spid="10858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8593"/>
                                        </p:tgtEl>
                                        <p:attrNameLst>
                                          <p:attrName>style.visibility</p:attrName>
                                        </p:attrNameLst>
                                      </p:cBhvr>
                                      <p:to>
                                        <p:strVal val="visible"/>
                                      </p:to>
                                    </p:set>
                                    <p:animEffect transition="in" filter="wipe(left)">
                                      <p:cBhvr>
                                        <p:cTn id="17" dur="500"/>
                                        <p:tgtEl>
                                          <p:spTgt spid="108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632A8F7D-9A03-41F4-A6D8-9C119C6EB3DB}" type="slidenum">
              <a:rPr lang="en-US"/>
              <a:pPr/>
              <a:t>17</a:t>
            </a:fld>
            <a:endParaRPr lang="en-US" b="0">
              <a:latin typeface="Times New Roman" pitchFamily="18" charset="0"/>
            </a:endParaRPr>
          </a:p>
        </p:txBody>
      </p:sp>
      <p:sp>
        <p:nvSpPr>
          <p:cNvPr id="1105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05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0596" name="Rectangle 4"/>
          <p:cNvSpPr>
            <a:spLocks noGrp="1" noChangeArrowheads="1"/>
          </p:cNvSpPr>
          <p:nvPr>
            <p:ph type="title"/>
          </p:nvPr>
        </p:nvSpPr>
        <p:spPr>
          <a:noFill/>
          <a:ln/>
        </p:spPr>
        <p:txBody>
          <a:bodyPr/>
          <a:lstStyle/>
          <a:p>
            <a:r>
              <a:rPr lang="pt-BR"/>
              <a:t>Preferências do consumidor</a:t>
            </a:r>
          </a:p>
        </p:txBody>
      </p:sp>
      <p:sp>
        <p:nvSpPr>
          <p:cNvPr id="110597" name="Rectangle 5"/>
          <p:cNvSpPr>
            <a:spLocks noGrp="1" noChangeArrowheads="1"/>
          </p:cNvSpPr>
          <p:nvPr>
            <p:ph type="body" idx="1"/>
          </p:nvPr>
        </p:nvSpPr>
        <p:spPr>
          <a:xfrm>
            <a:off x="1143000" y="2374900"/>
            <a:ext cx="7772400" cy="3568700"/>
          </a:xfrm>
          <a:noFill/>
          <a:ln/>
        </p:spPr>
        <p:txBody>
          <a:bodyPr/>
          <a:lstStyle/>
          <a:p>
            <a:pPr lvl="1">
              <a:spcBef>
                <a:spcPct val="70000"/>
              </a:spcBef>
            </a:pPr>
            <a:r>
              <a:rPr lang="pt-BR"/>
              <a:t>A curva de indiferença apresenta inclinação negativa, da esquerda para a direita.</a:t>
            </a:r>
          </a:p>
          <a:p>
            <a:pPr lvl="2">
              <a:spcBef>
                <a:spcPct val="35000"/>
              </a:spcBef>
              <a:buSzPct val="75000"/>
            </a:pPr>
            <a:r>
              <a:rPr lang="pt-BR"/>
              <a:t> Uma inclinação positiva violaria a premissa de que uma quantidade maior de mercadoria é preferida a uma menor.</a:t>
            </a:r>
          </a:p>
        </p:txBody>
      </p:sp>
      <p:sp>
        <p:nvSpPr>
          <p:cNvPr id="110598" name="Text Box 6"/>
          <p:cNvSpPr txBox="1">
            <a:spLocks noChangeArrowheads="1"/>
          </p:cNvSpPr>
          <p:nvPr/>
        </p:nvSpPr>
        <p:spPr bwMode="auto">
          <a:xfrm>
            <a:off x="385763" y="1681163"/>
            <a:ext cx="39179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Curvas de indiferença</a:t>
            </a:r>
            <a:endParaRPr lang="en-US" sz="3200"/>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4CC0AD7-5143-4587-A8D0-9D310CFE3096}" type="slidenum">
              <a:rPr lang="en-US"/>
              <a:pPr/>
              <a:t>18</a:t>
            </a:fld>
            <a:endParaRPr lang="en-US" b="0">
              <a:latin typeface="Times New Roman" pitchFamily="18" charset="0"/>
            </a:endParaRPr>
          </a:p>
        </p:txBody>
      </p:sp>
      <p:sp>
        <p:nvSpPr>
          <p:cNvPr id="1126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26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2644" name="Rectangle 4"/>
          <p:cNvSpPr>
            <a:spLocks noGrp="1" noChangeArrowheads="1"/>
          </p:cNvSpPr>
          <p:nvPr>
            <p:ph type="title"/>
          </p:nvPr>
        </p:nvSpPr>
        <p:spPr>
          <a:noFill/>
          <a:ln/>
        </p:spPr>
        <p:txBody>
          <a:bodyPr/>
          <a:lstStyle/>
          <a:p>
            <a:r>
              <a:rPr lang="pt-BR"/>
              <a:t>Preferências do consumidor</a:t>
            </a:r>
          </a:p>
        </p:txBody>
      </p:sp>
      <p:sp>
        <p:nvSpPr>
          <p:cNvPr id="112645" name="Rectangle 5"/>
          <p:cNvSpPr>
            <a:spLocks noGrp="1" noChangeArrowheads="1"/>
          </p:cNvSpPr>
          <p:nvPr>
            <p:ph type="body" idx="1"/>
          </p:nvPr>
        </p:nvSpPr>
        <p:spPr>
          <a:xfrm>
            <a:off x="1143000" y="2336800"/>
            <a:ext cx="7772400" cy="3606800"/>
          </a:xfrm>
          <a:noFill/>
          <a:ln/>
        </p:spPr>
        <p:txBody>
          <a:bodyPr/>
          <a:lstStyle/>
          <a:p>
            <a:pPr lvl="1">
              <a:spcBef>
                <a:spcPct val="70000"/>
              </a:spcBef>
            </a:pPr>
            <a:r>
              <a:rPr lang="pt-BR"/>
              <a:t>Qualquer cesta de mercado localizada acima e à direita de uma curva de indiferença é preferida a qualquer cesta de mercado localizada sobre a curva de indiferença.</a:t>
            </a:r>
          </a:p>
        </p:txBody>
      </p:sp>
      <p:sp>
        <p:nvSpPr>
          <p:cNvPr id="112646" name="Text Box 6"/>
          <p:cNvSpPr txBox="1">
            <a:spLocks noChangeArrowheads="1"/>
          </p:cNvSpPr>
          <p:nvPr/>
        </p:nvSpPr>
        <p:spPr bwMode="auto">
          <a:xfrm>
            <a:off x="385763" y="1681163"/>
            <a:ext cx="39179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Curvas de indiferença</a:t>
            </a:r>
            <a:endParaRPr lang="en-US" sz="3200"/>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450C0A09-0DFD-4CEB-BEB9-7E05BC81A141}" type="slidenum">
              <a:rPr lang="en-US"/>
              <a:pPr/>
              <a:t>19</a:t>
            </a:fld>
            <a:endParaRPr lang="en-US" b="0">
              <a:latin typeface="Times New Roman" pitchFamily="18" charset="0"/>
            </a:endParaRPr>
          </a:p>
        </p:txBody>
      </p:sp>
      <p:sp>
        <p:nvSpPr>
          <p:cNvPr id="1146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46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4692" name="Rectangle 4"/>
          <p:cNvSpPr>
            <a:spLocks noGrp="1" noChangeArrowheads="1"/>
          </p:cNvSpPr>
          <p:nvPr>
            <p:ph type="title"/>
          </p:nvPr>
        </p:nvSpPr>
        <p:spPr>
          <a:noFill/>
          <a:ln/>
        </p:spPr>
        <p:txBody>
          <a:bodyPr/>
          <a:lstStyle/>
          <a:p>
            <a:r>
              <a:rPr lang="pt-BR"/>
              <a:t>Preferências do consumidor</a:t>
            </a:r>
          </a:p>
        </p:txBody>
      </p:sp>
      <p:sp>
        <p:nvSpPr>
          <p:cNvPr id="114693" name="Rectangle 5"/>
          <p:cNvSpPr>
            <a:spLocks noGrp="1" noChangeArrowheads="1"/>
          </p:cNvSpPr>
          <p:nvPr>
            <p:ph type="body" idx="1"/>
          </p:nvPr>
        </p:nvSpPr>
        <p:spPr>
          <a:xfrm>
            <a:off x="1143000" y="1485900"/>
            <a:ext cx="7772400" cy="4457700"/>
          </a:xfrm>
          <a:noFill/>
          <a:ln/>
        </p:spPr>
        <p:txBody>
          <a:bodyPr/>
          <a:lstStyle/>
          <a:p>
            <a:pPr>
              <a:lnSpc>
                <a:spcPct val="90000"/>
              </a:lnSpc>
              <a:spcBef>
                <a:spcPct val="70000"/>
              </a:spcBef>
            </a:pPr>
            <a:r>
              <a:rPr lang="pt-BR">
                <a:solidFill>
                  <a:srgbClr val="FF3300"/>
                </a:solidFill>
              </a:rPr>
              <a:t>Mapas de indiferença</a:t>
            </a:r>
          </a:p>
          <a:p>
            <a:pPr>
              <a:lnSpc>
                <a:spcPct val="90000"/>
              </a:lnSpc>
              <a:spcBef>
                <a:spcPct val="70000"/>
              </a:spcBef>
            </a:pPr>
            <a:r>
              <a:rPr lang="pt-BR"/>
              <a:t>Um </a:t>
            </a:r>
            <a:r>
              <a:rPr lang="pt-BR">
                <a:solidFill>
                  <a:srgbClr val="FF3300"/>
                </a:solidFill>
              </a:rPr>
              <a:t>mapa de indiferença</a:t>
            </a:r>
            <a:r>
              <a:rPr lang="pt-BR"/>
              <a:t> é um conjunto de curvas de indiferença que descrevem as preferências de uma pessoa com relação a todas as combinações de duas mercadorias.</a:t>
            </a:r>
          </a:p>
          <a:p>
            <a:pPr lvl="1">
              <a:lnSpc>
                <a:spcPct val="90000"/>
              </a:lnSpc>
              <a:buSzPct val="75000"/>
            </a:pPr>
            <a:r>
              <a:rPr lang="pt-BR"/>
              <a:t>Cada curva de indiferença no mapa mostra as cestas de mercado entre as quais a pessoa é indiferente.</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E7489EE-D8E7-492A-9124-4BE8FD9E9D37}" type="slidenum">
              <a:rPr lang="en-US"/>
              <a:pPr/>
              <a:t>2</a:t>
            </a:fld>
            <a:endParaRPr lang="en-US" b="0">
              <a:latin typeface="Times New Roman" pitchFamily="18" charset="0"/>
            </a:endParaRPr>
          </a:p>
        </p:txBody>
      </p:sp>
      <p:sp>
        <p:nvSpPr>
          <p:cNvPr id="778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78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7828" name="Rectangle 4"/>
          <p:cNvSpPr>
            <a:spLocks noGrp="1" noChangeArrowheads="1"/>
          </p:cNvSpPr>
          <p:nvPr>
            <p:ph type="title"/>
          </p:nvPr>
        </p:nvSpPr>
        <p:spPr>
          <a:noFill/>
          <a:ln/>
        </p:spPr>
        <p:txBody>
          <a:bodyPr/>
          <a:lstStyle/>
          <a:p>
            <a:r>
              <a:rPr lang="pt-BR"/>
              <a:t>Tópicos para discussão</a:t>
            </a:r>
          </a:p>
        </p:txBody>
      </p:sp>
      <p:sp>
        <p:nvSpPr>
          <p:cNvPr id="77829" name="Rectangle 5"/>
          <p:cNvSpPr>
            <a:spLocks noGrp="1" noChangeArrowheads="1"/>
          </p:cNvSpPr>
          <p:nvPr>
            <p:ph type="body" idx="1"/>
          </p:nvPr>
        </p:nvSpPr>
        <p:spPr>
          <a:noFill/>
          <a:ln/>
        </p:spPr>
        <p:txBody>
          <a:bodyPr/>
          <a:lstStyle/>
          <a:p>
            <a:pPr>
              <a:spcBef>
                <a:spcPct val="70000"/>
              </a:spcBef>
            </a:pPr>
            <a:r>
              <a:rPr lang="pt-BR"/>
              <a:t>Preferências do consumidor</a:t>
            </a:r>
          </a:p>
          <a:p>
            <a:pPr>
              <a:spcBef>
                <a:spcPct val="70000"/>
              </a:spcBef>
            </a:pPr>
            <a:r>
              <a:rPr lang="pt-BR"/>
              <a:t>Restrições orçamentárias</a:t>
            </a:r>
          </a:p>
          <a:p>
            <a:pPr>
              <a:spcBef>
                <a:spcPct val="70000"/>
              </a:spcBef>
            </a:pPr>
            <a:r>
              <a:rPr lang="pt-BR"/>
              <a:t>A escolha por parte do consumidor</a:t>
            </a:r>
          </a:p>
          <a:p>
            <a:pPr>
              <a:spcBef>
                <a:spcPct val="70000"/>
              </a:spcBef>
            </a:pPr>
            <a:r>
              <a:rPr lang="pt-BR"/>
              <a:t>Preferência revelada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9">
                                            <p:txEl>
                                              <p:pRg st="3" end="3"/>
                                            </p:txEl>
                                          </p:spTgt>
                                        </p:tgtEl>
                                        <p:attrNameLst>
                                          <p:attrName>style.visibility</p:attrName>
                                        </p:attrNameLst>
                                      </p:cBhvr>
                                      <p:to>
                                        <p:strVal val="visible"/>
                                      </p:to>
                                    </p:set>
                                    <p:animEffect transition="in" filter="wipe(left)">
                                      <p:cBhvr>
                                        <p:cTn id="22" dur="5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1F9CD1C-EBE0-4638-BF07-4CE79EC01D0C}" type="slidenum">
              <a:rPr lang="en-US"/>
              <a:pPr/>
              <a:t>20</a:t>
            </a:fld>
            <a:endParaRPr lang="en-US" b="0">
              <a:latin typeface="Times New Roman" pitchFamily="18" charset="0"/>
            </a:endParaRPr>
          </a:p>
        </p:txBody>
      </p:sp>
      <p:sp>
        <p:nvSpPr>
          <p:cNvPr id="1167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167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16740" name="Rectangle 4"/>
          <p:cNvSpPr>
            <a:spLocks noGrp="1" noChangeArrowheads="1"/>
          </p:cNvSpPr>
          <p:nvPr>
            <p:ph type="title"/>
          </p:nvPr>
        </p:nvSpPr>
        <p:spPr>
          <a:noFill/>
          <a:ln/>
        </p:spPr>
        <p:txBody>
          <a:bodyPr/>
          <a:lstStyle/>
          <a:p>
            <a:r>
              <a:rPr lang="pt-BR"/>
              <a:t>Preferências do consumidor</a:t>
            </a:r>
          </a:p>
        </p:txBody>
      </p:sp>
      <p:sp>
        <p:nvSpPr>
          <p:cNvPr id="116741" name="Rectangle 5"/>
          <p:cNvSpPr>
            <a:spLocks noGrp="1" noChangeArrowheads="1"/>
          </p:cNvSpPr>
          <p:nvPr>
            <p:ph type="body" idx="1"/>
          </p:nvPr>
        </p:nvSpPr>
        <p:spPr>
          <a:xfrm>
            <a:off x="1104900" y="1663700"/>
            <a:ext cx="7772400" cy="3784600"/>
          </a:xfrm>
          <a:noFill/>
          <a:ln/>
        </p:spPr>
        <p:txBody>
          <a:bodyPr/>
          <a:lstStyle/>
          <a:p>
            <a:pPr>
              <a:spcBef>
                <a:spcPct val="70000"/>
              </a:spcBef>
            </a:pPr>
            <a:r>
              <a:rPr lang="pt-BR">
                <a:solidFill>
                  <a:srgbClr val="FF3300"/>
                </a:solidFill>
              </a:rPr>
              <a:t>Formas das curvas de indiferença</a:t>
            </a:r>
          </a:p>
          <a:p>
            <a:pPr lvl="1">
              <a:buSzPct val="75000"/>
            </a:pPr>
            <a:r>
              <a:rPr lang="pt-BR"/>
              <a:t>Finalmente, as curvas de indiferença não podem se interceptar.</a:t>
            </a:r>
          </a:p>
          <a:p>
            <a:pPr lvl="2">
              <a:spcBef>
                <a:spcPct val="35000"/>
              </a:spcBef>
              <a:buSzPct val="75000"/>
            </a:pPr>
            <a:r>
              <a:rPr lang="pt-BR"/>
              <a:t> Isso violaria a premissa de que uma quantidade maior de mercadoria é preferida a uma menor.</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8" name="Espaço Reservado para Número de Slide 3"/>
          <p:cNvSpPr>
            <a:spLocks noGrp="1"/>
          </p:cNvSpPr>
          <p:nvPr>
            <p:ph type="sldNum" sz="quarter" idx="11"/>
          </p:nvPr>
        </p:nvSpPr>
        <p:spPr/>
        <p:txBody>
          <a:bodyPr/>
          <a:lstStyle/>
          <a:p>
            <a:r>
              <a:rPr lang="en-US"/>
              <a:t>Slide </a:t>
            </a:r>
            <a:fld id="{1D77C7DE-B1A6-40A8-9F6B-02A7CBAC07AD}" type="slidenum">
              <a:rPr lang="en-US"/>
              <a:pPr/>
              <a:t>21</a:t>
            </a:fld>
            <a:endParaRPr lang="en-US" b="0">
              <a:latin typeface="Times New Roman" pitchFamily="18" charset="0"/>
            </a:endParaRPr>
          </a:p>
        </p:txBody>
      </p:sp>
      <p:grpSp>
        <p:nvGrpSpPr>
          <p:cNvPr id="122903" name="Group 23"/>
          <p:cNvGrpSpPr>
            <a:grpSpLocks/>
          </p:cNvGrpSpPr>
          <p:nvPr/>
        </p:nvGrpSpPr>
        <p:grpSpPr bwMode="auto">
          <a:xfrm>
            <a:off x="3073400" y="1979613"/>
            <a:ext cx="3475038" cy="2676525"/>
            <a:chOff x="1936" y="1247"/>
            <a:chExt cx="2189" cy="1686"/>
          </a:xfrm>
        </p:grpSpPr>
        <p:sp>
          <p:nvSpPr>
            <p:cNvPr id="122885" name="Freeform 5"/>
            <p:cNvSpPr>
              <a:spLocks/>
            </p:cNvSpPr>
            <p:nvPr/>
          </p:nvSpPr>
          <p:spPr bwMode="auto">
            <a:xfrm>
              <a:off x="1936" y="1247"/>
              <a:ext cx="1906" cy="1573"/>
            </a:xfrm>
            <a:custGeom>
              <a:avLst/>
              <a:gdLst/>
              <a:ahLst/>
              <a:cxnLst>
                <a:cxn ang="0">
                  <a:pos x="6" y="0"/>
                </a:cxn>
                <a:cxn ang="0">
                  <a:pos x="0" y="22"/>
                </a:cxn>
                <a:cxn ang="0">
                  <a:pos x="0" y="49"/>
                </a:cxn>
                <a:cxn ang="0">
                  <a:pos x="6" y="117"/>
                </a:cxn>
                <a:cxn ang="0">
                  <a:pos x="24" y="199"/>
                </a:cxn>
                <a:cxn ang="0">
                  <a:pos x="49" y="290"/>
                </a:cxn>
                <a:cxn ang="0">
                  <a:pos x="61" y="339"/>
                </a:cxn>
                <a:cxn ang="0">
                  <a:pos x="80" y="394"/>
                </a:cxn>
                <a:cxn ang="0">
                  <a:pos x="117" y="507"/>
                </a:cxn>
                <a:cxn ang="0">
                  <a:pos x="160" y="630"/>
                </a:cxn>
                <a:cxn ang="0">
                  <a:pos x="184" y="684"/>
                </a:cxn>
                <a:cxn ang="0">
                  <a:pos x="215" y="738"/>
                </a:cxn>
                <a:cxn ang="0">
                  <a:pos x="283" y="838"/>
                </a:cxn>
                <a:cxn ang="0">
                  <a:pos x="356" y="938"/>
                </a:cxn>
                <a:cxn ang="0">
                  <a:pos x="442" y="1033"/>
                </a:cxn>
                <a:cxn ang="0">
                  <a:pos x="547" y="1115"/>
                </a:cxn>
                <a:cxn ang="0">
                  <a:pos x="602" y="1151"/>
                </a:cxn>
                <a:cxn ang="0">
                  <a:pos x="664" y="1187"/>
                </a:cxn>
                <a:cxn ang="0">
                  <a:pos x="799" y="1255"/>
                </a:cxn>
                <a:cxn ang="0">
                  <a:pos x="940" y="1309"/>
                </a:cxn>
                <a:cxn ang="0">
                  <a:pos x="1075" y="1364"/>
                </a:cxn>
                <a:cxn ang="0">
                  <a:pos x="1217" y="1414"/>
                </a:cxn>
                <a:cxn ang="0">
                  <a:pos x="1358" y="1459"/>
                </a:cxn>
                <a:cxn ang="0">
                  <a:pos x="1499" y="1495"/>
                </a:cxn>
                <a:cxn ang="0">
                  <a:pos x="1561" y="1513"/>
                </a:cxn>
                <a:cxn ang="0">
                  <a:pos x="1616" y="1527"/>
                </a:cxn>
                <a:cxn ang="0">
                  <a:pos x="1714" y="1550"/>
                </a:cxn>
                <a:cxn ang="0">
                  <a:pos x="1801" y="1568"/>
                </a:cxn>
                <a:cxn ang="0">
                  <a:pos x="1837" y="1572"/>
                </a:cxn>
                <a:cxn ang="0">
                  <a:pos x="1868" y="1572"/>
                </a:cxn>
                <a:cxn ang="0">
                  <a:pos x="1887" y="1572"/>
                </a:cxn>
                <a:cxn ang="0">
                  <a:pos x="1905" y="1568"/>
                </a:cxn>
              </a:cxnLst>
              <a:rect l="0" t="0" r="r" b="b"/>
              <a:pathLst>
                <a:path w="1906" h="1573">
                  <a:moveTo>
                    <a:pt x="6" y="0"/>
                  </a:moveTo>
                  <a:lnTo>
                    <a:pt x="0" y="22"/>
                  </a:lnTo>
                  <a:lnTo>
                    <a:pt x="0" y="49"/>
                  </a:lnTo>
                  <a:lnTo>
                    <a:pt x="6" y="117"/>
                  </a:lnTo>
                  <a:lnTo>
                    <a:pt x="24" y="199"/>
                  </a:lnTo>
                  <a:lnTo>
                    <a:pt x="49" y="290"/>
                  </a:lnTo>
                  <a:lnTo>
                    <a:pt x="61" y="339"/>
                  </a:lnTo>
                  <a:lnTo>
                    <a:pt x="80" y="394"/>
                  </a:lnTo>
                  <a:lnTo>
                    <a:pt x="117" y="507"/>
                  </a:lnTo>
                  <a:lnTo>
                    <a:pt x="160" y="630"/>
                  </a:lnTo>
                  <a:lnTo>
                    <a:pt x="184" y="684"/>
                  </a:lnTo>
                  <a:lnTo>
                    <a:pt x="215" y="738"/>
                  </a:lnTo>
                  <a:lnTo>
                    <a:pt x="283" y="838"/>
                  </a:lnTo>
                  <a:lnTo>
                    <a:pt x="356" y="938"/>
                  </a:lnTo>
                  <a:lnTo>
                    <a:pt x="442" y="1033"/>
                  </a:lnTo>
                  <a:lnTo>
                    <a:pt x="547" y="1115"/>
                  </a:lnTo>
                  <a:lnTo>
                    <a:pt x="602" y="1151"/>
                  </a:lnTo>
                  <a:lnTo>
                    <a:pt x="664" y="1187"/>
                  </a:lnTo>
                  <a:lnTo>
                    <a:pt x="799" y="1255"/>
                  </a:lnTo>
                  <a:lnTo>
                    <a:pt x="940" y="1309"/>
                  </a:lnTo>
                  <a:lnTo>
                    <a:pt x="1075" y="1364"/>
                  </a:lnTo>
                  <a:lnTo>
                    <a:pt x="1217" y="1414"/>
                  </a:lnTo>
                  <a:lnTo>
                    <a:pt x="1358" y="1459"/>
                  </a:lnTo>
                  <a:lnTo>
                    <a:pt x="1499" y="1495"/>
                  </a:lnTo>
                  <a:lnTo>
                    <a:pt x="1561" y="1513"/>
                  </a:lnTo>
                  <a:lnTo>
                    <a:pt x="1616" y="1527"/>
                  </a:lnTo>
                  <a:lnTo>
                    <a:pt x="1714" y="1550"/>
                  </a:lnTo>
                  <a:lnTo>
                    <a:pt x="1801" y="1568"/>
                  </a:lnTo>
                  <a:lnTo>
                    <a:pt x="1837" y="1572"/>
                  </a:lnTo>
                  <a:lnTo>
                    <a:pt x="1868" y="1572"/>
                  </a:lnTo>
                  <a:lnTo>
                    <a:pt x="1887" y="1572"/>
                  </a:lnTo>
                  <a:lnTo>
                    <a:pt x="1905" y="1568"/>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122899" name="Rectangle 19"/>
            <p:cNvSpPr>
              <a:spLocks noChangeArrowheads="1"/>
            </p:cNvSpPr>
            <p:nvPr/>
          </p:nvSpPr>
          <p:spPr bwMode="auto">
            <a:xfrm>
              <a:off x="3837" y="2685"/>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grpSp>
      <p:grpSp>
        <p:nvGrpSpPr>
          <p:cNvPr id="122904" name="Group 24"/>
          <p:cNvGrpSpPr>
            <a:grpSpLocks/>
          </p:cNvGrpSpPr>
          <p:nvPr/>
        </p:nvGrpSpPr>
        <p:grpSpPr bwMode="auto">
          <a:xfrm>
            <a:off x="3903663" y="1827213"/>
            <a:ext cx="2949575" cy="2219325"/>
            <a:chOff x="2459" y="1151"/>
            <a:chExt cx="1858" cy="1398"/>
          </a:xfrm>
        </p:grpSpPr>
        <p:sp>
          <p:nvSpPr>
            <p:cNvPr id="122884" name="Freeform 4"/>
            <p:cNvSpPr>
              <a:spLocks/>
            </p:cNvSpPr>
            <p:nvPr/>
          </p:nvSpPr>
          <p:spPr bwMode="auto">
            <a:xfrm>
              <a:off x="2459" y="1151"/>
              <a:ext cx="1575" cy="1335"/>
            </a:xfrm>
            <a:custGeom>
              <a:avLst/>
              <a:gdLst/>
              <a:ahLst/>
              <a:cxnLst>
                <a:cxn ang="0">
                  <a:pos x="6" y="0"/>
                </a:cxn>
                <a:cxn ang="0">
                  <a:pos x="0" y="20"/>
                </a:cxn>
                <a:cxn ang="0">
                  <a:pos x="0" y="44"/>
                </a:cxn>
                <a:cxn ang="0">
                  <a:pos x="0" y="72"/>
                </a:cxn>
                <a:cxn ang="0">
                  <a:pos x="6" y="99"/>
                </a:cxn>
                <a:cxn ang="0">
                  <a:pos x="25" y="171"/>
                </a:cxn>
                <a:cxn ang="0">
                  <a:pos x="45" y="247"/>
                </a:cxn>
                <a:cxn ang="0">
                  <a:pos x="58" y="287"/>
                </a:cxn>
                <a:cxn ang="0">
                  <a:pos x="64" y="335"/>
                </a:cxn>
                <a:cxn ang="0">
                  <a:pos x="96" y="431"/>
                </a:cxn>
                <a:cxn ang="0">
                  <a:pos x="135" y="535"/>
                </a:cxn>
                <a:cxn ang="0">
                  <a:pos x="154" y="583"/>
                </a:cxn>
                <a:cxn ang="0">
                  <a:pos x="180" y="627"/>
                </a:cxn>
                <a:cxn ang="0">
                  <a:pos x="232" y="715"/>
                </a:cxn>
                <a:cxn ang="0">
                  <a:pos x="296" y="799"/>
                </a:cxn>
                <a:cxn ang="0">
                  <a:pos x="367" y="875"/>
                </a:cxn>
                <a:cxn ang="0">
                  <a:pos x="451" y="946"/>
                </a:cxn>
                <a:cxn ang="0">
                  <a:pos x="548" y="1010"/>
                </a:cxn>
                <a:cxn ang="0">
                  <a:pos x="658" y="1066"/>
                </a:cxn>
                <a:cxn ang="0">
                  <a:pos x="774" y="1114"/>
                </a:cxn>
                <a:cxn ang="0">
                  <a:pos x="890" y="1158"/>
                </a:cxn>
                <a:cxn ang="0">
                  <a:pos x="1006" y="1202"/>
                </a:cxn>
                <a:cxn ang="0">
                  <a:pos x="1122" y="1238"/>
                </a:cxn>
                <a:cxn ang="0">
                  <a:pos x="1238" y="1270"/>
                </a:cxn>
                <a:cxn ang="0">
                  <a:pos x="1335" y="1294"/>
                </a:cxn>
                <a:cxn ang="0">
                  <a:pos x="1419" y="1314"/>
                </a:cxn>
                <a:cxn ang="0">
                  <a:pos x="1490" y="1330"/>
                </a:cxn>
                <a:cxn ang="0">
                  <a:pos x="1542" y="1334"/>
                </a:cxn>
                <a:cxn ang="0">
                  <a:pos x="1561" y="1334"/>
                </a:cxn>
                <a:cxn ang="0">
                  <a:pos x="1574" y="1330"/>
                </a:cxn>
              </a:cxnLst>
              <a:rect l="0" t="0" r="r" b="b"/>
              <a:pathLst>
                <a:path w="1575" h="1335">
                  <a:moveTo>
                    <a:pt x="6" y="0"/>
                  </a:moveTo>
                  <a:lnTo>
                    <a:pt x="0" y="20"/>
                  </a:lnTo>
                  <a:lnTo>
                    <a:pt x="0" y="44"/>
                  </a:lnTo>
                  <a:lnTo>
                    <a:pt x="0" y="72"/>
                  </a:lnTo>
                  <a:lnTo>
                    <a:pt x="6" y="99"/>
                  </a:lnTo>
                  <a:lnTo>
                    <a:pt x="25" y="171"/>
                  </a:lnTo>
                  <a:lnTo>
                    <a:pt x="45" y="247"/>
                  </a:lnTo>
                  <a:lnTo>
                    <a:pt x="58" y="287"/>
                  </a:lnTo>
                  <a:lnTo>
                    <a:pt x="64" y="335"/>
                  </a:lnTo>
                  <a:lnTo>
                    <a:pt x="96" y="431"/>
                  </a:lnTo>
                  <a:lnTo>
                    <a:pt x="135" y="535"/>
                  </a:lnTo>
                  <a:lnTo>
                    <a:pt x="154" y="583"/>
                  </a:lnTo>
                  <a:lnTo>
                    <a:pt x="180" y="627"/>
                  </a:lnTo>
                  <a:lnTo>
                    <a:pt x="232" y="715"/>
                  </a:lnTo>
                  <a:lnTo>
                    <a:pt x="296" y="799"/>
                  </a:lnTo>
                  <a:lnTo>
                    <a:pt x="367" y="875"/>
                  </a:lnTo>
                  <a:lnTo>
                    <a:pt x="451" y="946"/>
                  </a:lnTo>
                  <a:lnTo>
                    <a:pt x="548" y="1010"/>
                  </a:lnTo>
                  <a:lnTo>
                    <a:pt x="658" y="1066"/>
                  </a:lnTo>
                  <a:lnTo>
                    <a:pt x="774" y="1114"/>
                  </a:lnTo>
                  <a:lnTo>
                    <a:pt x="890" y="1158"/>
                  </a:lnTo>
                  <a:lnTo>
                    <a:pt x="1006" y="1202"/>
                  </a:lnTo>
                  <a:lnTo>
                    <a:pt x="1122" y="1238"/>
                  </a:lnTo>
                  <a:lnTo>
                    <a:pt x="1238" y="1270"/>
                  </a:lnTo>
                  <a:lnTo>
                    <a:pt x="1335" y="1294"/>
                  </a:lnTo>
                  <a:lnTo>
                    <a:pt x="1419" y="1314"/>
                  </a:lnTo>
                  <a:lnTo>
                    <a:pt x="1490" y="1330"/>
                  </a:lnTo>
                  <a:lnTo>
                    <a:pt x="1542" y="1334"/>
                  </a:lnTo>
                  <a:lnTo>
                    <a:pt x="1561" y="1334"/>
                  </a:lnTo>
                  <a:lnTo>
                    <a:pt x="1574" y="133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122900" name="Rectangle 20"/>
            <p:cNvSpPr>
              <a:spLocks noChangeArrowheads="1"/>
            </p:cNvSpPr>
            <p:nvPr/>
          </p:nvSpPr>
          <p:spPr bwMode="auto">
            <a:xfrm>
              <a:off x="4029" y="2301"/>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3</a:t>
              </a:r>
            </a:p>
          </p:txBody>
        </p:sp>
      </p:grpSp>
      <p:sp>
        <p:nvSpPr>
          <p:cNvPr id="1228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28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2886" name="Rectangle 6"/>
          <p:cNvSpPr>
            <a:spLocks noGrp="1" noChangeArrowheads="1"/>
          </p:cNvSpPr>
          <p:nvPr>
            <p:ph type="title"/>
          </p:nvPr>
        </p:nvSpPr>
        <p:spPr>
          <a:noFill/>
          <a:ln/>
        </p:spPr>
        <p:txBody>
          <a:bodyPr/>
          <a:lstStyle/>
          <a:p>
            <a:r>
              <a:rPr lang="pt-BR"/>
              <a:t>Preferências do consumidor</a:t>
            </a:r>
          </a:p>
        </p:txBody>
      </p:sp>
      <p:sp>
        <p:nvSpPr>
          <p:cNvPr id="122888" name="Line 8"/>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22889" name="Line 9"/>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122890" name="Rectangle 10"/>
          <p:cNvSpPr>
            <a:spLocks noChangeArrowheads="1"/>
          </p:cNvSpPr>
          <p:nvPr/>
        </p:nvSpPr>
        <p:spPr bwMode="auto">
          <a:xfrm>
            <a:off x="6500813" y="5251450"/>
            <a:ext cx="1603375" cy="9128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122895" name="Rectangle 15"/>
          <p:cNvSpPr>
            <a:spLocks noChangeArrowheads="1"/>
          </p:cNvSpPr>
          <p:nvPr/>
        </p:nvSpPr>
        <p:spPr bwMode="auto">
          <a:xfrm>
            <a:off x="512763" y="1517650"/>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p>
        </p:txBody>
      </p:sp>
      <p:grpSp>
        <p:nvGrpSpPr>
          <p:cNvPr id="122902" name="Group 22"/>
          <p:cNvGrpSpPr>
            <a:grpSpLocks/>
          </p:cNvGrpSpPr>
          <p:nvPr/>
        </p:nvGrpSpPr>
        <p:grpSpPr bwMode="auto">
          <a:xfrm>
            <a:off x="2316163" y="2211388"/>
            <a:ext cx="3956050" cy="3095625"/>
            <a:chOff x="1459" y="1393"/>
            <a:chExt cx="2492" cy="1950"/>
          </a:xfrm>
        </p:grpSpPr>
        <p:sp>
          <p:nvSpPr>
            <p:cNvPr id="122887" name="Freeform 7"/>
            <p:cNvSpPr>
              <a:spLocks/>
            </p:cNvSpPr>
            <p:nvPr/>
          </p:nvSpPr>
          <p:spPr bwMode="auto">
            <a:xfrm>
              <a:off x="1459" y="1393"/>
              <a:ext cx="2219" cy="1829"/>
            </a:xfrm>
            <a:custGeom>
              <a:avLst/>
              <a:gdLst/>
              <a:ahLst/>
              <a:cxnLst>
                <a:cxn ang="0">
                  <a:pos x="12" y="0"/>
                </a:cxn>
                <a:cxn ang="0">
                  <a:pos x="6" y="26"/>
                </a:cxn>
                <a:cxn ang="0">
                  <a:pos x="0" y="57"/>
                </a:cxn>
                <a:cxn ang="0">
                  <a:pos x="6" y="93"/>
                </a:cxn>
                <a:cxn ang="0">
                  <a:pos x="12" y="135"/>
                </a:cxn>
                <a:cxn ang="0">
                  <a:pos x="29" y="233"/>
                </a:cxn>
                <a:cxn ang="0">
                  <a:pos x="59" y="337"/>
                </a:cxn>
                <a:cxn ang="0">
                  <a:pos x="71" y="394"/>
                </a:cxn>
                <a:cxn ang="0">
                  <a:pos x="88" y="456"/>
                </a:cxn>
                <a:cxn ang="0">
                  <a:pos x="129" y="591"/>
                </a:cxn>
                <a:cxn ang="0">
                  <a:pos x="182" y="730"/>
                </a:cxn>
                <a:cxn ang="0">
                  <a:pos x="212" y="798"/>
                </a:cxn>
                <a:cxn ang="0">
                  <a:pos x="247" y="860"/>
                </a:cxn>
                <a:cxn ang="0">
                  <a:pos x="324" y="979"/>
                </a:cxn>
                <a:cxn ang="0">
                  <a:pos x="412" y="1093"/>
                </a:cxn>
                <a:cxn ang="0">
                  <a:pos x="518" y="1197"/>
                </a:cxn>
                <a:cxn ang="0">
                  <a:pos x="635" y="1295"/>
                </a:cxn>
                <a:cxn ang="0">
                  <a:pos x="700" y="1342"/>
                </a:cxn>
                <a:cxn ang="0">
                  <a:pos x="771" y="1383"/>
                </a:cxn>
                <a:cxn ang="0">
                  <a:pos x="930" y="1461"/>
                </a:cxn>
                <a:cxn ang="0">
                  <a:pos x="1088" y="1528"/>
                </a:cxn>
                <a:cxn ang="0">
                  <a:pos x="1253" y="1590"/>
                </a:cxn>
                <a:cxn ang="0">
                  <a:pos x="1418" y="1647"/>
                </a:cxn>
                <a:cxn ang="0">
                  <a:pos x="1583" y="1699"/>
                </a:cxn>
                <a:cxn ang="0">
                  <a:pos x="1741" y="1740"/>
                </a:cxn>
                <a:cxn ang="0">
                  <a:pos x="1818" y="1761"/>
                </a:cxn>
                <a:cxn ang="0">
                  <a:pos x="1883" y="1777"/>
                </a:cxn>
                <a:cxn ang="0">
                  <a:pos x="1994" y="1803"/>
                </a:cxn>
                <a:cxn ang="0">
                  <a:pos x="2094" y="1823"/>
                </a:cxn>
                <a:cxn ang="0">
                  <a:pos x="2136" y="1828"/>
                </a:cxn>
                <a:cxn ang="0">
                  <a:pos x="2171" y="1828"/>
                </a:cxn>
                <a:cxn ang="0">
                  <a:pos x="2200" y="1828"/>
                </a:cxn>
                <a:cxn ang="0">
                  <a:pos x="2218" y="1823"/>
                </a:cxn>
              </a:cxnLst>
              <a:rect l="0" t="0" r="r" b="b"/>
              <a:pathLst>
                <a:path w="2219" h="1829">
                  <a:moveTo>
                    <a:pt x="12" y="0"/>
                  </a:moveTo>
                  <a:lnTo>
                    <a:pt x="6" y="26"/>
                  </a:lnTo>
                  <a:lnTo>
                    <a:pt x="0" y="57"/>
                  </a:lnTo>
                  <a:lnTo>
                    <a:pt x="6" y="93"/>
                  </a:lnTo>
                  <a:lnTo>
                    <a:pt x="12" y="135"/>
                  </a:lnTo>
                  <a:lnTo>
                    <a:pt x="29" y="233"/>
                  </a:lnTo>
                  <a:lnTo>
                    <a:pt x="59" y="337"/>
                  </a:lnTo>
                  <a:lnTo>
                    <a:pt x="71" y="394"/>
                  </a:lnTo>
                  <a:lnTo>
                    <a:pt x="88" y="456"/>
                  </a:lnTo>
                  <a:lnTo>
                    <a:pt x="129" y="591"/>
                  </a:lnTo>
                  <a:lnTo>
                    <a:pt x="182" y="730"/>
                  </a:lnTo>
                  <a:lnTo>
                    <a:pt x="212" y="798"/>
                  </a:lnTo>
                  <a:lnTo>
                    <a:pt x="247" y="860"/>
                  </a:lnTo>
                  <a:lnTo>
                    <a:pt x="324" y="979"/>
                  </a:lnTo>
                  <a:lnTo>
                    <a:pt x="412" y="1093"/>
                  </a:lnTo>
                  <a:lnTo>
                    <a:pt x="518" y="1197"/>
                  </a:lnTo>
                  <a:lnTo>
                    <a:pt x="635" y="1295"/>
                  </a:lnTo>
                  <a:lnTo>
                    <a:pt x="700" y="1342"/>
                  </a:lnTo>
                  <a:lnTo>
                    <a:pt x="771" y="1383"/>
                  </a:lnTo>
                  <a:lnTo>
                    <a:pt x="930" y="1461"/>
                  </a:lnTo>
                  <a:lnTo>
                    <a:pt x="1088" y="1528"/>
                  </a:lnTo>
                  <a:lnTo>
                    <a:pt x="1253" y="1590"/>
                  </a:lnTo>
                  <a:lnTo>
                    <a:pt x="1418" y="1647"/>
                  </a:lnTo>
                  <a:lnTo>
                    <a:pt x="1583" y="1699"/>
                  </a:lnTo>
                  <a:lnTo>
                    <a:pt x="1741" y="1740"/>
                  </a:lnTo>
                  <a:lnTo>
                    <a:pt x="1818" y="1761"/>
                  </a:lnTo>
                  <a:lnTo>
                    <a:pt x="1883" y="1777"/>
                  </a:lnTo>
                  <a:lnTo>
                    <a:pt x="1994" y="1803"/>
                  </a:lnTo>
                  <a:lnTo>
                    <a:pt x="2094" y="1823"/>
                  </a:lnTo>
                  <a:lnTo>
                    <a:pt x="2136" y="1828"/>
                  </a:lnTo>
                  <a:lnTo>
                    <a:pt x="2171" y="1828"/>
                  </a:lnTo>
                  <a:lnTo>
                    <a:pt x="2200" y="1828"/>
                  </a:lnTo>
                  <a:lnTo>
                    <a:pt x="2218" y="1823"/>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sp>
          <p:nvSpPr>
            <p:cNvPr id="122896" name="Rectangle 16"/>
            <p:cNvSpPr>
              <a:spLocks noChangeArrowheads="1"/>
            </p:cNvSpPr>
            <p:nvPr/>
          </p:nvSpPr>
          <p:spPr bwMode="auto">
            <a:xfrm>
              <a:off x="3663" y="3095"/>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grpSp>
        <p:nvGrpSpPr>
          <p:cNvPr id="122906" name="Group 26"/>
          <p:cNvGrpSpPr>
            <a:grpSpLocks/>
          </p:cNvGrpSpPr>
          <p:nvPr/>
        </p:nvGrpSpPr>
        <p:grpSpPr bwMode="auto">
          <a:xfrm>
            <a:off x="2438400" y="1809750"/>
            <a:ext cx="6657975" cy="2152650"/>
            <a:chOff x="1536" y="1140"/>
            <a:chExt cx="4194" cy="1356"/>
          </a:xfrm>
        </p:grpSpPr>
        <p:sp>
          <p:nvSpPr>
            <p:cNvPr id="122891" name="Oval 11"/>
            <p:cNvSpPr>
              <a:spLocks noChangeArrowheads="1"/>
            </p:cNvSpPr>
            <p:nvPr/>
          </p:nvSpPr>
          <p:spPr bwMode="auto">
            <a:xfrm>
              <a:off x="2496" y="23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2892" name="Oval 12"/>
            <p:cNvSpPr>
              <a:spLocks noChangeArrowheads="1"/>
            </p:cNvSpPr>
            <p:nvPr/>
          </p:nvSpPr>
          <p:spPr bwMode="auto">
            <a:xfrm>
              <a:off x="3744" y="240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2893" name="Rectangle 13"/>
            <p:cNvSpPr>
              <a:spLocks noChangeArrowheads="1"/>
            </p:cNvSpPr>
            <p:nvPr/>
          </p:nvSpPr>
          <p:spPr bwMode="auto">
            <a:xfrm>
              <a:off x="3789" y="2205"/>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22894" name="Rectangle 14"/>
            <p:cNvSpPr>
              <a:spLocks noChangeArrowheads="1"/>
            </p:cNvSpPr>
            <p:nvPr/>
          </p:nvSpPr>
          <p:spPr bwMode="auto">
            <a:xfrm>
              <a:off x="2541" y="215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22897" name="Oval 17"/>
            <p:cNvSpPr>
              <a:spLocks noChangeArrowheads="1"/>
            </p:cNvSpPr>
            <p:nvPr/>
          </p:nvSpPr>
          <p:spPr bwMode="auto">
            <a:xfrm>
              <a:off x="1536" y="192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2898" name="Rectangle 18"/>
            <p:cNvSpPr>
              <a:spLocks noChangeArrowheads="1"/>
            </p:cNvSpPr>
            <p:nvPr/>
          </p:nvSpPr>
          <p:spPr bwMode="auto">
            <a:xfrm>
              <a:off x="1581" y="167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22901" name="Rectangle 21"/>
            <p:cNvSpPr>
              <a:spLocks noChangeArrowheads="1"/>
            </p:cNvSpPr>
            <p:nvPr/>
          </p:nvSpPr>
          <p:spPr bwMode="auto">
            <a:xfrm>
              <a:off x="3984" y="1140"/>
              <a:ext cx="1746" cy="756"/>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en-US"/>
                <a:t>A cesta de mercado </a:t>
              </a:r>
              <a:r>
                <a:rPr lang="en-US" i="1"/>
                <a:t>A</a:t>
              </a:r>
            </a:p>
            <a:p>
              <a:pPr algn="l"/>
              <a:r>
                <a:rPr lang="en-US"/>
                <a:t>é preferida a </a:t>
              </a:r>
              <a:r>
                <a:rPr lang="en-US" i="1"/>
                <a:t>B.</a:t>
              </a:r>
            </a:p>
            <a:p>
              <a:pPr algn="l"/>
              <a:r>
                <a:rPr lang="en-US"/>
                <a:t>A cesta de mercado </a:t>
              </a:r>
              <a:r>
                <a:rPr lang="en-US" i="1"/>
                <a:t>B</a:t>
              </a:r>
              <a:r>
                <a:rPr lang="en-US"/>
                <a:t> é</a:t>
              </a:r>
            </a:p>
            <a:p>
              <a:pPr algn="l"/>
              <a:r>
                <a:rPr lang="en-US"/>
                <a:t>preferida a </a:t>
              </a:r>
              <a:r>
                <a:rPr lang="en-US" i="1"/>
                <a:t>D.</a:t>
              </a:r>
            </a:p>
          </p:txBody>
        </p:sp>
      </p:grpSp>
      <p:sp>
        <p:nvSpPr>
          <p:cNvPr id="122907" name="Text Box 27"/>
          <p:cNvSpPr txBox="1">
            <a:spLocks noChangeArrowheads="1"/>
          </p:cNvSpPr>
          <p:nvPr/>
        </p:nvSpPr>
        <p:spPr bwMode="auto">
          <a:xfrm>
            <a:off x="4572000" y="1135063"/>
            <a:ext cx="43116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 mapa de indiferença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02"/>
                                        </p:tgtEl>
                                        <p:attrNameLst>
                                          <p:attrName>style.visibility</p:attrName>
                                        </p:attrNameLst>
                                      </p:cBhvr>
                                      <p:to>
                                        <p:strVal val="visible"/>
                                      </p:to>
                                    </p:set>
                                    <p:animEffect transition="in" filter="wipe(left)">
                                      <p:cBhvr>
                                        <p:cTn id="7" dur="500"/>
                                        <p:tgtEl>
                                          <p:spTgt spid="1229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03"/>
                                        </p:tgtEl>
                                        <p:attrNameLst>
                                          <p:attrName>style.visibility</p:attrName>
                                        </p:attrNameLst>
                                      </p:cBhvr>
                                      <p:to>
                                        <p:strVal val="visible"/>
                                      </p:to>
                                    </p:set>
                                    <p:animEffect transition="in" filter="wipe(left)">
                                      <p:cBhvr>
                                        <p:cTn id="12" dur="500"/>
                                        <p:tgtEl>
                                          <p:spTgt spid="12290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2904"/>
                                        </p:tgtEl>
                                        <p:attrNameLst>
                                          <p:attrName>style.visibility</p:attrName>
                                        </p:attrNameLst>
                                      </p:cBhvr>
                                      <p:to>
                                        <p:strVal val="visible"/>
                                      </p:to>
                                    </p:set>
                                    <p:animEffect transition="in" filter="wipe(left)">
                                      <p:cBhvr>
                                        <p:cTn id="17" dur="500"/>
                                        <p:tgtEl>
                                          <p:spTgt spid="1229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2906"/>
                                        </p:tgtEl>
                                        <p:attrNameLst>
                                          <p:attrName>style.visibility</p:attrName>
                                        </p:attrNameLst>
                                      </p:cBhvr>
                                      <p:to>
                                        <p:strVal val="visible"/>
                                      </p:to>
                                    </p:set>
                                    <p:animEffect transition="in" filter="wipe(left)">
                                      <p:cBhvr>
                                        <p:cTn id="22" dur="500"/>
                                        <p:tgtEl>
                                          <p:spTgt spid="122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6" name="Espaço Reservado para Número de Slide 3"/>
          <p:cNvSpPr>
            <a:spLocks noGrp="1"/>
          </p:cNvSpPr>
          <p:nvPr>
            <p:ph type="sldNum" sz="quarter" idx="11"/>
          </p:nvPr>
        </p:nvSpPr>
        <p:spPr/>
        <p:txBody>
          <a:bodyPr/>
          <a:lstStyle/>
          <a:p>
            <a:r>
              <a:rPr lang="en-US"/>
              <a:t>Slide </a:t>
            </a:r>
            <a:fld id="{A532621A-9352-4716-9ACE-580BB10E0C84}" type="slidenum">
              <a:rPr lang="en-US"/>
              <a:pPr/>
              <a:t>22</a:t>
            </a:fld>
            <a:endParaRPr lang="en-US" b="0">
              <a:latin typeface="Times New Roman" pitchFamily="18" charset="0"/>
            </a:endParaRPr>
          </a:p>
        </p:txBody>
      </p:sp>
      <p:grpSp>
        <p:nvGrpSpPr>
          <p:cNvPr id="126997" name="Group 21"/>
          <p:cNvGrpSpPr>
            <a:grpSpLocks/>
          </p:cNvGrpSpPr>
          <p:nvPr/>
        </p:nvGrpSpPr>
        <p:grpSpPr bwMode="auto">
          <a:xfrm>
            <a:off x="3195638" y="1824038"/>
            <a:ext cx="3741737" cy="3563937"/>
            <a:chOff x="2013" y="1149"/>
            <a:chExt cx="2357" cy="2245"/>
          </a:xfrm>
        </p:grpSpPr>
        <p:sp>
          <p:nvSpPr>
            <p:cNvPr id="126980" name="Freeform 4"/>
            <p:cNvSpPr>
              <a:spLocks/>
            </p:cNvSpPr>
            <p:nvPr/>
          </p:nvSpPr>
          <p:spPr bwMode="auto">
            <a:xfrm>
              <a:off x="2195" y="1440"/>
              <a:ext cx="2175" cy="1954"/>
            </a:xfrm>
            <a:custGeom>
              <a:avLst/>
              <a:gdLst/>
              <a:ahLst/>
              <a:cxnLst>
                <a:cxn ang="0">
                  <a:pos x="7" y="0"/>
                </a:cxn>
                <a:cxn ang="0">
                  <a:pos x="0" y="27"/>
                </a:cxn>
                <a:cxn ang="0">
                  <a:pos x="0" y="60"/>
                </a:cxn>
                <a:cxn ang="0">
                  <a:pos x="0" y="104"/>
                </a:cxn>
                <a:cxn ang="0">
                  <a:pos x="7" y="147"/>
                </a:cxn>
                <a:cxn ang="0">
                  <a:pos x="28" y="251"/>
                </a:cxn>
                <a:cxn ang="0">
                  <a:pos x="56" y="360"/>
                </a:cxn>
                <a:cxn ang="0">
                  <a:pos x="70" y="420"/>
                </a:cxn>
                <a:cxn ang="0">
                  <a:pos x="91" y="485"/>
                </a:cxn>
                <a:cxn ang="0">
                  <a:pos x="133" y="633"/>
                </a:cxn>
                <a:cxn ang="0">
                  <a:pos x="182" y="780"/>
                </a:cxn>
                <a:cxn ang="0">
                  <a:pos x="210" y="851"/>
                </a:cxn>
                <a:cxn ang="0">
                  <a:pos x="245" y="916"/>
                </a:cxn>
                <a:cxn ang="0">
                  <a:pos x="322" y="1042"/>
                </a:cxn>
                <a:cxn ang="0">
                  <a:pos x="405" y="1167"/>
                </a:cxn>
                <a:cxn ang="0">
                  <a:pos x="503" y="1282"/>
                </a:cxn>
                <a:cxn ang="0">
                  <a:pos x="622" y="1385"/>
                </a:cxn>
                <a:cxn ang="0">
                  <a:pos x="685" y="1429"/>
                </a:cxn>
                <a:cxn ang="0">
                  <a:pos x="755" y="1473"/>
                </a:cxn>
                <a:cxn ang="0">
                  <a:pos x="909" y="1554"/>
                </a:cxn>
                <a:cxn ang="0">
                  <a:pos x="1070" y="1631"/>
                </a:cxn>
                <a:cxn ang="0">
                  <a:pos x="1223" y="1696"/>
                </a:cxn>
                <a:cxn ang="0">
                  <a:pos x="1384" y="1756"/>
                </a:cxn>
                <a:cxn ang="0">
                  <a:pos x="1552" y="1811"/>
                </a:cxn>
                <a:cxn ang="0">
                  <a:pos x="1713" y="1860"/>
                </a:cxn>
                <a:cxn ang="0">
                  <a:pos x="1783" y="1876"/>
                </a:cxn>
                <a:cxn ang="0">
                  <a:pos x="1845" y="1893"/>
                </a:cxn>
                <a:cxn ang="0">
                  <a:pos x="1957" y="1925"/>
                </a:cxn>
                <a:cxn ang="0">
                  <a:pos x="2055" y="1947"/>
                </a:cxn>
                <a:cxn ang="0">
                  <a:pos x="2097" y="1953"/>
                </a:cxn>
                <a:cxn ang="0">
                  <a:pos x="2132" y="1953"/>
                </a:cxn>
                <a:cxn ang="0">
                  <a:pos x="2153" y="1953"/>
                </a:cxn>
                <a:cxn ang="0">
                  <a:pos x="2174" y="1947"/>
                </a:cxn>
              </a:cxnLst>
              <a:rect l="0" t="0" r="r" b="b"/>
              <a:pathLst>
                <a:path w="2175" h="1954">
                  <a:moveTo>
                    <a:pt x="7" y="0"/>
                  </a:moveTo>
                  <a:lnTo>
                    <a:pt x="0" y="27"/>
                  </a:lnTo>
                  <a:lnTo>
                    <a:pt x="0" y="60"/>
                  </a:lnTo>
                  <a:lnTo>
                    <a:pt x="0" y="104"/>
                  </a:lnTo>
                  <a:lnTo>
                    <a:pt x="7" y="147"/>
                  </a:lnTo>
                  <a:lnTo>
                    <a:pt x="28" y="251"/>
                  </a:lnTo>
                  <a:lnTo>
                    <a:pt x="56" y="360"/>
                  </a:lnTo>
                  <a:lnTo>
                    <a:pt x="70" y="420"/>
                  </a:lnTo>
                  <a:lnTo>
                    <a:pt x="91" y="485"/>
                  </a:lnTo>
                  <a:lnTo>
                    <a:pt x="133" y="633"/>
                  </a:lnTo>
                  <a:lnTo>
                    <a:pt x="182" y="780"/>
                  </a:lnTo>
                  <a:lnTo>
                    <a:pt x="210" y="851"/>
                  </a:lnTo>
                  <a:lnTo>
                    <a:pt x="245" y="916"/>
                  </a:lnTo>
                  <a:lnTo>
                    <a:pt x="322" y="1042"/>
                  </a:lnTo>
                  <a:lnTo>
                    <a:pt x="405" y="1167"/>
                  </a:lnTo>
                  <a:lnTo>
                    <a:pt x="503" y="1282"/>
                  </a:lnTo>
                  <a:lnTo>
                    <a:pt x="622" y="1385"/>
                  </a:lnTo>
                  <a:lnTo>
                    <a:pt x="685" y="1429"/>
                  </a:lnTo>
                  <a:lnTo>
                    <a:pt x="755" y="1473"/>
                  </a:lnTo>
                  <a:lnTo>
                    <a:pt x="909" y="1554"/>
                  </a:lnTo>
                  <a:lnTo>
                    <a:pt x="1070" y="1631"/>
                  </a:lnTo>
                  <a:lnTo>
                    <a:pt x="1223" y="1696"/>
                  </a:lnTo>
                  <a:lnTo>
                    <a:pt x="1384" y="1756"/>
                  </a:lnTo>
                  <a:lnTo>
                    <a:pt x="1552" y="1811"/>
                  </a:lnTo>
                  <a:lnTo>
                    <a:pt x="1713" y="1860"/>
                  </a:lnTo>
                  <a:lnTo>
                    <a:pt x="1783" y="1876"/>
                  </a:lnTo>
                  <a:lnTo>
                    <a:pt x="1845" y="1893"/>
                  </a:lnTo>
                  <a:lnTo>
                    <a:pt x="1957" y="1925"/>
                  </a:lnTo>
                  <a:lnTo>
                    <a:pt x="2055" y="1947"/>
                  </a:lnTo>
                  <a:lnTo>
                    <a:pt x="2097" y="1953"/>
                  </a:lnTo>
                  <a:lnTo>
                    <a:pt x="2132" y="1953"/>
                  </a:lnTo>
                  <a:lnTo>
                    <a:pt x="2153" y="1953"/>
                  </a:lnTo>
                  <a:lnTo>
                    <a:pt x="2174" y="1947"/>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126989" name="Rectangle 13"/>
            <p:cNvSpPr>
              <a:spLocks noChangeArrowheads="1"/>
            </p:cNvSpPr>
            <p:nvPr/>
          </p:nvSpPr>
          <p:spPr bwMode="auto">
            <a:xfrm>
              <a:off x="2013" y="1149"/>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grpSp>
        <p:nvGrpSpPr>
          <p:cNvPr id="126998" name="Group 22"/>
          <p:cNvGrpSpPr>
            <a:grpSpLocks/>
          </p:cNvGrpSpPr>
          <p:nvPr/>
        </p:nvGrpSpPr>
        <p:grpSpPr bwMode="auto">
          <a:xfrm>
            <a:off x="2586038" y="2052638"/>
            <a:ext cx="4427537" cy="2879725"/>
            <a:chOff x="1629" y="1293"/>
            <a:chExt cx="2789" cy="1814"/>
          </a:xfrm>
        </p:grpSpPr>
        <p:sp>
          <p:nvSpPr>
            <p:cNvPr id="126982" name="Freeform 6"/>
            <p:cNvSpPr>
              <a:spLocks/>
            </p:cNvSpPr>
            <p:nvPr/>
          </p:nvSpPr>
          <p:spPr bwMode="auto">
            <a:xfrm>
              <a:off x="1774" y="1583"/>
              <a:ext cx="2644" cy="1524"/>
            </a:xfrm>
            <a:custGeom>
              <a:avLst/>
              <a:gdLst/>
              <a:ahLst/>
              <a:cxnLst>
                <a:cxn ang="0">
                  <a:pos x="0" y="0"/>
                </a:cxn>
                <a:cxn ang="0">
                  <a:pos x="7" y="20"/>
                </a:cxn>
                <a:cxn ang="0">
                  <a:pos x="21" y="50"/>
                </a:cxn>
                <a:cxn ang="0">
                  <a:pos x="49" y="120"/>
                </a:cxn>
                <a:cxn ang="0">
                  <a:pos x="85" y="195"/>
                </a:cxn>
                <a:cxn ang="0">
                  <a:pos x="134" y="280"/>
                </a:cxn>
                <a:cxn ang="0">
                  <a:pos x="184" y="374"/>
                </a:cxn>
                <a:cxn ang="0">
                  <a:pos x="240" y="474"/>
                </a:cxn>
                <a:cxn ang="0">
                  <a:pos x="311" y="574"/>
                </a:cxn>
                <a:cxn ang="0">
                  <a:pos x="389" y="674"/>
                </a:cxn>
                <a:cxn ang="0">
                  <a:pos x="488" y="764"/>
                </a:cxn>
                <a:cxn ang="0">
                  <a:pos x="594" y="854"/>
                </a:cxn>
                <a:cxn ang="0">
                  <a:pos x="707" y="944"/>
                </a:cxn>
                <a:cxn ang="0">
                  <a:pos x="841" y="1029"/>
                </a:cxn>
                <a:cxn ang="0">
                  <a:pos x="989" y="1109"/>
                </a:cxn>
                <a:cxn ang="0">
                  <a:pos x="1145" y="1188"/>
                </a:cxn>
                <a:cxn ang="0">
                  <a:pos x="1314" y="1263"/>
                </a:cxn>
                <a:cxn ang="0">
                  <a:pos x="1484" y="1323"/>
                </a:cxn>
                <a:cxn ang="0">
                  <a:pos x="1576" y="1348"/>
                </a:cxn>
                <a:cxn ang="0">
                  <a:pos x="1675" y="1373"/>
                </a:cxn>
                <a:cxn ang="0">
                  <a:pos x="1880" y="1418"/>
                </a:cxn>
                <a:cxn ang="0">
                  <a:pos x="1979" y="1438"/>
                </a:cxn>
                <a:cxn ang="0">
                  <a:pos x="2078" y="1453"/>
                </a:cxn>
                <a:cxn ang="0">
                  <a:pos x="2162" y="1468"/>
                </a:cxn>
                <a:cxn ang="0">
                  <a:pos x="2240" y="1478"/>
                </a:cxn>
                <a:cxn ang="0">
                  <a:pos x="2374" y="1503"/>
                </a:cxn>
                <a:cxn ang="0">
                  <a:pos x="2495" y="1518"/>
                </a:cxn>
                <a:cxn ang="0">
                  <a:pos x="2544" y="1523"/>
                </a:cxn>
                <a:cxn ang="0">
                  <a:pos x="2586" y="1523"/>
                </a:cxn>
                <a:cxn ang="0">
                  <a:pos x="2622" y="1523"/>
                </a:cxn>
                <a:cxn ang="0">
                  <a:pos x="2643" y="1518"/>
                </a:cxn>
              </a:cxnLst>
              <a:rect l="0" t="0" r="r" b="b"/>
              <a:pathLst>
                <a:path w="2644" h="1524">
                  <a:moveTo>
                    <a:pt x="0" y="0"/>
                  </a:moveTo>
                  <a:lnTo>
                    <a:pt x="7" y="20"/>
                  </a:lnTo>
                  <a:lnTo>
                    <a:pt x="21" y="50"/>
                  </a:lnTo>
                  <a:lnTo>
                    <a:pt x="49" y="120"/>
                  </a:lnTo>
                  <a:lnTo>
                    <a:pt x="85" y="195"/>
                  </a:lnTo>
                  <a:lnTo>
                    <a:pt x="134" y="280"/>
                  </a:lnTo>
                  <a:lnTo>
                    <a:pt x="184" y="374"/>
                  </a:lnTo>
                  <a:lnTo>
                    <a:pt x="240" y="474"/>
                  </a:lnTo>
                  <a:lnTo>
                    <a:pt x="311" y="574"/>
                  </a:lnTo>
                  <a:lnTo>
                    <a:pt x="389" y="674"/>
                  </a:lnTo>
                  <a:lnTo>
                    <a:pt x="488" y="764"/>
                  </a:lnTo>
                  <a:lnTo>
                    <a:pt x="594" y="854"/>
                  </a:lnTo>
                  <a:lnTo>
                    <a:pt x="707" y="944"/>
                  </a:lnTo>
                  <a:lnTo>
                    <a:pt x="841" y="1029"/>
                  </a:lnTo>
                  <a:lnTo>
                    <a:pt x="989" y="1109"/>
                  </a:lnTo>
                  <a:lnTo>
                    <a:pt x="1145" y="1188"/>
                  </a:lnTo>
                  <a:lnTo>
                    <a:pt x="1314" y="1263"/>
                  </a:lnTo>
                  <a:lnTo>
                    <a:pt x="1484" y="1323"/>
                  </a:lnTo>
                  <a:lnTo>
                    <a:pt x="1576" y="1348"/>
                  </a:lnTo>
                  <a:lnTo>
                    <a:pt x="1675" y="1373"/>
                  </a:lnTo>
                  <a:lnTo>
                    <a:pt x="1880" y="1418"/>
                  </a:lnTo>
                  <a:lnTo>
                    <a:pt x="1979" y="1438"/>
                  </a:lnTo>
                  <a:lnTo>
                    <a:pt x="2078" y="1453"/>
                  </a:lnTo>
                  <a:lnTo>
                    <a:pt x="2162" y="1468"/>
                  </a:lnTo>
                  <a:lnTo>
                    <a:pt x="2240" y="1478"/>
                  </a:lnTo>
                  <a:lnTo>
                    <a:pt x="2374" y="1503"/>
                  </a:lnTo>
                  <a:lnTo>
                    <a:pt x="2495" y="1518"/>
                  </a:lnTo>
                  <a:lnTo>
                    <a:pt x="2544" y="1523"/>
                  </a:lnTo>
                  <a:lnTo>
                    <a:pt x="2586" y="1523"/>
                  </a:lnTo>
                  <a:lnTo>
                    <a:pt x="2622" y="1523"/>
                  </a:lnTo>
                  <a:lnTo>
                    <a:pt x="2643" y="1518"/>
                  </a:lnTo>
                </a:path>
              </a:pathLst>
            </a:custGeom>
            <a:noFill/>
            <a:ln w="50800" cap="rnd" cmpd="sng">
              <a:solidFill>
                <a:srgbClr val="996633"/>
              </a:solidFill>
              <a:prstDash val="solid"/>
              <a:round/>
              <a:headEnd type="none" w="med" len="med"/>
              <a:tailEnd type="none" w="med" len="med"/>
            </a:ln>
            <a:effectLst/>
          </p:spPr>
          <p:txBody>
            <a:bodyPr/>
            <a:lstStyle/>
            <a:p>
              <a:endParaRPr lang="pt-BR"/>
            </a:p>
          </p:txBody>
        </p:sp>
        <p:sp>
          <p:nvSpPr>
            <p:cNvPr id="126990" name="Rectangle 14"/>
            <p:cNvSpPr>
              <a:spLocks noChangeArrowheads="1"/>
            </p:cNvSpPr>
            <p:nvPr/>
          </p:nvSpPr>
          <p:spPr bwMode="auto">
            <a:xfrm>
              <a:off x="1629" y="1293"/>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grpSp>
      <p:sp>
        <p:nvSpPr>
          <p:cNvPr id="1269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69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6981" name="Rectangle 5"/>
          <p:cNvSpPr>
            <a:spLocks noGrp="1" noChangeArrowheads="1"/>
          </p:cNvSpPr>
          <p:nvPr>
            <p:ph type="title"/>
          </p:nvPr>
        </p:nvSpPr>
        <p:spPr>
          <a:noFill/>
          <a:ln/>
        </p:spPr>
        <p:txBody>
          <a:bodyPr/>
          <a:lstStyle/>
          <a:p>
            <a:r>
              <a:rPr lang="pt-BR"/>
              <a:t>Preferências do consumidor</a:t>
            </a:r>
          </a:p>
        </p:txBody>
      </p:sp>
      <p:sp>
        <p:nvSpPr>
          <p:cNvPr id="126983" name="Line 7"/>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26984" name="Line 8"/>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126985" name="Rectangle 9"/>
          <p:cNvSpPr>
            <a:spLocks noChangeArrowheads="1"/>
          </p:cNvSpPr>
          <p:nvPr/>
        </p:nvSpPr>
        <p:spPr bwMode="auto">
          <a:xfrm>
            <a:off x="6527800" y="5395913"/>
            <a:ext cx="1603375" cy="912812"/>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126988" name="Rectangle 12"/>
          <p:cNvSpPr>
            <a:spLocks noChangeArrowheads="1"/>
          </p:cNvSpPr>
          <p:nvPr/>
        </p:nvSpPr>
        <p:spPr bwMode="auto">
          <a:xfrm>
            <a:off x="407988" y="1517650"/>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p>
        </p:txBody>
      </p:sp>
      <p:grpSp>
        <p:nvGrpSpPr>
          <p:cNvPr id="127000" name="Group 24"/>
          <p:cNvGrpSpPr>
            <a:grpSpLocks/>
          </p:cNvGrpSpPr>
          <p:nvPr/>
        </p:nvGrpSpPr>
        <p:grpSpPr bwMode="auto">
          <a:xfrm>
            <a:off x="4038600" y="2800350"/>
            <a:ext cx="4848225" cy="2389188"/>
            <a:chOff x="2544" y="1764"/>
            <a:chExt cx="3054" cy="1505"/>
          </a:xfrm>
        </p:grpSpPr>
        <p:sp>
          <p:nvSpPr>
            <p:cNvPr id="126986" name="Oval 10"/>
            <p:cNvSpPr>
              <a:spLocks noChangeArrowheads="1"/>
            </p:cNvSpPr>
            <p:nvPr/>
          </p:nvSpPr>
          <p:spPr bwMode="auto">
            <a:xfrm>
              <a:off x="2544" y="254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6987" name="Rectangle 11"/>
            <p:cNvSpPr>
              <a:spLocks noChangeArrowheads="1"/>
            </p:cNvSpPr>
            <p:nvPr/>
          </p:nvSpPr>
          <p:spPr bwMode="auto">
            <a:xfrm>
              <a:off x="2589" y="225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26991" name="Oval 15"/>
            <p:cNvSpPr>
              <a:spLocks noChangeArrowheads="1"/>
            </p:cNvSpPr>
            <p:nvPr/>
          </p:nvSpPr>
          <p:spPr bwMode="auto">
            <a:xfrm>
              <a:off x="3120" y="297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6992" name="Rectangle 16"/>
            <p:cNvSpPr>
              <a:spLocks noChangeArrowheads="1"/>
            </p:cNvSpPr>
            <p:nvPr/>
          </p:nvSpPr>
          <p:spPr bwMode="auto">
            <a:xfrm>
              <a:off x="2925" y="302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26993" name="Oval 17"/>
            <p:cNvSpPr>
              <a:spLocks noChangeArrowheads="1"/>
            </p:cNvSpPr>
            <p:nvPr/>
          </p:nvSpPr>
          <p:spPr bwMode="auto">
            <a:xfrm>
              <a:off x="3696" y="297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26994" name="Rectangle 18"/>
            <p:cNvSpPr>
              <a:spLocks noChangeArrowheads="1"/>
            </p:cNvSpPr>
            <p:nvPr/>
          </p:nvSpPr>
          <p:spPr bwMode="auto">
            <a:xfrm>
              <a:off x="3741" y="273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26995" name="Rectangle 19"/>
            <p:cNvSpPr>
              <a:spLocks noChangeArrowheads="1"/>
            </p:cNvSpPr>
            <p:nvPr/>
          </p:nvSpPr>
          <p:spPr bwMode="auto">
            <a:xfrm>
              <a:off x="3924" y="1764"/>
              <a:ext cx="1674" cy="1102"/>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en-US"/>
                <a:t>O consumidor deveria</a:t>
              </a:r>
            </a:p>
            <a:p>
              <a:pPr algn="l"/>
              <a:r>
                <a:rPr lang="en-US"/>
                <a:t>ser indiferente a</a:t>
              </a:r>
            </a:p>
            <a:p>
              <a:pPr algn="l"/>
              <a:r>
                <a:rPr lang="en-US" i="1"/>
                <a:t>A</a:t>
              </a:r>
              <a:r>
                <a:rPr lang="en-US"/>
                <a:t>, </a:t>
              </a:r>
              <a:r>
                <a:rPr lang="en-US" i="1"/>
                <a:t>B</a:t>
              </a:r>
              <a:r>
                <a:rPr lang="en-US"/>
                <a:t> e </a:t>
              </a:r>
              <a:r>
                <a:rPr lang="en-US" i="1"/>
                <a:t>D</a:t>
              </a:r>
              <a:r>
                <a:rPr lang="en-US"/>
                <a:t>.  Entretanto,</a:t>
              </a:r>
            </a:p>
            <a:p>
              <a:pPr algn="l"/>
              <a:r>
                <a:rPr lang="en-US" i="1"/>
                <a:t>B</a:t>
              </a:r>
              <a:r>
                <a:rPr lang="en-US"/>
                <a:t> contém mais de</a:t>
              </a:r>
            </a:p>
            <a:p>
              <a:pPr algn="l"/>
              <a:r>
                <a:rPr lang="en-US"/>
                <a:t>ambas as mercadorias</a:t>
              </a:r>
            </a:p>
            <a:p>
              <a:pPr algn="l"/>
              <a:r>
                <a:rPr lang="en-US"/>
                <a:t>do que </a:t>
              </a:r>
              <a:r>
                <a:rPr lang="en-US" i="1"/>
                <a:t>D</a:t>
              </a:r>
              <a:r>
                <a:rPr lang="en-US"/>
                <a:t>.</a:t>
              </a:r>
            </a:p>
          </p:txBody>
        </p:sp>
      </p:grpSp>
      <p:sp>
        <p:nvSpPr>
          <p:cNvPr id="127001" name="Text Box 25"/>
          <p:cNvSpPr txBox="1">
            <a:spLocks noChangeArrowheads="1"/>
          </p:cNvSpPr>
          <p:nvPr/>
        </p:nvSpPr>
        <p:spPr bwMode="auto">
          <a:xfrm>
            <a:off x="5481638" y="1550988"/>
            <a:ext cx="3370262" cy="714375"/>
          </a:xfrm>
          <a:prstGeom prst="rect">
            <a:avLst/>
          </a:prstGeom>
          <a:solidFill>
            <a:schemeClr val="hlink"/>
          </a:solidFill>
          <a:ln w="12700">
            <a:solidFill>
              <a:srgbClr val="376546"/>
            </a:solidFill>
            <a:miter lim="800000"/>
            <a:headEnd/>
            <a:tailEnd/>
          </a:ln>
          <a:effectLst>
            <a:outerShdw dist="107763" dir="2700000" algn="ctr" rotWithShape="0">
              <a:srgbClr val="B2B2B2"/>
            </a:outerShdw>
          </a:effectLst>
        </p:spPr>
        <p:txBody>
          <a:bodyPr>
            <a:spAutoFit/>
          </a:bodyPr>
          <a:lstStyle/>
          <a:p>
            <a:pPr algn="l"/>
            <a:r>
              <a:rPr lang="en-US" sz="2000"/>
              <a:t>Curvas de indiferença</a:t>
            </a:r>
          </a:p>
          <a:p>
            <a:pPr algn="l"/>
            <a:r>
              <a:rPr lang="en-US" sz="2000"/>
              <a:t>não podem se interceptar</a:t>
            </a:r>
          </a:p>
        </p:txBody>
      </p:sp>
      <p:sp>
        <p:nvSpPr>
          <p:cNvPr id="127002" name="Text Box 26"/>
          <p:cNvSpPr txBox="1">
            <a:spLocks noChangeArrowheads="1"/>
          </p:cNvSpPr>
          <p:nvPr/>
        </p:nvSpPr>
        <p:spPr bwMode="auto">
          <a:xfrm>
            <a:off x="1435100" y="968375"/>
            <a:ext cx="7466013"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Curvas de indiferença não podem se interceptar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6997"/>
                                        </p:tgtEl>
                                        <p:attrNameLst>
                                          <p:attrName>style.visibility</p:attrName>
                                        </p:attrNameLst>
                                      </p:cBhvr>
                                      <p:to>
                                        <p:strVal val="visible"/>
                                      </p:to>
                                    </p:set>
                                    <p:animEffect transition="in" filter="wipe(left)">
                                      <p:cBhvr>
                                        <p:cTn id="7" dur="500"/>
                                        <p:tgtEl>
                                          <p:spTgt spid="1269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6998"/>
                                        </p:tgtEl>
                                        <p:attrNameLst>
                                          <p:attrName>style.visibility</p:attrName>
                                        </p:attrNameLst>
                                      </p:cBhvr>
                                      <p:to>
                                        <p:strVal val="visible"/>
                                      </p:to>
                                    </p:set>
                                    <p:animEffect transition="in" filter="wipe(left)">
                                      <p:cBhvr>
                                        <p:cTn id="12" dur="500"/>
                                        <p:tgtEl>
                                          <p:spTgt spid="12699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7000"/>
                                        </p:tgtEl>
                                        <p:attrNameLst>
                                          <p:attrName>style.visibility</p:attrName>
                                        </p:attrNameLst>
                                      </p:cBhvr>
                                      <p:to>
                                        <p:strVal val="visible"/>
                                      </p:to>
                                    </p:set>
                                    <p:animEffect transition="in" filter="wipe(left)">
                                      <p:cBhvr>
                                        <p:cTn id="17" dur="500"/>
                                        <p:tgtEl>
                                          <p:spTgt spid="127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55" name="Espaço Reservado para Número de Slide 3"/>
          <p:cNvSpPr>
            <a:spLocks noGrp="1"/>
          </p:cNvSpPr>
          <p:nvPr>
            <p:ph type="sldNum" sz="quarter" idx="11"/>
          </p:nvPr>
        </p:nvSpPr>
        <p:spPr/>
        <p:txBody>
          <a:bodyPr/>
          <a:lstStyle/>
          <a:p>
            <a:r>
              <a:rPr lang="en-US"/>
              <a:t>Slide </a:t>
            </a:r>
            <a:fld id="{07BF4F50-7675-401A-BD60-86A0235A5256}" type="slidenum">
              <a:rPr lang="en-US"/>
              <a:pPr/>
              <a:t>23</a:t>
            </a:fld>
            <a:endParaRPr lang="en-US" b="0">
              <a:latin typeface="Times New Roman" pitchFamily="18" charset="0"/>
            </a:endParaRPr>
          </a:p>
        </p:txBody>
      </p:sp>
      <p:sp>
        <p:nvSpPr>
          <p:cNvPr id="139272" name="Freeform 8"/>
          <p:cNvSpPr>
            <a:spLocks/>
          </p:cNvSpPr>
          <p:nvPr/>
        </p:nvSpPr>
        <p:spPr bwMode="auto">
          <a:xfrm>
            <a:off x="2740025" y="1901825"/>
            <a:ext cx="2597150" cy="3359150"/>
          </a:xfrm>
          <a:custGeom>
            <a:avLst/>
            <a:gdLst/>
            <a:ahLst/>
            <a:cxnLst>
              <a:cxn ang="0">
                <a:pos x="0" y="0"/>
              </a:cxn>
              <a:cxn ang="0">
                <a:pos x="113" y="276"/>
              </a:cxn>
              <a:cxn ang="0">
                <a:pos x="221" y="541"/>
              </a:cxn>
              <a:cxn ang="0">
                <a:pos x="274" y="668"/>
              </a:cxn>
              <a:cxn ang="0">
                <a:pos x="328" y="790"/>
              </a:cxn>
              <a:cxn ang="0">
                <a:pos x="382" y="906"/>
              </a:cxn>
              <a:cxn ang="0">
                <a:pos x="436" y="1012"/>
              </a:cxn>
              <a:cxn ang="0">
                <a:pos x="484" y="1108"/>
              </a:cxn>
              <a:cxn ang="0">
                <a:pos x="533" y="1203"/>
              </a:cxn>
              <a:cxn ang="0">
                <a:pos x="581" y="1288"/>
              </a:cxn>
              <a:cxn ang="0">
                <a:pos x="629" y="1362"/>
              </a:cxn>
              <a:cxn ang="0">
                <a:pos x="721" y="1505"/>
              </a:cxn>
              <a:cxn ang="0">
                <a:pos x="818" y="1633"/>
              </a:cxn>
              <a:cxn ang="0">
                <a:pos x="871" y="1691"/>
              </a:cxn>
              <a:cxn ang="0">
                <a:pos x="925" y="1744"/>
              </a:cxn>
              <a:cxn ang="0">
                <a:pos x="1033" y="1834"/>
              </a:cxn>
              <a:cxn ang="0">
                <a:pos x="1146" y="1908"/>
              </a:cxn>
              <a:cxn ang="0">
                <a:pos x="1248" y="1972"/>
              </a:cxn>
              <a:cxn ang="0">
                <a:pos x="1350" y="2025"/>
              </a:cxn>
              <a:cxn ang="0">
                <a:pos x="1447" y="2062"/>
              </a:cxn>
              <a:cxn ang="0">
                <a:pos x="1544" y="2088"/>
              </a:cxn>
              <a:cxn ang="0">
                <a:pos x="1635" y="2115"/>
              </a:cxn>
            </a:cxnLst>
            <a:rect l="0" t="0" r="r" b="b"/>
            <a:pathLst>
              <a:path w="1636" h="2116">
                <a:moveTo>
                  <a:pt x="0" y="0"/>
                </a:moveTo>
                <a:lnTo>
                  <a:pt x="113" y="276"/>
                </a:lnTo>
                <a:lnTo>
                  <a:pt x="221" y="541"/>
                </a:lnTo>
                <a:lnTo>
                  <a:pt x="274" y="668"/>
                </a:lnTo>
                <a:lnTo>
                  <a:pt x="328" y="790"/>
                </a:lnTo>
                <a:lnTo>
                  <a:pt x="382" y="906"/>
                </a:lnTo>
                <a:lnTo>
                  <a:pt x="436" y="1012"/>
                </a:lnTo>
                <a:lnTo>
                  <a:pt x="484" y="1108"/>
                </a:lnTo>
                <a:lnTo>
                  <a:pt x="533" y="1203"/>
                </a:lnTo>
                <a:lnTo>
                  <a:pt x="581" y="1288"/>
                </a:lnTo>
                <a:lnTo>
                  <a:pt x="629" y="1362"/>
                </a:lnTo>
                <a:lnTo>
                  <a:pt x="721" y="1505"/>
                </a:lnTo>
                <a:lnTo>
                  <a:pt x="818" y="1633"/>
                </a:lnTo>
                <a:lnTo>
                  <a:pt x="871" y="1691"/>
                </a:lnTo>
                <a:lnTo>
                  <a:pt x="925" y="1744"/>
                </a:lnTo>
                <a:lnTo>
                  <a:pt x="1033" y="1834"/>
                </a:lnTo>
                <a:lnTo>
                  <a:pt x="1146" y="1908"/>
                </a:lnTo>
                <a:lnTo>
                  <a:pt x="1248" y="1972"/>
                </a:lnTo>
                <a:lnTo>
                  <a:pt x="1350" y="2025"/>
                </a:lnTo>
                <a:lnTo>
                  <a:pt x="1447" y="2062"/>
                </a:lnTo>
                <a:lnTo>
                  <a:pt x="1544" y="2088"/>
                </a:lnTo>
                <a:lnTo>
                  <a:pt x="1635" y="2115"/>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grpSp>
        <p:nvGrpSpPr>
          <p:cNvPr id="139325" name="Group 61"/>
          <p:cNvGrpSpPr>
            <a:grpSpLocks/>
          </p:cNvGrpSpPr>
          <p:nvPr/>
        </p:nvGrpSpPr>
        <p:grpSpPr bwMode="auto">
          <a:xfrm>
            <a:off x="2667000" y="1560513"/>
            <a:ext cx="3040063" cy="3773487"/>
            <a:chOff x="1680" y="983"/>
            <a:chExt cx="1915" cy="2377"/>
          </a:xfrm>
        </p:grpSpPr>
        <p:sp>
          <p:nvSpPr>
            <p:cNvPr id="139290" name="Oval 26"/>
            <p:cNvSpPr>
              <a:spLocks noChangeArrowheads="1"/>
            </p:cNvSpPr>
            <p:nvPr/>
          </p:nvSpPr>
          <p:spPr bwMode="auto">
            <a:xfrm>
              <a:off x="3312" y="326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1" name="Oval 27"/>
            <p:cNvSpPr>
              <a:spLocks noChangeArrowheads="1"/>
            </p:cNvSpPr>
            <p:nvPr/>
          </p:nvSpPr>
          <p:spPr bwMode="auto">
            <a:xfrm>
              <a:off x="1680" y="115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2" name="Oval 28"/>
            <p:cNvSpPr>
              <a:spLocks noChangeArrowheads="1"/>
            </p:cNvSpPr>
            <p:nvPr/>
          </p:nvSpPr>
          <p:spPr bwMode="auto">
            <a:xfrm>
              <a:off x="2112" y="216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3" name="Oval 29"/>
            <p:cNvSpPr>
              <a:spLocks noChangeArrowheads="1"/>
            </p:cNvSpPr>
            <p:nvPr/>
          </p:nvSpPr>
          <p:spPr bwMode="auto">
            <a:xfrm>
              <a:off x="2496" y="278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295" name="Rectangle 31"/>
            <p:cNvSpPr>
              <a:spLocks noChangeArrowheads="1"/>
            </p:cNvSpPr>
            <p:nvPr/>
          </p:nvSpPr>
          <p:spPr bwMode="auto">
            <a:xfrm>
              <a:off x="1811" y="983"/>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39296" name="Rectangle 32"/>
            <p:cNvSpPr>
              <a:spLocks noChangeArrowheads="1"/>
            </p:cNvSpPr>
            <p:nvPr/>
          </p:nvSpPr>
          <p:spPr bwMode="auto">
            <a:xfrm>
              <a:off x="2253" y="206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39297" name="Rectangle 33"/>
            <p:cNvSpPr>
              <a:spLocks noChangeArrowheads="1"/>
            </p:cNvSpPr>
            <p:nvPr/>
          </p:nvSpPr>
          <p:spPr bwMode="auto">
            <a:xfrm>
              <a:off x="2541" y="254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39298" name="Rectangle 34"/>
            <p:cNvSpPr>
              <a:spLocks noChangeArrowheads="1"/>
            </p:cNvSpPr>
            <p:nvPr/>
          </p:nvSpPr>
          <p:spPr bwMode="auto">
            <a:xfrm>
              <a:off x="2973" y="2877"/>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139299" name="Rectangle 35"/>
            <p:cNvSpPr>
              <a:spLocks noChangeArrowheads="1"/>
            </p:cNvSpPr>
            <p:nvPr/>
          </p:nvSpPr>
          <p:spPr bwMode="auto">
            <a:xfrm>
              <a:off x="3357" y="3021"/>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grpSp>
      <p:grpSp>
        <p:nvGrpSpPr>
          <p:cNvPr id="139326" name="Group 62"/>
          <p:cNvGrpSpPr>
            <a:grpSpLocks/>
          </p:cNvGrpSpPr>
          <p:nvPr/>
        </p:nvGrpSpPr>
        <p:grpSpPr bwMode="auto">
          <a:xfrm>
            <a:off x="2341563" y="1598613"/>
            <a:ext cx="6640512" cy="4017962"/>
            <a:chOff x="1475" y="1007"/>
            <a:chExt cx="4183" cy="2531"/>
          </a:xfrm>
        </p:grpSpPr>
        <p:sp>
          <p:nvSpPr>
            <p:cNvPr id="139315" name="Rectangle 51"/>
            <p:cNvSpPr>
              <a:spLocks noChangeArrowheads="1"/>
            </p:cNvSpPr>
            <p:nvPr/>
          </p:nvSpPr>
          <p:spPr bwMode="auto">
            <a:xfrm>
              <a:off x="2781" y="3117"/>
              <a:ext cx="242"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00" name="Line 36"/>
            <p:cNvSpPr>
              <a:spLocks noChangeShapeType="1"/>
            </p:cNvSpPr>
            <p:nvPr/>
          </p:nvSpPr>
          <p:spPr bwMode="auto">
            <a:xfrm>
              <a:off x="1716" y="1284"/>
              <a:ext cx="0" cy="892"/>
            </a:xfrm>
            <a:prstGeom prst="line">
              <a:avLst/>
            </a:prstGeom>
            <a:noFill/>
            <a:ln w="25400">
              <a:solidFill>
                <a:schemeClr val="tx1"/>
              </a:solidFill>
              <a:prstDash val="dash"/>
              <a:round/>
              <a:headEnd/>
              <a:tailEnd/>
            </a:ln>
            <a:effectLst/>
          </p:spPr>
          <p:txBody>
            <a:bodyPr wrap="none" anchor="ctr"/>
            <a:lstStyle/>
            <a:p>
              <a:endParaRPr lang="pt-BR"/>
            </a:p>
          </p:txBody>
        </p:sp>
        <p:sp>
          <p:nvSpPr>
            <p:cNvPr id="139301" name="Line 37"/>
            <p:cNvSpPr>
              <a:spLocks noChangeShapeType="1"/>
            </p:cNvSpPr>
            <p:nvPr/>
          </p:nvSpPr>
          <p:spPr bwMode="auto">
            <a:xfrm flipH="1">
              <a:off x="1736" y="2208"/>
              <a:ext cx="408" cy="0"/>
            </a:xfrm>
            <a:prstGeom prst="line">
              <a:avLst/>
            </a:prstGeom>
            <a:noFill/>
            <a:ln w="25400">
              <a:solidFill>
                <a:schemeClr val="tx1"/>
              </a:solidFill>
              <a:prstDash val="dash"/>
              <a:round/>
              <a:headEnd/>
              <a:tailEnd/>
            </a:ln>
            <a:effectLst/>
          </p:spPr>
          <p:txBody>
            <a:bodyPr wrap="none" anchor="ctr"/>
            <a:lstStyle/>
            <a:p>
              <a:endParaRPr lang="pt-BR"/>
            </a:p>
          </p:txBody>
        </p:sp>
        <p:sp>
          <p:nvSpPr>
            <p:cNvPr id="139302" name="Line 38"/>
            <p:cNvSpPr>
              <a:spLocks noChangeShapeType="1"/>
            </p:cNvSpPr>
            <p:nvPr/>
          </p:nvSpPr>
          <p:spPr bwMode="auto">
            <a:xfrm>
              <a:off x="2160" y="2244"/>
              <a:ext cx="0" cy="556"/>
            </a:xfrm>
            <a:prstGeom prst="line">
              <a:avLst/>
            </a:prstGeom>
            <a:noFill/>
            <a:ln w="25400">
              <a:solidFill>
                <a:schemeClr val="tx1"/>
              </a:solidFill>
              <a:prstDash val="dash"/>
              <a:round/>
              <a:headEnd/>
              <a:tailEnd/>
            </a:ln>
            <a:effectLst/>
          </p:spPr>
          <p:txBody>
            <a:bodyPr wrap="none" anchor="ctr"/>
            <a:lstStyle/>
            <a:p>
              <a:endParaRPr lang="pt-BR"/>
            </a:p>
          </p:txBody>
        </p:sp>
        <p:sp>
          <p:nvSpPr>
            <p:cNvPr id="139303" name="Line 39"/>
            <p:cNvSpPr>
              <a:spLocks noChangeShapeType="1"/>
            </p:cNvSpPr>
            <p:nvPr/>
          </p:nvSpPr>
          <p:spPr bwMode="auto">
            <a:xfrm flipH="1">
              <a:off x="2132" y="2832"/>
              <a:ext cx="396" cy="0"/>
            </a:xfrm>
            <a:prstGeom prst="line">
              <a:avLst/>
            </a:prstGeom>
            <a:noFill/>
            <a:ln w="25400">
              <a:solidFill>
                <a:schemeClr val="tx1"/>
              </a:solidFill>
              <a:prstDash val="dash"/>
              <a:round/>
              <a:headEnd/>
              <a:tailEnd/>
            </a:ln>
            <a:effectLst/>
          </p:spPr>
          <p:txBody>
            <a:bodyPr wrap="none" anchor="ctr"/>
            <a:lstStyle/>
            <a:p>
              <a:endParaRPr lang="pt-BR"/>
            </a:p>
          </p:txBody>
        </p:sp>
        <p:sp>
          <p:nvSpPr>
            <p:cNvPr id="139308" name="Rectangle 44"/>
            <p:cNvSpPr>
              <a:spLocks noChangeArrowheads="1"/>
            </p:cNvSpPr>
            <p:nvPr/>
          </p:nvSpPr>
          <p:spPr bwMode="auto">
            <a:xfrm>
              <a:off x="1475" y="1686"/>
              <a:ext cx="242" cy="229"/>
            </a:xfrm>
            <a:prstGeom prst="rect">
              <a:avLst/>
            </a:prstGeom>
            <a:noFill/>
            <a:ln w="12700">
              <a:noFill/>
              <a:miter lim="800000"/>
              <a:headEnd/>
              <a:tailEnd/>
            </a:ln>
            <a:effectLst/>
          </p:spPr>
          <p:txBody>
            <a:bodyPr wrap="none" lIns="90488" tIns="44450" rIns="90488" bIns="44450">
              <a:spAutoFit/>
            </a:bodyPr>
            <a:lstStyle/>
            <a:p>
              <a:pPr algn="l"/>
              <a:r>
                <a:rPr lang="en-US"/>
                <a:t>-6</a:t>
              </a:r>
            </a:p>
          </p:txBody>
        </p:sp>
        <p:sp>
          <p:nvSpPr>
            <p:cNvPr id="139309" name="Rectangle 45"/>
            <p:cNvSpPr>
              <a:spLocks noChangeArrowheads="1"/>
            </p:cNvSpPr>
            <p:nvPr/>
          </p:nvSpPr>
          <p:spPr bwMode="auto">
            <a:xfrm>
              <a:off x="1821" y="2205"/>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10" name="Rectangle 46"/>
            <p:cNvSpPr>
              <a:spLocks noChangeArrowheads="1"/>
            </p:cNvSpPr>
            <p:nvPr/>
          </p:nvSpPr>
          <p:spPr bwMode="auto">
            <a:xfrm>
              <a:off x="2253" y="2781"/>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13" name="Rectangle 49"/>
            <p:cNvSpPr>
              <a:spLocks noChangeArrowheads="1"/>
            </p:cNvSpPr>
            <p:nvPr/>
          </p:nvSpPr>
          <p:spPr bwMode="auto">
            <a:xfrm>
              <a:off x="1917" y="2397"/>
              <a:ext cx="242" cy="229"/>
            </a:xfrm>
            <a:prstGeom prst="rect">
              <a:avLst/>
            </a:prstGeom>
            <a:noFill/>
            <a:ln w="12700">
              <a:noFill/>
              <a:miter lim="800000"/>
              <a:headEnd/>
              <a:tailEnd/>
            </a:ln>
            <a:effectLst/>
          </p:spPr>
          <p:txBody>
            <a:bodyPr wrap="none" lIns="90488" tIns="44450" rIns="90488" bIns="44450">
              <a:spAutoFit/>
            </a:bodyPr>
            <a:lstStyle/>
            <a:p>
              <a:pPr algn="l"/>
              <a:r>
                <a:rPr lang="en-US"/>
                <a:t>-4</a:t>
              </a:r>
            </a:p>
          </p:txBody>
        </p:sp>
        <p:sp>
          <p:nvSpPr>
            <p:cNvPr id="139314" name="Rectangle 50"/>
            <p:cNvSpPr>
              <a:spLocks noChangeArrowheads="1"/>
            </p:cNvSpPr>
            <p:nvPr/>
          </p:nvSpPr>
          <p:spPr bwMode="auto">
            <a:xfrm>
              <a:off x="2301" y="2925"/>
              <a:ext cx="242" cy="229"/>
            </a:xfrm>
            <a:prstGeom prst="rect">
              <a:avLst/>
            </a:prstGeom>
            <a:noFill/>
            <a:ln w="12700">
              <a:noFill/>
              <a:miter lim="800000"/>
              <a:headEnd/>
              <a:tailEnd/>
            </a:ln>
            <a:effectLst/>
          </p:spPr>
          <p:txBody>
            <a:bodyPr wrap="none" lIns="90488" tIns="44450" rIns="90488" bIns="44450">
              <a:spAutoFit/>
            </a:bodyPr>
            <a:lstStyle/>
            <a:p>
              <a:pPr algn="l"/>
              <a:r>
                <a:rPr lang="en-US"/>
                <a:t>-2</a:t>
              </a:r>
            </a:p>
          </p:txBody>
        </p:sp>
        <p:sp>
          <p:nvSpPr>
            <p:cNvPr id="139305" name="Line 41"/>
            <p:cNvSpPr>
              <a:spLocks noChangeShapeType="1"/>
            </p:cNvSpPr>
            <p:nvPr/>
          </p:nvSpPr>
          <p:spPr bwMode="auto">
            <a:xfrm flipH="1">
              <a:off x="2540" y="3168"/>
              <a:ext cx="420" cy="0"/>
            </a:xfrm>
            <a:prstGeom prst="line">
              <a:avLst/>
            </a:prstGeom>
            <a:noFill/>
            <a:ln w="25400">
              <a:solidFill>
                <a:schemeClr val="tx1"/>
              </a:solidFill>
              <a:prstDash val="dash"/>
              <a:round/>
              <a:headEnd/>
              <a:tailEnd/>
            </a:ln>
            <a:effectLst/>
          </p:spPr>
          <p:txBody>
            <a:bodyPr wrap="none" anchor="ctr"/>
            <a:lstStyle/>
            <a:p>
              <a:endParaRPr lang="pt-BR"/>
            </a:p>
          </p:txBody>
        </p:sp>
        <p:sp>
          <p:nvSpPr>
            <p:cNvPr id="139306" name="Line 42"/>
            <p:cNvSpPr>
              <a:spLocks noChangeShapeType="1"/>
            </p:cNvSpPr>
            <p:nvPr/>
          </p:nvSpPr>
          <p:spPr bwMode="auto">
            <a:xfrm>
              <a:off x="2976" y="3252"/>
              <a:ext cx="0" cy="28"/>
            </a:xfrm>
            <a:prstGeom prst="line">
              <a:avLst/>
            </a:prstGeom>
            <a:noFill/>
            <a:ln w="25400">
              <a:solidFill>
                <a:schemeClr val="tx1"/>
              </a:solidFill>
              <a:prstDash val="dash"/>
              <a:round/>
              <a:headEnd/>
              <a:tailEnd/>
            </a:ln>
            <a:effectLst/>
          </p:spPr>
          <p:txBody>
            <a:bodyPr wrap="none" anchor="ctr"/>
            <a:lstStyle/>
            <a:p>
              <a:endParaRPr lang="pt-BR"/>
            </a:p>
          </p:txBody>
        </p:sp>
        <p:sp>
          <p:nvSpPr>
            <p:cNvPr id="139311" name="Rectangle 47"/>
            <p:cNvSpPr>
              <a:spLocks noChangeArrowheads="1"/>
            </p:cNvSpPr>
            <p:nvPr/>
          </p:nvSpPr>
          <p:spPr bwMode="auto">
            <a:xfrm>
              <a:off x="2589" y="3117"/>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294" name="Oval 30"/>
            <p:cNvSpPr>
              <a:spLocks noChangeArrowheads="1"/>
            </p:cNvSpPr>
            <p:nvPr/>
          </p:nvSpPr>
          <p:spPr bwMode="auto">
            <a:xfrm>
              <a:off x="2928" y="312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139304" name="Line 40"/>
            <p:cNvSpPr>
              <a:spLocks noChangeShapeType="1"/>
            </p:cNvSpPr>
            <p:nvPr/>
          </p:nvSpPr>
          <p:spPr bwMode="auto">
            <a:xfrm>
              <a:off x="2544" y="2916"/>
              <a:ext cx="0" cy="220"/>
            </a:xfrm>
            <a:prstGeom prst="line">
              <a:avLst/>
            </a:prstGeom>
            <a:noFill/>
            <a:ln w="25400">
              <a:solidFill>
                <a:schemeClr val="tx1"/>
              </a:solidFill>
              <a:prstDash val="dash"/>
              <a:round/>
              <a:headEnd/>
              <a:tailEnd/>
            </a:ln>
            <a:effectLst/>
          </p:spPr>
          <p:txBody>
            <a:bodyPr wrap="none" anchor="ctr"/>
            <a:lstStyle/>
            <a:p>
              <a:endParaRPr lang="pt-BR"/>
            </a:p>
          </p:txBody>
        </p:sp>
        <p:sp>
          <p:nvSpPr>
            <p:cNvPr id="139307" name="Line 43"/>
            <p:cNvSpPr>
              <a:spLocks noChangeShapeType="1"/>
            </p:cNvSpPr>
            <p:nvPr/>
          </p:nvSpPr>
          <p:spPr bwMode="auto">
            <a:xfrm flipH="1">
              <a:off x="2948" y="3312"/>
              <a:ext cx="396" cy="0"/>
            </a:xfrm>
            <a:prstGeom prst="line">
              <a:avLst/>
            </a:prstGeom>
            <a:noFill/>
            <a:ln w="25400">
              <a:solidFill>
                <a:schemeClr val="tx1"/>
              </a:solidFill>
              <a:prstDash val="dash"/>
              <a:round/>
              <a:headEnd/>
              <a:tailEnd/>
            </a:ln>
            <a:effectLst/>
          </p:spPr>
          <p:txBody>
            <a:bodyPr wrap="none" anchor="ctr"/>
            <a:lstStyle/>
            <a:p>
              <a:endParaRPr lang="pt-BR"/>
            </a:p>
          </p:txBody>
        </p:sp>
        <p:sp>
          <p:nvSpPr>
            <p:cNvPr id="139312" name="Rectangle 48"/>
            <p:cNvSpPr>
              <a:spLocks noChangeArrowheads="1"/>
            </p:cNvSpPr>
            <p:nvPr/>
          </p:nvSpPr>
          <p:spPr bwMode="auto">
            <a:xfrm>
              <a:off x="3021" y="3309"/>
              <a:ext cx="194" cy="229"/>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139319" name="Text Box 55"/>
            <p:cNvSpPr txBox="1">
              <a:spLocks noChangeArrowheads="1"/>
            </p:cNvSpPr>
            <p:nvPr/>
          </p:nvSpPr>
          <p:spPr bwMode="auto">
            <a:xfrm>
              <a:off x="2486" y="1007"/>
              <a:ext cx="3172" cy="585"/>
            </a:xfrm>
            <a:prstGeom prst="rect">
              <a:avLst/>
            </a:prstGeom>
            <a:solidFill>
              <a:schemeClr val="hlink"/>
            </a:solidFill>
            <a:ln w="12700">
              <a:solidFill>
                <a:schemeClr val="tx1"/>
              </a:solidFill>
              <a:miter lim="800000"/>
              <a:headEnd/>
              <a:tailEnd/>
            </a:ln>
            <a:effectLst/>
          </p:spPr>
          <p:txBody>
            <a:bodyPr wrap="none">
              <a:spAutoFit/>
            </a:bodyPr>
            <a:lstStyle/>
            <a:p>
              <a:pPr algn="l"/>
              <a:r>
                <a:rPr lang="en-US"/>
                <a:t>Observação: A quantidade de vestuário de </a:t>
              </a:r>
            </a:p>
            <a:p>
              <a:pPr algn="l"/>
              <a:r>
                <a:rPr lang="en-US"/>
                <a:t>que se abre mão para se obter uma unidade </a:t>
              </a:r>
            </a:p>
            <a:p>
              <a:pPr algn="l"/>
              <a:r>
                <a:rPr lang="en-US"/>
                <a:t>de alimento diminui de 6 para 1</a:t>
              </a:r>
            </a:p>
          </p:txBody>
        </p:sp>
      </p:grpSp>
      <p:sp>
        <p:nvSpPr>
          <p:cNvPr id="1392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92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9268" name="Rectangle 4"/>
          <p:cNvSpPr>
            <a:spLocks noGrp="1" noChangeArrowheads="1"/>
          </p:cNvSpPr>
          <p:nvPr>
            <p:ph type="title"/>
          </p:nvPr>
        </p:nvSpPr>
        <p:spPr>
          <a:noFill/>
          <a:ln/>
        </p:spPr>
        <p:txBody>
          <a:bodyPr/>
          <a:lstStyle/>
          <a:p>
            <a:r>
              <a:rPr lang="pt-BR"/>
              <a:t>Preferências do consumidor</a:t>
            </a:r>
          </a:p>
        </p:txBody>
      </p:sp>
      <p:sp>
        <p:nvSpPr>
          <p:cNvPr id="139273" name="Line 9"/>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39274" name="Line 10"/>
          <p:cNvSpPr>
            <a:spLocks noChangeShapeType="1"/>
          </p:cNvSpPr>
          <p:nvPr/>
        </p:nvSpPr>
        <p:spPr bwMode="auto">
          <a:xfrm>
            <a:off x="222408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139275" name="Rectangle 11"/>
          <p:cNvSpPr>
            <a:spLocks noChangeArrowheads="1"/>
          </p:cNvSpPr>
          <p:nvPr/>
        </p:nvSpPr>
        <p:spPr bwMode="auto">
          <a:xfrm>
            <a:off x="6496050" y="5226050"/>
            <a:ext cx="1603375" cy="9128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139276" name="Rectangle 12"/>
          <p:cNvSpPr>
            <a:spLocks noChangeArrowheads="1"/>
          </p:cNvSpPr>
          <p:nvPr/>
        </p:nvSpPr>
        <p:spPr bwMode="auto">
          <a:xfrm>
            <a:off x="301625" y="1620838"/>
            <a:ext cx="1539875" cy="912812"/>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a:t>
            </a:r>
          </a:p>
          <a:p>
            <a:r>
              <a:rPr lang="en-US"/>
              <a:t>por semana)</a:t>
            </a:r>
          </a:p>
        </p:txBody>
      </p:sp>
      <p:sp>
        <p:nvSpPr>
          <p:cNvPr id="139277" name="Rectangle 13"/>
          <p:cNvSpPr>
            <a:spLocks noChangeArrowheads="1"/>
          </p:cNvSpPr>
          <p:nvPr/>
        </p:nvSpPr>
        <p:spPr bwMode="auto">
          <a:xfrm>
            <a:off x="3255963"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139278" name="Rectangle 14"/>
          <p:cNvSpPr>
            <a:spLocks noChangeArrowheads="1"/>
          </p:cNvSpPr>
          <p:nvPr/>
        </p:nvSpPr>
        <p:spPr bwMode="auto">
          <a:xfrm>
            <a:off x="3895725"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139279" name="Rectangle 15"/>
          <p:cNvSpPr>
            <a:spLocks noChangeArrowheads="1"/>
          </p:cNvSpPr>
          <p:nvPr/>
        </p:nvSpPr>
        <p:spPr bwMode="auto">
          <a:xfrm>
            <a:off x="45354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139280" name="Rectangle 16"/>
          <p:cNvSpPr>
            <a:spLocks noChangeArrowheads="1"/>
          </p:cNvSpPr>
          <p:nvPr/>
        </p:nvSpPr>
        <p:spPr bwMode="auto">
          <a:xfrm>
            <a:off x="51768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5</a:t>
            </a:r>
          </a:p>
        </p:txBody>
      </p:sp>
      <p:sp>
        <p:nvSpPr>
          <p:cNvPr id="139281" name="Rectangle 17"/>
          <p:cNvSpPr>
            <a:spLocks noChangeArrowheads="1"/>
          </p:cNvSpPr>
          <p:nvPr/>
        </p:nvSpPr>
        <p:spPr bwMode="auto">
          <a:xfrm>
            <a:off x="2616200"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139282" name="Rectangle 18"/>
          <p:cNvSpPr>
            <a:spLocks noChangeArrowheads="1"/>
          </p:cNvSpPr>
          <p:nvPr/>
        </p:nvSpPr>
        <p:spPr bwMode="auto">
          <a:xfrm>
            <a:off x="1900238" y="53292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139283" name="Rectangle 19"/>
          <p:cNvSpPr>
            <a:spLocks noChangeArrowheads="1"/>
          </p:cNvSpPr>
          <p:nvPr/>
        </p:nvSpPr>
        <p:spPr bwMode="auto">
          <a:xfrm>
            <a:off x="1900238" y="481012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139284" name="Rectangle 20"/>
          <p:cNvSpPr>
            <a:spLocks noChangeArrowheads="1"/>
          </p:cNvSpPr>
          <p:nvPr/>
        </p:nvSpPr>
        <p:spPr bwMode="auto">
          <a:xfrm>
            <a:off x="1900238" y="42910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6</a:t>
            </a:r>
          </a:p>
        </p:txBody>
      </p:sp>
      <p:sp>
        <p:nvSpPr>
          <p:cNvPr id="139285" name="Rectangle 21"/>
          <p:cNvSpPr>
            <a:spLocks noChangeArrowheads="1"/>
          </p:cNvSpPr>
          <p:nvPr/>
        </p:nvSpPr>
        <p:spPr bwMode="auto">
          <a:xfrm>
            <a:off x="1900238" y="37719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8</a:t>
            </a:r>
          </a:p>
        </p:txBody>
      </p:sp>
      <p:sp>
        <p:nvSpPr>
          <p:cNvPr id="139286" name="Rectangle 22"/>
          <p:cNvSpPr>
            <a:spLocks noChangeArrowheads="1"/>
          </p:cNvSpPr>
          <p:nvPr/>
        </p:nvSpPr>
        <p:spPr bwMode="auto">
          <a:xfrm>
            <a:off x="1747838" y="325120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39287" name="Rectangle 23"/>
          <p:cNvSpPr>
            <a:spLocks noChangeArrowheads="1"/>
          </p:cNvSpPr>
          <p:nvPr/>
        </p:nvSpPr>
        <p:spPr bwMode="auto">
          <a:xfrm>
            <a:off x="1747838" y="27320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12</a:t>
            </a:r>
          </a:p>
        </p:txBody>
      </p:sp>
      <p:sp>
        <p:nvSpPr>
          <p:cNvPr id="139288" name="Rectangle 24"/>
          <p:cNvSpPr>
            <a:spLocks noChangeArrowheads="1"/>
          </p:cNvSpPr>
          <p:nvPr/>
        </p:nvSpPr>
        <p:spPr bwMode="auto">
          <a:xfrm>
            <a:off x="1747838" y="22129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14</a:t>
            </a:r>
          </a:p>
        </p:txBody>
      </p:sp>
      <p:sp>
        <p:nvSpPr>
          <p:cNvPr id="139289" name="Rectangle 25"/>
          <p:cNvSpPr>
            <a:spLocks noChangeArrowheads="1"/>
          </p:cNvSpPr>
          <p:nvPr/>
        </p:nvSpPr>
        <p:spPr bwMode="auto">
          <a:xfrm>
            <a:off x="1747838" y="16938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16</a:t>
            </a:r>
          </a:p>
        </p:txBody>
      </p:sp>
      <p:sp>
        <p:nvSpPr>
          <p:cNvPr id="139320" name="Text Box 56"/>
          <p:cNvSpPr txBox="1">
            <a:spLocks noChangeArrowheads="1"/>
          </p:cNvSpPr>
          <p:nvPr/>
        </p:nvSpPr>
        <p:spPr bwMode="auto">
          <a:xfrm>
            <a:off x="5911850" y="3705225"/>
            <a:ext cx="2724150" cy="1203325"/>
          </a:xfrm>
          <a:prstGeom prst="rect">
            <a:avLst/>
          </a:prstGeom>
          <a:solidFill>
            <a:schemeClr val="hlink"/>
          </a:solidFill>
          <a:ln w="12700">
            <a:solidFill>
              <a:schemeClr val="tx1"/>
            </a:solidFill>
            <a:miter lim="800000"/>
            <a:headEnd/>
            <a:tailEnd/>
          </a:ln>
          <a:effectLst/>
        </p:spPr>
        <p:txBody>
          <a:bodyPr wrap="none">
            <a:spAutoFit/>
          </a:bodyPr>
          <a:lstStyle/>
          <a:p>
            <a:pPr algn="l"/>
            <a:r>
              <a:rPr lang="en-US">
                <a:solidFill>
                  <a:srgbClr val="FF3300"/>
                </a:solidFill>
              </a:rPr>
              <a:t>Pergunta</a:t>
            </a:r>
            <a:r>
              <a:rPr lang="en-US"/>
              <a:t>: Essa relação</a:t>
            </a:r>
          </a:p>
          <a:p>
            <a:pPr algn="l"/>
            <a:r>
              <a:rPr lang="en-US"/>
              <a:t>também é válida ao </a:t>
            </a:r>
          </a:p>
          <a:p>
            <a:pPr algn="l"/>
            <a:r>
              <a:rPr lang="en-US"/>
              <a:t>abrir mão de alimento </a:t>
            </a:r>
          </a:p>
          <a:p>
            <a:pPr algn="l"/>
            <a:r>
              <a:rPr lang="en-US"/>
              <a:t>para obter vestuário?</a:t>
            </a:r>
          </a:p>
        </p:txBody>
      </p:sp>
      <p:sp>
        <p:nvSpPr>
          <p:cNvPr id="139327" name="Text Box 63"/>
          <p:cNvSpPr txBox="1">
            <a:spLocks noChangeArrowheads="1"/>
          </p:cNvSpPr>
          <p:nvPr/>
        </p:nvSpPr>
        <p:spPr bwMode="auto">
          <a:xfrm>
            <a:off x="4394200" y="942975"/>
            <a:ext cx="4749800"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Taxa marginal de substituição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72"/>
                                        </p:tgtEl>
                                        <p:attrNameLst>
                                          <p:attrName>style.visibility</p:attrName>
                                        </p:attrNameLst>
                                      </p:cBhvr>
                                      <p:to>
                                        <p:strVal val="visible"/>
                                      </p:to>
                                    </p:set>
                                    <p:animEffect transition="in" filter="wipe(left)">
                                      <p:cBhvr>
                                        <p:cTn id="7" dur="500"/>
                                        <p:tgtEl>
                                          <p:spTgt spid="1392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9325"/>
                                        </p:tgtEl>
                                        <p:attrNameLst>
                                          <p:attrName>style.visibility</p:attrName>
                                        </p:attrNameLst>
                                      </p:cBhvr>
                                      <p:to>
                                        <p:strVal val="visible"/>
                                      </p:to>
                                    </p:set>
                                    <p:animEffect transition="in" filter="wipe(left)">
                                      <p:cBhvr>
                                        <p:cTn id="12" dur="500"/>
                                        <p:tgtEl>
                                          <p:spTgt spid="1393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9326"/>
                                        </p:tgtEl>
                                        <p:attrNameLst>
                                          <p:attrName>style.visibility</p:attrName>
                                        </p:attrNameLst>
                                      </p:cBhvr>
                                      <p:to>
                                        <p:strVal val="visible"/>
                                      </p:to>
                                    </p:set>
                                    <p:animEffect transition="in" filter="wipe(left)">
                                      <p:cBhvr>
                                        <p:cTn id="17" dur="500"/>
                                        <p:tgtEl>
                                          <p:spTgt spid="1393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9320"/>
                                        </p:tgtEl>
                                        <p:attrNameLst>
                                          <p:attrName>style.visibility</p:attrName>
                                        </p:attrNameLst>
                                      </p:cBhvr>
                                      <p:to>
                                        <p:strVal val="visible"/>
                                      </p:to>
                                    </p:set>
                                    <p:animEffect transition="in" filter="wipe(left)">
                                      <p:cBhvr>
                                        <p:cTn id="22" dur="500"/>
                                        <p:tgtEl>
                                          <p:spTgt spid="139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2" grpId="0" animBg="1"/>
      <p:bldP spid="13932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B2CD1551-7DCF-49A0-9D63-52EB6022949E}" type="slidenum">
              <a:rPr lang="en-US"/>
              <a:pPr/>
              <a:t>24</a:t>
            </a:fld>
            <a:endParaRPr lang="en-US" b="0">
              <a:latin typeface="Times New Roman" pitchFamily="18" charset="0"/>
            </a:endParaRPr>
          </a:p>
        </p:txBody>
      </p:sp>
      <p:sp>
        <p:nvSpPr>
          <p:cNvPr id="1331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31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3124" name="Rectangle 4"/>
          <p:cNvSpPr>
            <a:spLocks noGrp="1" noChangeArrowheads="1"/>
          </p:cNvSpPr>
          <p:nvPr>
            <p:ph type="title"/>
          </p:nvPr>
        </p:nvSpPr>
        <p:spPr>
          <a:noFill/>
          <a:ln/>
        </p:spPr>
        <p:txBody>
          <a:bodyPr/>
          <a:lstStyle/>
          <a:p>
            <a:r>
              <a:rPr lang="pt-BR"/>
              <a:t>Preferências do consumidor</a:t>
            </a:r>
          </a:p>
        </p:txBody>
      </p:sp>
      <p:sp>
        <p:nvSpPr>
          <p:cNvPr id="133125" name="Rectangle 5"/>
          <p:cNvSpPr>
            <a:spLocks noGrp="1" noChangeArrowheads="1"/>
          </p:cNvSpPr>
          <p:nvPr>
            <p:ph type="body" idx="1"/>
          </p:nvPr>
        </p:nvSpPr>
        <p:spPr>
          <a:xfrm>
            <a:off x="1143000" y="1422400"/>
            <a:ext cx="7772400" cy="4521200"/>
          </a:xfrm>
          <a:noFill/>
          <a:ln/>
        </p:spPr>
        <p:txBody>
          <a:bodyPr/>
          <a:lstStyle/>
          <a:p>
            <a:pPr>
              <a:spcBef>
                <a:spcPct val="70000"/>
              </a:spcBef>
            </a:pPr>
            <a:r>
              <a:rPr lang="pt-BR">
                <a:solidFill>
                  <a:srgbClr val="FF3300"/>
                </a:solidFill>
              </a:rPr>
              <a:t>Taxa marginal de substituição</a:t>
            </a:r>
          </a:p>
          <a:p>
            <a:pPr>
              <a:spcBef>
                <a:spcPct val="70000"/>
              </a:spcBef>
            </a:pPr>
            <a:r>
              <a:rPr lang="pt-BR"/>
              <a:t>A </a:t>
            </a:r>
            <a:r>
              <a:rPr lang="pt-BR">
                <a:solidFill>
                  <a:srgbClr val="FF3300"/>
                </a:solidFill>
              </a:rPr>
              <a:t>taxa marginal de substituição (TMS)</a:t>
            </a:r>
            <a:r>
              <a:rPr lang="pt-BR"/>
              <a:t> mede a quantidade de uma mercadoria de que o consumidor está disposto a desistir para obter mais de outra.</a:t>
            </a:r>
          </a:p>
          <a:p>
            <a:pPr lvl="1">
              <a:buSzPct val="75000"/>
            </a:pPr>
            <a:r>
              <a:rPr lang="pt-BR"/>
              <a:t>É medida pela inclinação da curva de indiferença.</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57" name="Espaço Reservado para Número de Slide 3"/>
          <p:cNvSpPr>
            <a:spLocks noGrp="1"/>
          </p:cNvSpPr>
          <p:nvPr>
            <p:ph type="sldNum" sz="quarter" idx="11"/>
          </p:nvPr>
        </p:nvSpPr>
        <p:spPr/>
        <p:txBody>
          <a:bodyPr/>
          <a:lstStyle/>
          <a:p>
            <a:r>
              <a:rPr lang="en-US"/>
              <a:t>Slide </a:t>
            </a:r>
            <a:fld id="{69C27A7D-1EEE-4692-A81D-94154DDFB606}" type="slidenum">
              <a:rPr lang="en-US"/>
              <a:pPr/>
              <a:t>25</a:t>
            </a:fld>
            <a:endParaRPr lang="en-US" b="0">
              <a:latin typeface="Times New Roman" pitchFamily="18" charset="0"/>
            </a:endParaRPr>
          </a:p>
        </p:txBody>
      </p:sp>
      <p:sp>
        <p:nvSpPr>
          <p:cNvPr id="38297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297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2980" name="Rectangle 1028"/>
          <p:cNvSpPr>
            <a:spLocks noGrp="1" noChangeArrowheads="1"/>
          </p:cNvSpPr>
          <p:nvPr>
            <p:ph type="title"/>
          </p:nvPr>
        </p:nvSpPr>
        <p:spPr>
          <a:noFill/>
          <a:ln/>
        </p:spPr>
        <p:txBody>
          <a:bodyPr/>
          <a:lstStyle/>
          <a:p>
            <a:r>
              <a:rPr lang="pt-BR"/>
              <a:t>Preferências do consumidor</a:t>
            </a:r>
          </a:p>
        </p:txBody>
      </p:sp>
      <p:sp>
        <p:nvSpPr>
          <p:cNvPr id="382981" name="Freeform 1029"/>
          <p:cNvSpPr>
            <a:spLocks/>
          </p:cNvSpPr>
          <p:nvPr/>
        </p:nvSpPr>
        <p:spPr bwMode="auto">
          <a:xfrm>
            <a:off x="4110038" y="4440238"/>
            <a:ext cx="641350" cy="569912"/>
          </a:xfrm>
          <a:custGeom>
            <a:avLst/>
            <a:gdLst/>
            <a:ahLst/>
            <a:cxnLst>
              <a:cxn ang="0">
                <a:pos x="0" y="50"/>
              </a:cxn>
              <a:cxn ang="0">
                <a:pos x="24" y="25"/>
              </a:cxn>
              <a:cxn ang="0">
                <a:pos x="53" y="5"/>
              </a:cxn>
              <a:cxn ang="0">
                <a:pos x="72" y="0"/>
              </a:cxn>
              <a:cxn ang="0">
                <a:pos x="91" y="0"/>
              </a:cxn>
              <a:cxn ang="0">
                <a:pos x="211" y="106"/>
              </a:cxn>
              <a:cxn ang="0">
                <a:pos x="230" y="111"/>
              </a:cxn>
              <a:cxn ang="0">
                <a:pos x="254" y="101"/>
              </a:cxn>
              <a:cxn ang="0">
                <a:pos x="279" y="80"/>
              </a:cxn>
              <a:cxn ang="0">
                <a:pos x="307" y="55"/>
              </a:cxn>
              <a:cxn ang="0">
                <a:pos x="283" y="85"/>
              </a:cxn>
              <a:cxn ang="0">
                <a:pos x="269" y="116"/>
              </a:cxn>
              <a:cxn ang="0">
                <a:pos x="269" y="141"/>
              </a:cxn>
              <a:cxn ang="0">
                <a:pos x="274" y="156"/>
              </a:cxn>
              <a:cxn ang="0">
                <a:pos x="394" y="257"/>
              </a:cxn>
              <a:cxn ang="0">
                <a:pos x="403" y="272"/>
              </a:cxn>
              <a:cxn ang="0">
                <a:pos x="399" y="297"/>
              </a:cxn>
              <a:cxn ang="0">
                <a:pos x="384" y="328"/>
              </a:cxn>
              <a:cxn ang="0">
                <a:pos x="365" y="358"/>
              </a:cxn>
            </a:cxnLst>
            <a:rect l="0" t="0" r="r" b="b"/>
            <a:pathLst>
              <a:path w="404" h="359">
                <a:moveTo>
                  <a:pt x="0" y="50"/>
                </a:moveTo>
                <a:lnTo>
                  <a:pt x="24" y="25"/>
                </a:lnTo>
                <a:lnTo>
                  <a:pt x="53" y="5"/>
                </a:lnTo>
                <a:lnTo>
                  <a:pt x="72" y="0"/>
                </a:lnTo>
                <a:lnTo>
                  <a:pt x="91" y="0"/>
                </a:lnTo>
                <a:lnTo>
                  <a:pt x="211" y="106"/>
                </a:lnTo>
                <a:lnTo>
                  <a:pt x="230" y="111"/>
                </a:lnTo>
                <a:lnTo>
                  <a:pt x="254" y="101"/>
                </a:lnTo>
                <a:lnTo>
                  <a:pt x="279" y="80"/>
                </a:lnTo>
                <a:lnTo>
                  <a:pt x="307" y="55"/>
                </a:lnTo>
                <a:lnTo>
                  <a:pt x="283" y="85"/>
                </a:lnTo>
                <a:lnTo>
                  <a:pt x="269" y="116"/>
                </a:lnTo>
                <a:lnTo>
                  <a:pt x="269" y="141"/>
                </a:lnTo>
                <a:lnTo>
                  <a:pt x="274" y="156"/>
                </a:lnTo>
                <a:lnTo>
                  <a:pt x="394" y="257"/>
                </a:lnTo>
                <a:lnTo>
                  <a:pt x="403" y="272"/>
                </a:lnTo>
                <a:lnTo>
                  <a:pt x="399" y="297"/>
                </a:lnTo>
                <a:lnTo>
                  <a:pt x="384" y="328"/>
                </a:lnTo>
                <a:lnTo>
                  <a:pt x="365" y="358"/>
                </a:lnTo>
              </a:path>
            </a:pathLst>
          </a:custGeom>
          <a:noFill/>
          <a:ln w="12700" cap="rnd" cmpd="sng">
            <a:solidFill>
              <a:srgbClr val="FF0000"/>
            </a:solidFill>
            <a:prstDash val="solid"/>
            <a:round/>
            <a:headEnd type="none" w="med" len="med"/>
            <a:tailEnd type="none" w="med" len="med"/>
          </a:ln>
          <a:effectLst/>
        </p:spPr>
        <p:txBody>
          <a:bodyPr/>
          <a:lstStyle/>
          <a:p>
            <a:endParaRPr lang="pt-BR"/>
          </a:p>
        </p:txBody>
      </p:sp>
      <p:sp>
        <p:nvSpPr>
          <p:cNvPr id="382982" name="Freeform 1030"/>
          <p:cNvSpPr>
            <a:spLocks/>
          </p:cNvSpPr>
          <p:nvPr/>
        </p:nvSpPr>
        <p:spPr bwMode="auto">
          <a:xfrm>
            <a:off x="2762250" y="1876425"/>
            <a:ext cx="846138" cy="1646238"/>
          </a:xfrm>
          <a:custGeom>
            <a:avLst/>
            <a:gdLst/>
            <a:ahLst/>
            <a:cxnLst>
              <a:cxn ang="0">
                <a:pos x="0" y="17"/>
              </a:cxn>
              <a:cxn ang="0">
                <a:pos x="30" y="7"/>
              </a:cxn>
              <a:cxn ang="0">
                <a:pos x="55" y="3"/>
              </a:cxn>
              <a:cxn ang="0">
                <a:pos x="85" y="0"/>
              </a:cxn>
              <a:cxn ang="0">
                <a:pos x="107" y="3"/>
              </a:cxn>
              <a:cxn ang="0">
                <a:pos x="129" y="7"/>
              </a:cxn>
              <a:cxn ang="0">
                <a:pos x="147" y="17"/>
              </a:cxn>
              <a:cxn ang="0">
                <a:pos x="162" y="32"/>
              </a:cxn>
              <a:cxn ang="0">
                <a:pos x="173" y="46"/>
              </a:cxn>
              <a:cxn ang="0">
                <a:pos x="316" y="383"/>
              </a:cxn>
              <a:cxn ang="0">
                <a:pos x="326" y="401"/>
              </a:cxn>
              <a:cxn ang="0">
                <a:pos x="341" y="411"/>
              </a:cxn>
              <a:cxn ang="0">
                <a:pos x="359" y="422"/>
              </a:cxn>
              <a:cxn ang="0">
                <a:pos x="381" y="429"/>
              </a:cxn>
              <a:cxn ang="0">
                <a:pos x="403" y="429"/>
              </a:cxn>
              <a:cxn ang="0">
                <a:pos x="433" y="429"/>
              </a:cxn>
              <a:cxn ang="0">
                <a:pos x="458" y="422"/>
              </a:cxn>
              <a:cxn ang="0">
                <a:pos x="488" y="411"/>
              </a:cxn>
              <a:cxn ang="0">
                <a:pos x="462" y="426"/>
              </a:cxn>
              <a:cxn ang="0">
                <a:pos x="436" y="440"/>
              </a:cxn>
              <a:cxn ang="0">
                <a:pos x="418" y="458"/>
              </a:cxn>
              <a:cxn ang="0">
                <a:pos x="400" y="479"/>
              </a:cxn>
              <a:cxn ang="0">
                <a:pos x="389" y="497"/>
              </a:cxn>
              <a:cxn ang="0">
                <a:pos x="381" y="518"/>
              </a:cxn>
              <a:cxn ang="0">
                <a:pos x="381" y="536"/>
              </a:cxn>
              <a:cxn ang="0">
                <a:pos x="385" y="553"/>
              </a:cxn>
              <a:cxn ang="0">
                <a:pos x="528" y="894"/>
              </a:cxn>
              <a:cxn ang="0">
                <a:pos x="532" y="912"/>
              </a:cxn>
              <a:cxn ang="0">
                <a:pos x="532" y="933"/>
              </a:cxn>
              <a:cxn ang="0">
                <a:pos x="524" y="951"/>
              </a:cxn>
              <a:cxn ang="0">
                <a:pos x="513" y="972"/>
              </a:cxn>
              <a:cxn ang="0">
                <a:pos x="499" y="990"/>
              </a:cxn>
              <a:cxn ang="0">
                <a:pos x="480" y="1008"/>
              </a:cxn>
              <a:cxn ang="0">
                <a:pos x="429" y="1036"/>
              </a:cxn>
            </a:cxnLst>
            <a:rect l="0" t="0" r="r" b="b"/>
            <a:pathLst>
              <a:path w="533" h="1037">
                <a:moveTo>
                  <a:pt x="0" y="17"/>
                </a:moveTo>
                <a:lnTo>
                  <a:pt x="30" y="7"/>
                </a:lnTo>
                <a:lnTo>
                  <a:pt x="55" y="3"/>
                </a:lnTo>
                <a:lnTo>
                  <a:pt x="85" y="0"/>
                </a:lnTo>
                <a:lnTo>
                  <a:pt x="107" y="3"/>
                </a:lnTo>
                <a:lnTo>
                  <a:pt x="129" y="7"/>
                </a:lnTo>
                <a:lnTo>
                  <a:pt x="147" y="17"/>
                </a:lnTo>
                <a:lnTo>
                  <a:pt x="162" y="32"/>
                </a:lnTo>
                <a:lnTo>
                  <a:pt x="173" y="46"/>
                </a:lnTo>
                <a:lnTo>
                  <a:pt x="316" y="383"/>
                </a:lnTo>
                <a:lnTo>
                  <a:pt x="326" y="401"/>
                </a:lnTo>
                <a:lnTo>
                  <a:pt x="341" y="411"/>
                </a:lnTo>
                <a:lnTo>
                  <a:pt x="359" y="422"/>
                </a:lnTo>
                <a:lnTo>
                  <a:pt x="381" y="429"/>
                </a:lnTo>
                <a:lnTo>
                  <a:pt x="403" y="429"/>
                </a:lnTo>
                <a:lnTo>
                  <a:pt x="433" y="429"/>
                </a:lnTo>
                <a:lnTo>
                  <a:pt x="458" y="422"/>
                </a:lnTo>
                <a:lnTo>
                  <a:pt x="488" y="411"/>
                </a:lnTo>
                <a:lnTo>
                  <a:pt x="462" y="426"/>
                </a:lnTo>
                <a:lnTo>
                  <a:pt x="436" y="440"/>
                </a:lnTo>
                <a:lnTo>
                  <a:pt x="418" y="458"/>
                </a:lnTo>
                <a:lnTo>
                  <a:pt x="400" y="479"/>
                </a:lnTo>
                <a:lnTo>
                  <a:pt x="389" y="497"/>
                </a:lnTo>
                <a:lnTo>
                  <a:pt x="381" y="518"/>
                </a:lnTo>
                <a:lnTo>
                  <a:pt x="381" y="536"/>
                </a:lnTo>
                <a:lnTo>
                  <a:pt x="385" y="553"/>
                </a:lnTo>
                <a:lnTo>
                  <a:pt x="528" y="894"/>
                </a:lnTo>
                <a:lnTo>
                  <a:pt x="532" y="912"/>
                </a:lnTo>
                <a:lnTo>
                  <a:pt x="532" y="933"/>
                </a:lnTo>
                <a:lnTo>
                  <a:pt x="524" y="951"/>
                </a:lnTo>
                <a:lnTo>
                  <a:pt x="513" y="972"/>
                </a:lnTo>
                <a:lnTo>
                  <a:pt x="499" y="990"/>
                </a:lnTo>
                <a:lnTo>
                  <a:pt x="480" y="1008"/>
                </a:lnTo>
                <a:lnTo>
                  <a:pt x="429" y="1036"/>
                </a:lnTo>
              </a:path>
            </a:pathLst>
          </a:custGeom>
          <a:noFill/>
          <a:ln w="12700" cap="rnd" cmpd="sng">
            <a:solidFill>
              <a:srgbClr val="FF0000"/>
            </a:solidFill>
            <a:prstDash val="solid"/>
            <a:round/>
            <a:headEnd type="none" w="med" len="med"/>
            <a:tailEnd type="none" w="med" len="med"/>
          </a:ln>
          <a:effectLst/>
        </p:spPr>
        <p:txBody>
          <a:bodyPr/>
          <a:lstStyle/>
          <a:p>
            <a:endParaRPr lang="pt-BR"/>
          </a:p>
        </p:txBody>
      </p:sp>
      <p:sp>
        <p:nvSpPr>
          <p:cNvPr id="382983" name="Freeform 1031"/>
          <p:cNvSpPr>
            <a:spLocks/>
          </p:cNvSpPr>
          <p:nvPr/>
        </p:nvSpPr>
        <p:spPr bwMode="auto">
          <a:xfrm>
            <a:off x="2740025" y="1901825"/>
            <a:ext cx="2597150" cy="3359150"/>
          </a:xfrm>
          <a:custGeom>
            <a:avLst/>
            <a:gdLst/>
            <a:ahLst/>
            <a:cxnLst>
              <a:cxn ang="0">
                <a:pos x="0" y="0"/>
              </a:cxn>
              <a:cxn ang="0">
                <a:pos x="113" y="276"/>
              </a:cxn>
              <a:cxn ang="0">
                <a:pos x="221" y="541"/>
              </a:cxn>
              <a:cxn ang="0">
                <a:pos x="274" y="668"/>
              </a:cxn>
              <a:cxn ang="0">
                <a:pos x="328" y="790"/>
              </a:cxn>
              <a:cxn ang="0">
                <a:pos x="382" y="906"/>
              </a:cxn>
              <a:cxn ang="0">
                <a:pos x="436" y="1012"/>
              </a:cxn>
              <a:cxn ang="0">
                <a:pos x="484" y="1108"/>
              </a:cxn>
              <a:cxn ang="0">
                <a:pos x="533" y="1203"/>
              </a:cxn>
              <a:cxn ang="0">
                <a:pos x="581" y="1288"/>
              </a:cxn>
              <a:cxn ang="0">
                <a:pos x="629" y="1362"/>
              </a:cxn>
              <a:cxn ang="0">
                <a:pos x="721" y="1505"/>
              </a:cxn>
              <a:cxn ang="0">
                <a:pos x="818" y="1633"/>
              </a:cxn>
              <a:cxn ang="0">
                <a:pos x="871" y="1691"/>
              </a:cxn>
              <a:cxn ang="0">
                <a:pos x="925" y="1744"/>
              </a:cxn>
              <a:cxn ang="0">
                <a:pos x="1033" y="1834"/>
              </a:cxn>
              <a:cxn ang="0">
                <a:pos x="1146" y="1908"/>
              </a:cxn>
              <a:cxn ang="0">
                <a:pos x="1248" y="1972"/>
              </a:cxn>
              <a:cxn ang="0">
                <a:pos x="1350" y="2025"/>
              </a:cxn>
              <a:cxn ang="0">
                <a:pos x="1447" y="2062"/>
              </a:cxn>
              <a:cxn ang="0">
                <a:pos x="1544" y="2088"/>
              </a:cxn>
              <a:cxn ang="0">
                <a:pos x="1635" y="2115"/>
              </a:cxn>
            </a:cxnLst>
            <a:rect l="0" t="0" r="r" b="b"/>
            <a:pathLst>
              <a:path w="1636" h="2116">
                <a:moveTo>
                  <a:pt x="0" y="0"/>
                </a:moveTo>
                <a:lnTo>
                  <a:pt x="113" y="276"/>
                </a:lnTo>
                <a:lnTo>
                  <a:pt x="221" y="541"/>
                </a:lnTo>
                <a:lnTo>
                  <a:pt x="274" y="668"/>
                </a:lnTo>
                <a:lnTo>
                  <a:pt x="328" y="790"/>
                </a:lnTo>
                <a:lnTo>
                  <a:pt x="382" y="906"/>
                </a:lnTo>
                <a:lnTo>
                  <a:pt x="436" y="1012"/>
                </a:lnTo>
                <a:lnTo>
                  <a:pt x="484" y="1108"/>
                </a:lnTo>
                <a:lnTo>
                  <a:pt x="533" y="1203"/>
                </a:lnTo>
                <a:lnTo>
                  <a:pt x="581" y="1288"/>
                </a:lnTo>
                <a:lnTo>
                  <a:pt x="629" y="1362"/>
                </a:lnTo>
                <a:lnTo>
                  <a:pt x="721" y="1505"/>
                </a:lnTo>
                <a:lnTo>
                  <a:pt x="818" y="1633"/>
                </a:lnTo>
                <a:lnTo>
                  <a:pt x="871" y="1691"/>
                </a:lnTo>
                <a:lnTo>
                  <a:pt x="925" y="1744"/>
                </a:lnTo>
                <a:lnTo>
                  <a:pt x="1033" y="1834"/>
                </a:lnTo>
                <a:lnTo>
                  <a:pt x="1146" y="1908"/>
                </a:lnTo>
                <a:lnTo>
                  <a:pt x="1248" y="1972"/>
                </a:lnTo>
                <a:lnTo>
                  <a:pt x="1350" y="2025"/>
                </a:lnTo>
                <a:lnTo>
                  <a:pt x="1447" y="2062"/>
                </a:lnTo>
                <a:lnTo>
                  <a:pt x="1544" y="2088"/>
                </a:lnTo>
                <a:lnTo>
                  <a:pt x="1635" y="2115"/>
                </a:lnTo>
              </a:path>
            </a:pathLst>
          </a:custGeom>
          <a:noFill/>
          <a:ln w="50800" cap="rnd" cmpd="sng">
            <a:solidFill>
              <a:srgbClr val="993300"/>
            </a:solidFill>
            <a:prstDash val="solid"/>
            <a:round/>
            <a:headEnd type="none" w="med" len="med"/>
            <a:tailEnd type="none" w="med" len="med"/>
          </a:ln>
          <a:effectLst/>
        </p:spPr>
        <p:txBody>
          <a:bodyPr/>
          <a:lstStyle/>
          <a:p>
            <a:endParaRPr lang="pt-BR"/>
          </a:p>
        </p:txBody>
      </p:sp>
      <p:sp>
        <p:nvSpPr>
          <p:cNvPr id="382984" name="Line 1032"/>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82985" name="Line 1033"/>
          <p:cNvSpPr>
            <a:spLocks noChangeShapeType="1"/>
          </p:cNvSpPr>
          <p:nvPr/>
        </p:nvSpPr>
        <p:spPr bwMode="auto">
          <a:xfrm>
            <a:off x="222408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382986" name="Rectangle 1034"/>
          <p:cNvSpPr>
            <a:spLocks noChangeArrowheads="1"/>
          </p:cNvSpPr>
          <p:nvPr/>
        </p:nvSpPr>
        <p:spPr bwMode="auto">
          <a:xfrm>
            <a:off x="6500813" y="5251450"/>
            <a:ext cx="1603375" cy="9128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a:t>(unidades</a:t>
            </a:r>
          </a:p>
          <a:p>
            <a:pPr algn="l"/>
            <a:r>
              <a:rPr lang="en-US"/>
              <a:t> por semana)</a:t>
            </a:r>
          </a:p>
        </p:txBody>
      </p:sp>
      <p:sp>
        <p:nvSpPr>
          <p:cNvPr id="382987" name="Rectangle 1035"/>
          <p:cNvSpPr>
            <a:spLocks noChangeArrowheads="1"/>
          </p:cNvSpPr>
          <p:nvPr/>
        </p:nvSpPr>
        <p:spPr bwMode="auto">
          <a:xfrm>
            <a:off x="309563" y="1670050"/>
            <a:ext cx="1692275" cy="1187450"/>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 semana)</a:t>
            </a:r>
          </a:p>
          <a:p>
            <a:endParaRPr lang="en-US"/>
          </a:p>
        </p:txBody>
      </p:sp>
      <p:sp>
        <p:nvSpPr>
          <p:cNvPr id="382988" name="Rectangle 1036"/>
          <p:cNvSpPr>
            <a:spLocks noChangeArrowheads="1"/>
          </p:cNvSpPr>
          <p:nvPr/>
        </p:nvSpPr>
        <p:spPr bwMode="auto">
          <a:xfrm>
            <a:off x="3255963"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2989" name="Rectangle 1037"/>
          <p:cNvSpPr>
            <a:spLocks noChangeArrowheads="1"/>
          </p:cNvSpPr>
          <p:nvPr/>
        </p:nvSpPr>
        <p:spPr bwMode="auto">
          <a:xfrm>
            <a:off x="3895725"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2990" name="Rectangle 1038"/>
          <p:cNvSpPr>
            <a:spLocks noChangeArrowheads="1"/>
          </p:cNvSpPr>
          <p:nvPr/>
        </p:nvSpPr>
        <p:spPr bwMode="auto">
          <a:xfrm>
            <a:off x="45354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2991" name="Rectangle 1039"/>
          <p:cNvSpPr>
            <a:spLocks noChangeArrowheads="1"/>
          </p:cNvSpPr>
          <p:nvPr/>
        </p:nvSpPr>
        <p:spPr bwMode="auto">
          <a:xfrm>
            <a:off x="51768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5</a:t>
            </a:r>
          </a:p>
        </p:txBody>
      </p:sp>
      <p:sp>
        <p:nvSpPr>
          <p:cNvPr id="382992" name="Rectangle 1040"/>
          <p:cNvSpPr>
            <a:spLocks noChangeArrowheads="1"/>
          </p:cNvSpPr>
          <p:nvPr/>
        </p:nvSpPr>
        <p:spPr bwMode="auto">
          <a:xfrm>
            <a:off x="2616200" y="5865813"/>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2993" name="Rectangle 1041"/>
          <p:cNvSpPr>
            <a:spLocks noChangeArrowheads="1"/>
          </p:cNvSpPr>
          <p:nvPr/>
        </p:nvSpPr>
        <p:spPr bwMode="auto">
          <a:xfrm>
            <a:off x="1900238" y="53292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2994" name="Rectangle 1042"/>
          <p:cNvSpPr>
            <a:spLocks noChangeArrowheads="1"/>
          </p:cNvSpPr>
          <p:nvPr/>
        </p:nvSpPr>
        <p:spPr bwMode="auto">
          <a:xfrm>
            <a:off x="1900238" y="481012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2995" name="Rectangle 1043"/>
          <p:cNvSpPr>
            <a:spLocks noChangeArrowheads="1"/>
          </p:cNvSpPr>
          <p:nvPr/>
        </p:nvSpPr>
        <p:spPr bwMode="auto">
          <a:xfrm>
            <a:off x="1900238" y="42910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6</a:t>
            </a:r>
          </a:p>
        </p:txBody>
      </p:sp>
      <p:sp>
        <p:nvSpPr>
          <p:cNvPr id="382996" name="Rectangle 1044"/>
          <p:cNvSpPr>
            <a:spLocks noChangeArrowheads="1"/>
          </p:cNvSpPr>
          <p:nvPr/>
        </p:nvSpPr>
        <p:spPr bwMode="auto">
          <a:xfrm>
            <a:off x="1900238" y="37719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8</a:t>
            </a:r>
          </a:p>
        </p:txBody>
      </p:sp>
      <p:sp>
        <p:nvSpPr>
          <p:cNvPr id="382997" name="Rectangle 1045"/>
          <p:cNvSpPr>
            <a:spLocks noChangeArrowheads="1"/>
          </p:cNvSpPr>
          <p:nvPr/>
        </p:nvSpPr>
        <p:spPr bwMode="auto">
          <a:xfrm>
            <a:off x="1747838" y="325120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382998" name="Rectangle 1046"/>
          <p:cNvSpPr>
            <a:spLocks noChangeArrowheads="1"/>
          </p:cNvSpPr>
          <p:nvPr/>
        </p:nvSpPr>
        <p:spPr bwMode="auto">
          <a:xfrm>
            <a:off x="1747838" y="27320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12</a:t>
            </a:r>
          </a:p>
        </p:txBody>
      </p:sp>
      <p:sp>
        <p:nvSpPr>
          <p:cNvPr id="382999" name="Rectangle 1047"/>
          <p:cNvSpPr>
            <a:spLocks noChangeArrowheads="1"/>
          </p:cNvSpPr>
          <p:nvPr/>
        </p:nvSpPr>
        <p:spPr bwMode="auto">
          <a:xfrm>
            <a:off x="1747838" y="22129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14</a:t>
            </a:r>
          </a:p>
        </p:txBody>
      </p:sp>
      <p:sp>
        <p:nvSpPr>
          <p:cNvPr id="383000" name="Rectangle 1048"/>
          <p:cNvSpPr>
            <a:spLocks noChangeArrowheads="1"/>
          </p:cNvSpPr>
          <p:nvPr/>
        </p:nvSpPr>
        <p:spPr bwMode="auto">
          <a:xfrm>
            <a:off x="1747838" y="169386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16</a:t>
            </a:r>
          </a:p>
        </p:txBody>
      </p:sp>
      <p:sp>
        <p:nvSpPr>
          <p:cNvPr id="383001" name="Oval 1049"/>
          <p:cNvSpPr>
            <a:spLocks noChangeArrowheads="1"/>
          </p:cNvSpPr>
          <p:nvPr/>
        </p:nvSpPr>
        <p:spPr bwMode="auto">
          <a:xfrm>
            <a:off x="5257800" y="51816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2" name="Oval 1050"/>
          <p:cNvSpPr>
            <a:spLocks noChangeArrowheads="1"/>
          </p:cNvSpPr>
          <p:nvPr/>
        </p:nvSpPr>
        <p:spPr bwMode="auto">
          <a:xfrm>
            <a:off x="2667000" y="18288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3" name="Oval 1051"/>
          <p:cNvSpPr>
            <a:spLocks noChangeArrowheads="1"/>
          </p:cNvSpPr>
          <p:nvPr/>
        </p:nvSpPr>
        <p:spPr bwMode="auto">
          <a:xfrm>
            <a:off x="3352800" y="34290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4" name="Oval 1052"/>
          <p:cNvSpPr>
            <a:spLocks noChangeArrowheads="1"/>
          </p:cNvSpPr>
          <p:nvPr/>
        </p:nvSpPr>
        <p:spPr bwMode="auto">
          <a:xfrm>
            <a:off x="3962400" y="44196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5" name="Oval 1053"/>
          <p:cNvSpPr>
            <a:spLocks noChangeArrowheads="1"/>
          </p:cNvSpPr>
          <p:nvPr/>
        </p:nvSpPr>
        <p:spPr bwMode="auto">
          <a:xfrm>
            <a:off x="4648200" y="49530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383006" name="Rectangle 1054"/>
          <p:cNvSpPr>
            <a:spLocks noChangeArrowheads="1"/>
          </p:cNvSpPr>
          <p:nvPr/>
        </p:nvSpPr>
        <p:spPr bwMode="auto">
          <a:xfrm>
            <a:off x="2874963" y="1560513"/>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383007" name="Rectangle 1055"/>
          <p:cNvSpPr>
            <a:spLocks noChangeArrowheads="1"/>
          </p:cNvSpPr>
          <p:nvPr/>
        </p:nvSpPr>
        <p:spPr bwMode="auto">
          <a:xfrm>
            <a:off x="3576638" y="32718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383008" name="Rectangle 1056"/>
          <p:cNvSpPr>
            <a:spLocks noChangeArrowheads="1"/>
          </p:cNvSpPr>
          <p:nvPr/>
        </p:nvSpPr>
        <p:spPr bwMode="auto">
          <a:xfrm>
            <a:off x="4033838" y="40338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383009" name="Rectangle 1057"/>
          <p:cNvSpPr>
            <a:spLocks noChangeArrowheads="1"/>
          </p:cNvSpPr>
          <p:nvPr/>
        </p:nvSpPr>
        <p:spPr bwMode="auto">
          <a:xfrm>
            <a:off x="4719638" y="4567238"/>
            <a:ext cx="350837" cy="393700"/>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383010" name="Rectangle 1058"/>
          <p:cNvSpPr>
            <a:spLocks noChangeArrowheads="1"/>
          </p:cNvSpPr>
          <p:nvPr/>
        </p:nvSpPr>
        <p:spPr bwMode="auto">
          <a:xfrm>
            <a:off x="5329238" y="4795838"/>
            <a:ext cx="377825" cy="393700"/>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sp>
        <p:nvSpPr>
          <p:cNvPr id="383011" name="Line 1059"/>
          <p:cNvSpPr>
            <a:spLocks noChangeShapeType="1"/>
          </p:cNvSpPr>
          <p:nvPr/>
        </p:nvSpPr>
        <p:spPr bwMode="auto">
          <a:xfrm>
            <a:off x="2743200" y="2038350"/>
            <a:ext cx="0" cy="1416050"/>
          </a:xfrm>
          <a:prstGeom prst="line">
            <a:avLst/>
          </a:prstGeom>
          <a:noFill/>
          <a:ln w="25400">
            <a:solidFill>
              <a:schemeClr val="tx1"/>
            </a:solidFill>
            <a:prstDash val="dash"/>
            <a:round/>
            <a:headEnd/>
            <a:tailEnd/>
          </a:ln>
          <a:effectLst/>
        </p:spPr>
        <p:txBody>
          <a:bodyPr wrap="none" anchor="ctr"/>
          <a:lstStyle/>
          <a:p>
            <a:endParaRPr lang="pt-BR"/>
          </a:p>
        </p:txBody>
      </p:sp>
      <p:sp>
        <p:nvSpPr>
          <p:cNvPr id="383012" name="Line 1060"/>
          <p:cNvSpPr>
            <a:spLocks noChangeShapeType="1"/>
          </p:cNvSpPr>
          <p:nvPr/>
        </p:nvSpPr>
        <p:spPr bwMode="auto">
          <a:xfrm flipH="1">
            <a:off x="2698750" y="3505200"/>
            <a:ext cx="7048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3" name="Line 1061"/>
          <p:cNvSpPr>
            <a:spLocks noChangeShapeType="1"/>
          </p:cNvSpPr>
          <p:nvPr/>
        </p:nvSpPr>
        <p:spPr bwMode="auto">
          <a:xfrm>
            <a:off x="3429000" y="3562350"/>
            <a:ext cx="0" cy="882650"/>
          </a:xfrm>
          <a:prstGeom prst="line">
            <a:avLst/>
          </a:prstGeom>
          <a:noFill/>
          <a:ln w="25400">
            <a:solidFill>
              <a:schemeClr val="tx1"/>
            </a:solidFill>
            <a:prstDash val="dash"/>
            <a:round/>
            <a:headEnd/>
            <a:tailEnd/>
          </a:ln>
          <a:effectLst/>
        </p:spPr>
        <p:txBody>
          <a:bodyPr wrap="none" anchor="ctr"/>
          <a:lstStyle/>
          <a:p>
            <a:endParaRPr lang="pt-BR"/>
          </a:p>
        </p:txBody>
      </p:sp>
      <p:sp>
        <p:nvSpPr>
          <p:cNvPr id="383014" name="Line 1062"/>
          <p:cNvSpPr>
            <a:spLocks noChangeShapeType="1"/>
          </p:cNvSpPr>
          <p:nvPr/>
        </p:nvSpPr>
        <p:spPr bwMode="auto">
          <a:xfrm flipH="1">
            <a:off x="3384550" y="4495800"/>
            <a:ext cx="6286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5" name="Line 1063"/>
          <p:cNvSpPr>
            <a:spLocks noChangeShapeType="1"/>
          </p:cNvSpPr>
          <p:nvPr/>
        </p:nvSpPr>
        <p:spPr bwMode="auto">
          <a:xfrm>
            <a:off x="4038600" y="4629150"/>
            <a:ext cx="0" cy="349250"/>
          </a:xfrm>
          <a:prstGeom prst="line">
            <a:avLst/>
          </a:prstGeom>
          <a:noFill/>
          <a:ln w="25400">
            <a:solidFill>
              <a:schemeClr val="tx1"/>
            </a:solidFill>
            <a:prstDash val="dash"/>
            <a:round/>
            <a:headEnd/>
            <a:tailEnd/>
          </a:ln>
          <a:effectLst/>
        </p:spPr>
        <p:txBody>
          <a:bodyPr wrap="none" anchor="ctr"/>
          <a:lstStyle/>
          <a:p>
            <a:endParaRPr lang="pt-BR"/>
          </a:p>
        </p:txBody>
      </p:sp>
      <p:sp>
        <p:nvSpPr>
          <p:cNvPr id="383016" name="Line 1064"/>
          <p:cNvSpPr>
            <a:spLocks noChangeShapeType="1"/>
          </p:cNvSpPr>
          <p:nvPr/>
        </p:nvSpPr>
        <p:spPr bwMode="auto">
          <a:xfrm flipH="1">
            <a:off x="3994150" y="5029200"/>
            <a:ext cx="7048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7" name="Line 1065"/>
          <p:cNvSpPr>
            <a:spLocks noChangeShapeType="1"/>
          </p:cNvSpPr>
          <p:nvPr/>
        </p:nvSpPr>
        <p:spPr bwMode="auto">
          <a:xfrm>
            <a:off x="4724400" y="5162550"/>
            <a:ext cx="0" cy="44450"/>
          </a:xfrm>
          <a:prstGeom prst="line">
            <a:avLst/>
          </a:prstGeom>
          <a:noFill/>
          <a:ln w="25400">
            <a:solidFill>
              <a:schemeClr val="tx1"/>
            </a:solidFill>
            <a:prstDash val="dash"/>
            <a:round/>
            <a:headEnd/>
            <a:tailEnd/>
          </a:ln>
          <a:effectLst/>
        </p:spPr>
        <p:txBody>
          <a:bodyPr wrap="none" anchor="ctr"/>
          <a:lstStyle/>
          <a:p>
            <a:endParaRPr lang="pt-BR"/>
          </a:p>
        </p:txBody>
      </p:sp>
      <p:sp>
        <p:nvSpPr>
          <p:cNvPr id="383018" name="Line 1066"/>
          <p:cNvSpPr>
            <a:spLocks noChangeShapeType="1"/>
          </p:cNvSpPr>
          <p:nvPr/>
        </p:nvSpPr>
        <p:spPr bwMode="auto">
          <a:xfrm flipH="1">
            <a:off x="4679950" y="5257800"/>
            <a:ext cx="628650" cy="0"/>
          </a:xfrm>
          <a:prstGeom prst="line">
            <a:avLst/>
          </a:prstGeom>
          <a:noFill/>
          <a:ln w="25400">
            <a:solidFill>
              <a:schemeClr val="tx1"/>
            </a:solidFill>
            <a:prstDash val="dash"/>
            <a:round/>
            <a:headEnd/>
            <a:tailEnd/>
          </a:ln>
          <a:effectLst/>
        </p:spPr>
        <p:txBody>
          <a:bodyPr wrap="none" anchor="ctr"/>
          <a:lstStyle/>
          <a:p>
            <a:endParaRPr lang="pt-BR"/>
          </a:p>
        </p:txBody>
      </p:sp>
      <p:sp>
        <p:nvSpPr>
          <p:cNvPr id="383019" name="Rectangle 1067"/>
          <p:cNvSpPr>
            <a:spLocks noChangeArrowheads="1"/>
          </p:cNvSpPr>
          <p:nvPr/>
        </p:nvSpPr>
        <p:spPr bwMode="auto">
          <a:xfrm>
            <a:off x="2341563" y="2676525"/>
            <a:ext cx="384175" cy="363538"/>
          </a:xfrm>
          <a:prstGeom prst="rect">
            <a:avLst/>
          </a:prstGeom>
          <a:noFill/>
          <a:ln w="12700">
            <a:noFill/>
            <a:miter lim="800000"/>
            <a:headEnd/>
            <a:tailEnd/>
          </a:ln>
          <a:effectLst/>
        </p:spPr>
        <p:txBody>
          <a:bodyPr wrap="none" lIns="90488" tIns="44450" rIns="90488" bIns="44450">
            <a:spAutoFit/>
          </a:bodyPr>
          <a:lstStyle/>
          <a:p>
            <a:pPr algn="l"/>
            <a:r>
              <a:rPr lang="en-US"/>
              <a:t>-6</a:t>
            </a:r>
          </a:p>
        </p:txBody>
      </p:sp>
      <p:sp>
        <p:nvSpPr>
          <p:cNvPr id="383020" name="Rectangle 1068"/>
          <p:cNvSpPr>
            <a:spLocks noChangeArrowheads="1"/>
          </p:cNvSpPr>
          <p:nvPr/>
        </p:nvSpPr>
        <p:spPr bwMode="auto">
          <a:xfrm>
            <a:off x="2890838" y="35004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1" name="Rectangle 1069"/>
          <p:cNvSpPr>
            <a:spLocks noChangeArrowheads="1"/>
          </p:cNvSpPr>
          <p:nvPr/>
        </p:nvSpPr>
        <p:spPr bwMode="auto">
          <a:xfrm>
            <a:off x="3576638" y="44148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2" name="Rectangle 1070"/>
          <p:cNvSpPr>
            <a:spLocks noChangeArrowheads="1"/>
          </p:cNvSpPr>
          <p:nvPr/>
        </p:nvSpPr>
        <p:spPr bwMode="auto">
          <a:xfrm>
            <a:off x="4110038" y="49482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3" name="Rectangle 1071"/>
          <p:cNvSpPr>
            <a:spLocks noChangeArrowheads="1"/>
          </p:cNvSpPr>
          <p:nvPr/>
        </p:nvSpPr>
        <p:spPr bwMode="auto">
          <a:xfrm>
            <a:off x="4795838" y="5253038"/>
            <a:ext cx="3079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4" name="Rectangle 1072"/>
          <p:cNvSpPr>
            <a:spLocks noChangeArrowheads="1"/>
          </p:cNvSpPr>
          <p:nvPr/>
        </p:nvSpPr>
        <p:spPr bwMode="auto">
          <a:xfrm>
            <a:off x="3043238" y="3805238"/>
            <a:ext cx="384175" cy="363537"/>
          </a:xfrm>
          <a:prstGeom prst="rect">
            <a:avLst/>
          </a:prstGeom>
          <a:noFill/>
          <a:ln w="12700">
            <a:noFill/>
            <a:miter lim="800000"/>
            <a:headEnd/>
            <a:tailEnd/>
          </a:ln>
          <a:effectLst/>
        </p:spPr>
        <p:txBody>
          <a:bodyPr wrap="none" lIns="90488" tIns="44450" rIns="90488" bIns="44450">
            <a:spAutoFit/>
          </a:bodyPr>
          <a:lstStyle/>
          <a:p>
            <a:pPr algn="l"/>
            <a:r>
              <a:rPr lang="en-US"/>
              <a:t>-4</a:t>
            </a:r>
          </a:p>
        </p:txBody>
      </p:sp>
      <p:sp>
        <p:nvSpPr>
          <p:cNvPr id="383025" name="Rectangle 1073"/>
          <p:cNvSpPr>
            <a:spLocks noChangeArrowheads="1"/>
          </p:cNvSpPr>
          <p:nvPr/>
        </p:nvSpPr>
        <p:spPr bwMode="auto">
          <a:xfrm>
            <a:off x="3652838" y="4643438"/>
            <a:ext cx="384175" cy="363537"/>
          </a:xfrm>
          <a:prstGeom prst="rect">
            <a:avLst/>
          </a:prstGeom>
          <a:noFill/>
          <a:ln w="12700">
            <a:noFill/>
            <a:miter lim="800000"/>
            <a:headEnd/>
            <a:tailEnd/>
          </a:ln>
          <a:effectLst/>
        </p:spPr>
        <p:txBody>
          <a:bodyPr wrap="none" lIns="90488" tIns="44450" rIns="90488" bIns="44450">
            <a:spAutoFit/>
          </a:bodyPr>
          <a:lstStyle/>
          <a:p>
            <a:pPr algn="l"/>
            <a:r>
              <a:rPr lang="en-US"/>
              <a:t>-2</a:t>
            </a:r>
          </a:p>
        </p:txBody>
      </p:sp>
      <p:sp>
        <p:nvSpPr>
          <p:cNvPr id="383026" name="Rectangle 1074"/>
          <p:cNvSpPr>
            <a:spLocks noChangeArrowheads="1"/>
          </p:cNvSpPr>
          <p:nvPr/>
        </p:nvSpPr>
        <p:spPr bwMode="auto">
          <a:xfrm>
            <a:off x="4414838" y="4948238"/>
            <a:ext cx="384175" cy="363537"/>
          </a:xfrm>
          <a:prstGeom prst="rect">
            <a:avLst/>
          </a:prstGeom>
          <a:noFill/>
          <a:ln w="12700">
            <a:noFill/>
            <a:miter lim="800000"/>
            <a:headEnd/>
            <a:tailEnd/>
          </a:ln>
          <a:effectLst/>
        </p:spPr>
        <p:txBody>
          <a:bodyPr wrap="none" lIns="90488" tIns="44450" rIns="90488" bIns="44450">
            <a:spAutoFit/>
          </a:bodyPr>
          <a:lstStyle/>
          <a:p>
            <a:pPr algn="l"/>
            <a:r>
              <a:rPr lang="en-US"/>
              <a:t>-1</a:t>
            </a:r>
          </a:p>
        </p:txBody>
      </p:sp>
      <p:sp>
        <p:nvSpPr>
          <p:cNvPr id="383027" name="Rectangle 1075"/>
          <p:cNvSpPr>
            <a:spLocks noChangeArrowheads="1"/>
          </p:cNvSpPr>
          <p:nvPr/>
        </p:nvSpPr>
        <p:spPr bwMode="auto">
          <a:xfrm>
            <a:off x="3713163" y="2246313"/>
            <a:ext cx="1146175" cy="393700"/>
          </a:xfrm>
          <a:prstGeom prst="rect">
            <a:avLst/>
          </a:prstGeom>
          <a:noFill/>
          <a:ln w="12700">
            <a:noFill/>
            <a:miter lim="800000"/>
            <a:headEnd/>
            <a:tailEnd/>
          </a:ln>
          <a:effectLst/>
        </p:spPr>
        <p:txBody>
          <a:bodyPr wrap="none" lIns="90488" tIns="44450" rIns="90488" bIns="44450">
            <a:spAutoFit/>
          </a:bodyPr>
          <a:lstStyle/>
          <a:p>
            <a:pPr algn="l"/>
            <a:r>
              <a:rPr lang="en-US" sz="2000" i="1"/>
              <a:t>TMS</a:t>
            </a:r>
            <a:r>
              <a:rPr lang="en-US" sz="2000"/>
              <a:t> = 6</a:t>
            </a:r>
          </a:p>
        </p:txBody>
      </p:sp>
      <p:sp>
        <p:nvSpPr>
          <p:cNvPr id="383028" name="Rectangle 1076"/>
          <p:cNvSpPr>
            <a:spLocks noChangeArrowheads="1"/>
          </p:cNvSpPr>
          <p:nvPr/>
        </p:nvSpPr>
        <p:spPr bwMode="auto">
          <a:xfrm>
            <a:off x="4641850" y="4108450"/>
            <a:ext cx="1146175" cy="393700"/>
          </a:xfrm>
          <a:prstGeom prst="rect">
            <a:avLst/>
          </a:prstGeom>
          <a:noFill/>
          <a:ln w="12700">
            <a:noFill/>
            <a:miter lim="800000"/>
            <a:headEnd/>
            <a:tailEnd/>
          </a:ln>
          <a:effectLst/>
        </p:spPr>
        <p:txBody>
          <a:bodyPr wrap="none" lIns="90488" tIns="44450" rIns="90488" bIns="44450">
            <a:spAutoFit/>
          </a:bodyPr>
          <a:lstStyle/>
          <a:p>
            <a:pPr algn="l"/>
            <a:r>
              <a:rPr lang="en-US" sz="2000" i="1"/>
              <a:t>TMS</a:t>
            </a:r>
            <a:r>
              <a:rPr lang="en-US" sz="2000"/>
              <a:t> = 2</a:t>
            </a:r>
          </a:p>
        </p:txBody>
      </p:sp>
      <p:sp>
        <p:nvSpPr>
          <p:cNvPr id="383030" name="Rectangle 1078"/>
          <p:cNvSpPr>
            <a:spLocks noChangeArrowheads="1"/>
          </p:cNvSpPr>
          <p:nvPr/>
        </p:nvSpPr>
        <p:spPr bwMode="auto">
          <a:xfrm>
            <a:off x="5403850" y="1752600"/>
            <a:ext cx="3232150" cy="11239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67968" name="Object 1024">
            <a:hlinkClick r:id="" action="ppaction://ole?verb=0"/>
          </p:cNvPr>
          <p:cNvGraphicFramePr>
            <a:graphicFrameLocks/>
          </p:cNvGraphicFramePr>
          <p:nvPr/>
        </p:nvGraphicFramePr>
        <p:xfrm>
          <a:off x="5556250" y="1952625"/>
          <a:ext cx="2884488" cy="776288"/>
        </p:xfrm>
        <a:graphic>
          <a:graphicData uri="http://schemas.openxmlformats.org/presentationml/2006/ole">
            <p:oleObj spid="_x0000_s467968" name="Equação" r:id="rId4" imgW="2882880" imgH="774360" progId="Equation.3">
              <p:embed/>
            </p:oleObj>
          </a:graphicData>
        </a:graphic>
      </p:graphicFrame>
      <p:sp>
        <p:nvSpPr>
          <p:cNvPr id="383032" name="Text Box 1080"/>
          <p:cNvSpPr txBox="1">
            <a:spLocks noChangeArrowheads="1"/>
          </p:cNvSpPr>
          <p:nvPr/>
        </p:nvSpPr>
        <p:spPr bwMode="auto">
          <a:xfrm>
            <a:off x="4394200" y="1057275"/>
            <a:ext cx="4749800" cy="485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Taxa marginal de substituição</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4BE5420-A8F7-44FD-9B98-D2C022238A42}" type="slidenum">
              <a:rPr lang="en-US"/>
              <a:pPr/>
              <a:t>26</a:t>
            </a:fld>
            <a:endParaRPr lang="en-US" b="0">
              <a:latin typeface="Times New Roman" pitchFamily="18" charset="0"/>
            </a:endParaRPr>
          </a:p>
        </p:txBody>
      </p:sp>
      <p:sp>
        <p:nvSpPr>
          <p:cNvPr id="1413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13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1316" name="Rectangle 4"/>
          <p:cNvSpPr>
            <a:spLocks noGrp="1" noChangeArrowheads="1"/>
          </p:cNvSpPr>
          <p:nvPr>
            <p:ph type="title"/>
          </p:nvPr>
        </p:nvSpPr>
        <p:spPr>
          <a:noFill/>
          <a:ln/>
        </p:spPr>
        <p:txBody>
          <a:bodyPr/>
          <a:lstStyle/>
          <a:p>
            <a:r>
              <a:rPr lang="pt-BR"/>
              <a:t>Preferências do consumidor</a:t>
            </a:r>
          </a:p>
        </p:txBody>
      </p:sp>
      <p:sp>
        <p:nvSpPr>
          <p:cNvPr id="141317" name="Rectangle 5"/>
          <p:cNvSpPr>
            <a:spLocks noGrp="1" noChangeArrowheads="1"/>
          </p:cNvSpPr>
          <p:nvPr>
            <p:ph type="body" idx="1"/>
          </p:nvPr>
        </p:nvSpPr>
        <p:spPr>
          <a:xfrm>
            <a:off x="1143000" y="2063750"/>
            <a:ext cx="7524750" cy="4070350"/>
          </a:xfrm>
          <a:noFill/>
          <a:ln/>
        </p:spPr>
        <p:txBody>
          <a:bodyPr/>
          <a:lstStyle/>
          <a:p>
            <a:pPr>
              <a:lnSpc>
                <a:spcPct val="90000"/>
              </a:lnSpc>
              <a:spcBef>
                <a:spcPct val="70000"/>
              </a:spcBef>
            </a:pPr>
            <a:r>
              <a:rPr lang="pt-BR"/>
              <a:t>Adicionaremos, agora, uma quarta premissa relativa às preferências do consumidor:</a:t>
            </a:r>
          </a:p>
          <a:p>
            <a:pPr lvl="1">
              <a:lnSpc>
                <a:spcPct val="90000"/>
              </a:lnSpc>
              <a:spcBef>
                <a:spcPct val="70000"/>
              </a:spcBef>
            </a:pPr>
            <a:r>
              <a:rPr lang="pt-BR" i="1"/>
              <a:t>A taxa marginal de substituição</a:t>
            </a:r>
            <a:r>
              <a:rPr lang="pt-BR"/>
              <a:t> é decrescente ao longo da curva de indiferença</a:t>
            </a:r>
            <a:r>
              <a:rPr lang="pt-BR" i="1"/>
              <a:t>.</a:t>
            </a:r>
          </a:p>
          <a:p>
            <a:pPr lvl="2">
              <a:lnSpc>
                <a:spcPct val="90000"/>
              </a:lnSpc>
              <a:spcBef>
                <a:spcPct val="35000"/>
              </a:spcBef>
            </a:pPr>
            <a:r>
              <a:rPr lang="pt-BR"/>
              <a:t>Observe que a </a:t>
            </a:r>
            <a:r>
              <a:rPr lang="pt-BR" i="1"/>
              <a:t>TMS</a:t>
            </a:r>
            <a:r>
              <a:rPr lang="pt-BR"/>
              <a:t> para </a:t>
            </a:r>
            <a:r>
              <a:rPr lang="pt-BR" i="1"/>
              <a:t>AB</a:t>
            </a:r>
            <a:r>
              <a:rPr lang="pt-BR"/>
              <a:t> era 6, enquanto para </a:t>
            </a:r>
            <a:r>
              <a:rPr lang="pt-BR" i="1"/>
              <a:t>DE</a:t>
            </a:r>
            <a:r>
              <a:rPr lang="pt-BR"/>
              <a:t> era 2.</a:t>
            </a:r>
          </a:p>
        </p:txBody>
      </p:sp>
      <p:sp>
        <p:nvSpPr>
          <p:cNvPr id="141319" name="Text Box 7"/>
          <p:cNvSpPr txBox="1">
            <a:spLocks noChangeArrowheads="1"/>
          </p:cNvSpPr>
          <p:nvPr/>
        </p:nvSpPr>
        <p:spPr bwMode="auto">
          <a:xfrm>
            <a:off x="360363" y="1376363"/>
            <a:ext cx="5302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Taxa marginal de substituição</a:t>
            </a:r>
            <a:endParaRPr lang="en-US" sz="3200"/>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C9466B79-F4EB-462A-8C7B-869AC7F67883}" type="slidenum">
              <a:rPr lang="en-US"/>
              <a:pPr/>
              <a:t>27</a:t>
            </a:fld>
            <a:endParaRPr lang="en-US" b="0">
              <a:latin typeface="Times New Roman" pitchFamily="18" charset="0"/>
            </a:endParaRPr>
          </a:p>
        </p:txBody>
      </p:sp>
      <p:sp>
        <p:nvSpPr>
          <p:cNvPr id="38502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502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5028" name="Rectangle 1028"/>
          <p:cNvSpPr>
            <a:spLocks noGrp="1" noChangeArrowheads="1"/>
          </p:cNvSpPr>
          <p:nvPr>
            <p:ph type="title"/>
          </p:nvPr>
        </p:nvSpPr>
        <p:spPr>
          <a:noFill/>
          <a:ln/>
        </p:spPr>
        <p:txBody>
          <a:bodyPr/>
          <a:lstStyle/>
          <a:p>
            <a:r>
              <a:rPr lang="pt-BR"/>
              <a:t>Preferências do consumidor</a:t>
            </a:r>
          </a:p>
        </p:txBody>
      </p:sp>
      <p:sp>
        <p:nvSpPr>
          <p:cNvPr id="385029" name="Rectangle 1029"/>
          <p:cNvSpPr>
            <a:spLocks noGrp="1" noChangeArrowheads="1"/>
          </p:cNvSpPr>
          <p:nvPr>
            <p:ph type="body" idx="1"/>
          </p:nvPr>
        </p:nvSpPr>
        <p:spPr>
          <a:xfrm>
            <a:off x="1143000" y="2228850"/>
            <a:ext cx="7524750" cy="3714750"/>
          </a:xfrm>
          <a:noFill/>
          <a:ln/>
        </p:spPr>
        <p:txBody>
          <a:bodyPr/>
          <a:lstStyle/>
          <a:p>
            <a:pPr>
              <a:spcBef>
                <a:spcPct val="70000"/>
              </a:spcBef>
            </a:pPr>
            <a:r>
              <a:rPr lang="pt-BR">
                <a:solidFill>
                  <a:srgbClr val="FF3300"/>
                </a:solidFill>
              </a:rPr>
              <a:t>Pergunta</a:t>
            </a:r>
            <a:endParaRPr lang="pt-BR"/>
          </a:p>
          <a:p>
            <a:pPr lvl="1">
              <a:spcBef>
                <a:spcPct val="70000"/>
              </a:spcBef>
            </a:pPr>
            <a:r>
              <a:rPr lang="pt-BR"/>
              <a:t>Quais são as três primeiras premissas?</a:t>
            </a:r>
          </a:p>
        </p:txBody>
      </p:sp>
      <p:sp>
        <p:nvSpPr>
          <p:cNvPr id="385030" name="Text Box 1030"/>
          <p:cNvSpPr txBox="1">
            <a:spLocks noChangeArrowheads="1"/>
          </p:cNvSpPr>
          <p:nvPr/>
        </p:nvSpPr>
        <p:spPr bwMode="auto">
          <a:xfrm>
            <a:off x="182563" y="1427163"/>
            <a:ext cx="5302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Taxa marginal de substituição</a:t>
            </a:r>
            <a:endParaRPr lang="en-US" sz="3200"/>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4983D443-781F-4328-9C0F-C4FDDC7C9733}" type="slidenum">
              <a:rPr lang="en-US"/>
              <a:pPr/>
              <a:t>28</a:t>
            </a:fld>
            <a:endParaRPr lang="en-US" b="0">
              <a:latin typeface="Times New Roman" pitchFamily="18" charset="0"/>
            </a:endParaRPr>
          </a:p>
        </p:txBody>
      </p:sp>
      <p:sp>
        <p:nvSpPr>
          <p:cNvPr id="1433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33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3364" name="Rectangle 4"/>
          <p:cNvSpPr>
            <a:spLocks noGrp="1" noChangeArrowheads="1"/>
          </p:cNvSpPr>
          <p:nvPr>
            <p:ph type="title"/>
          </p:nvPr>
        </p:nvSpPr>
        <p:spPr>
          <a:noFill/>
          <a:ln/>
        </p:spPr>
        <p:txBody>
          <a:bodyPr/>
          <a:lstStyle/>
          <a:p>
            <a:r>
              <a:rPr lang="pt-BR"/>
              <a:t>Preferências do consumidor</a:t>
            </a:r>
          </a:p>
        </p:txBody>
      </p:sp>
      <p:sp>
        <p:nvSpPr>
          <p:cNvPr id="143365" name="Rectangle 5"/>
          <p:cNvSpPr>
            <a:spLocks noGrp="1" noChangeArrowheads="1"/>
          </p:cNvSpPr>
          <p:nvPr>
            <p:ph type="body" idx="1"/>
          </p:nvPr>
        </p:nvSpPr>
        <p:spPr>
          <a:xfrm>
            <a:off x="762000" y="1885950"/>
            <a:ext cx="8470900" cy="4286250"/>
          </a:xfrm>
          <a:noFill/>
          <a:ln/>
        </p:spPr>
        <p:txBody>
          <a:bodyPr/>
          <a:lstStyle/>
          <a:p>
            <a:pPr>
              <a:lnSpc>
                <a:spcPct val="90000"/>
              </a:lnSpc>
              <a:spcBef>
                <a:spcPct val="70000"/>
              </a:spcBef>
            </a:pPr>
            <a:r>
              <a:rPr lang="pt-BR"/>
              <a:t>As curvas de indiferença são convexas porque, à medida que maiores quantidades de uma mercadoria são consumidas, espera-se que o consumidor esteja disposto a abrir mão de cada vez menos unidades de uma segunda mercadoria para obter unidades adicionais da primeira.</a:t>
            </a:r>
          </a:p>
          <a:p>
            <a:pPr>
              <a:lnSpc>
                <a:spcPct val="90000"/>
              </a:lnSpc>
              <a:spcBef>
                <a:spcPct val="70000"/>
              </a:spcBef>
            </a:pPr>
            <a:r>
              <a:rPr lang="pt-BR"/>
              <a:t>Os consumidores preferem uma cesta de mercado balanceada.</a:t>
            </a:r>
          </a:p>
        </p:txBody>
      </p:sp>
      <p:sp>
        <p:nvSpPr>
          <p:cNvPr id="143366" name="Text Box 6"/>
          <p:cNvSpPr txBox="1">
            <a:spLocks noChangeArrowheads="1"/>
          </p:cNvSpPr>
          <p:nvPr/>
        </p:nvSpPr>
        <p:spPr bwMode="auto">
          <a:xfrm>
            <a:off x="373063" y="1262063"/>
            <a:ext cx="5302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Taxa marginal de substituição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5">
                                            <p:txEl>
                                              <p:pRg st="0" end="0"/>
                                            </p:txEl>
                                          </p:spTgt>
                                        </p:tgtEl>
                                        <p:attrNameLst>
                                          <p:attrName>style.visibility</p:attrName>
                                        </p:attrNameLst>
                                      </p:cBhvr>
                                      <p:to>
                                        <p:strVal val="visible"/>
                                      </p:to>
                                    </p:set>
                                    <p:animEffect transition="in" filter="wipe(left)">
                                      <p:cBhvr>
                                        <p:cTn id="7" dur="500"/>
                                        <p:tgtEl>
                                          <p:spTgt spid="143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5">
                                            <p:txEl>
                                              <p:pRg st="1" end="1"/>
                                            </p:txEl>
                                          </p:spTgt>
                                        </p:tgtEl>
                                        <p:attrNameLst>
                                          <p:attrName>style.visibility</p:attrName>
                                        </p:attrNameLst>
                                      </p:cBhvr>
                                      <p:to>
                                        <p:strVal val="visible"/>
                                      </p:to>
                                    </p:set>
                                    <p:animEffect transition="in" filter="wipe(left)">
                                      <p:cBhvr>
                                        <p:cTn id="12" dur="500"/>
                                        <p:tgtEl>
                                          <p:spTgt spid="1433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03B6753C-C28C-4ABB-8C08-4FEB6A6C0BBA}" type="slidenum">
              <a:rPr lang="en-US"/>
              <a:pPr/>
              <a:t>29</a:t>
            </a:fld>
            <a:endParaRPr lang="en-US" b="0">
              <a:latin typeface="Times New Roman" pitchFamily="18" charset="0"/>
            </a:endParaRPr>
          </a:p>
        </p:txBody>
      </p:sp>
      <p:sp>
        <p:nvSpPr>
          <p:cNvPr id="1454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54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5412" name="Rectangle 4"/>
          <p:cNvSpPr>
            <a:spLocks noGrp="1" noChangeArrowheads="1"/>
          </p:cNvSpPr>
          <p:nvPr>
            <p:ph type="title"/>
          </p:nvPr>
        </p:nvSpPr>
        <p:spPr>
          <a:noFill/>
          <a:ln/>
        </p:spPr>
        <p:txBody>
          <a:bodyPr/>
          <a:lstStyle/>
          <a:p>
            <a:r>
              <a:rPr lang="pt-BR"/>
              <a:t>Preferências do consumidor</a:t>
            </a:r>
          </a:p>
        </p:txBody>
      </p:sp>
      <p:sp>
        <p:nvSpPr>
          <p:cNvPr id="145413" name="Rectangle 5"/>
          <p:cNvSpPr>
            <a:spLocks noGrp="1" noChangeArrowheads="1"/>
          </p:cNvSpPr>
          <p:nvPr>
            <p:ph type="body" idx="1"/>
          </p:nvPr>
        </p:nvSpPr>
        <p:spPr>
          <a:xfrm>
            <a:off x="1143000" y="1663700"/>
            <a:ext cx="7772400" cy="4546600"/>
          </a:xfrm>
          <a:noFill/>
          <a:ln/>
        </p:spPr>
        <p:txBody>
          <a:bodyPr/>
          <a:lstStyle/>
          <a:p>
            <a:pPr>
              <a:spcBef>
                <a:spcPct val="70000"/>
              </a:spcBef>
            </a:pPr>
            <a:r>
              <a:rPr lang="pt-BR">
                <a:solidFill>
                  <a:srgbClr val="FF3300"/>
                </a:solidFill>
              </a:rPr>
              <a:t>Substitutos perfeitos e complementos perfeitos</a:t>
            </a:r>
            <a:r>
              <a:rPr lang="pt-BR"/>
              <a:t> </a:t>
            </a:r>
          </a:p>
          <a:p>
            <a:pPr lvl="1">
              <a:buSzPct val="75000"/>
            </a:pPr>
            <a:r>
              <a:rPr lang="pt-BR"/>
              <a:t>Dois bens são substitutos perfeitos quando a taxa marginal de substituição de um bem pelo outro é constante.	</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637812D-4369-4118-BE79-DB2BC3243D60}" type="slidenum">
              <a:rPr lang="en-US"/>
              <a:pPr/>
              <a:t>3</a:t>
            </a:fld>
            <a:endParaRPr lang="en-US" b="0">
              <a:latin typeface="Times New Roman" pitchFamily="18" charset="0"/>
            </a:endParaRPr>
          </a:p>
        </p:txBody>
      </p:sp>
      <p:sp>
        <p:nvSpPr>
          <p:cNvPr id="798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798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79876" name="Rectangle 4"/>
          <p:cNvSpPr>
            <a:spLocks noGrp="1" noChangeArrowheads="1"/>
          </p:cNvSpPr>
          <p:nvPr>
            <p:ph type="title"/>
          </p:nvPr>
        </p:nvSpPr>
        <p:spPr>
          <a:noFill/>
          <a:ln/>
        </p:spPr>
        <p:txBody>
          <a:bodyPr/>
          <a:lstStyle/>
          <a:p>
            <a:r>
              <a:rPr lang="pt-BR"/>
              <a:t>Tópicos para discussão</a:t>
            </a:r>
          </a:p>
        </p:txBody>
      </p:sp>
      <p:sp>
        <p:nvSpPr>
          <p:cNvPr id="79877" name="Rectangle 5"/>
          <p:cNvSpPr>
            <a:spLocks noGrp="1" noChangeArrowheads="1"/>
          </p:cNvSpPr>
          <p:nvPr>
            <p:ph type="body" idx="1"/>
          </p:nvPr>
        </p:nvSpPr>
        <p:spPr>
          <a:noFill/>
          <a:ln/>
        </p:spPr>
        <p:txBody>
          <a:bodyPr/>
          <a:lstStyle/>
          <a:p>
            <a:pPr>
              <a:spcBef>
                <a:spcPct val="70000"/>
              </a:spcBef>
            </a:pPr>
            <a:r>
              <a:rPr lang="pt-BR"/>
              <a:t>Utilidade marginal e escolha por parte do consumidor</a:t>
            </a:r>
          </a:p>
          <a:p>
            <a:pPr>
              <a:spcBef>
                <a:spcPct val="70000"/>
              </a:spcBef>
            </a:pPr>
            <a:r>
              <a:rPr lang="pt-BR"/>
              <a:t>Índices de custo de vida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7">
                                            <p:txEl>
                                              <p:pRg st="0" end="0"/>
                                            </p:txEl>
                                          </p:spTgt>
                                        </p:tgtEl>
                                        <p:attrNameLst>
                                          <p:attrName>style.visibility</p:attrName>
                                        </p:attrNameLst>
                                      </p:cBhvr>
                                      <p:to>
                                        <p:strVal val="visible"/>
                                      </p:to>
                                    </p:set>
                                    <p:animEffect transition="in" filter="wipe(left)">
                                      <p:cBhvr>
                                        <p:cTn id="7" dur="500"/>
                                        <p:tgtEl>
                                          <p:spTgt spid="798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7">
                                            <p:txEl>
                                              <p:pRg st="1" end="1"/>
                                            </p:txEl>
                                          </p:spTgt>
                                        </p:tgtEl>
                                        <p:attrNameLst>
                                          <p:attrName>style.visibility</p:attrName>
                                        </p:attrNameLst>
                                      </p:cBhvr>
                                      <p:to>
                                        <p:strVal val="visible"/>
                                      </p:to>
                                    </p:set>
                                    <p:animEffect transition="in" filter="wipe(left)">
                                      <p:cBhvr>
                                        <p:cTn id="12" dur="500"/>
                                        <p:tgtEl>
                                          <p:spTgt spid="798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6B1C233-EB40-4170-83E5-A37D08061109}" type="slidenum">
              <a:rPr lang="en-US"/>
              <a:pPr/>
              <a:t>30</a:t>
            </a:fld>
            <a:endParaRPr lang="en-US" b="0">
              <a:latin typeface="Times New Roman" pitchFamily="18" charset="0"/>
            </a:endParaRPr>
          </a:p>
        </p:txBody>
      </p:sp>
      <p:sp>
        <p:nvSpPr>
          <p:cNvPr id="1474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474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47460" name="Rectangle 4"/>
          <p:cNvSpPr>
            <a:spLocks noGrp="1" noChangeArrowheads="1"/>
          </p:cNvSpPr>
          <p:nvPr>
            <p:ph type="title"/>
          </p:nvPr>
        </p:nvSpPr>
        <p:spPr>
          <a:noFill/>
          <a:ln/>
        </p:spPr>
        <p:txBody>
          <a:bodyPr/>
          <a:lstStyle/>
          <a:p>
            <a:r>
              <a:rPr lang="pt-BR"/>
              <a:t>Preferências do consumidor</a:t>
            </a:r>
          </a:p>
        </p:txBody>
      </p:sp>
      <p:sp>
        <p:nvSpPr>
          <p:cNvPr id="147461" name="Rectangle 5"/>
          <p:cNvSpPr>
            <a:spLocks noGrp="1" noChangeArrowheads="1"/>
          </p:cNvSpPr>
          <p:nvPr>
            <p:ph type="body" idx="1"/>
          </p:nvPr>
        </p:nvSpPr>
        <p:spPr>
          <a:xfrm>
            <a:off x="1143000" y="2451100"/>
            <a:ext cx="7772400" cy="3492500"/>
          </a:xfrm>
          <a:noFill/>
          <a:ln/>
        </p:spPr>
        <p:txBody>
          <a:bodyPr/>
          <a:lstStyle/>
          <a:p>
            <a:pPr lvl="1">
              <a:spcBef>
                <a:spcPct val="70000"/>
              </a:spcBef>
            </a:pPr>
            <a:r>
              <a:rPr lang="pt-BR"/>
              <a:t>Dois bens são complementos perfeitos quando suas curvas de indiferença têm o formato de ângulos retos.</a:t>
            </a:r>
          </a:p>
        </p:txBody>
      </p:sp>
      <p:sp>
        <p:nvSpPr>
          <p:cNvPr id="147462" name="Text Box 6"/>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5" name="Espaço Reservado para Número de Slide 3"/>
          <p:cNvSpPr>
            <a:spLocks noGrp="1"/>
          </p:cNvSpPr>
          <p:nvPr>
            <p:ph type="sldNum" sz="quarter" idx="11"/>
          </p:nvPr>
        </p:nvSpPr>
        <p:spPr/>
        <p:txBody>
          <a:bodyPr/>
          <a:lstStyle/>
          <a:p>
            <a:r>
              <a:rPr lang="en-US"/>
              <a:t>Slide </a:t>
            </a:r>
            <a:fld id="{7A7E5CDD-91C3-4F31-A611-5AADCFE76FC4}" type="slidenum">
              <a:rPr lang="en-US"/>
              <a:pPr/>
              <a:t>31</a:t>
            </a:fld>
            <a:endParaRPr lang="en-US" b="0">
              <a:latin typeface="Times New Roman" pitchFamily="18" charset="0"/>
            </a:endParaRPr>
          </a:p>
        </p:txBody>
      </p:sp>
      <p:sp>
        <p:nvSpPr>
          <p:cNvPr id="38707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707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387097" name="Group 1049"/>
          <p:cNvGrpSpPr>
            <a:grpSpLocks/>
          </p:cNvGrpSpPr>
          <p:nvPr/>
        </p:nvGrpSpPr>
        <p:grpSpPr bwMode="auto">
          <a:xfrm>
            <a:off x="2317750" y="2317750"/>
            <a:ext cx="3524250" cy="3524250"/>
            <a:chOff x="1460" y="1460"/>
            <a:chExt cx="2220" cy="2220"/>
          </a:xfrm>
        </p:grpSpPr>
        <p:sp>
          <p:nvSpPr>
            <p:cNvPr id="387076" name="Line 1028"/>
            <p:cNvSpPr>
              <a:spLocks noChangeShapeType="1"/>
            </p:cNvSpPr>
            <p:nvPr/>
          </p:nvSpPr>
          <p:spPr bwMode="auto">
            <a:xfrm>
              <a:off x="1460" y="3380"/>
              <a:ext cx="300" cy="300"/>
            </a:xfrm>
            <a:prstGeom prst="line">
              <a:avLst/>
            </a:prstGeom>
            <a:noFill/>
            <a:ln w="50800">
              <a:solidFill>
                <a:srgbClr val="CC6600"/>
              </a:solidFill>
              <a:round/>
              <a:headEnd/>
              <a:tailEnd/>
            </a:ln>
            <a:effectLst/>
          </p:spPr>
          <p:txBody>
            <a:bodyPr wrap="none" anchor="ctr"/>
            <a:lstStyle/>
            <a:p>
              <a:endParaRPr lang="pt-BR"/>
            </a:p>
          </p:txBody>
        </p:sp>
        <p:sp>
          <p:nvSpPr>
            <p:cNvPr id="387077" name="Line 1029"/>
            <p:cNvSpPr>
              <a:spLocks noChangeShapeType="1"/>
            </p:cNvSpPr>
            <p:nvPr/>
          </p:nvSpPr>
          <p:spPr bwMode="auto">
            <a:xfrm>
              <a:off x="1460" y="2708"/>
              <a:ext cx="972" cy="972"/>
            </a:xfrm>
            <a:prstGeom prst="line">
              <a:avLst/>
            </a:prstGeom>
            <a:noFill/>
            <a:ln w="50800">
              <a:solidFill>
                <a:srgbClr val="CC6600"/>
              </a:solidFill>
              <a:round/>
              <a:headEnd/>
              <a:tailEnd/>
            </a:ln>
            <a:effectLst/>
          </p:spPr>
          <p:txBody>
            <a:bodyPr wrap="none" anchor="ctr"/>
            <a:lstStyle/>
            <a:p>
              <a:endParaRPr lang="pt-BR"/>
            </a:p>
          </p:txBody>
        </p:sp>
        <p:sp>
          <p:nvSpPr>
            <p:cNvPr id="387078" name="Line 1030"/>
            <p:cNvSpPr>
              <a:spLocks noChangeShapeType="1"/>
            </p:cNvSpPr>
            <p:nvPr/>
          </p:nvSpPr>
          <p:spPr bwMode="auto">
            <a:xfrm>
              <a:off x="1460" y="2084"/>
              <a:ext cx="1596" cy="1596"/>
            </a:xfrm>
            <a:prstGeom prst="line">
              <a:avLst/>
            </a:prstGeom>
            <a:noFill/>
            <a:ln w="50800">
              <a:solidFill>
                <a:srgbClr val="CC6600"/>
              </a:solidFill>
              <a:round/>
              <a:headEnd/>
              <a:tailEnd/>
            </a:ln>
            <a:effectLst/>
          </p:spPr>
          <p:txBody>
            <a:bodyPr wrap="none" anchor="ctr"/>
            <a:lstStyle/>
            <a:p>
              <a:endParaRPr lang="pt-BR"/>
            </a:p>
          </p:txBody>
        </p:sp>
        <p:sp>
          <p:nvSpPr>
            <p:cNvPr id="387079" name="Line 1031"/>
            <p:cNvSpPr>
              <a:spLocks noChangeShapeType="1"/>
            </p:cNvSpPr>
            <p:nvPr/>
          </p:nvSpPr>
          <p:spPr bwMode="auto">
            <a:xfrm>
              <a:off x="1460" y="1460"/>
              <a:ext cx="2220" cy="2220"/>
            </a:xfrm>
            <a:prstGeom prst="line">
              <a:avLst/>
            </a:prstGeom>
            <a:noFill/>
            <a:ln w="50800">
              <a:solidFill>
                <a:srgbClr val="CC6600"/>
              </a:solidFill>
              <a:round/>
              <a:headEnd/>
              <a:tailEnd/>
            </a:ln>
            <a:effectLst/>
          </p:spPr>
          <p:txBody>
            <a:bodyPr wrap="none" anchor="ctr"/>
            <a:lstStyle/>
            <a:p>
              <a:endParaRPr lang="pt-BR"/>
            </a:p>
          </p:txBody>
        </p:sp>
      </p:grpSp>
      <p:sp>
        <p:nvSpPr>
          <p:cNvPr id="387080" name="Rectangle 1032"/>
          <p:cNvSpPr>
            <a:spLocks noGrp="1" noChangeArrowheads="1"/>
          </p:cNvSpPr>
          <p:nvPr>
            <p:ph type="title"/>
          </p:nvPr>
        </p:nvSpPr>
        <p:spPr>
          <a:noFill/>
          <a:ln/>
        </p:spPr>
        <p:txBody>
          <a:bodyPr/>
          <a:lstStyle/>
          <a:p>
            <a:r>
              <a:rPr lang="pt-BR"/>
              <a:t>Preferências do consumidor</a:t>
            </a:r>
          </a:p>
        </p:txBody>
      </p:sp>
      <p:sp>
        <p:nvSpPr>
          <p:cNvPr id="387081" name="Line 1033"/>
          <p:cNvSpPr>
            <a:spLocks noChangeShapeType="1"/>
          </p:cNvSpPr>
          <p:nvPr/>
        </p:nvSpPr>
        <p:spPr bwMode="auto">
          <a:xfrm>
            <a:off x="2305050" y="1663700"/>
            <a:ext cx="0" cy="4184650"/>
          </a:xfrm>
          <a:prstGeom prst="line">
            <a:avLst/>
          </a:prstGeom>
          <a:noFill/>
          <a:ln w="25400">
            <a:solidFill>
              <a:schemeClr val="tx1"/>
            </a:solidFill>
            <a:round/>
            <a:headEnd/>
            <a:tailEnd/>
          </a:ln>
          <a:effectLst/>
        </p:spPr>
        <p:txBody>
          <a:bodyPr wrap="none" anchor="ctr"/>
          <a:lstStyle/>
          <a:p>
            <a:endParaRPr lang="pt-BR"/>
          </a:p>
        </p:txBody>
      </p:sp>
      <p:sp>
        <p:nvSpPr>
          <p:cNvPr id="387082" name="Line 1034"/>
          <p:cNvSpPr>
            <a:spLocks noChangeShapeType="1"/>
          </p:cNvSpPr>
          <p:nvPr/>
        </p:nvSpPr>
        <p:spPr bwMode="auto">
          <a:xfrm>
            <a:off x="2300288" y="5854700"/>
            <a:ext cx="4195762" cy="0"/>
          </a:xfrm>
          <a:prstGeom prst="line">
            <a:avLst/>
          </a:prstGeom>
          <a:noFill/>
          <a:ln w="25400">
            <a:solidFill>
              <a:schemeClr val="tx1"/>
            </a:solidFill>
            <a:round/>
            <a:headEnd/>
            <a:tailEnd/>
          </a:ln>
          <a:effectLst/>
        </p:spPr>
        <p:txBody>
          <a:bodyPr wrap="none" anchor="ctr"/>
          <a:lstStyle/>
          <a:p>
            <a:endParaRPr lang="pt-BR"/>
          </a:p>
        </p:txBody>
      </p:sp>
      <p:sp>
        <p:nvSpPr>
          <p:cNvPr id="387083" name="Rectangle 1035"/>
          <p:cNvSpPr>
            <a:spLocks noChangeArrowheads="1"/>
          </p:cNvSpPr>
          <p:nvPr/>
        </p:nvSpPr>
        <p:spPr bwMode="auto">
          <a:xfrm>
            <a:off x="6489700" y="5657850"/>
            <a:ext cx="1870075" cy="638175"/>
          </a:xfrm>
          <a:prstGeom prst="rect">
            <a:avLst/>
          </a:prstGeom>
          <a:noFill/>
          <a:ln w="12700">
            <a:noFill/>
            <a:miter lim="800000"/>
            <a:headEnd/>
            <a:tailEnd/>
          </a:ln>
          <a:effectLst/>
        </p:spPr>
        <p:txBody>
          <a:bodyPr wrap="none" lIns="90488" tIns="44450" rIns="90488" bIns="44450">
            <a:spAutoFit/>
          </a:bodyPr>
          <a:lstStyle/>
          <a:p>
            <a:pPr algn="l"/>
            <a:r>
              <a:rPr lang="en-US"/>
              <a:t>Suco de laranja</a:t>
            </a:r>
          </a:p>
          <a:p>
            <a:pPr algn="l"/>
            <a:r>
              <a:rPr lang="en-US"/>
              <a:t>(copos)</a:t>
            </a:r>
          </a:p>
        </p:txBody>
      </p:sp>
      <p:sp>
        <p:nvSpPr>
          <p:cNvPr id="387084" name="Rectangle 1036"/>
          <p:cNvSpPr>
            <a:spLocks noChangeArrowheads="1"/>
          </p:cNvSpPr>
          <p:nvPr/>
        </p:nvSpPr>
        <p:spPr bwMode="auto">
          <a:xfrm>
            <a:off x="838200" y="1346200"/>
            <a:ext cx="1133475" cy="912813"/>
          </a:xfrm>
          <a:prstGeom prst="rect">
            <a:avLst/>
          </a:prstGeom>
          <a:noFill/>
          <a:ln w="12700">
            <a:noFill/>
            <a:miter lim="800000"/>
            <a:headEnd/>
            <a:tailEnd/>
          </a:ln>
          <a:effectLst/>
        </p:spPr>
        <p:txBody>
          <a:bodyPr wrap="none" lIns="90488" tIns="44450" rIns="90488" bIns="44450">
            <a:spAutoFit/>
          </a:bodyPr>
          <a:lstStyle/>
          <a:p>
            <a:r>
              <a:rPr lang="en-US"/>
              <a:t>Suco de </a:t>
            </a:r>
          </a:p>
          <a:p>
            <a:r>
              <a:rPr lang="en-US"/>
              <a:t>maçã</a:t>
            </a:r>
          </a:p>
          <a:p>
            <a:r>
              <a:rPr lang="en-US"/>
              <a:t>(copos)</a:t>
            </a:r>
          </a:p>
        </p:txBody>
      </p:sp>
      <p:sp>
        <p:nvSpPr>
          <p:cNvPr id="387085" name="Rectangle 1037"/>
          <p:cNvSpPr>
            <a:spLocks noChangeArrowheads="1"/>
          </p:cNvSpPr>
          <p:nvPr/>
        </p:nvSpPr>
        <p:spPr bwMode="auto">
          <a:xfrm>
            <a:off x="3824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7086" name="Rectangle 1038"/>
          <p:cNvSpPr>
            <a:spLocks noChangeArrowheads="1"/>
          </p:cNvSpPr>
          <p:nvPr/>
        </p:nvSpPr>
        <p:spPr bwMode="auto">
          <a:xfrm>
            <a:off x="47767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7087" name="Rectangle 1039"/>
          <p:cNvSpPr>
            <a:spLocks noChangeArrowheads="1"/>
          </p:cNvSpPr>
          <p:nvPr/>
        </p:nvSpPr>
        <p:spPr bwMode="auto">
          <a:xfrm>
            <a:off x="5729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7088" name="Rectangle 1040"/>
          <p:cNvSpPr>
            <a:spLocks noChangeArrowheads="1"/>
          </p:cNvSpPr>
          <p:nvPr/>
        </p:nvSpPr>
        <p:spPr bwMode="auto">
          <a:xfrm>
            <a:off x="27765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7089" name="Rectangle 1041"/>
          <p:cNvSpPr>
            <a:spLocks noChangeArrowheads="1"/>
          </p:cNvSpPr>
          <p:nvPr/>
        </p:nvSpPr>
        <p:spPr bwMode="auto">
          <a:xfrm>
            <a:off x="1900238" y="49784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7090" name="Rectangle 1042"/>
          <p:cNvSpPr>
            <a:spLocks noChangeArrowheads="1"/>
          </p:cNvSpPr>
          <p:nvPr/>
        </p:nvSpPr>
        <p:spPr bwMode="auto">
          <a:xfrm>
            <a:off x="1900238" y="397827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7091" name="Rectangle 1043"/>
          <p:cNvSpPr>
            <a:spLocks noChangeArrowheads="1"/>
          </p:cNvSpPr>
          <p:nvPr/>
        </p:nvSpPr>
        <p:spPr bwMode="auto">
          <a:xfrm>
            <a:off x="1900238" y="297656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7092" name="Rectangle 1044"/>
          <p:cNvSpPr>
            <a:spLocks noChangeArrowheads="1"/>
          </p:cNvSpPr>
          <p:nvPr/>
        </p:nvSpPr>
        <p:spPr bwMode="auto">
          <a:xfrm>
            <a:off x="1900238" y="19764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7093" name="Rectangle 1045"/>
          <p:cNvSpPr>
            <a:spLocks noChangeArrowheads="1"/>
          </p:cNvSpPr>
          <p:nvPr/>
        </p:nvSpPr>
        <p:spPr bwMode="auto">
          <a:xfrm>
            <a:off x="20335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0</a:t>
            </a:r>
          </a:p>
        </p:txBody>
      </p:sp>
      <p:sp>
        <p:nvSpPr>
          <p:cNvPr id="387096" name="Text Box 1048"/>
          <p:cNvSpPr txBox="1">
            <a:spLocks noChangeArrowheads="1"/>
          </p:cNvSpPr>
          <p:nvPr/>
        </p:nvSpPr>
        <p:spPr bwMode="auto">
          <a:xfrm>
            <a:off x="5154613" y="1846263"/>
            <a:ext cx="2155825" cy="14462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r>
              <a:rPr lang="en-US" sz="2800"/>
              <a:t>Substitutos</a:t>
            </a:r>
          </a:p>
          <a:p>
            <a:r>
              <a:rPr lang="en-US" sz="2800"/>
              <a:t> perfeitos</a:t>
            </a:r>
          </a:p>
          <a:p>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97"/>
                                        </p:tgtEl>
                                        <p:attrNameLst>
                                          <p:attrName>style.visibility</p:attrName>
                                        </p:attrNameLst>
                                      </p:cBhvr>
                                      <p:to>
                                        <p:strVal val="visible"/>
                                      </p:to>
                                    </p:set>
                                    <p:animEffect transition="in" filter="wipe(left)">
                                      <p:cBhvr>
                                        <p:cTn id="7" dur="500"/>
                                        <p:tgtEl>
                                          <p:spTgt spid="387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9" name="Espaço Reservado para Número de Slide 3"/>
          <p:cNvSpPr>
            <a:spLocks noGrp="1"/>
          </p:cNvSpPr>
          <p:nvPr>
            <p:ph type="sldNum" sz="quarter" idx="11"/>
          </p:nvPr>
        </p:nvSpPr>
        <p:spPr/>
        <p:txBody>
          <a:bodyPr/>
          <a:lstStyle/>
          <a:p>
            <a:r>
              <a:rPr lang="en-US"/>
              <a:t>Slide </a:t>
            </a:r>
            <a:fld id="{F0972C64-B4E0-424E-ABC9-95C2783746A3}" type="slidenum">
              <a:rPr lang="en-US"/>
              <a:pPr/>
              <a:t>32</a:t>
            </a:fld>
            <a:endParaRPr lang="en-US" b="0">
              <a:latin typeface="Times New Roman" pitchFamily="18" charset="0"/>
            </a:endParaRPr>
          </a:p>
        </p:txBody>
      </p:sp>
      <p:sp>
        <p:nvSpPr>
          <p:cNvPr id="3891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91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9124" name="Rectangle 4"/>
          <p:cNvSpPr>
            <a:spLocks noGrp="1" noChangeArrowheads="1"/>
          </p:cNvSpPr>
          <p:nvPr>
            <p:ph type="title"/>
          </p:nvPr>
        </p:nvSpPr>
        <p:spPr>
          <a:noFill/>
          <a:ln/>
        </p:spPr>
        <p:txBody>
          <a:bodyPr/>
          <a:lstStyle/>
          <a:p>
            <a:r>
              <a:rPr lang="pt-BR"/>
              <a:t>Preferências do consumidor</a:t>
            </a:r>
          </a:p>
        </p:txBody>
      </p:sp>
      <p:grpSp>
        <p:nvGrpSpPr>
          <p:cNvPr id="389161" name="Group 41"/>
          <p:cNvGrpSpPr>
            <a:grpSpLocks/>
          </p:cNvGrpSpPr>
          <p:nvPr/>
        </p:nvGrpSpPr>
        <p:grpSpPr bwMode="auto">
          <a:xfrm>
            <a:off x="3048000" y="1898650"/>
            <a:ext cx="3232150" cy="3371850"/>
            <a:chOff x="1920" y="1196"/>
            <a:chExt cx="2036" cy="2124"/>
          </a:xfrm>
        </p:grpSpPr>
        <p:sp>
          <p:nvSpPr>
            <p:cNvPr id="389138" name="Line 18"/>
            <p:cNvSpPr>
              <a:spLocks noChangeShapeType="1"/>
            </p:cNvSpPr>
            <p:nvPr/>
          </p:nvSpPr>
          <p:spPr bwMode="auto">
            <a:xfrm>
              <a:off x="1920" y="1196"/>
              <a:ext cx="0" cy="2124"/>
            </a:xfrm>
            <a:prstGeom prst="line">
              <a:avLst/>
            </a:prstGeom>
            <a:noFill/>
            <a:ln w="50800">
              <a:solidFill>
                <a:srgbClr val="CC6600"/>
              </a:solidFill>
              <a:round/>
              <a:headEnd/>
              <a:tailEnd/>
            </a:ln>
            <a:effectLst/>
          </p:spPr>
          <p:txBody>
            <a:bodyPr wrap="none" anchor="ctr"/>
            <a:lstStyle/>
            <a:p>
              <a:endParaRPr lang="pt-BR"/>
            </a:p>
          </p:txBody>
        </p:sp>
        <p:sp>
          <p:nvSpPr>
            <p:cNvPr id="389139" name="Line 19"/>
            <p:cNvSpPr>
              <a:spLocks noChangeShapeType="1"/>
            </p:cNvSpPr>
            <p:nvPr/>
          </p:nvSpPr>
          <p:spPr bwMode="auto">
            <a:xfrm>
              <a:off x="2544" y="1196"/>
              <a:ext cx="0" cy="1452"/>
            </a:xfrm>
            <a:prstGeom prst="line">
              <a:avLst/>
            </a:prstGeom>
            <a:noFill/>
            <a:ln w="50800">
              <a:solidFill>
                <a:srgbClr val="CC6600"/>
              </a:solidFill>
              <a:round/>
              <a:headEnd/>
              <a:tailEnd/>
            </a:ln>
            <a:effectLst/>
          </p:spPr>
          <p:txBody>
            <a:bodyPr wrap="none" anchor="ctr"/>
            <a:lstStyle/>
            <a:p>
              <a:endParaRPr lang="pt-BR"/>
            </a:p>
          </p:txBody>
        </p:sp>
        <p:sp>
          <p:nvSpPr>
            <p:cNvPr id="389140" name="Line 20"/>
            <p:cNvSpPr>
              <a:spLocks noChangeShapeType="1"/>
            </p:cNvSpPr>
            <p:nvPr/>
          </p:nvSpPr>
          <p:spPr bwMode="auto">
            <a:xfrm>
              <a:off x="3168" y="1196"/>
              <a:ext cx="0" cy="828"/>
            </a:xfrm>
            <a:prstGeom prst="line">
              <a:avLst/>
            </a:prstGeom>
            <a:noFill/>
            <a:ln w="50800">
              <a:solidFill>
                <a:srgbClr val="CC6600"/>
              </a:solidFill>
              <a:round/>
              <a:headEnd/>
              <a:tailEnd/>
            </a:ln>
            <a:effectLst/>
          </p:spPr>
          <p:txBody>
            <a:bodyPr wrap="none" anchor="ctr"/>
            <a:lstStyle/>
            <a:p>
              <a:endParaRPr lang="pt-BR"/>
            </a:p>
          </p:txBody>
        </p:sp>
        <p:sp>
          <p:nvSpPr>
            <p:cNvPr id="389141" name="Line 21"/>
            <p:cNvSpPr>
              <a:spLocks noChangeShapeType="1"/>
            </p:cNvSpPr>
            <p:nvPr/>
          </p:nvSpPr>
          <p:spPr bwMode="auto">
            <a:xfrm>
              <a:off x="3744" y="1196"/>
              <a:ext cx="0" cy="204"/>
            </a:xfrm>
            <a:prstGeom prst="line">
              <a:avLst/>
            </a:prstGeom>
            <a:noFill/>
            <a:ln w="50800">
              <a:solidFill>
                <a:srgbClr val="CC6600"/>
              </a:solidFill>
              <a:round/>
              <a:headEnd/>
              <a:tailEnd/>
            </a:ln>
            <a:effectLst/>
          </p:spPr>
          <p:txBody>
            <a:bodyPr wrap="none" anchor="ctr"/>
            <a:lstStyle/>
            <a:p>
              <a:endParaRPr lang="pt-BR"/>
            </a:p>
          </p:txBody>
        </p:sp>
        <p:sp>
          <p:nvSpPr>
            <p:cNvPr id="389142" name="Line 22"/>
            <p:cNvSpPr>
              <a:spLocks noChangeShapeType="1"/>
            </p:cNvSpPr>
            <p:nvPr/>
          </p:nvSpPr>
          <p:spPr bwMode="auto">
            <a:xfrm>
              <a:off x="1928" y="3312"/>
              <a:ext cx="2028" cy="0"/>
            </a:xfrm>
            <a:prstGeom prst="line">
              <a:avLst/>
            </a:prstGeom>
            <a:noFill/>
            <a:ln w="50800">
              <a:solidFill>
                <a:srgbClr val="CC6600"/>
              </a:solidFill>
              <a:round/>
              <a:headEnd/>
              <a:tailEnd/>
            </a:ln>
            <a:effectLst/>
          </p:spPr>
          <p:txBody>
            <a:bodyPr wrap="none" anchor="ctr"/>
            <a:lstStyle/>
            <a:p>
              <a:endParaRPr lang="pt-BR"/>
            </a:p>
          </p:txBody>
        </p:sp>
        <p:sp>
          <p:nvSpPr>
            <p:cNvPr id="389143" name="Line 23"/>
            <p:cNvSpPr>
              <a:spLocks noChangeShapeType="1"/>
            </p:cNvSpPr>
            <p:nvPr/>
          </p:nvSpPr>
          <p:spPr bwMode="auto">
            <a:xfrm>
              <a:off x="2552" y="2640"/>
              <a:ext cx="1404" cy="0"/>
            </a:xfrm>
            <a:prstGeom prst="line">
              <a:avLst/>
            </a:prstGeom>
            <a:noFill/>
            <a:ln w="50800">
              <a:solidFill>
                <a:srgbClr val="CC6600"/>
              </a:solidFill>
              <a:round/>
              <a:headEnd/>
              <a:tailEnd/>
            </a:ln>
            <a:effectLst/>
          </p:spPr>
          <p:txBody>
            <a:bodyPr wrap="none" anchor="ctr"/>
            <a:lstStyle/>
            <a:p>
              <a:endParaRPr lang="pt-BR"/>
            </a:p>
          </p:txBody>
        </p:sp>
        <p:sp>
          <p:nvSpPr>
            <p:cNvPr id="389144" name="Line 24"/>
            <p:cNvSpPr>
              <a:spLocks noChangeShapeType="1"/>
            </p:cNvSpPr>
            <p:nvPr/>
          </p:nvSpPr>
          <p:spPr bwMode="auto">
            <a:xfrm>
              <a:off x="3176" y="2016"/>
              <a:ext cx="780" cy="0"/>
            </a:xfrm>
            <a:prstGeom prst="line">
              <a:avLst/>
            </a:prstGeom>
            <a:noFill/>
            <a:ln w="50800">
              <a:solidFill>
                <a:srgbClr val="CC6600"/>
              </a:solidFill>
              <a:round/>
              <a:headEnd/>
              <a:tailEnd/>
            </a:ln>
            <a:effectLst/>
          </p:spPr>
          <p:txBody>
            <a:bodyPr wrap="none" anchor="ctr"/>
            <a:lstStyle/>
            <a:p>
              <a:endParaRPr lang="pt-BR"/>
            </a:p>
          </p:txBody>
        </p:sp>
        <p:sp>
          <p:nvSpPr>
            <p:cNvPr id="389145" name="Line 25"/>
            <p:cNvSpPr>
              <a:spLocks noChangeShapeType="1"/>
            </p:cNvSpPr>
            <p:nvPr/>
          </p:nvSpPr>
          <p:spPr bwMode="auto">
            <a:xfrm>
              <a:off x="3752" y="1392"/>
              <a:ext cx="204" cy="0"/>
            </a:xfrm>
            <a:prstGeom prst="line">
              <a:avLst/>
            </a:prstGeom>
            <a:noFill/>
            <a:ln w="50800">
              <a:solidFill>
                <a:srgbClr val="CC6600"/>
              </a:solidFill>
              <a:round/>
              <a:headEnd/>
              <a:tailEnd/>
            </a:ln>
            <a:effectLst/>
          </p:spPr>
          <p:txBody>
            <a:bodyPr wrap="none" anchor="ctr"/>
            <a:lstStyle/>
            <a:p>
              <a:endParaRPr lang="pt-BR"/>
            </a:p>
          </p:txBody>
        </p:sp>
      </p:grpSp>
      <p:sp>
        <p:nvSpPr>
          <p:cNvPr id="389147" name="Line 27"/>
          <p:cNvSpPr>
            <a:spLocks noChangeShapeType="1"/>
          </p:cNvSpPr>
          <p:nvPr/>
        </p:nvSpPr>
        <p:spPr bwMode="auto">
          <a:xfrm>
            <a:off x="2305050" y="1663700"/>
            <a:ext cx="0" cy="4184650"/>
          </a:xfrm>
          <a:prstGeom prst="line">
            <a:avLst/>
          </a:prstGeom>
          <a:noFill/>
          <a:ln w="25400">
            <a:solidFill>
              <a:schemeClr val="tx1"/>
            </a:solidFill>
            <a:round/>
            <a:headEnd/>
            <a:tailEnd/>
          </a:ln>
          <a:effectLst/>
        </p:spPr>
        <p:txBody>
          <a:bodyPr wrap="none" anchor="ctr"/>
          <a:lstStyle/>
          <a:p>
            <a:endParaRPr lang="pt-BR"/>
          </a:p>
        </p:txBody>
      </p:sp>
      <p:sp>
        <p:nvSpPr>
          <p:cNvPr id="389148" name="Line 28"/>
          <p:cNvSpPr>
            <a:spLocks noChangeShapeType="1"/>
          </p:cNvSpPr>
          <p:nvPr/>
        </p:nvSpPr>
        <p:spPr bwMode="auto">
          <a:xfrm>
            <a:off x="2300288" y="5854700"/>
            <a:ext cx="4195762" cy="0"/>
          </a:xfrm>
          <a:prstGeom prst="line">
            <a:avLst/>
          </a:prstGeom>
          <a:noFill/>
          <a:ln w="25400">
            <a:solidFill>
              <a:schemeClr val="tx1"/>
            </a:solidFill>
            <a:round/>
            <a:headEnd/>
            <a:tailEnd/>
          </a:ln>
          <a:effectLst/>
        </p:spPr>
        <p:txBody>
          <a:bodyPr wrap="none" anchor="ctr"/>
          <a:lstStyle/>
          <a:p>
            <a:endParaRPr lang="pt-BR"/>
          </a:p>
        </p:txBody>
      </p:sp>
      <p:sp>
        <p:nvSpPr>
          <p:cNvPr id="389149" name="Rectangle 29"/>
          <p:cNvSpPr>
            <a:spLocks noChangeArrowheads="1"/>
          </p:cNvSpPr>
          <p:nvPr/>
        </p:nvSpPr>
        <p:spPr bwMode="auto">
          <a:xfrm>
            <a:off x="6280150" y="5867400"/>
            <a:ext cx="1958975" cy="363538"/>
          </a:xfrm>
          <a:prstGeom prst="rect">
            <a:avLst/>
          </a:prstGeom>
          <a:noFill/>
          <a:ln w="12700">
            <a:noFill/>
            <a:miter lim="800000"/>
            <a:headEnd/>
            <a:tailEnd/>
          </a:ln>
          <a:effectLst/>
        </p:spPr>
        <p:txBody>
          <a:bodyPr wrap="none" lIns="90488" tIns="44450" rIns="90488" bIns="44450">
            <a:spAutoFit/>
          </a:bodyPr>
          <a:lstStyle/>
          <a:p>
            <a:pPr algn="l"/>
            <a:r>
              <a:rPr lang="en-US"/>
              <a:t>Sapatos direitos</a:t>
            </a:r>
          </a:p>
        </p:txBody>
      </p:sp>
      <p:sp>
        <p:nvSpPr>
          <p:cNvPr id="389150" name="Rectangle 30"/>
          <p:cNvSpPr>
            <a:spLocks noChangeArrowheads="1"/>
          </p:cNvSpPr>
          <p:nvPr/>
        </p:nvSpPr>
        <p:spPr bwMode="auto">
          <a:xfrm>
            <a:off x="736600" y="1346200"/>
            <a:ext cx="1336675" cy="638175"/>
          </a:xfrm>
          <a:prstGeom prst="rect">
            <a:avLst/>
          </a:prstGeom>
          <a:noFill/>
          <a:ln w="12700">
            <a:noFill/>
            <a:miter lim="800000"/>
            <a:headEnd/>
            <a:tailEnd/>
          </a:ln>
          <a:effectLst/>
        </p:spPr>
        <p:txBody>
          <a:bodyPr wrap="none" lIns="90488" tIns="44450" rIns="90488" bIns="44450">
            <a:spAutoFit/>
          </a:bodyPr>
          <a:lstStyle/>
          <a:p>
            <a:r>
              <a:rPr lang="en-US"/>
              <a:t>Sapatos</a:t>
            </a:r>
          </a:p>
          <a:p>
            <a:r>
              <a:rPr lang="en-US"/>
              <a:t>esquerdos</a:t>
            </a:r>
          </a:p>
        </p:txBody>
      </p:sp>
      <p:sp>
        <p:nvSpPr>
          <p:cNvPr id="389151" name="Rectangle 31"/>
          <p:cNvSpPr>
            <a:spLocks noChangeArrowheads="1"/>
          </p:cNvSpPr>
          <p:nvPr/>
        </p:nvSpPr>
        <p:spPr bwMode="auto">
          <a:xfrm>
            <a:off x="3824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9152" name="Rectangle 32"/>
          <p:cNvSpPr>
            <a:spLocks noChangeArrowheads="1"/>
          </p:cNvSpPr>
          <p:nvPr/>
        </p:nvSpPr>
        <p:spPr bwMode="auto">
          <a:xfrm>
            <a:off x="47767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9153" name="Rectangle 33"/>
          <p:cNvSpPr>
            <a:spLocks noChangeArrowheads="1"/>
          </p:cNvSpPr>
          <p:nvPr/>
        </p:nvSpPr>
        <p:spPr bwMode="auto">
          <a:xfrm>
            <a:off x="57292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9154" name="Rectangle 34"/>
          <p:cNvSpPr>
            <a:spLocks noChangeArrowheads="1"/>
          </p:cNvSpPr>
          <p:nvPr/>
        </p:nvSpPr>
        <p:spPr bwMode="auto">
          <a:xfrm>
            <a:off x="277653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9155" name="Rectangle 35"/>
          <p:cNvSpPr>
            <a:spLocks noChangeArrowheads="1"/>
          </p:cNvSpPr>
          <p:nvPr/>
        </p:nvSpPr>
        <p:spPr bwMode="auto">
          <a:xfrm>
            <a:off x="1900238" y="4978400"/>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1</a:t>
            </a:r>
          </a:p>
        </p:txBody>
      </p:sp>
      <p:sp>
        <p:nvSpPr>
          <p:cNvPr id="389156" name="Rectangle 36"/>
          <p:cNvSpPr>
            <a:spLocks noChangeArrowheads="1"/>
          </p:cNvSpPr>
          <p:nvPr/>
        </p:nvSpPr>
        <p:spPr bwMode="auto">
          <a:xfrm>
            <a:off x="1900238" y="3978275"/>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2</a:t>
            </a:r>
          </a:p>
        </p:txBody>
      </p:sp>
      <p:sp>
        <p:nvSpPr>
          <p:cNvPr id="389157" name="Rectangle 37"/>
          <p:cNvSpPr>
            <a:spLocks noChangeArrowheads="1"/>
          </p:cNvSpPr>
          <p:nvPr/>
        </p:nvSpPr>
        <p:spPr bwMode="auto">
          <a:xfrm>
            <a:off x="1900238" y="297656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3</a:t>
            </a:r>
          </a:p>
        </p:txBody>
      </p:sp>
      <p:sp>
        <p:nvSpPr>
          <p:cNvPr id="389158" name="Rectangle 38"/>
          <p:cNvSpPr>
            <a:spLocks noChangeArrowheads="1"/>
          </p:cNvSpPr>
          <p:nvPr/>
        </p:nvSpPr>
        <p:spPr bwMode="auto">
          <a:xfrm>
            <a:off x="1900238" y="1976438"/>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4</a:t>
            </a:r>
          </a:p>
        </p:txBody>
      </p:sp>
      <p:sp>
        <p:nvSpPr>
          <p:cNvPr id="389159" name="Rectangle 39"/>
          <p:cNvSpPr>
            <a:spLocks noChangeArrowheads="1"/>
          </p:cNvSpPr>
          <p:nvPr/>
        </p:nvSpPr>
        <p:spPr bwMode="auto">
          <a:xfrm>
            <a:off x="2033588" y="5865813"/>
            <a:ext cx="322262" cy="393700"/>
          </a:xfrm>
          <a:prstGeom prst="rect">
            <a:avLst/>
          </a:prstGeom>
          <a:noFill/>
          <a:ln w="12700">
            <a:noFill/>
            <a:miter lim="800000"/>
            <a:headEnd/>
            <a:tailEnd/>
          </a:ln>
          <a:effectLst/>
        </p:spPr>
        <p:txBody>
          <a:bodyPr wrap="none" lIns="90488" tIns="44450" rIns="90488" bIns="44450">
            <a:spAutoFit/>
          </a:bodyPr>
          <a:lstStyle/>
          <a:p>
            <a:pPr algn="l"/>
            <a:r>
              <a:rPr lang="en-US" sz="2000"/>
              <a:t>0</a:t>
            </a:r>
          </a:p>
        </p:txBody>
      </p:sp>
      <p:sp>
        <p:nvSpPr>
          <p:cNvPr id="389160" name="Text Box 40"/>
          <p:cNvSpPr txBox="1">
            <a:spLocks noChangeArrowheads="1"/>
          </p:cNvSpPr>
          <p:nvPr/>
        </p:nvSpPr>
        <p:spPr bwMode="auto">
          <a:xfrm>
            <a:off x="6559550" y="2374900"/>
            <a:ext cx="2398713" cy="12001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Complementos</a:t>
            </a:r>
          </a:p>
          <a:p>
            <a:r>
              <a:rPr lang="en-US" sz="2400"/>
              <a:t> perfeitos</a:t>
            </a:r>
          </a:p>
          <a:p>
            <a:endParaRPr lang="en-US" sz="24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389161"/>
                                        </p:tgtEl>
                                        <p:attrNameLst>
                                          <p:attrName>style.visibility</p:attrName>
                                        </p:attrNameLst>
                                      </p:cBhvr>
                                      <p:to>
                                        <p:strVal val="visible"/>
                                      </p:to>
                                    </p:set>
                                    <p:animEffect transition="in" filter="strips(upRight)">
                                      <p:cBhvr>
                                        <p:cTn id="7" dur="500"/>
                                        <p:tgtEl>
                                          <p:spTgt spid="38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6" name="Espaço Reservado para Número de Slide 4"/>
          <p:cNvSpPr>
            <a:spLocks noGrp="1"/>
          </p:cNvSpPr>
          <p:nvPr>
            <p:ph type="sldNum" sz="quarter" idx="11"/>
          </p:nvPr>
        </p:nvSpPr>
        <p:spPr/>
        <p:txBody>
          <a:bodyPr/>
          <a:lstStyle/>
          <a:p>
            <a:r>
              <a:rPr lang="en-US"/>
              <a:t>Slide </a:t>
            </a:r>
            <a:fld id="{86BD15BC-C2EF-499C-AEAC-2E2DA1801377}" type="slidenum">
              <a:rPr lang="en-US"/>
              <a:pPr/>
              <a:t>33</a:t>
            </a:fld>
            <a:endParaRPr lang="en-US" b="0">
              <a:latin typeface="Times New Roman" pitchFamily="18" charset="0"/>
            </a:endParaRPr>
          </a:p>
        </p:txBody>
      </p:sp>
      <p:sp>
        <p:nvSpPr>
          <p:cNvPr id="391170" name="Rectangle 1026"/>
          <p:cNvSpPr>
            <a:spLocks noGrp="1" noChangeArrowheads="1"/>
          </p:cNvSpPr>
          <p:nvPr>
            <p:ph type="title"/>
          </p:nvPr>
        </p:nvSpPr>
        <p:spPr/>
        <p:txBody>
          <a:bodyPr/>
          <a:lstStyle/>
          <a:p>
            <a:r>
              <a:rPr lang="pt-BR"/>
              <a:t>Preferências do consumidor</a:t>
            </a:r>
          </a:p>
        </p:txBody>
      </p:sp>
      <p:sp>
        <p:nvSpPr>
          <p:cNvPr id="391171" name="Rectangle 1027"/>
          <p:cNvSpPr>
            <a:spLocks noGrp="1" noChangeArrowheads="1"/>
          </p:cNvSpPr>
          <p:nvPr>
            <p:ph type="body" idx="1"/>
          </p:nvPr>
        </p:nvSpPr>
        <p:spPr>
          <a:xfrm>
            <a:off x="1143000" y="2159000"/>
            <a:ext cx="7772400" cy="3873500"/>
          </a:xfrm>
        </p:spPr>
        <p:txBody>
          <a:bodyPr/>
          <a:lstStyle/>
          <a:p>
            <a:r>
              <a:rPr lang="pt-BR"/>
              <a:t>“Males”</a:t>
            </a:r>
          </a:p>
          <a:p>
            <a:pPr lvl="1"/>
            <a:r>
              <a:rPr lang="pt-BR"/>
              <a:t>Coisas que preferimos ter em menor quantidade, em vez de maior quantidade.</a:t>
            </a:r>
          </a:p>
          <a:p>
            <a:r>
              <a:rPr lang="pt-BR"/>
              <a:t>Exemplos</a:t>
            </a:r>
          </a:p>
          <a:p>
            <a:pPr lvl="1"/>
            <a:r>
              <a:rPr lang="pt-BR"/>
              <a:t>Poluição atmosférica</a:t>
            </a:r>
          </a:p>
          <a:p>
            <a:pPr lvl="1"/>
            <a:r>
              <a:rPr lang="pt-BR"/>
              <a:t>Amianto</a:t>
            </a:r>
          </a:p>
        </p:txBody>
      </p:sp>
      <p:sp>
        <p:nvSpPr>
          <p:cNvPr id="391172" name="Text Box 1028"/>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1171">
                                            <p:txEl>
                                              <p:pRg st="0" end="0"/>
                                            </p:txEl>
                                          </p:spTgt>
                                        </p:tgtEl>
                                        <p:attrNameLst>
                                          <p:attrName>style.visibility</p:attrName>
                                        </p:attrNameLst>
                                      </p:cBhvr>
                                      <p:to>
                                        <p:strVal val="visible"/>
                                      </p:to>
                                    </p:set>
                                    <p:animEffect transition="in" filter="wipe(left)">
                                      <p:cBhvr>
                                        <p:cTn id="7" dur="500"/>
                                        <p:tgtEl>
                                          <p:spTgt spid="39117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1171">
                                            <p:txEl>
                                              <p:pRg st="1" end="1"/>
                                            </p:txEl>
                                          </p:spTgt>
                                        </p:tgtEl>
                                        <p:attrNameLst>
                                          <p:attrName>style.visibility</p:attrName>
                                        </p:attrNameLst>
                                      </p:cBhvr>
                                      <p:to>
                                        <p:strVal val="visible"/>
                                      </p:to>
                                    </p:set>
                                    <p:animEffect transition="in" filter="wipe(left)">
                                      <p:cBhvr>
                                        <p:cTn id="10" dur="500"/>
                                        <p:tgtEl>
                                          <p:spTgt spid="391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91171">
                                            <p:txEl>
                                              <p:pRg st="2" end="2"/>
                                            </p:txEl>
                                          </p:spTgt>
                                        </p:tgtEl>
                                        <p:attrNameLst>
                                          <p:attrName>style.visibility</p:attrName>
                                        </p:attrNameLst>
                                      </p:cBhvr>
                                      <p:to>
                                        <p:strVal val="visible"/>
                                      </p:to>
                                    </p:set>
                                    <p:animEffect transition="in" filter="wipe(left)">
                                      <p:cBhvr>
                                        <p:cTn id="15" dur="500"/>
                                        <p:tgtEl>
                                          <p:spTgt spid="39117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91171">
                                            <p:txEl>
                                              <p:pRg st="3" end="3"/>
                                            </p:txEl>
                                          </p:spTgt>
                                        </p:tgtEl>
                                        <p:attrNameLst>
                                          <p:attrName>style.visibility</p:attrName>
                                        </p:attrNameLst>
                                      </p:cBhvr>
                                      <p:to>
                                        <p:strVal val="visible"/>
                                      </p:to>
                                    </p:set>
                                    <p:animEffect transition="in" filter="wipe(left)">
                                      <p:cBhvr>
                                        <p:cTn id="18" dur="500"/>
                                        <p:tgtEl>
                                          <p:spTgt spid="39117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91171">
                                            <p:txEl>
                                              <p:pRg st="4" end="4"/>
                                            </p:txEl>
                                          </p:spTgt>
                                        </p:tgtEl>
                                        <p:attrNameLst>
                                          <p:attrName>style.visibility</p:attrName>
                                        </p:attrNameLst>
                                      </p:cBhvr>
                                      <p:to>
                                        <p:strVal val="visible"/>
                                      </p:to>
                                    </p:set>
                                    <p:animEffect transition="in" filter="wipe(left)">
                                      <p:cBhvr>
                                        <p:cTn id="21" dur="500"/>
                                        <p:tgtEl>
                                          <p:spTgt spid="391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6" name="Espaço Reservado para Número de Slide 4"/>
          <p:cNvSpPr>
            <a:spLocks noGrp="1"/>
          </p:cNvSpPr>
          <p:nvPr>
            <p:ph type="sldNum" sz="quarter" idx="11"/>
          </p:nvPr>
        </p:nvSpPr>
        <p:spPr/>
        <p:txBody>
          <a:bodyPr/>
          <a:lstStyle/>
          <a:p>
            <a:r>
              <a:rPr lang="en-US"/>
              <a:t>Slide </a:t>
            </a:r>
            <a:fld id="{76448709-E757-4555-82A4-536AC2991446}" type="slidenum">
              <a:rPr lang="en-US"/>
              <a:pPr/>
              <a:t>34</a:t>
            </a:fld>
            <a:endParaRPr lang="en-US" b="0">
              <a:latin typeface="Times New Roman" pitchFamily="18" charset="0"/>
            </a:endParaRPr>
          </a:p>
        </p:txBody>
      </p:sp>
      <p:sp>
        <p:nvSpPr>
          <p:cNvPr id="392194" name="Rectangle 2"/>
          <p:cNvSpPr>
            <a:spLocks noGrp="1" noChangeArrowheads="1"/>
          </p:cNvSpPr>
          <p:nvPr>
            <p:ph type="title"/>
          </p:nvPr>
        </p:nvSpPr>
        <p:spPr/>
        <p:txBody>
          <a:bodyPr/>
          <a:lstStyle/>
          <a:p>
            <a:r>
              <a:rPr lang="pt-BR"/>
              <a:t>Preferências do consumidor</a:t>
            </a:r>
          </a:p>
        </p:txBody>
      </p:sp>
      <p:sp>
        <p:nvSpPr>
          <p:cNvPr id="392195" name="Rectangle 3"/>
          <p:cNvSpPr>
            <a:spLocks noGrp="1" noChangeArrowheads="1"/>
          </p:cNvSpPr>
          <p:nvPr>
            <p:ph type="body" idx="1"/>
          </p:nvPr>
        </p:nvSpPr>
        <p:spPr>
          <a:xfrm>
            <a:off x="1143000" y="2209800"/>
            <a:ext cx="7772400" cy="3733800"/>
          </a:xfrm>
        </p:spPr>
        <p:txBody>
          <a:bodyPr/>
          <a:lstStyle/>
          <a:p>
            <a:r>
              <a:rPr lang="pt-BR">
                <a:solidFill>
                  <a:srgbClr val="FF3300"/>
                </a:solidFill>
              </a:rPr>
              <a:t>O que você acha?</a:t>
            </a:r>
            <a:endParaRPr lang="pt-BR"/>
          </a:p>
          <a:p>
            <a:pPr lvl="1"/>
            <a:r>
              <a:rPr lang="pt-BR"/>
              <a:t>Como podemos levar em consideração os “males” na análise das preferências do consumidor?</a:t>
            </a:r>
          </a:p>
        </p:txBody>
      </p:sp>
      <p:sp>
        <p:nvSpPr>
          <p:cNvPr id="392196" name="Text Box 4"/>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9EA0E795-497D-4D32-8325-CD3690A6F037}" type="slidenum">
              <a:rPr lang="en-US"/>
              <a:pPr/>
              <a:t>35</a:t>
            </a:fld>
            <a:endParaRPr lang="en-US" b="0">
              <a:latin typeface="Times New Roman" pitchFamily="18" charset="0"/>
            </a:endParaRPr>
          </a:p>
        </p:txBody>
      </p:sp>
      <p:sp>
        <p:nvSpPr>
          <p:cNvPr id="39321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321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3220" name="Rectangle 1028"/>
          <p:cNvSpPr>
            <a:spLocks noGrp="1" noChangeArrowheads="1"/>
          </p:cNvSpPr>
          <p:nvPr>
            <p:ph type="title"/>
          </p:nvPr>
        </p:nvSpPr>
        <p:spPr>
          <a:noFill/>
          <a:ln/>
        </p:spPr>
        <p:txBody>
          <a:bodyPr/>
          <a:lstStyle/>
          <a:p>
            <a:r>
              <a:rPr lang="pt-BR"/>
              <a:t>Preferências do consumidor</a:t>
            </a:r>
          </a:p>
        </p:txBody>
      </p:sp>
      <p:sp>
        <p:nvSpPr>
          <p:cNvPr id="393221" name="Rectangle 1029"/>
          <p:cNvSpPr>
            <a:spLocks noGrp="1" noChangeArrowheads="1"/>
          </p:cNvSpPr>
          <p:nvPr>
            <p:ph type="body" idx="1"/>
          </p:nvPr>
        </p:nvSpPr>
        <p:spPr>
          <a:xfrm>
            <a:off x="1143000" y="2228850"/>
            <a:ext cx="7772400" cy="3714750"/>
          </a:xfrm>
          <a:noFill/>
          <a:ln/>
        </p:spPr>
        <p:txBody>
          <a:bodyPr/>
          <a:lstStyle/>
          <a:p>
            <a:pPr>
              <a:spcBef>
                <a:spcPct val="70000"/>
              </a:spcBef>
            </a:pPr>
            <a:r>
              <a:rPr lang="pt-BR"/>
              <a:t>Os executivos de empresas automobilísticas devem decidir regularmente quando introduzir novos modelos e quanto investir nos diferentes atributos.</a:t>
            </a:r>
          </a:p>
        </p:txBody>
      </p:sp>
      <p:sp>
        <p:nvSpPr>
          <p:cNvPr id="393222" name="Text Box 1030"/>
          <p:cNvSpPr txBox="1">
            <a:spLocks noChangeArrowheads="1"/>
          </p:cNvSpPr>
          <p:nvPr/>
        </p:nvSpPr>
        <p:spPr bwMode="auto">
          <a:xfrm>
            <a:off x="244475" y="1554163"/>
            <a:ext cx="75326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Projeto de um novo automóvel (I)</a:t>
            </a:r>
            <a:endParaRPr lang="en-US" sz="3200"/>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824CC408-2E15-429E-B48D-0299FF5A4684}" type="slidenum">
              <a:rPr lang="en-US"/>
              <a:pPr/>
              <a:t>36</a:t>
            </a:fld>
            <a:endParaRPr lang="en-US" b="0">
              <a:latin typeface="Times New Roman" pitchFamily="18" charset="0"/>
            </a:endParaRPr>
          </a:p>
        </p:txBody>
      </p:sp>
      <p:sp>
        <p:nvSpPr>
          <p:cNvPr id="401410"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1411"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1412" name="Rectangle 1028"/>
          <p:cNvSpPr>
            <a:spLocks noGrp="1" noChangeArrowheads="1"/>
          </p:cNvSpPr>
          <p:nvPr>
            <p:ph type="title"/>
          </p:nvPr>
        </p:nvSpPr>
        <p:spPr>
          <a:noFill/>
          <a:ln/>
        </p:spPr>
        <p:txBody>
          <a:bodyPr/>
          <a:lstStyle/>
          <a:p>
            <a:r>
              <a:rPr lang="pt-BR"/>
              <a:t>Preferências do consumidor</a:t>
            </a:r>
          </a:p>
        </p:txBody>
      </p:sp>
      <p:sp>
        <p:nvSpPr>
          <p:cNvPr id="401413" name="Rectangle 1029"/>
          <p:cNvSpPr>
            <a:spLocks noGrp="1" noChangeArrowheads="1"/>
          </p:cNvSpPr>
          <p:nvPr>
            <p:ph type="body" idx="1"/>
          </p:nvPr>
        </p:nvSpPr>
        <p:spPr>
          <a:xfrm>
            <a:off x="1143000" y="2228850"/>
            <a:ext cx="7772400" cy="3714750"/>
          </a:xfrm>
          <a:noFill/>
          <a:ln/>
        </p:spPr>
        <p:txBody>
          <a:bodyPr/>
          <a:lstStyle/>
          <a:p>
            <a:pPr>
              <a:spcBef>
                <a:spcPct val="70000"/>
              </a:spcBef>
            </a:pPr>
            <a:r>
              <a:rPr lang="pt-BR"/>
              <a:t>A análise das preferências do consumidor ajudaria a determinar </a:t>
            </a:r>
            <a:r>
              <a:rPr lang="pt-BR" i="1"/>
              <a:t>quando</a:t>
            </a:r>
            <a:r>
              <a:rPr lang="pt-BR"/>
              <a:t> e </a:t>
            </a:r>
            <a:r>
              <a:rPr lang="pt-BR" i="1"/>
              <a:t>se</a:t>
            </a:r>
            <a:r>
              <a:rPr lang="pt-BR"/>
              <a:t> as empresas automobilísticas devem investir nos diferentes atributos de seus automóveis.</a:t>
            </a:r>
          </a:p>
        </p:txBody>
      </p:sp>
      <p:sp>
        <p:nvSpPr>
          <p:cNvPr id="401414" name="Text Box 1030"/>
          <p:cNvSpPr txBox="1">
            <a:spLocks noChangeArrowheads="1"/>
          </p:cNvSpPr>
          <p:nvPr/>
        </p:nvSpPr>
        <p:spPr bwMode="auto">
          <a:xfrm>
            <a:off x="403225" y="1447800"/>
            <a:ext cx="6056313" cy="531813"/>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a:spAutoFit/>
          </a:bodyPr>
          <a:lstStyle/>
          <a:p>
            <a:r>
              <a:rPr lang="en-US" sz="2800"/>
              <a:t>Projeto de um novo automóvel (I)</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3">
                                            <p:txEl>
                                              <p:pRg st="0" end="0"/>
                                            </p:txEl>
                                          </p:spTgt>
                                        </p:tgtEl>
                                        <p:attrNameLst>
                                          <p:attrName>style.visibility</p:attrName>
                                        </p:attrNameLst>
                                      </p:cBhvr>
                                      <p:to>
                                        <p:strVal val="visible"/>
                                      </p:to>
                                    </p:set>
                                    <p:animEffect transition="in" filter="wipe(left)">
                                      <p:cBhvr>
                                        <p:cTn id="7" dur="500"/>
                                        <p:tgtEl>
                                          <p:spTgt spid="4014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0" name="Espaço Reservado para Número de Slide 4"/>
          <p:cNvSpPr>
            <a:spLocks noGrp="1"/>
          </p:cNvSpPr>
          <p:nvPr>
            <p:ph type="sldNum" sz="quarter" idx="11"/>
          </p:nvPr>
        </p:nvSpPr>
        <p:spPr/>
        <p:txBody>
          <a:bodyPr/>
          <a:lstStyle/>
          <a:p>
            <a:r>
              <a:rPr lang="en-US"/>
              <a:t>Slide </a:t>
            </a:r>
            <a:fld id="{016A06FF-9973-4F08-B7ED-B602BD2A059D}" type="slidenum">
              <a:rPr lang="en-US"/>
              <a:pPr/>
              <a:t>37</a:t>
            </a:fld>
            <a:endParaRPr lang="en-US" b="0">
              <a:latin typeface="Times New Roman" pitchFamily="18" charset="0"/>
            </a:endParaRPr>
          </a:p>
        </p:txBody>
      </p:sp>
      <p:sp>
        <p:nvSpPr>
          <p:cNvPr id="39526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526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5268" name="Rectangle 1028"/>
          <p:cNvSpPr>
            <a:spLocks noGrp="1" noChangeArrowheads="1"/>
          </p:cNvSpPr>
          <p:nvPr>
            <p:ph type="title"/>
          </p:nvPr>
        </p:nvSpPr>
        <p:spPr>
          <a:noFill/>
          <a:ln/>
        </p:spPr>
        <p:txBody>
          <a:bodyPr/>
          <a:lstStyle/>
          <a:p>
            <a:r>
              <a:rPr lang="pt-BR"/>
              <a:t>Preferências do consumidor</a:t>
            </a:r>
          </a:p>
        </p:txBody>
      </p:sp>
      <p:sp>
        <p:nvSpPr>
          <p:cNvPr id="395269" name="Line 1029"/>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95270" name="Line 1030"/>
          <p:cNvSpPr>
            <a:spLocks noChangeShapeType="1"/>
          </p:cNvSpPr>
          <p:nvPr/>
        </p:nvSpPr>
        <p:spPr bwMode="auto">
          <a:xfrm>
            <a:off x="2211388" y="5937250"/>
            <a:ext cx="4195762" cy="0"/>
          </a:xfrm>
          <a:prstGeom prst="line">
            <a:avLst/>
          </a:prstGeom>
          <a:noFill/>
          <a:ln w="25400">
            <a:solidFill>
              <a:schemeClr val="tx1"/>
            </a:solidFill>
            <a:round/>
            <a:headEnd/>
            <a:tailEnd/>
          </a:ln>
          <a:effectLst/>
        </p:spPr>
        <p:txBody>
          <a:bodyPr wrap="none" anchor="ctr"/>
          <a:lstStyle/>
          <a:p>
            <a:endParaRPr lang="pt-BR"/>
          </a:p>
        </p:txBody>
      </p:sp>
      <p:grpSp>
        <p:nvGrpSpPr>
          <p:cNvPr id="395278" name="Group 1038"/>
          <p:cNvGrpSpPr>
            <a:grpSpLocks/>
          </p:cNvGrpSpPr>
          <p:nvPr/>
        </p:nvGrpSpPr>
        <p:grpSpPr bwMode="auto">
          <a:xfrm>
            <a:off x="2517775" y="1905000"/>
            <a:ext cx="6367463" cy="3965575"/>
            <a:chOff x="1586" y="1200"/>
            <a:chExt cx="4011" cy="2498"/>
          </a:xfrm>
        </p:grpSpPr>
        <p:sp>
          <p:nvSpPr>
            <p:cNvPr id="395271" name="Freeform 1031"/>
            <p:cNvSpPr>
              <a:spLocks/>
            </p:cNvSpPr>
            <p:nvPr/>
          </p:nvSpPr>
          <p:spPr bwMode="auto">
            <a:xfrm>
              <a:off x="2307" y="1200"/>
              <a:ext cx="1391" cy="2258"/>
            </a:xfrm>
            <a:custGeom>
              <a:avLst/>
              <a:gdLst/>
              <a:ahLst/>
              <a:cxnLst>
                <a:cxn ang="0">
                  <a:pos x="0" y="0"/>
                </a:cxn>
                <a:cxn ang="0">
                  <a:pos x="0" y="28"/>
                </a:cxn>
                <a:cxn ang="0">
                  <a:pos x="6" y="67"/>
                </a:cxn>
                <a:cxn ang="0">
                  <a:pos x="12" y="111"/>
                </a:cxn>
                <a:cxn ang="0">
                  <a:pos x="18" y="161"/>
                </a:cxn>
                <a:cxn ang="0">
                  <a:pos x="35" y="277"/>
                </a:cxn>
                <a:cxn ang="0">
                  <a:pos x="59" y="404"/>
                </a:cxn>
                <a:cxn ang="0">
                  <a:pos x="77" y="470"/>
                </a:cxn>
                <a:cxn ang="0">
                  <a:pos x="95" y="548"/>
                </a:cxn>
                <a:cxn ang="0">
                  <a:pos x="136" y="714"/>
                </a:cxn>
                <a:cxn ang="0">
                  <a:pos x="189" y="885"/>
                </a:cxn>
                <a:cxn ang="0">
                  <a:pos x="213" y="963"/>
                </a:cxn>
                <a:cxn ang="0">
                  <a:pos x="242" y="1035"/>
                </a:cxn>
                <a:cxn ang="0">
                  <a:pos x="272" y="1101"/>
                </a:cxn>
                <a:cxn ang="0">
                  <a:pos x="296" y="1156"/>
                </a:cxn>
                <a:cxn ang="0">
                  <a:pos x="355" y="1267"/>
                </a:cxn>
                <a:cxn ang="0">
                  <a:pos x="420" y="1366"/>
                </a:cxn>
                <a:cxn ang="0">
                  <a:pos x="497" y="1472"/>
                </a:cxn>
                <a:cxn ang="0">
                  <a:pos x="586" y="1582"/>
                </a:cxn>
                <a:cxn ang="0">
                  <a:pos x="686" y="1698"/>
                </a:cxn>
                <a:cxn ang="0">
                  <a:pos x="787" y="1803"/>
                </a:cxn>
                <a:cxn ang="0">
                  <a:pos x="834" y="1848"/>
                </a:cxn>
                <a:cxn ang="0">
                  <a:pos x="875" y="1892"/>
                </a:cxn>
                <a:cxn ang="0">
                  <a:pos x="917" y="1931"/>
                </a:cxn>
                <a:cxn ang="0">
                  <a:pos x="958" y="1958"/>
                </a:cxn>
                <a:cxn ang="0">
                  <a:pos x="1035" y="2014"/>
                </a:cxn>
                <a:cxn ang="0">
                  <a:pos x="1106" y="2058"/>
                </a:cxn>
                <a:cxn ang="0">
                  <a:pos x="1171" y="2102"/>
                </a:cxn>
                <a:cxn ang="0">
                  <a:pos x="1236" y="2146"/>
                </a:cxn>
                <a:cxn ang="0">
                  <a:pos x="1295" y="2191"/>
                </a:cxn>
                <a:cxn ang="0">
                  <a:pos x="1349" y="2229"/>
                </a:cxn>
                <a:cxn ang="0">
                  <a:pos x="1390" y="2257"/>
                </a:cxn>
              </a:cxnLst>
              <a:rect l="0" t="0" r="r" b="b"/>
              <a:pathLst>
                <a:path w="1391" h="2258">
                  <a:moveTo>
                    <a:pt x="0" y="0"/>
                  </a:moveTo>
                  <a:lnTo>
                    <a:pt x="0" y="28"/>
                  </a:lnTo>
                  <a:lnTo>
                    <a:pt x="6" y="67"/>
                  </a:lnTo>
                  <a:lnTo>
                    <a:pt x="12" y="111"/>
                  </a:lnTo>
                  <a:lnTo>
                    <a:pt x="18" y="161"/>
                  </a:lnTo>
                  <a:lnTo>
                    <a:pt x="35" y="277"/>
                  </a:lnTo>
                  <a:lnTo>
                    <a:pt x="59" y="404"/>
                  </a:lnTo>
                  <a:lnTo>
                    <a:pt x="77" y="470"/>
                  </a:lnTo>
                  <a:lnTo>
                    <a:pt x="95" y="548"/>
                  </a:lnTo>
                  <a:lnTo>
                    <a:pt x="136" y="714"/>
                  </a:lnTo>
                  <a:lnTo>
                    <a:pt x="189" y="885"/>
                  </a:lnTo>
                  <a:lnTo>
                    <a:pt x="213" y="963"/>
                  </a:lnTo>
                  <a:lnTo>
                    <a:pt x="242" y="1035"/>
                  </a:lnTo>
                  <a:lnTo>
                    <a:pt x="272" y="1101"/>
                  </a:lnTo>
                  <a:lnTo>
                    <a:pt x="296" y="1156"/>
                  </a:lnTo>
                  <a:lnTo>
                    <a:pt x="355" y="1267"/>
                  </a:lnTo>
                  <a:lnTo>
                    <a:pt x="420" y="1366"/>
                  </a:lnTo>
                  <a:lnTo>
                    <a:pt x="497" y="1472"/>
                  </a:lnTo>
                  <a:lnTo>
                    <a:pt x="586" y="1582"/>
                  </a:lnTo>
                  <a:lnTo>
                    <a:pt x="686" y="1698"/>
                  </a:lnTo>
                  <a:lnTo>
                    <a:pt x="787" y="1803"/>
                  </a:lnTo>
                  <a:lnTo>
                    <a:pt x="834" y="1848"/>
                  </a:lnTo>
                  <a:lnTo>
                    <a:pt x="875" y="1892"/>
                  </a:lnTo>
                  <a:lnTo>
                    <a:pt x="917" y="1931"/>
                  </a:lnTo>
                  <a:lnTo>
                    <a:pt x="958" y="1958"/>
                  </a:lnTo>
                  <a:lnTo>
                    <a:pt x="1035" y="2014"/>
                  </a:lnTo>
                  <a:lnTo>
                    <a:pt x="1106" y="2058"/>
                  </a:lnTo>
                  <a:lnTo>
                    <a:pt x="1171" y="2102"/>
                  </a:lnTo>
                  <a:lnTo>
                    <a:pt x="1236" y="2146"/>
                  </a:lnTo>
                  <a:lnTo>
                    <a:pt x="1295" y="2191"/>
                  </a:lnTo>
                  <a:lnTo>
                    <a:pt x="1349" y="2229"/>
                  </a:lnTo>
                  <a:lnTo>
                    <a:pt x="1390" y="2257"/>
                  </a:lnTo>
                </a:path>
              </a:pathLst>
            </a:custGeom>
            <a:noFill/>
            <a:ln w="50800" cap="rnd" cmpd="sng">
              <a:solidFill>
                <a:srgbClr val="FFCC66"/>
              </a:solidFill>
              <a:prstDash val="solid"/>
              <a:round/>
              <a:headEnd type="none" w="med" len="med"/>
              <a:tailEnd type="none" w="med" len="med"/>
            </a:ln>
            <a:effectLst/>
          </p:spPr>
          <p:txBody>
            <a:bodyPr/>
            <a:lstStyle/>
            <a:p>
              <a:endParaRPr lang="pt-BR"/>
            </a:p>
          </p:txBody>
        </p:sp>
        <p:sp>
          <p:nvSpPr>
            <p:cNvPr id="395272" name="Freeform 1032"/>
            <p:cNvSpPr>
              <a:spLocks/>
            </p:cNvSpPr>
            <p:nvPr/>
          </p:nvSpPr>
          <p:spPr bwMode="auto">
            <a:xfrm>
              <a:off x="1968" y="1342"/>
              <a:ext cx="1394" cy="2260"/>
            </a:xfrm>
            <a:custGeom>
              <a:avLst/>
              <a:gdLst/>
              <a:ahLst/>
              <a:cxnLst>
                <a:cxn ang="0">
                  <a:pos x="0" y="0"/>
                </a:cxn>
                <a:cxn ang="0">
                  <a:pos x="6" y="29"/>
                </a:cxn>
                <a:cxn ang="0">
                  <a:pos x="11" y="70"/>
                </a:cxn>
                <a:cxn ang="0">
                  <a:pos x="16" y="116"/>
                </a:cxn>
                <a:cxn ang="0">
                  <a:pos x="22" y="162"/>
                </a:cxn>
                <a:cxn ang="0">
                  <a:pos x="38" y="277"/>
                </a:cxn>
                <a:cxn ang="0">
                  <a:pos x="65" y="404"/>
                </a:cxn>
                <a:cxn ang="0">
                  <a:pos x="81" y="473"/>
                </a:cxn>
                <a:cxn ang="0">
                  <a:pos x="97" y="548"/>
                </a:cxn>
                <a:cxn ang="0">
                  <a:pos x="140" y="715"/>
                </a:cxn>
                <a:cxn ang="0">
                  <a:pos x="188" y="882"/>
                </a:cxn>
                <a:cxn ang="0">
                  <a:pos x="215" y="963"/>
                </a:cxn>
                <a:cxn ang="0">
                  <a:pos x="242" y="1032"/>
                </a:cxn>
                <a:cxn ang="0">
                  <a:pos x="269" y="1095"/>
                </a:cxn>
                <a:cxn ang="0">
                  <a:pos x="301" y="1153"/>
                </a:cxn>
                <a:cxn ang="0">
                  <a:pos x="361" y="1262"/>
                </a:cxn>
                <a:cxn ang="0">
                  <a:pos x="425" y="1366"/>
                </a:cxn>
                <a:cxn ang="0">
                  <a:pos x="500" y="1470"/>
                </a:cxn>
                <a:cxn ang="0">
                  <a:pos x="592" y="1579"/>
                </a:cxn>
                <a:cxn ang="0">
                  <a:pos x="689" y="1694"/>
                </a:cxn>
                <a:cxn ang="0">
                  <a:pos x="791" y="1804"/>
                </a:cxn>
                <a:cxn ang="0">
                  <a:pos x="839" y="1850"/>
                </a:cxn>
                <a:cxn ang="0">
                  <a:pos x="882" y="1890"/>
                </a:cxn>
                <a:cxn ang="0">
                  <a:pos x="925" y="1931"/>
                </a:cxn>
                <a:cxn ang="0">
                  <a:pos x="963" y="1959"/>
                </a:cxn>
                <a:cxn ang="0">
                  <a:pos x="1038" y="2017"/>
                </a:cxn>
                <a:cxn ang="0">
                  <a:pos x="1108" y="2057"/>
                </a:cxn>
                <a:cxn ang="0">
                  <a:pos x="1173" y="2103"/>
                </a:cxn>
                <a:cxn ang="0">
                  <a:pos x="1237" y="2150"/>
                </a:cxn>
                <a:cxn ang="0">
                  <a:pos x="1296" y="2190"/>
                </a:cxn>
                <a:cxn ang="0">
                  <a:pos x="1350" y="2230"/>
                </a:cxn>
                <a:cxn ang="0">
                  <a:pos x="1393" y="2259"/>
                </a:cxn>
              </a:cxnLst>
              <a:rect l="0" t="0" r="r" b="b"/>
              <a:pathLst>
                <a:path w="1394" h="2260">
                  <a:moveTo>
                    <a:pt x="0" y="0"/>
                  </a:moveTo>
                  <a:lnTo>
                    <a:pt x="6" y="29"/>
                  </a:lnTo>
                  <a:lnTo>
                    <a:pt x="11" y="70"/>
                  </a:lnTo>
                  <a:lnTo>
                    <a:pt x="16" y="116"/>
                  </a:lnTo>
                  <a:lnTo>
                    <a:pt x="22" y="162"/>
                  </a:lnTo>
                  <a:lnTo>
                    <a:pt x="38" y="277"/>
                  </a:lnTo>
                  <a:lnTo>
                    <a:pt x="65" y="404"/>
                  </a:lnTo>
                  <a:lnTo>
                    <a:pt x="81" y="473"/>
                  </a:lnTo>
                  <a:lnTo>
                    <a:pt x="97" y="548"/>
                  </a:lnTo>
                  <a:lnTo>
                    <a:pt x="140" y="715"/>
                  </a:lnTo>
                  <a:lnTo>
                    <a:pt x="188" y="882"/>
                  </a:lnTo>
                  <a:lnTo>
                    <a:pt x="215" y="963"/>
                  </a:lnTo>
                  <a:lnTo>
                    <a:pt x="242" y="1032"/>
                  </a:lnTo>
                  <a:lnTo>
                    <a:pt x="269" y="1095"/>
                  </a:lnTo>
                  <a:lnTo>
                    <a:pt x="301" y="1153"/>
                  </a:lnTo>
                  <a:lnTo>
                    <a:pt x="361" y="1262"/>
                  </a:lnTo>
                  <a:lnTo>
                    <a:pt x="425" y="1366"/>
                  </a:lnTo>
                  <a:lnTo>
                    <a:pt x="500" y="1470"/>
                  </a:lnTo>
                  <a:lnTo>
                    <a:pt x="592" y="1579"/>
                  </a:lnTo>
                  <a:lnTo>
                    <a:pt x="689" y="1694"/>
                  </a:lnTo>
                  <a:lnTo>
                    <a:pt x="791" y="1804"/>
                  </a:lnTo>
                  <a:lnTo>
                    <a:pt x="839" y="1850"/>
                  </a:lnTo>
                  <a:lnTo>
                    <a:pt x="882" y="1890"/>
                  </a:lnTo>
                  <a:lnTo>
                    <a:pt x="925" y="1931"/>
                  </a:lnTo>
                  <a:lnTo>
                    <a:pt x="963" y="1959"/>
                  </a:lnTo>
                  <a:lnTo>
                    <a:pt x="1038" y="2017"/>
                  </a:lnTo>
                  <a:lnTo>
                    <a:pt x="1108" y="2057"/>
                  </a:lnTo>
                  <a:lnTo>
                    <a:pt x="1173" y="2103"/>
                  </a:lnTo>
                  <a:lnTo>
                    <a:pt x="1237" y="2150"/>
                  </a:lnTo>
                  <a:lnTo>
                    <a:pt x="1296" y="2190"/>
                  </a:lnTo>
                  <a:lnTo>
                    <a:pt x="1350" y="2230"/>
                  </a:lnTo>
                  <a:lnTo>
                    <a:pt x="1393" y="2259"/>
                  </a:lnTo>
                </a:path>
              </a:pathLst>
            </a:custGeom>
            <a:noFill/>
            <a:ln w="50800" cap="rnd" cmpd="sng">
              <a:solidFill>
                <a:srgbClr val="FF9966"/>
              </a:solidFill>
              <a:prstDash val="solid"/>
              <a:round/>
              <a:headEnd type="none" w="med" len="med"/>
              <a:tailEnd type="none" w="med" len="med"/>
            </a:ln>
            <a:effectLst/>
          </p:spPr>
          <p:txBody>
            <a:bodyPr/>
            <a:lstStyle/>
            <a:p>
              <a:endParaRPr lang="pt-BR"/>
            </a:p>
          </p:txBody>
        </p:sp>
        <p:sp>
          <p:nvSpPr>
            <p:cNvPr id="395273" name="Freeform 1033"/>
            <p:cNvSpPr>
              <a:spLocks/>
            </p:cNvSpPr>
            <p:nvPr/>
          </p:nvSpPr>
          <p:spPr bwMode="auto">
            <a:xfrm>
              <a:off x="1586" y="1437"/>
              <a:ext cx="1392" cy="2261"/>
            </a:xfrm>
            <a:custGeom>
              <a:avLst/>
              <a:gdLst/>
              <a:ahLst/>
              <a:cxnLst>
                <a:cxn ang="0">
                  <a:pos x="0" y="0"/>
                </a:cxn>
                <a:cxn ang="0">
                  <a:pos x="5" y="30"/>
                </a:cxn>
                <a:cxn ang="0">
                  <a:pos x="10" y="71"/>
                </a:cxn>
                <a:cxn ang="0">
                  <a:pos x="14" y="113"/>
                </a:cxn>
                <a:cxn ang="0">
                  <a:pos x="19" y="166"/>
                </a:cxn>
                <a:cxn ang="0">
                  <a:pos x="33" y="278"/>
                </a:cxn>
                <a:cxn ang="0">
                  <a:pos x="62" y="403"/>
                </a:cxn>
                <a:cxn ang="0">
                  <a:pos x="81" y="474"/>
                </a:cxn>
                <a:cxn ang="0">
                  <a:pos x="100" y="551"/>
                </a:cxn>
                <a:cxn ang="0">
                  <a:pos x="138" y="716"/>
                </a:cxn>
                <a:cxn ang="0">
                  <a:pos x="191" y="888"/>
                </a:cxn>
                <a:cxn ang="0">
                  <a:pos x="214" y="965"/>
                </a:cxn>
                <a:cxn ang="0">
                  <a:pos x="243" y="1036"/>
                </a:cxn>
                <a:cxn ang="0">
                  <a:pos x="300" y="1160"/>
                </a:cxn>
                <a:cxn ang="0">
                  <a:pos x="357" y="1266"/>
                </a:cxn>
                <a:cxn ang="0">
                  <a:pos x="424" y="1373"/>
                </a:cxn>
                <a:cxn ang="0">
                  <a:pos x="500" y="1473"/>
                </a:cxn>
                <a:cxn ang="0">
                  <a:pos x="543" y="1527"/>
                </a:cxn>
                <a:cxn ang="0">
                  <a:pos x="586" y="1586"/>
                </a:cxn>
                <a:cxn ang="0">
                  <a:pos x="686" y="1698"/>
                </a:cxn>
                <a:cxn ang="0">
                  <a:pos x="791" y="1805"/>
                </a:cxn>
                <a:cxn ang="0">
                  <a:pos x="838" y="1852"/>
                </a:cxn>
                <a:cxn ang="0">
                  <a:pos x="881" y="1893"/>
                </a:cxn>
                <a:cxn ang="0">
                  <a:pos x="924" y="1929"/>
                </a:cxn>
                <a:cxn ang="0">
                  <a:pos x="962" y="1964"/>
                </a:cxn>
                <a:cxn ang="0">
                  <a:pos x="1034" y="2017"/>
                </a:cxn>
                <a:cxn ang="0">
                  <a:pos x="1105" y="2059"/>
                </a:cxn>
                <a:cxn ang="0">
                  <a:pos x="1172" y="2100"/>
                </a:cxn>
                <a:cxn ang="0">
                  <a:pos x="1234" y="2148"/>
                </a:cxn>
                <a:cxn ang="0">
                  <a:pos x="1296" y="2189"/>
                </a:cxn>
                <a:cxn ang="0">
                  <a:pos x="1348" y="2230"/>
                </a:cxn>
                <a:cxn ang="0">
                  <a:pos x="1391" y="2260"/>
                </a:cxn>
              </a:cxnLst>
              <a:rect l="0" t="0" r="r" b="b"/>
              <a:pathLst>
                <a:path w="1392" h="2261">
                  <a:moveTo>
                    <a:pt x="0" y="0"/>
                  </a:moveTo>
                  <a:lnTo>
                    <a:pt x="5" y="30"/>
                  </a:lnTo>
                  <a:lnTo>
                    <a:pt x="10" y="71"/>
                  </a:lnTo>
                  <a:lnTo>
                    <a:pt x="14" y="113"/>
                  </a:lnTo>
                  <a:lnTo>
                    <a:pt x="19" y="166"/>
                  </a:lnTo>
                  <a:lnTo>
                    <a:pt x="33" y="278"/>
                  </a:lnTo>
                  <a:lnTo>
                    <a:pt x="62" y="403"/>
                  </a:lnTo>
                  <a:lnTo>
                    <a:pt x="81" y="474"/>
                  </a:lnTo>
                  <a:lnTo>
                    <a:pt x="100" y="551"/>
                  </a:lnTo>
                  <a:lnTo>
                    <a:pt x="138" y="716"/>
                  </a:lnTo>
                  <a:lnTo>
                    <a:pt x="191" y="888"/>
                  </a:lnTo>
                  <a:lnTo>
                    <a:pt x="214" y="965"/>
                  </a:lnTo>
                  <a:lnTo>
                    <a:pt x="243" y="1036"/>
                  </a:lnTo>
                  <a:lnTo>
                    <a:pt x="300" y="1160"/>
                  </a:lnTo>
                  <a:lnTo>
                    <a:pt x="357" y="1266"/>
                  </a:lnTo>
                  <a:lnTo>
                    <a:pt x="424" y="1373"/>
                  </a:lnTo>
                  <a:lnTo>
                    <a:pt x="500" y="1473"/>
                  </a:lnTo>
                  <a:lnTo>
                    <a:pt x="543" y="1527"/>
                  </a:lnTo>
                  <a:lnTo>
                    <a:pt x="586" y="1586"/>
                  </a:lnTo>
                  <a:lnTo>
                    <a:pt x="686" y="1698"/>
                  </a:lnTo>
                  <a:lnTo>
                    <a:pt x="791" y="1805"/>
                  </a:lnTo>
                  <a:lnTo>
                    <a:pt x="838" y="1852"/>
                  </a:lnTo>
                  <a:lnTo>
                    <a:pt x="881" y="1893"/>
                  </a:lnTo>
                  <a:lnTo>
                    <a:pt x="924" y="1929"/>
                  </a:lnTo>
                  <a:lnTo>
                    <a:pt x="962" y="1964"/>
                  </a:lnTo>
                  <a:lnTo>
                    <a:pt x="1034" y="2017"/>
                  </a:lnTo>
                  <a:lnTo>
                    <a:pt x="1105" y="2059"/>
                  </a:lnTo>
                  <a:lnTo>
                    <a:pt x="1172" y="2100"/>
                  </a:lnTo>
                  <a:lnTo>
                    <a:pt x="1234" y="2148"/>
                  </a:lnTo>
                  <a:lnTo>
                    <a:pt x="1296" y="2189"/>
                  </a:lnTo>
                  <a:lnTo>
                    <a:pt x="1348" y="2230"/>
                  </a:lnTo>
                  <a:lnTo>
                    <a:pt x="1391" y="226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395274" name="Rectangle 1034"/>
            <p:cNvSpPr>
              <a:spLocks noChangeArrowheads="1"/>
            </p:cNvSpPr>
            <p:nvPr/>
          </p:nvSpPr>
          <p:spPr bwMode="auto">
            <a:xfrm>
              <a:off x="3707" y="2314"/>
              <a:ext cx="1890" cy="929"/>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Os proprietários do Ford </a:t>
              </a:r>
            </a:p>
            <a:p>
              <a:r>
                <a:rPr lang="en-US"/>
                <a:t>Mustang estão dispostos </a:t>
              </a:r>
            </a:p>
            <a:p>
              <a:r>
                <a:rPr lang="en-US"/>
                <a:t>a abrir mão de boa dose </a:t>
              </a:r>
            </a:p>
            <a:p>
              <a:r>
                <a:rPr lang="en-US"/>
                <a:t>de espaço para obter </a:t>
              </a:r>
            </a:p>
            <a:p>
              <a:r>
                <a:rPr lang="en-US"/>
                <a:t>potência adicional.</a:t>
              </a:r>
            </a:p>
          </p:txBody>
        </p:sp>
      </p:grpSp>
      <p:sp>
        <p:nvSpPr>
          <p:cNvPr id="395275" name="Rectangle 1035"/>
          <p:cNvSpPr>
            <a:spLocks noChangeArrowheads="1"/>
          </p:cNvSpPr>
          <p:nvPr/>
        </p:nvSpPr>
        <p:spPr bwMode="auto">
          <a:xfrm>
            <a:off x="152400" y="1695450"/>
            <a:ext cx="1654175" cy="638175"/>
          </a:xfrm>
          <a:prstGeom prst="rect">
            <a:avLst/>
          </a:prstGeom>
          <a:noFill/>
          <a:ln w="12700">
            <a:noFill/>
            <a:miter lim="800000"/>
            <a:headEnd/>
            <a:tailEnd/>
          </a:ln>
          <a:effectLst/>
        </p:spPr>
        <p:txBody>
          <a:bodyPr wrap="none" lIns="90488" tIns="44450" rIns="90488" bIns="44450">
            <a:spAutoFit/>
          </a:bodyPr>
          <a:lstStyle/>
          <a:p>
            <a:pPr algn="r"/>
            <a:r>
              <a:rPr lang="en-US"/>
              <a:t>Espaço</a:t>
            </a:r>
          </a:p>
          <a:p>
            <a:pPr algn="r"/>
            <a:r>
              <a:rPr lang="en-US"/>
              <a:t>(pés cúbicos)</a:t>
            </a:r>
          </a:p>
        </p:txBody>
      </p:sp>
      <p:sp>
        <p:nvSpPr>
          <p:cNvPr id="395276" name="Rectangle 1036"/>
          <p:cNvSpPr>
            <a:spLocks noChangeArrowheads="1"/>
          </p:cNvSpPr>
          <p:nvPr/>
        </p:nvSpPr>
        <p:spPr bwMode="auto">
          <a:xfrm>
            <a:off x="6411913" y="5610225"/>
            <a:ext cx="1870075" cy="638175"/>
          </a:xfrm>
          <a:prstGeom prst="rect">
            <a:avLst/>
          </a:prstGeom>
          <a:noFill/>
          <a:ln w="12700">
            <a:noFill/>
            <a:miter lim="800000"/>
            <a:headEnd/>
            <a:tailEnd/>
          </a:ln>
          <a:effectLst/>
        </p:spPr>
        <p:txBody>
          <a:bodyPr wrap="none" lIns="90488" tIns="44450" rIns="90488" bIns="44450">
            <a:spAutoFit/>
          </a:bodyPr>
          <a:lstStyle/>
          <a:p>
            <a:pPr algn="l"/>
            <a:r>
              <a:rPr lang="en-US"/>
              <a:t>Potência</a:t>
            </a:r>
          </a:p>
          <a:p>
            <a:pPr algn="l"/>
            <a:r>
              <a:rPr lang="en-US"/>
              <a:t>(cavalos-vapor)</a:t>
            </a:r>
          </a:p>
        </p:txBody>
      </p:sp>
      <p:sp>
        <p:nvSpPr>
          <p:cNvPr id="395277" name="Text Box 1037"/>
          <p:cNvSpPr txBox="1">
            <a:spLocks noChangeArrowheads="1"/>
          </p:cNvSpPr>
          <p:nvPr/>
        </p:nvSpPr>
        <p:spPr bwMode="auto">
          <a:xfrm>
            <a:off x="6226175" y="2109788"/>
            <a:ext cx="2582863" cy="12001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Preferência do</a:t>
            </a:r>
          </a:p>
          <a:p>
            <a:r>
              <a:rPr lang="en-US" sz="2400"/>
              <a:t> consumidor (a):</a:t>
            </a:r>
          </a:p>
          <a:p>
            <a:r>
              <a:rPr lang="en-US" sz="2400"/>
              <a:t>Alta </a:t>
            </a:r>
            <a:r>
              <a:rPr lang="en-US" sz="2400" i="1"/>
              <a:t>TMS</a:t>
            </a:r>
          </a:p>
        </p:txBody>
      </p:sp>
      <p:sp>
        <p:nvSpPr>
          <p:cNvPr id="395279" name="Text Box 1039"/>
          <p:cNvSpPr txBox="1">
            <a:spLocks noChangeArrowheads="1"/>
          </p:cNvSpPr>
          <p:nvPr/>
        </p:nvSpPr>
        <p:spPr bwMode="auto">
          <a:xfrm>
            <a:off x="1689100" y="1084263"/>
            <a:ext cx="72215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Preferências por atributos de automóveis</a:t>
            </a:r>
            <a:endParaRPr lang="en-US" sz="3200"/>
          </a:p>
        </p:txBody>
      </p:sp>
      <p:grpSp>
        <p:nvGrpSpPr>
          <p:cNvPr id="395305" name="Group 1065"/>
          <p:cNvGrpSpPr>
            <a:grpSpLocks/>
          </p:cNvGrpSpPr>
          <p:nvPr/>
        </p:nvGrpSpPr>
        <p:grpSpPr bwMode="auto">
          <a:xfrm>
            <a:off x="2209800" y="1905000"/>
            <a:ext cx="3243263" cy="4030663"/>
            <a:chOff x="1392" y="1200"/>
            <a:chExt cx="2043" cy="2539"/>
          </a:xfrm>
        </p:grpSpPr>
        <p:sp>
          <p:nvSpPr>
            <p:cNvPr id="395281" name="Line 1041"/>
            <p:cNvSpPr>
              <a:spLocks noChangeShapeType="1"/>
            </p:cNvSpPr>
            <p:nvPr/>
          </p:nvSpPr>
          <p:spPr bwMode="auto">
            <a:xfrm>
              <a:off x="1392" y="16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84" name="Line 1044"/>
            <p:cNvSpPr>
              <a:spLocks noChangeShapeType="1"/>
            </p:cNvSpPr>
            <p:nvPr/>
          </p:nvSpPr>
          <p:spPr bwMode="auto">
            <a:xfrm>
              <a:off x="1392" y="2096"/>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87" name="Line 1047"/>
            <p:cNvSpPr>
              <a:spLocks noChangeShapeType="1"/>
            </p:cNvSpPr>
            <p:nvPr/>
          </p:nvSpPr>
          <p:spPr bwMode="auto">
            <a:xfrm>
              <a:off x="1392" y="255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0" name="Line 1050"/>
            <p:cNvSpPr>
              <a:spLocks noChangeShapeType="1"/>
            </p:cNvSpPr>
            <p:nvPr/>
          </p:nvSpPr>
          <p:spPr bwMode="auto">
            <a:xfrm>
              <a:off x="1392" y="299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2" name="Line 1052"/>
            <p:cNvSpPr>
              <a:spLocks noChangeShapeType="1"/>
            </p:cNvSpPr>
            <p:nvPr/>
          </p:nvSpPr>
          <p:spPr bwMode="auto">
            <a:xfrm>
              <a:off x="1392" y="34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3" name="Line 1053"/>
            <p:cNvSpPr>
              <a:spLocks noChangeShapeType="1"/>
            </p:cNvSpPr>
            <p:nvPr/>
          </p:nvSpPr>
          <p:spPr bwMode="auto">
            <a:xfrm rot="5400000">
              <a:off x="33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5" name="Line 1055"/>
            <p:cNvSpPr>
              <a:spLocks noChangeShapeType="1"/>
            </p:cNvSpPr>
            <p:nvPr/>
          </p:nvSpPr>
          <p:spPr bwMode="auto">
            <a:xfrm rot="5400000">
              <a:off x="2931"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7" name="Line 1057"/>
            <p:cNvSpPr>
              <a:spLocks noChangeShapeType="1"/>
            </p:cNvSpPr>
            <p:nvPr/>
          </p:nvSpPr>
          <p:spPr bwMode="auto">
            <a:xfrm rot="5400000">
              <a:off x="247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299" name="Line 1059"/>
            <p:cNvSpPr>
              <a:spLocks noChangeShapeType="1"/>
            </p:cNvSpPr>
            <p:nvPr/>
          </p:nvSpPr>
          <p:spPr bwMode="auto">
            <a:xfrm rot="5400000">
              <a:off x="203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301" name="Line 1061"/>
            <p:cNvSpPr>
              <a:spLocks noChangeShapeType="1"/>
            </p:cNvSpPr>
            <p:nvPr/>
          </p:nvSpPr>
          <p:spPr bwMode="auto">
            <a:xfrm rot="5400000">
              <a:off x="15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5303" name="Line 1063"/>
            <p:cNvSpPr>
              <a:spLocks noChangeShapeType="1"/>
            </p:cNvSpPr>
            <p:nvPr/>
          </p:nvSpPr>
          <p:spPr bwMode="auto">
            <a:xfrm>
              <a:off x="1392" y="1200"/>
              <a:ext cx="112" cy="0"/>
            </a:xfrm>
            <a:prstGeom prst="line">
              <a:avLst/>
            </a:prstGeom>
            <a:noFill/>
            <a:ln w="12700">
              <a:solidFill>
                <a:schemeClr val="tx1"/>
              </a:solidFill>
              <a:round/>
              <a:headEnd/>
              <a:tailEnd/>
            </a:ln>
            <a:effectLst/>
          </p:spPr>
          <p:txBody>
            <a:bodyPr wrap="none">
              <a:spAutoFit/>
            </a:bodyPr>
            <a:lstStyle/>
            <a:p>
              <a:endParaRPr lang="pt-BR"/>
            </a:p>
          </p:txBody>
        </p:sp>
      </p:grpSp>
      <p:sp>
        <p:nvSpPr>
          <p:cNvPr id="395308" name="Text Box 1068"/>
          <p:cNvSpPr txBox="1">
            <a:spLocks noChangeArrowheads="1"/>
          </p:cNvSpPr>
          <p:nvPr/>
        </p:nvSpPr>
        <p:spPr bwMode="auto">
          <a:xfrm>
            <a:off x="1101725" y="1763713"/>
            <a:ext cx="1123950" cy="304800"/>
          </a:xfrm>
          <a:prstGeom prst="rect">
            <a:avLst/>
          </a:prstGeom>
          <a:noFill/>
          <a:ln w="9525">
            <a:noFill/>
            <a:miter lim="800000"/>
            <a:headEnd/>
            <a:tailEnd/>
          </a:ln>
          <a:effectLst/>
        </p:spPr>
        <p:txBody>
          <a:bodyPr>
            <a:spAutoFit/>
          </a:bodyPr>
          <a:lstStyle/>
          <a:p>
            <a:pPr algn="r"/>
            <a:r>
              <a:rPr lang="pt-BR" sz="1400"/>
              <a:t>120</a:t>
            </a:r>
          </a:p>
        </p:txBody>
      </p:sp>
      <p:sp>
        <p:nvSpPr>
          <p:cNvPr id="395310" name="Text Box 1070"/>
          <p:cNvSpPr txBox="1">
            <a:spLocks noChangeArrowheads="1"/>
          </p:cNvSpPr>
          <p:nvPr/>
        </p:nvSpPr>
        <p:spPr bwMode="auto">
          <a:xfrm>
            <a:off x="1101725" y="2463800"/>
            <a:ext cx="1123950" cy="304800"/>
          </a:xfrm>
          <a:prstGeom prst="rect">
            <a:avLst/>
          </a:prstGeom>
          <a:noFill/>
          <a:ln w="9525">
            <a:noFill/>
            <a:miter lim="800000"/>
            <a:headEnd/>
            <a:tailEnd/>
          </a:ln>
          <a:effectLst/>
        </p:spPr>
        <p:txBody>
          <a:bodyPr>
            <a:spAutoFit/>
          </a:bodyPr>
          <a:lstStyle/>
          <a:p>
            <a:pPr algn="r"/>
            <a:r>
              <a:rPr lang="en-US" sz="1400"/>
              <a:t>100</a:t>
            </a:r>
            <a:endParaRPr lang="pt-BR" sz="1400"/>
          </a:p>
        </p:txBody>
      </p:sp>
      <p:sp>
        <p:nvSpPr>
          <p:cNvPr id="395311" name="Text Box 1071"/>
          <p:cNvSpPr txBox="1">
            <a:spLocks noChangeArrowheads="1"/>
          </p:cNvSpPr>
          <p:nvPr/>
        </p:nvSpPr>
        <p:spPr bwMode="auto">
          <a:xfrm>
            <a:off x="1101725" y="3175000"/>
            <a:ext cx="1123950" cy="304800"/>
          </a:xfrm>
          <a:prstGeom prst="rect">
            <a:avLst/>
          </a:prstGeom>
          <a:noFill/>
          <a:ln w="9525">
            <a:noFill/>
            <a:miter lim="800000"/>
            <a:headEnd/>
            <a:tailEnd/>
          </a:ln>
          <a:effectLst/>
        </p:spPr>
        <p:txBody>
          <a:bodyPr>
            <a:spAutoFit/>
          </a:bodyPr>
          <a:lstStyle/>
          <a:p>
            <a:pPr algn="r"/>
            <a:r>
              <a:rPr lang="en-US" sz="1400"/>
              <a:t>80</a:t>
            </a:r>
            <a:endParaRPr lang="pt-BR" sz="1400"/>
          </a:p>
        </p:txBody>
      </p:sp>
      <p:sp>
        <p:nvSpPr>
          <p:cNvPr id="395312" name="Text Box 1072"/>
          <p:cNvSpPr txBox="1">
            <a:spLocks noChangeArrowheads="1"/>
          </p:cNvSpPr>
          <p:nvPr/>
        </p:nvSpPr>
        <p:spPr bwMode="auto">
          <a:xfrm>
            <a:off x="1101725" y="3898900"/>
            <a:ext cx="1123950" cy="304800"/>
          </a:xfrm>
          <a:prstGeom prst="rect">
            <a:avLst/>
          </a:prstGeom>
          <a:noFill/>
          <a:ln w="9525">
            <a:noFill/>
            <a:miter lim="800000"/>
            <a:headEnd/>
            <a:tailEnd/>
          </a:ln>
          <a:effectLst/>
        </p:spPr>
        <p:txBody>
          <a:bodyPr>
            <a:spAutoFit/>
          </a:bodyPr>
          <a:lstStyle/>
          <a:p>
            <a:pPr algn="r"/>
            <a:r>
              <a:rPr lang="en-US" sz="1400"/>
              <a:t>60</a:t>
            </a:r>
            <a:endParaRPr lang="pt-BR" sz="1400"/>
          </a:p>
        </p:txBody>
      </p:sp>
      <p:sp>
        <p:nvSpPr>
          <p:cNvPr id="395313" name="Text Box 1073"/>
          <p:cNvSpPr txBox="1">
            <a:spLocks noChangeArrowheads="1"/>
          </p:cNvSpPr>
          <p:nvPr/>
        </p:nvSpPr>
        <p:spPr bwMode="auto">
          <a:xfrm>
            <a:off x="1101725" y="4597400"/>
            <a:ext cx="1123950" cy="304800"/>
          </a:xfrm>
          <a:prstGeom prst="rect">
            <a:avLst/>
          </a:prstGeom>
          <a:noFill/>
          <a:ln w="9525">
            <a:noFill/>
            <a:miter lim="800000"/>
            <a:headEnd/>
            <a:tailEnd/>
          </a:ln>
          <a:effectLst/>
        </p:spPr>
        <p:txBody>
          <a:bodyPr>
            <a:spAutoFit/>
          </a:bodyPr>
          <a:lstStyle/>
          <a:p>
            <a:pPr algn="r"/>
            <a:r>
              <a:rPr lang="en-US" sz="1400"/>
              <a:t>40</a:t>
            </a:r>
            <a:endParaRPr lang="pt-BR" sz="1400"/>
          </a:p>
        </p:txBody>
      </p:sp>
      <p:sp>
        <p:nvSpPr>
          <p:cNvPr id="395314" name="Text Box 1074"/>
          <p:cNvSpPr txBox="1">
            <a:spLocks noChangeArrowheads="1"/>
          </p:cNvSpPr>
          <p:nvPr/>
        </p:nvSpPr>
        <p:spPr bwMode="auto">
          <a:xfrm>
            <a:off x="1101725" y="5308600"/>
            <a:ext cx="1123950" cy="304800"/>
          </a:xfrm>
          <a:prstGeom prst="rect">
            <a:avLst/>
          </a:prstGeom>
          <a:noFill/>
          <a:ln w="9525">
            <a:noFill/>
            <a:miter lim="800000"/>
            <a:headEnd/>
            <a:tailEnd/>
          </a:ln>
          <a:effectLst/>
        </p:spPr>
        <p:txBody>
          <a:bodyPr>
            <a:spAutoFit/>
          </a:bodyPr>
          <a:lstStyle/>
          <a:p>
            <a:pPr algn="r"/>
            <a:r>
              <a:rPr lang="en-US" sz="1400"/>
              <a:t>20</a:t>
            </a:r>
            <a:endParaRPr lang="pt-BR" sz="1400"/>
          </a:p>
        </p:txBody>
      </p:sp>
      <p:sp>
        <p:nvSpPr>
          <p:cNvPr id="395315" name="Text Box 1075"/>
          <p:cNvSpPr txBox="1">
            <a:spLocks noChangeArrowheads="1"/>
          </p:cNvSpPr>
          <p:nvPr/>
        </p:nvSpPr>
        <p:spPr bwMode="auto">
          <a:xfrm>
            <a:off x="5194300" y="5956300"/>
            <a:ext cx="527050" cy="304800"/>
          </a:xfrm>
          <a:prstGeom prst="rect">
            <a:avLst/>
          </a:prstGeom>
          <a:noFill/>
          <a:ln w="9525">
            <a:noFill/>
            <a:miter lim="800000"/>
            <a:headEnd/>
            <a:tailEnd/>
          </a:ln>
          <a:effectLst/>
        </p:spPr>
        <p:txBody>
          <a:bodyPr>
            <a:spAutoFit/>
          </a:bodyPr>
          <a:lstStyle/>
          <a:p>
            <a:r>
              <a:rPr lang="en-US" sz="1400"/>
              <a:t>250</a:t>
            </a:r>
            <a:endParaRPr lang="pt-BR" sz="1400"/>
          </a:p>
        </p:txBody>
      </p:sp>
      <p:sp>
        <p:nvSpPr>
          <p:cNvPr id="395316" name="Text Box 1076"/>
          <p:cNvSpPr txBox="1">
            <a:spLocks noChangeArrowheads="1"/>
          </p:cNvSpPr>
          <p:nvPr/>
        </p:nvSpPr>
        <p:spPr bwMode="auto">
          <a:xfrm>
            <a:off x="4483100" y="5956300"/>
            <a:ext cx="527050" cy="304800"/>
          </a:xfrm>
          <a:prstGeom prst="rect">
            <a:avLst/>
          </a:prstGeom>
          <a:noFill/>
          <a:ln w="9525">
            <a:noFill/>
            <a:miter lim="800000"/>
            <a:headEnd/>
            <a:tailEnd/>
          </a:ln>
          <a:effectLst/>
        </p:spPr>
        <p:txBody>
          <a:bodyPr>
            <a:spAutoFit/>
          </a:bodyPr>
          <a:lstStyle/>
          <a:p>
            <a:r>
              <a:rPr lang="en-US" sz="1400"/>
              <a:t>200</a:t>
            </a:r>
            <a:endParaRPr lang="pt-BR" sz="1400"/>
          </a:p>
        </p:txBody>
      </p:sp>
      <p:sp>
        <p:nvSpPr>
          <p:cNvPr id="395317" name="Text Box 1077"/>
          <p:cNvSpPr txBox="1">
            <a:spLocks noChangeArrowheads="1"/>
          </p:cNvSpPr>
          <p:nvPr/>
        </p:nvSpPr>
        <p:spPr bwMode="auto">
          <a:xfrm>
            <a:off x="3733800" y="5956300"/>
            <a:ext cx="527050" cy="304800"/>
          </a:xfrm>
          <a:prstGeom prst="rect">
            <a:avLst/>
          </a:prstGeom>
          <a:noFill/>
          <a:ln w="9525">
            <a:noFill/>
            <a:miter lim="800000"/>
            <a:headEnd/>
            <a:tailEnd/>
          </a:ln>
          <a:effectLst/>
        </p:spPr>
        <p:txBody>
          <a:bodyPr>
            <a:spAutoFit/>
          </a:bodyPr>
          <a:lstStyle/>
          <a:p>
            <a:r>
              <a:rPr lang="en-US" sz="1400"/>
              <a:t>150</a:t>
            </a:r>
            <a:endParaRPr lang="pt-BR" sz="1400"/>
          </a:p>
        </p:txBody>
      </p:sp>
      <p:sp>
        <p:nvSpPr>
          <p:cNvPr id="395318" name="Text Box 1078"/>
          <p:cNvSpPr txBox="1">
            <a:spLocks noChangeArrowheads="1"/>
          </p:cNvSpPr>
          <p:nvPr/>
        </p:nvSpPr>
        <p:spPr bwMode="auto">
          <a:xfrm>
            <a:off x="3048000" y="5956300"/>
            <a:ext cx="527050" cy="304800"/>
          </a:xfrm>
          <a:prstGeom prst="rect">
            <a:avLst/>
          </a:prstGeom>
          <a:noFill/>
          <a:ln w="9525">
            <a:noFill/>
            <a:miter lim="800000"/>
            <a:headEnd/>
            <a:tailEnd/>
          </a:ln>
          <a:effectLst/>
        </p:spPr>
        <p:txBody>
          <a:bodyPr>
            <a:spAutoFit/>
          </a:bodyPr>
          <a:lstStyle/>
          <a:p>
            <a:r>
              <a:rPr lang="en-US" sz="1400"/>
              <a:t>100</a:t>
            </a:r>
            <a:endParaRPr lang="pt-BR" sz="1400"/>
          </a:p>
        </p:txBody>
      </p:sp>
      <p:sp>
        <p:nvSpPr>
          <p:cNvPr id="395319" name="Text Box 1079"/>
          <p:cNvSpPr txBox="1">
            <a:spLocks noChangeArrowheads="1"/>
          </p:cNvSpPr>
          <p:nvPr/>
        </p:nvSpPr>
        <p:spPr bwMode="auto">
          <a:xfrm>
            <a:off x="2324100" y="5956300"/>
            <a:ext cx="527050" cy="304800"/>
          </a:xfrm>
          <a:prstGeom prst="rect">
            <a:avLst/>
          </a:prstGeom>
          <a:noFill/>
          <a:ln w="9525">
            <a:noFill/>
            <a:miter lim="800000"/>
            <a:headEnd/>
            <a:tailEnd/>
          </a:ln>
          <a:effectLst/>
        </p:spPr>
        <p:txBody>
          <a:bodyPr>
            <a:spAutoFit/>
          </a:bodyPr>
          <a:lstStyle/>
          <a:p>
            <a:r>
              <a:rPr lang="en-US" sz="1400"/>
              <a:t>50</a:t>
            </a:r>
            <a:endParaRPr lang="pt-BR" sz="14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5278"/>
                                        </p:tgtEl>
                                        <p:attrNameLst>
                                          <p:attrName>style.visibility</p:attrName>
                                        </p:attrNameLst>
                                      </p:cBhvr>
                                      <p:to>
                                        <p:strVal val="visible"/>
                                      </p:to>
                                    </p:set>
                                    <p:animEffect transition="in" filter="wipe(left)">
                                      <p:cBhvr>
                                        <p:cTn id="7" dur="500"/>
                                        <p:tgtEl>
                                          <p:spTgt spid="395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0" name="Espaço Reservado para Número de Slide 4"/>
          <p:cNvSpPr>
            <a:spLocks noGrp="1"/>
          </p:cNvSpPr>
          <p:nvPr>
            <p:ph type="sldNum" sz="quarter" idx="11"/>
          </p:nvPr>
        </p:nvSpPr>
        <p:spPr/>
        <p:txBody>
          <a:bodyPr/>
          <a:lstStyle/>
          <a:p>
            <a:r>
              <a:rPr lang="en-US"/>
              <a:t>Slide </a:t>
            </a:r>
            <a:fld id="{1148AA8B-1465-4705-A393-3A42D107310D}" type="slidenum">
              <a:rPr lang="en-US"/>
              <a:pPr/>
              <a:t>38</a:t>
            </a:fld>
            <a:endParaRPr lang="en-US" b="0">
              <a:latin typeface="Times New Roman" pitchFamily="18" charset="0"/>
            </a:endParaRPr>
          </a:p>
        </p:txBody>
      </p:sp>
      <p:sp>
        <p:nvSpPr>
          <p:cNvPr id="39731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731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7316" name="Rectangle 1028"/>
          <p:cNvSpPr>
            <a:spLocks noGrp="1" noChangeArrowheads="1"/>
          </p:cNvSpPr>
          <p:nvPr>
            <p:ph type="title"/>
          </p:nvPr>
        </p:nvSpPr>
        <p:spPr>
          <a:noFill/>
          <a:ln/>
        </p:spPr>
        <p:txBody>
          <a:bodyPr/>
          <a:lstStyle/>
          <a:p>
            <a:r>
              <a:rPr lang="pt-BR"/>
              <a:t>Preferências do consumidor</a:t>
            </a:r>
          </a:p>
        </p:txBody>
      </p:sp>
      <p:sp>
        <p:nvSpPr>
          <p:cNvPr id="397319" name="Freeform 1031"/>
          <p:cNvSpPr>
            <a:spLocks/>
          </p:cNvSpPr>
          <p:nvPr/>
        </p:nvSpPr>
        <p:spPr bwMode="auto">
          <a:xfrm>
            <a:off x="2970213" y="2590800"/>
            <a:ext cx="3662362" cy="1908175"/>
          </a:xfrm>
          <a:custGeom>
            <a:avLst/>
            <a:gdLst/>
            <a:ahLst/>
            <a:cxnLst>
              <a:cxn ang="0">
                <a:pos x="0" y="0"/>
              </a:cxn>
              <a:cxn ang="0">
                <a:pos x="20" y="32"/>
              </a:cxn>
              <a:cxn ang="0">
                <a:pos x="47" y="72"/>
              </a:cxn>
              <a:cxn ang="0">
                <a:pos x="87" y="122"/>
              </a:cxn>
              <a:cxn ang="0">
                <a:pos x="134" y="181"/>
              </a:cxn>
              <a:cxn ang="0">
                <a:pos x="167" y="213"/>
              </a:cxn>
              <a:cxn ang="0">
                <a:pos x="201" y="254"/>
              </a:cxn>
              <a:cxn ang="0">
                <a:pos x="288" y="335"/>
              </a:cxn>
              <a:cxn ang="0">
                <a:pos x="375" y="417"/>
              </a:cxn>
              <a:cxn ang="0">
                <a:pos x="421" y="458"/>
              </a:cxn>
              <a:cxn ang="0">
                <a:pos x="468" y="494"/>
              </a:cxn>
              <a:cxn ang="0">
                <a:pos x="562" y="562"/>
              </a:cxn>
              <a:cxn ang="0">
                <a:pos x="655" y="625"/>
              </a:cxn>
              <a:cxn ang="0">
                <a:pos x="762" y="684"/>
              </a:cxn>
              <a:cxn ang="0">
                <a:pos x="882" y="743"/>
              </a:cxn>
              <a:cxn ang="0">
                <a:pos x="949" y="775"/>
              </a:cxn>
              <a:cxn ang="0">
                <a:pos x="1030" y="802"/>
              </a:cxn>
              <a:cxn ang="0">
                <a:pos x="1190" y="866"/>
              </a:cxn>
              <a:cxn ang="0">
                <a:pos x="1350" y="924"/>
              </a:cxn>
              <a:cxn ang="0">
                <a:pos x="1424" y="952"/>
              </a:cxn>
              <a:cxn ang="0">
                <a:pos x="1491" y="974"/>
              </a:cxn>
              <a:cxn ang="0">
                <a:pos x="1618" y="1020"/>
              </a:cxn>
              <a:cxn ang="0">
                <a:pos x="1731" y="1056"/>
              </a:cxn>
              <a:cxn ang="0">
                <a:pos x="1838" y="1088"/>
              </a:cxn>
              <a:cxn ang="0">
                <a:pos x="1938" y="1115"/>
              </a:cxn>
              <a:cxn ang="0">
                <a:pos x="2045" y="1142"/>
              </a:cxn>
              <a:cxn ang="0">
                <a:pos x="2146" y="1165"/>
              </a:cxn>
              <a:cxn ang="0">
                <a:pos x="2239" y="1187"/>
              </a:cxn>
              <a:cxn ang="0">
                <a:pos x="2273" y="1192"/>
              </a:cxn>
              <a:cxn ang="0">
                <a:pos x="2306" y="1201"/>
              </a:cxn>
            </a:cxnLst>
            <a:rect l="0" t="0" r="r" b="b"/>
            <a:pathLst>
              <a:path w="2307" h="1202">
                <a:moveTo>
                  <a:pt x="0" y="0"/>
                </a:moveTo>
                <a:lnTo>
                  <a:pt x="20" y="32"/>
                </a:lnTo>
                <a:lnTo>
                  <a:pt x="47" y="72"/>
                </a:lnTo>
                <a:lnTo>
                  <a:pt x="87" y="122"/>
                </a:lnTo>
                <a:lnTo>
                  <a:pt x="134" y="181"/>
                </a:lnTo>
                <a:lnTo>
                  <a:pt x="167" y="213"/>
                </a:lnTo>
                <a:lnTo>
                  <a:pt x="201" y="254"/>
                </a:lnTo>
                <a:lnTo>
                  <a:pt x="288" y="335"/>
                </a:lnTo>
                <a:lnTo>
                  <a:pt x="375" y="417"/>
                </a:lnTo>
                <a:lnTo>
                  <a:pt x="421" y="458"/>
                </a:lnTo>
                <a:lnTo>
                  <a:pt x="468" y="494"/>
                </a:lnTo>
                <a:lnTo>
                  <a:pt x="562" y="562"/>
                </a:lnTo>
                <a:lnTo>
                  <a:pt x="655" y="625"/>
                </a:lnTo>
                <a:lnTo>
                  <a:pt x="762" y="684"/>
                </a:lnTo>
                <a:lnTo>
                  <a:pt x="882" y="743"/>
                </a:lnTo>
                <a:lnTo>
                  <a:pt x="949" y="775"/>
                </a:lnTo>
                <a:lnTo>
                  <a:pt x="1030" y="802"/>
                </a:lnTo>
                <a:lnTo>
                  <a:pt x="1190" y="866"/>
                </a:lnTo>
                <a:lnTo>
                  <a:pt x="1350" y="924"/>
                </a:lnTo>
                <a:lnTo>
                  <a:pt x="1424" y="952"/>
                </a:lnTo>
                <a:lnTo>
                  <a:pt x="1491" y="974"/>
                </a:lnTo>
                <a:lnTo>
                  <a:pt x="1618" y="1020"/>
                </a:lnTo>
                <a:lnTo>
                  <a:pt x="1731" y="1056"/>
                </a:lnTo>
                <a:lnTo>
                  <a:pt x="1838" y="1088"/>
                </a:lnTo>
                <a:lnTo>
                  <a:pt x="1938" y="1115"/>
                </a:lnTo>
                <a:lnTo>
                  <a:pt x="2045" y="1142"/>
                </a:lnTo>
                <a:lnTo>
                  <a:pt x="2146" y="1165"/>
                </a:lnTo>
                <a:lnTo>
                  <a:pt x="2239" y="1187"/>
                </a:lnTo>
                <a:lnTo>
                  <a:pt x="2273" y="1192"/>
                </a:lnTo>
                <a:lnTo>
                  <a:pt x="2306" y="1201"/>
                </a:lnTo>
              </a:path>
            </a:pathLst>
          </a:custGeom>
          <a:noFill/>
          <a:ln w="50800" cap="rnd" cmpd="sng">
            <a:solidFill>
              <a:srgbClr val="FFCC66"/>
            </a:solidFill>
            <a:prstDash val="solid"/>
            <a:round/>
            <a:headEnd type="none" w="med" len="med"/>
            <a:tailEnd type="none" w="med" len="med"/>
          </a:ln>
          <a:effectLst/>
        </p:spPr>
        <p:txBody>
          <a:bodyPr/>
          <a:lstStyle/>
          <a:p>
            <a:endParaRPr lang="pt-BR"/>
          </a:p>
        </p:txBody>
      </p:sp>
      <p:sp>
        <p:nvSpPr>
          <p:cNvPr id="397320" name="Rectangle 1032"/>
          <p:cNvSpPr>
            <a:spLocks noChangeArrowheads="1"/>
          </p:cNvSpPr>
          <p:nvPr/>
        </p:nvSpPr>
        <p:spPr bwMode="auto">
          <a:xfrm>
            <a:off x="6429375" y="2436813"/>
            <a:ext cx="2670175" cy="1749425"/>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Os proprietários do</a:t>
            </a:r>
          </a:p>
          <a:p>
            <a:r>
              <a:rPr lang="en-US"/>
              <a:t>Ford Explorer estão </a:t>
            </a:r>
          </a:p>
          <a:p>
            <a:r>
              <a:rPr lang="en-US"/>
              <a:t>dispostos a abrir </a:t>
            </a:r>
          </a:p>
          <a:p>
            <a:r>
              <a:rPr lang="en-US"/>
              <a:t>mão de boa dose </a:t>
            </a:r>
          </a:p>
          <a:p>
            <a:r>
              <a:rPr lang="en-US"/>
              <a:t>de potência para </a:t>
            </a:r>
          </a:p>
          <a:p>
            <a:r>
              <a:rPr lang="en-US"/>
              <a:t>obter espaço adicional</a:t>
            </a:r>
          </a:p>
        </p:txBody>
      </p:sp>
      <p:sp>
        <p:nvSpPr>
          <p:cNvPr id="397321" name="Freeform 1033"/>
          <p:cNvSpPr>
            <a:spLocks/>
          </p:cNvSpPr>
          <p:nvPr/>
        </p:nvSpPr>
        <p:spPr bwMode="auto">
          <a:xfrm>
            <a:off x="2662238" y="3122613"/>
            <a:ext cx="3665537" cy="1909762"/>
          </a:xfrm>
          <a:custGeom>
            <a:avLst/>
            <a:gdLst/>
            <a:ahLst/>
            <a:cxnLst>
              <a:cxn ang="0">
                <a:pos x="0" y="0"/>
              </a:cxn>
              <a:cxn ang="0">
                <a:pos x="19" y="31"/>
              </a:cxn>
              <a:cxn ang="0">
                <a:pos x="51" y="71"/>
              </a:cxn>
              <a:cxn ang="0">
                <a:pos x="89" y="122"/>
              </a:cxn>
              <a:cxn ang="0">
                <a:pos x="140" y="183"/>
              </a:cxn>
              <a:cxn ang="0">
                <a:pos x="172" y="218"/>
              </a:cxn>
              <a:cxn ang="0">
                <a:pos x="210" y="254"/>
              </a:cxn>
              <a:cxn ang="0">
                <a:pos x="287" y="335"/>
              </a:cxn>
              <a:cxn ang="0">
                <a:pos x="382" y="421"/>
              </a:cxn>
              <a:cxn ang="0">
                <a:pos x="472" y="497"/>
              </a:cxn>
              <a:cxn ang="0">
                <a:pos x="561" y="563"/>
              </a:cxn>
              <a:cxn ang="0">
                <a:pos x="663" y="624"/>
              </a:cxn>
              <a:cxn ang="0">
                <a:pos x="765" y="685"/>
              </a:cxn>
              <a:cxn ang="0">
                <a:pos x="886" y="741"/>
              </a:cxn>
              <a:cxn ang="0">
                <a:pos x="950" y="771"/>
              </a:cxn>
              <a:cxn ang="0">
                <a:pos x="1026" y="801"/>
              </a:cxn>
              <a:cxn ang="0">
                <a:pos x="1186" y="867"/>
              </a:cxn>
              <a:cxn ang="0">
                <a:pos x="1345" y="923"/>
              </a:cxn>
              <a:cxn ang="0">
                <a:pos x="1422" y="948"/>
              </a:cxn>
              <a:cxn ang="0">
                <a:pos x="1492" y="974"/>
              </a:cxn>
              <a:cxn ang="0">
                <a:pos x="1619" y="1019"/>
              </a:cxn>
              <a:cxn ang="0">
                <a:pos x="1734" y="1055"/>
              </a:cxn>
              <a:cxn ang="0">
                <a:pos x="1843" y="1090"/>
              </a:cxn>
              <a:cxn ang="0">
                <a:pos x="1945" y="1116"/>
              </a:cxn>
              <a:cxn ang="0">
                <a:pos x="2047" y="1146"/>
              </a:cxn>
              <a:cxn ang="0">
                <a:pos x="2149" y="1167"/>
              </a:cxn>
              <a:cxn ang="0">
                <a:pos x="2238" y="1187"/>
              </a:cxn>
              <a:cxn ang="0">
                <a:pos x="2276" y="1192"/>
              </a:cxn>
              <a:cxn ang="0">
                <a:pos x="2308" y="1202"/>
              </a:cxn>
            </a:cxnLst>
            <a:rect l="0" t="0" r="r" b="b"/>
            <a:pathLst>
              <a:path w="2309" h="1203">
                <a:moveTo>
                  <a:pt x="0" y="0"/>
                </a:moveTo>
                <a:lnTo>
                  <a:pt x="19" y="31"/>
                </a:lnTo>
                <a:lnTo>
                  <a:pt x="51" y="71"/>
                </a:lnTo>
                <a:lnTo>
                  <a:pt x="89" y="122"/>
                </a:lnTo>
                <a:lnTo>
                  <a:pt x="140" y="183"/>
                </a:lnTo>
                <a:lnTo>
                  <a:pt x="172" y="218"/>
                </a:lnTo>
                <a:lnTo>
                  <a:pt x="210" y="254"/>
                </a:lnTo>
                <a:lnTo>
                  <a:pt x="287" y="335"/>
                </a:lnTo>
                <a:lnTo>
                  <a:pt x="382" y="421"/>
                </a:lnTo>
                <a:lnTo>
                  <a:pt x="472" y="497"/>
                </a:lnTo>
                <a:lnTo>
                  <a:pt x="561" y="563"/>
                </a:lnTo>
                <a:lnTo>
                  <a:pt x="663" y="624"/>
                </a:lnTo>
                <a:lnTo>
                  <a:pt x="765" y="685"/>
                </a:lnTo>
                <a:lnTo>
                  <a:pt x="886" y="741"/>
                </a:lnTo>
                <a:lnTo>
                  <a:pt x="950" y="771"/>
                </a:lnTo>
                <a:lnTo>
                  <a:pt x="1026" y="801"/>
                </a:lnTo>
                <a:lnTo>
                  <a:pt x="1186" y="867"/>
                </a:lnTo>
                <a:lnTo>
                  <a:pt x="1345" y="923"/>
                </a:lnTo>
                <a:lnTo>
                  <a:pt x="1422" y="948"/>
                </a:lnTo>
                <a:lnTo>
                  <a:pt x="1492" y="974"/>
                </a:lnTo>
                <a:lnTo>
                  <a:pt x="1619" y="1019"/>
                </a:lnTo>
                <a:lnTo>
                  <a:pt x="1734" y="1055"/>
                </a:lnTo>
                <a:lnTo>
                  <a:pt x="1843" y="1090"/>
                </a:lnTo>
                <a:lnTo>
                  <a:pt x="1945" y="1116"/>
                </a:lnTo>
                <a:lnTo>
                  <a:pt x="2047" y="1146"/>
                </a:lnTo>
                <a:lnTo>
                  <a:pt x="2149" y="1167"/>
                </a:lnTo>
                <a:lnTo>
                  <a:pt x="2238" y="1187"/>
                </a:lnTo>
                <a:lnTo>
                  <a:pt x="2276" y="1192"/>
                </a:lnTo>
                <a:lnTo>
                  <a:pt x="2308" y="1202"/>
                </a:lnTo>
              </a:path>
            </a:pathLst>
          </a:custGeom>
          <a:noFill/>
          <a:ln w="50800" cap="rnd" cmpd="sng">
            <a:solidFill>
              <a:srgbClr val="FF9966"/>
            </a:solidFill>
            <a:prstDash val="solid"/>
            <a:round/>
            <a:headEnd type="none" w="med" len="med"/>
            <a:tailEnd type="none" w="med" len="med"/>
          </a:ln>
          <a:effectLst/>
        </p:spPr>
        <p:txBody>
          <a:bodyPr/>
          <a:lstStyle/>
          <a:p>
            <a:endParaRPr lang="pt-BR"/>
          </a:p>
        </p:txBody>
      </p:sp>
      <p:sp>
        <p:nvSpPr>
          <p:cNvPr id="397322" name="Freeform 1034"/>
          <p:cNvSpPr>
            <a:spLocks/>
          </p:cNvSpPr>
          <p:nvPr/>
        </p:nvSpPr>
        <p:spPr bwMode="auto">
          <a:xfrm>
            <a:off x="2438400" y="3659188"/>
            <a:ext cx="3660775" cy="1906587"/>
          </a:xfrm>
          <a:custGeom>
            <a:avLst/>
            <a:gdLst/>
            <a:ahLst/>
            <a:cxnLst>
              <a:cxn ang="0">
                <a:pos x="0" y="0"/>
              </a:cxn>
              <a:cxn ang="0">
                <a:pos x="19" y="28"/>
              </a:cxn>
              <a:cxn ang="0">
                <a:pos x="50" y="67"/>
              </a:cxn>
              <a:cxn ang="0">
                <a:pos x="86" y="118"/>
              </a:cxn>
              <a:cxn ang="0">
                <a:pos x="136" y="179"/>
              </a:cxn>
              <a:cxn ang="0">
                <a:pos x="203" y="252"/>
              </a:cxn>
              <a:cxn ang="0">
                <a:pos x="283" y="336"/>
              </a:cxn>
              <a:cxn ang="0">
                <a:pos x="375" y="420"/>
              </a:cxn>
              <a:cxn ang="0">
                <a:pos x="467" y="493"/>
              </a:cxn>
              <a:cxn ang="0">
                <a:pos x="560" y="561"/>
              </a:cxn>
              <a:cxn ang="0">
                <a:pos x="658" y="622"/>
              </a:cxn>
              <a:cxn ang="0">
                <a:pos x="762" y="684"/>
              </a:cxn>
              <a:cxn ang="0">
                <a:pos x="879" y="740"/>
              </a:cxn>
              <a:cxn ang="0">
                <a:pos x="947" y="768"/>
              </a:cxn>
              <a:cxn ang="0">
                <a:pos x="1021" y="802"/>
              </a:cxn>
              <a:cxn ang="0">
                <a:pos x="1187" y="864"/>
              </a:cxn>
              <a:cxn ang="0">
                <a:pos x="1346" y="920"/>
              </a:cxn>
              <a:cxn ang="0">
                <a:pos x="1426" y="948"/>
              </a:cxn>
              <a:cxn ang="0">
                <a:pos x="1494" y="976"/>
              </a:cxn>
              <a:cxn ang="0">
                <a:pos x="1617" y="1021"/>
              </a:cxn>
              <a:cxn ang="0">
                <a:pos x="1727" y="1054"/>
              </a:cxn>
              <a:cxn ang="0">
                <a:pos x="1942" y="1116"/>
              </a:cxn>
              <a:cxn ang="0">
                <a:pos x="2047" y="1144"/>
              </a:cxn>
              <a:cxn ang="0">
                <a:pos x="2145" y="1166"/>
              </a:cxn>
              <a:cxn ang="0">
                <a:pos x="2237" y="1183"/>
              </a:cxn>
              <a:cxn ang="0">
                <a:pos x="2274" y="1194"/>
              </a:cxn>
              <a:cxn ang="0">
                <a:pos x="2305" y="1200"/>
              </a:cxn>
            </a:cxnLst>
            <a:rect l="0" t="0" r="r" b="b"/>
            <a:pathLst>
              <a:path w="2306" h="1201">
                <a:moveTo>
                  <a:pt x="0" y="0"/>
                </a:moveTo>
                <a:lnTo>
                  <a:pt x="19" y="28"/>
                </a:lnTo>
                <a:lnTo>
                  <a:pt x="50" y="67"/>
                </a:lnTo>
                <a:lnTo>
                  <a:pt x="86" y="118"/>
                </a:lnTo>
                <a:lnTo>
                  <a:pt x="136" y="179"/>
                </a:lnTo>
                <a:lnTo>
                  <a:pt x="203" y="252"/>
                </a:lnTo>
                <a:lnTo>
                  <a:pt x="283" y="336"/>
                </a:lnTo>
                <a:lnTo>
                  <a:pt x="375" y="420"/>
                </a:lnTo>
                <a:lnTo>
                  <a:pt x="467" y="493"/>
                </a:lnTo>
                <a:lnTo>
                  <a:pt x="560" y="561"/>
                </a:lnTo>
                <a:lnTo>
                  <a:pt x="658" y="622"/>
                </a:lnTo>
                <a:lnTo>
                  <a:pt x="762" y="684"/>
                </a:lnTo>
                <a:lnTo>
                  <a:pt x="879" y="740"/>
                </a:lnTo>
                <a:lnTo>
                  <a:pt x="947" y="768"/>
                </a:lnTo>
                <a:lnTo>
                  <a:pt x="1021" y="802"/>
                </a:lnTo>
                <a:lnTo>
                  <a:pt x="1187" y="864"/>
                </a:lnTo>
                <a:lnTo>
                  <a:pt x="1346" y="920"/>
                </a:lnTo>
                <a:lnTo>
                  <a:pt x="1426" y="948"/>
                </a:lnTo>
                <a:lnTo>
                  <a:pt x="1494" y="976"/>
                </a:lnTo>
                <a:lnTo>
                  <a:pt x="1617" y="1021"/>
                </a:lnTo>
                <a:lnTo>
                  <a:pt x="1727" y="1054"/>
                </a:lnTo>
                <a:lnTo>
                  <a:pt x="1942" y="1116"/>
                </a:lnTo>
                <a:lnTo>
                  <a:pt x="2047" y="1144"/>
                </a:lnTo>
                <a:lnTo>
                  <a:pt x="2145" y="1166"/>
                </a:lnTo>
                <a:lnTo>
                  <a:pt x="2237" y="1183"/>
                </a:lnTo>
                <a:lnTo>
                  <a:pt x="2274" y="1194"/>
                </a:lnTo>
                <a:lnTo>
                  <a:pt x="2305" y="120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397325" name="Line 1037"/>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397326" name="Line 1038"/>
          <p:cNvSpPr>
            <a:spLocks noChangeShapeType="1"/>
          </p:cNvSpPr>
          <p:nvPr/>
        </p:nvSpPr>
        <p:spPr bwMode="auto">
          <a:xfrm>
            <a:off x="2211388" y="5937250"/>
            <a:ext cx="4195762" cy="0"/>
          </a:xfrm>
          <a:prstGeom prst="line">
            <a:avLst/>
          </a:prstGeom>
          <a:noFill/>
          <a:ln w="25400">
            <a:solidFill>
              <a:schemeClr val="tx1"/>
            </a:solidFill>
            <a:round/>
            <a:headEnd/>
            <a:tailEnd/>
          </a:ln>
          <a:effectLst/>
        </p:spPr>
        <p:txBody>
          <a:bodyPr wrap="none" anchor="ctr"/>
          <a:lstStyle/>
          <a:p>
            <a:endParaRPr lang="pt-BR"/>
          </a:p>
        </p:txBody>
      </p:sp>
      <p:sp>
        <p:nvSpPr>
          <p:cNvPr id="397329" name="Text Box 1041"/>
          <p:cNvSpPr txBox="1">
            <a:spLocks noChangeArrowheads="1"/>
          </p:cNvSpPr>
          <p:nvPr/>
        </p:nvSpPr>
        <p:spPr bwMode="auto">
          <a:xfrm>
            <a:off x="6545263" y="4562475"/>
            <a:ext cx="2598737" cy="120015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Preferência do</a:t>
            </a:r>
          </a:p>
          <a:p>
            <a:r>
              <a:rPr lang="en-US" sz="2400"/>
              <a:t> consumidor (b):</a:t>
            </a:r>
          </a:p>
          <a:p>
            <a:r>
              <a:rPr lang="en-US" sz="2400"/>
              <a:t>Baixa </a:t>
            </a:r>
            <a:r>
              <a:rPr lang="en-US" sz="2400" i="1"/>
              <a:t>TMS</a:t>
            </a:r>
          </a:p>
        </p:txBody>
      </p:sp>
      <p:sp>
        <p:nvSpPr>
          <p:cNvPr id="397332" name="Rectangle 1044"/>
          <p:cNvSpPr>
            <a:spLocks noChangeArrowheads="1"/>
          </p:cNvSpPr>
          <p:nvPr/>
        </p:nvSpPr>
        <p:spPr bwMode="auto">
          <a:xfrm>
            <a:off x="6056313" y="5915025"/>
            <a:ext cx="2886075" cy="363538"/>
          </a:xfrm>
          <a:prstGeom prst="rect">
            <a:avLst/>
          </a:prstGeom>
          <a:noFill/>
          <a:ln w="12700">
            <a:noFill/>
            <a:miter lim="800000"/>
            <a:headEnd/>
            <a:tailEnd/>
          </a:ln>
          <a:effectLst/>
        </p:spPr>
        <p:txBody>
          <a:bodyPr wrap="none" lIns="90488" tIns="44450" rIns="90488" bIns="44450">
            <a:spAutoFit/>
          </a:bodyPr>
          <a:lstStyle/>
          <a:p>
            <a:pPr algn="l"/>
            <a:r>
              <a:rPr lang="en-US"/>
              <a:t>Potência (cavalos-vapor)</a:t>
            </a:r>
          </a:p>
        </p:txBody>
      </p:sp>
      <p:sp>
        <p:nvSpPr>
          <p:cNvPr id="397333" name="Text Box 1045"/>
          <p:cNvSpPr txBox="1">
            <a:spLocks noChangeArrowheads="1"/>
          </p:cNvSpPr>
          <p:nvPr/>
        </p:nvSpPr>
        <p:spPr bwMode="auto">
          <a:xfrm>
            <a:off x="1689100" y="1084263"/>
            <a:ext cx="72215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Preferências por atributos de automóveis</a:t>
            </a:r>
            <a:endParaRPr lang="en-US" sz="3200"/>
          </a:p>
        </p:txBody>
      </p:sp>
      <p:grpSp>
        <p:nvGrpSpPr>
          <p:cNvPr id="397357" name="Group 1069"/>
          <p:cNvGrpSpPr>
            <a:grpSpLocks/>
          </p:cNvGrpSpPr>
          <p:nvPr/>
        </p:nvGrpSpPr>
        <p:grpSpPr bwMode="auto">
          <a:xfrm>
            <a:off x="1101725" y="1763713"/>
            <a:ext cx="4619625" cy="4497387"/>
            <a:chOff x="694" y="1111"/>
            <a:chExt cx="2910" cy="2833"/>
          </a:xfrm>
        </p:grpSpPr>
        <p:grpSp>
          <p:nvGrpSpPr>
            <p:cNvPr id="397334" name="Group 1046"/>
            <p:cNvGrpSpPr>
              <a:grpSpLocks/>
            </p:cNvGrpSpPr>
            <p:nvPr/>
          </p:nvGrpSpPr>
          <p:grpSpPr bwMode="auto">
            <a:xfrm>
              <a:off x="1392" y="1200"/>
              <a:ext cx="2043" cy="2539"/>
              <a:chOff x="1392" y="1200"/>
              <a:chExt cx="2043" cy="2539"/>
            </a:xfrm>
          </p:grpSpPr>
          <p:sp>
            <p:nvSpPr>
              <p:cNvPr id="397335" name="Line 1047"/>
              <p:cNvSpPr>
                <a:spLocks noChangeShapeType="1"/>
              </p:cNvSpPr>
              <p:nvPr/>
            </p:nvSpPr>
            <p:spPr bwMode="auto">
              <a:xfrm>
                <a:off x="1392" y="16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6" name="Line 1048"/>
              <p:cNvSpPr>
                <a:spLocks noChangeShapeType="1"/>
              </p:cNvSpPr>
              <p:nvPr/>
            </p:nvSpPr>
            <p:spPr bwMode="auto">
              <a:xfrm>
                <a:off x="1392" y="2096"/>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7" name="Line 1049"/>
              <p:cNvSpPr>
                <a:spLocks noChangeShapeType="1"/>
              </p:cNvSpPr>
              <p:nvPr/>
            </p:nvSpPr>
            <p:spPr bwMode="auto">
              <a:xfrm>
                <a:off x="1392" y="255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8" name="Line 1050"/>
              <p:cNvSpPr>
                <a:spLocks noChangeShapeType="1"/>
              </p:cNvSpPr>
              <p:nvPr/>
            </p:nvSpPr>
            <p:spPr bwMode="auto">
              <a:xfrm>
                <a:off x="1392" y="2992"/>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39" name="Line 1051"/>
              <p:cNvSpPr>
                <a:spLocks noChangeShapeType="1"/>
              </p:cNvSpPr>
              <p:nvPr/>
            </p:nvSpPr>
            <p:spPr bwMode="auto">
              <a:xfrm>
                <a:off x="1392" y="3448"/>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0" name="Line 1052"/>
              <p:cNvSpPr>
                <a:spLocks noChangeShapeType="1"/>
              </p:cNvSpPr>
              <p:nvPr/>
            </p:nvSpPr>
            <p:spPr bwMode="auto">
              <a:xfrm rot="5400000">
                <a:off x="33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1" name="Line 1053"/>
              <p:cNvSpPr>
                <a:spLocks noChangeShapeType="1"/>
              </p:cNvSpPr>
              <p:nvPr/>
            </p:nvSpPr>
            <p:spPr bwMode="auto">
              <a:xfrm rot="5400000">
                <a:off x="2931"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2" name="Line 1054"/>
              <p:cNvSpPr>
                <a:spLocks noChangeShapeType="1"/>
              </p:cNvSpPr>
              <p:nvPr/>
            </p:nvSpPr>
            <p:spPr bwMode="auto">
              <a:xfrm rot="5400000">
                <a:off x="247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3" name="Line 1055"/>
              <p:cNvSpPr>
                <a:spLocks noChangeShapeType="1"/>
              </p:cNvSpPr>
              <p:nvPr/>
            </p:nvSpPr>
            <p:spPr bwMode="auto">
              <a:xfrm rot="5400000">
                <a:off x="2035"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4" name="Line 1056"/>
              <p:cNvSpPr>
                <a:spLocks noChangeShapeType="1"/>
              </p:cNvSpPr>
              <p:nvPr/>
            </p:nvSpPr>
            <p:spPr bwMode="auto">
              <a:xfrm rot="5400000">
                <a:off x="1579" y="3683"/>
                <a:ext cx="112" cy="0"/>
              </a:xfrm>
              <a:prstGeom prst="line">
                <a:avLst/>
              </a:prstGeom>
              <a:noFill/>
              <a:ln w="12700">
                <a:solidFill>
                  <a:schemeClr val="tx1"/>
                </a:solidFill>
                <a:round/>
                <a:headEnd/>
                <a:tailEnd/>
              </a:ln>
              <a:effectLst/>
            </p:spPr>
            <p:txBody>
              <a:bodyPr wrap="none">
                <a:spAutoFit/>
              </a:bodyPr>
              <a:lstStyle/>
              <a:p>
                <a:endParaRPr lang="pt-BR"/>
              </a:p>
            </p:txBody>
          </p:sp>
          <p:sp>
            <p:nvSpPr>
              <p:cNvPr id="397345" name="Line 1057"/>
              <p:cNvSpPr>
                <a:spLocks noChangeShapeType="1"/>
              </p:cNvSpPr>
              <p:nvPr/>
            </p:nvSpPr>
            <p:spPr bwMode="auto">
              <a:xfrm>
                <a:off x="1392" y="1200"/>
                <a:ext cx="112" cy="0"/>
              </a:xfrm>
              <a:prstGeom prst="line">
                <a:avLst/>
              </a:prstGeom>
              <a:noFill/>
              <a:ln w="12700">
                <a:solidFill>
                  <a:schemeClr val="tx1"/>
                </a:solidFill>
                <a:round/>
                <a:headEnd/>
                <a:tailEnd/>
              </a:ln>
              <a:effectLst/>
            </p:spPr>
            <p:txBody>
              <a:bodyPr wrap="none">
                <a:spAutoFit/>
              </a:bodyPr>
              <a:lstStyle/>
              <a:p>
                <a:endParaRPr lang="pt-BR"/>
              </a:p>
            </p:txBody>
          </p:sp>
        </p:grpSp>
        <p:sp>
          <p:nvSpPr>
            <p:cNvPr id="397346" name="Text Box 1058"/>
            <p:cNvSpPr txBox="1">
              <a:spLocks noChangeArrowheads="1"/>
            </p:cNvSpPr>
            <p:nvPr/>
          </p:nvSpPr>
          <p:spPr bwMode="auto">
            <a:xfrm>
              <a:off x="694" y="1111"/>
              <a:ext cx="708" cy="192"/>
            </a:xfrm>
            <a:prstGeom prst="rect">
              <a:avLst/>
            </a:prstGeom>
            <a:noFill/>
            <a:ln w="9525">
              <a:noFill/>
              <a:miter lim="800000"/>
              <a:headEnd/>
              <a:tailEnd/>
            </a:ln>
            <a:effectLst/>
          </p:spPr>
          <p:txBody>
            <a:bodyPr>
              <a:spAutoFit/>
            </a:bodyPr>
            <a:lstStyle/>
            <a:p>
              <a:pPr algn="r"/>
              <a:r>
                <a:rPr lang="pt-BR" sz="1400"/>
                <a:t>120</a:t>
              </a:r>
            </a:p>
          </p:txBody>
        </p:sp>
        <p:sp>
          <p:nvSpPr>
            <p:cNvPr id="397347" name="Text Box 1059"/>
            <p:cNvSpPr txBox="1">
              <a:spLocks noChangeArrowheads="1"/>
            </p:cNvSpPr>
            <p:nvPr/>
          </p:nvSpPr>
          <p:spPr bwMode="auto">
            <a:xfrm>
              <a:off x="694" y="1552"/>
              <a:ext cx="708" cy="192"/>
            </a:xfrm>
            <a:prstGeom prst="rect">
              <a:avLst/>
            </a:prstGeom>
            <a:noFill/>
            <a:ln w="9525">
              <a:noFill/>
              <a:miter lim="800000"/>
              <a:headEnd/>
              <a:tailEnd/>
            </a:ln>
            <a:effectLst/>
          </p:spPr>
          <p:txBody>
            <a:bodyPr>
              <a:spAutoFit/>
            </a:bodyPr>
            <a:lstStyle/>
            <a:p>
              <a:pPr algn="r"/>
              <a:r>
                <a:rPr lang="en-US" sz="1400"/>
                <a:t>100</a:t>
              </a:r>
              <a:endParaRPr lang="pt-BR" sz="1400"/>
            </a:p>
          </p:txBody>
        </p:sp>
        <p:sp>
          <p:nvSpPr>
            <p:cNvPr id="397348" name="Text Box 1060"/>
            <p:cNvSpPr txBox="1">
              <a:spLocks noChangeArrowheads="1"/>
            </p:cNvSpPr>
            <p:nvPr/>
          </p:nvSpPr>
          <p:spPr bwMode="auto">
            <a:xfrm>
              <a:off x="694" y="2000"/>
              <a:ext cx="708" cy="192"/>
            </a:xfrm>
            <a:prstGeom prst="rect">
              <a:avLst/>
            </a:prstGeom>
            <a:noFill/>
            <a:ln w="9525">
              <a:noFill/>
              <a:miter lim="800000"/>
              <a:headEnd/>
              <a:tailEnd/>
            </a:ln>
            <a:effectLst/>
          </p:spPr>
          <p:txBody>
            <a:bodyPr>
              <a:spAutoFit/>
            </a:bodyPr>
            <a:lstStyle/>
            <a:p>
              <a:pPr algn="r"/>
              <a:r>
                <a:rPr lang="en-US" sz="1400"/>
                <a:t>80</a:t>
              </a:r>
              <a:endParaRPr lang="pt-BR" sz="1400"/>
            </a:p>
          </p:txBody>
        </p:sp>
        <p:sp>
          <p:nvSpPr>
            <p:cNvPr id="397349" name="Text Box 1061"/>
            <p:cNvSpPr txBox="1">
              <a:spLocks noChangeArrowheads="1"/>
            </p:cNvSpPr>
            <p:nvPr/>
          </p:nvSpPr>
          <p:spPr bwMode="auto">
            <a:xfrm>
              <a:off x="694" y="2456"/>
              <a:ext cx="708" cy="192"/>
            </a:xfrm>
            <a:prstGeom prst="rect">
              <a:avLst/>
            </a:prstGeom>
            <a:noFill/>
            <a:ln w="9525">
              <a:noFill/>
              <a:miter lim="800000"/>
              <a:headEnd/>
              <a:tailEnd/>
            </a:ln>
            <a:effectLst/>
          </p:spPr>
          <p:txBody>
            <a:bodyPr>
              <a:spAutoFit/>
            </a:bodyPr>
            <a:lstStyle/>
            <a:p>
              <a:pPr algn="r"/>
              <a:r>
                <a:rPr lang="en-US" sz="1400"/>
                <a:t>60</a:t>
              </a:r>
              <a:endParaRPr lang="pt-BR" sz="1400"/>
            </a:p>
          </p:txBody>
        </p:sp>
        <p:sp>
          <p:nvSpPr>
            <p:cNvPr id="397350" name="Text Box 1062"/>
            <p:cNvSpPr txBox="1">
              <a:spLocks noChangeArrowheads="1"/>
            </p:cNvSpPr>
            <p:nvPr/>
          </p:nvSpPr>
          <p:spPr bwMode="auto">
            <a:xfrm>
              <a:off x="694" y="2896"/>
              <a:ext cx="708" cy="192"/>
            </a:xfrm>
            <a:prstGeom prst="rect">
              <a:avLst/>
            </a:prstGeom>
            <a:noFill/>
            <a:ln w="9525">
              <a:noFill/>
              <a:miter lim="800000"/>
              <a:headEnd/>
              <a:tailEnd/>
            </a:ln>
            <a:effectLst/>
          </p:spPr>
          <p:txBody>
            <a:bodyPr>
              <a:spAutoFit/>
            </a:bodyPr>
            <a:lstStyle/>
            <a:p>
              <a:pPr algn="r"/>
              <a:r>
                <a:rPr lang="en-US" sz="1400"/>
                <a:t>40</a:t>
              </a:r>
              <a:endParaRPr lang="pt-BR" sz="1400"/>
            </a:p>
          </p:txBody>
        </p:sp>
        <p:sp>
          <p:nvSpPr>
            <p:cNvPr id="397351" name="Text Box 1063"/>
            <p:cNvSpPr txBox="1">
              <a:spLocks noChangeArrowheads="1"/>
            </p:cNvSpPr>
            <p:nvPr/>
          </p:nvSpPr>
          <p:spPr bwMode="auto">
            <a:xfrm>
              <a:off x="694" y="3344"/>
              <a:ext cx="708" cy="192"/>
            </a:xfrm>
            <a:prstGeom prst="rect">
              <a:avLst/>
            </a:prstGeom>
            <a:noFill/>
            <a:ln w="9525">
              <a:noFill/>
              <a:miter lim="800000"/>
              <a:headEnd/>
              <a:tailEnd/>
            </a:ln>
            <a:effectLst/>
          </p:spPr>
          <p:txBody>
            <a:bodyPr>
              <a:spAutoFit/>
            </a:bodyPr>
            <a:lstStyle/>
            <a:p>
              <a:pPr algn="r"/>
              <a:r>
                <a:rPr lang="en-US" sz="1400"/>
                <a:t>20</a:t>
              </a:r>
              <a:endParaRPr lang="pt-BR" sz="1400"/>
            </a:p>
          </p:txBody>
        </p:sp>
        <p:sp>
          <p:nvSpPr>
            <p:cNvPr id="397352" name="Text Box 1064"/>
            <p:cNvSpPr txBox="1">
              <a:spLocks noChangeArrowheads="1"/>
            </p:cNvSpPr>
            <p:nvPr/>
          </p:nvSpPr>
          <p:spPr bwMode="auto">
            <a:xfrm>
              <a:off x="3272" y="3752"/>
              <a:ext cx="332" cy="192"/>
            </a:xfrm>
            <a:prstGeom prst="rect">
              <a:avLst/>
            </a:prstGeom>
            <a:noFill/>
            <a:ln w="9525">
              <a:noFill/>
              <a:miter lim="800000"/>
              <a:headEnd/>
              <a:tailEnd/>
            </a:ln>
            <a:effectLst/>
          </p:spPr>
          <p:txBody>
            <a:bodyPr>
              <a:spAutoFit/>
            </a:bodyPr>
            <a:lstStyle/>
            <a:p>
              <a:r>
                <a:rPr lang="en-US" sz="1400"/>
                <a:t>250</a:t>
              </a:r>
              <a:endParaRPr lang="pt-BR" sz="1400"/>
            </a:p>
          </p:txBody>
        </p:sp>
        <p:sp>
          <p:nvSpPr>
            <p:cNvPr id="397353" name="Text Box 1065"/>
            <p:cNvSpPr txBox="1">
              <a:spLocks noChangeArrowheads="1"/>
            </p:cNvSpPr>
            <p:nvPr/>
          </p:nvSpPr>
          <p:spPr bwMode="auto">
            <a:xfrm>
              <a:off x="2824" y="3752"/>
              <a:ext cx="332" cy="192"/>
            </a:xfrm>
            <a:prstGeom prst="rect">
              <a:avLst/>
            </a:prstGeom>
            <a:noFill/>
            <a:ln w="9525">
              <a:noFill/>
              <a:miter lim="800000"/>
              <a:headEnd/>
              <a:tailEnd/>
            </a:ln>
            <a:effectLst/>
          </p:spPr>
          <p:txBody>
            <a:bodyPr>
              <a:spAutoFit/>
            </a:bodyPr>
            <a:lstStyle/>
            <a:p>
              <a:r>
                <a:rPr lang="en-US" sz="1400"/>
                <a:t>200</a:t>
              </a:r>
              <a:endParaRPr lang="pt-BR" sz="1400"/>
            </a:p>
          </p:txBody>
        </p:sp>
        <p:sp>
          <p:nvSpPr>
            <p:cNvPr id="397354" name="Text Box 1066"/>
            <p:cNvSpPr txBox="1">
              <a:spLocks noChangeArrowheads="1"/>
            </p:cNvSpPr>
            <p:nvPr/>
          </p:nvSpPr>
          <p:spPr bwMode="auto">
            <a:xfrm>
              <a:off x="2352" y="3752"/>
              <a:ext cx="332" cy="192"/>
            </a:xfrm>
            <a:prstGeom prst="rect">
              <a:avLst/>
            </a:prstGeom>
            <a:noFill/>
            <a:ln w="9525">
              <a:noFill/>
              <a:miter lim="800000"/>
              <a:headEnd/>
              <a:tailEnd/>
            </a:ln>
            <a:effectLst/>
          </p:spPr>
          <p:txBody>
            <a:bodyPr>
              <a:spAutoFit/>
            </a:bodyPr>
            <a:lstStyle/>
            <a:p>
              <a:r>
                <a:rPr lang="en-US" sz="1400"/>
                <a:t>150</a:t>
              </a:r>
              <a:endParaRPr lang="pt-BR" sz="1400"/>
            </a:p>
          </p:txBody>
        </p:sp>
        <p:sp>
          <p:nvSpPr>
            <p:cNvPr id="397355" name="Text Box 1067"/>
            <p:cNvSpPr txBox="1">
              <a:spLocks noChangeArrowheads="1"/>
            </p:cNvSpPr>
            <p:nvPr/>
          </p:nvSpPr>
          <p:spPr bwMode="auto">
            <a:xfrm>
              <a:off x="1920" y="3752"/>
              <a:ext cx="332" cy="192"/>
            </a:xfrm>
            <a:prstGeom prst="rect">
              <a:avLst/>
            </a:prstGeom>
            <a:noFill/>
            <a:ln w="9525">
              <a:noFill/>
              <a:miter lim="800000"/>
              <a:headEnd/>
              <a:tailEnd/>
            </a:ln>
            <a:effectLst/>
          </p:spPr>
          <p:txBody>
            <a:bodyPr>
              <a:spAutoFit/>
            </a:bodyPr>
            <a:lstStyle/>
            <a:p>
              <a:r>
                <a:rPr lang="en-US" sz="1400"/>
                <a:t>100</a:t>
              </a:r>
              <a:endParaRPr lang="pt-BR" sz="1400"/>
            </a:p>
          </p:txBody>
        </p:sp>
        <p:sp>
          <p:nvSpPr>
            <p:cNvPr id="397356" name="Text Box 1068"/>
            <p:cNvSpPr txBox="1">
              <a:spLocks noChangeArrowheads="1"/>
            </p:cNvSpPr>
            <p:nvPr/>
          </p:nvSpPr>
          <p:spPr bwMode="auto">
            <a:xfrm>
              <a:off x="1464" y="3752"/>
              <a:ext cx="332" cy="192"/>
            </a:xfrm>
            <a:prstGeom prst="rect">
              <a:avLst/>
            </a:prstGeom>
            <a:noFill/>
            <a:ln w="9525">
              <a:noFill/>
              <a:miter lim="800000"/>
              <a:headEnd/>
              <a:tailEnd/>
            </a:ln>
            <a:effectLst/>
          </p:spPr>
          <p:txBody>
            <a:bodyPr>
              <a:spAutoFit/>
            </a:bodyPr>
            <a:lstStyle/>
            <a:p>
              <a:r>
                <a:rPr lang="en-US" sz="1400"/>
                <a:t>50</a:t>
              </a:r>
              <a:endParaRPr lang="pt-BR" sz="1400"/>
            </a:p>
          </p:txBody>
        </p:sp>
      </p:grpSp>
      <p:sp>
        <p:nvSpPr>
          <p:cNvPr id="397359" name="Rectangle 1071"/>
          <p:cNvSpPr>
            <a:spLocks noChangeArrowheads="1"/>
          </p:cNvSpPr>
          <p:nvPr/>
        </p:nvSpPr>
        <p:spPr bwMode="auto">
          <a:xfrm>
            <a:off x="152400" y="1695450"/>
            <a:ext cx="1654175" cy="638175"/>
          </a:xfrm>
          <a:prstGeom prst="rect">
            <a:avLst/>
          </a:prstGeom>
          <a:noFill/>
          <a:ln w="12700">
            <a:noFill/>
            <a:miter lim="800000"/>
            <a:headEnd/>
            <a:tailEnd/>
          </a:ln>
          <a:effectLst/>
        </p:spPr>
        <p:txBody>
          <a:bodyPr wrap="none" lIns="90488" tIns="44450" rIns="90488" bIns="44450">
            <a:spAutoFit/>
          </a:bodyPr>
          <a:lstStyle/>
          <a:p>
            <a:pPr algn="r"/>
            <a:r>
              <a:rPr lang="en-US"/>
              <a:t>Espaço</a:t>
            </a:r>
          </a:p>
          <a:p>
            <a:pPr algn="r"/>
            <a:r>
              <a:rPr lang="en-US"/>
              <a:t>(pés cúbicos)</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1829282-9C15-4603-87BB-EAE0ACDE8E49}" type="slidenum">
              <a:rPr lang="en-US"/>
              <a:pPr/>
              <a:t>39</a:t>
            </a:fld>
            <a:endParaRPr lang="en-US" b="0">
              <a:latin typeface="Times New Roman" pitchFamily="18" charset="0"/>
            </a:endParaRPr>
          </a:p>
        </p:txBody>
      </p:sp>
      <p:sp>
        <p:nvSpPr>
          <p:cNvPr id="40345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345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3460" name="Rectangle 1028"/>
          <p:cNvSpPr>
            <a:spLocks noGrp="1" noChangeArrowheads="1"/>
          </p:cNvSpPr>
          <p:nvPr>
            <p:ph type="title"/>
          </p:nvPr>
        </p:nvSpPr>
        <p:spPr>
          <a:noFill/>
          <a:ln/>
        </p:spPr>
        <p:txBody>
          <a:bodyPr/>
          <a:lstStyle/>
          <a:p>
            <a:r>
              <a:rPr lang="pt-BR"/>
              <a:t>Preferências do consumidor</a:t>
            </a:r>
          </a:p>
        </p:txBody>
      </p:sp>
      <p:sp>
        <p:nvSpPr>
          <p:cNvPr id="403461" name="Rectangle 1029"/>
          <p:cNvSpPr>
            <a:spLocks noGrp="1" noChangeArrowheads="1"/>
          </p:cNvSpPr>
          <p:nvPr>
            <p:ph type="body" idx="1"/>
          </p:nvPr>
        </p:nvSpPr>
        <p:spPr>
          <a:xfrm>
            <a:off x="1143000" y="2228850"/>
            <a:ext cx="7772400" cy="3714750"/>
          </a:xfrm>
          <a:noFill/>
          <a:ln/>
        </p:spPr>
        <p:txBody>
          <a:bodyPr/>
          <a:lstStyle/>
          <a:p>
            <a:pPr>
              <a:spcBef>
                <a:spcPct val="70000"/>
              </a:spcBef>
            </a:pPr>
            <a:r>
              <a:rPr lang="pt-BR">
                <a:solidFill>
                  <a:srgbClr val="FF3300"/>
                </a:solidFill>
              </a:rPr>
              <a:t>O que você acha?</a:t>
            </a:r>
            <a:endParaRPr lang="pt-BR"/>
          </a:p>
          <a:p>
            <a:pPr lvl="1">
              <a:spcBef>
                <a:spcPct val="70000"/>
              </a:spcBef>
            </a:pPr>
            <a:r>
              <a:rPr lang="pt-BR"/>
              <a:t>Como podemos determinar a preferência dos consumidores?</a:t>
            </a:r>
          </a:p>
        </p:txBody>
      </p:sp>
      <p:sp>
        <p:nvSpPr>
          <p:cNvPr id="403462" name="Text Box 1030"/>
          <p:cNvSpPr txBox="1">
            <a:spLocks noChangeArrowheads="1"/>
          </p:cNvSpPr>
          <p:nvPr/>
        </p:nvSpPr>
        <p:spPr bwMode="auto">
          <a:xfrm>
            <a:off x="398463" y="1427163"/>
            <a:ext cx="5832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Projeto de um novo automóvel (I)</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3461">
                                            <p:txEl>
                                              <p:pRg st="0" end="0"/>
                                            </p:txEl>
                                          </p:spTgt>
                                        </p:tgtEl>
                                        <p:attrNameLst>
                                          <p:attrName>style.visibility</p:attrName>
                                        </p:attrNameLst>
                                      </p:cBhvr>
                                      <p:to>
                                        <p:strVal val="visible"/>
                                      </p:to>
                                    </p:set>
                                    <p:animEffect transition="in" filter="wipe(left)">
                                      <p:cBhvr>
                                        <p:cTn id="7" dur="500"/>
                                        <p:tgtEl>
                                          <p:spTgt spid="40346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3461">
                                            <p:txEl>
                                              <p:pRg st="1" end="1"/>
                                            </p:txEl>
                                          </p:spTgt>
                                        </p:tgtEl>
                                        <p:attrNameLst>
                                          <p:attrName>style.visibility</p:attrName>
                                        </p:attrNameLst>
                                      </p:cBhvr>
                                      <p:to>
                                        <p:strVal val="visible"/>
                                      </p:to>
                                    </p:set>
                                    <p:animEffect transition="in" filter="wipe(left)">
                                      <p:cBhvr>
                                        <p:cTn id="10" dur="500"/>
                                        <p:tgtEl>
                                          <p:spTgt spid="4034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6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FEC7028-2D3C-4819-B34E-59AE7ECFC245}" type="slidenum">
              <a:rPr lang="en-US"/>
              <a:pPr/>
              <a:t>4</a:t>
            </a:fld>
            <a:endParaRPr lang="en-US" b="0">
              <a:latin typeface="Times New Roman" pitchFamily="18" charset="0"/>
            </a:endParaRPr>
          </a:p>
        </p:txBody>
      </p:sp>
      <p:sp>
        <p:nvSpPr>
          <p:cNvPr id="819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19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1924" name="Rectangle 4"/>
          <p:cNvSpPr>
            <a:spLocks noGrp="1" noChangeArrowheads="1"/>
          </p:cNvSpPr>
          <p:nvPr>
            <p:ph type="title"/>
          </p:nvPr>
        </p:nvSpPr>
        <p:spPr>
          <a:noFill/>
          <a:ln/>
        </p:spPr>
        <p:txBody>
          <a:bodyPr/>
          <a:lstStyle/>
          <a:p>
            <a:r>
              <a:rPr lang="pt-BR"/>
              <a:t>Introdução</a:t>
            </a:r>
            <a:endParaRPr lang="pt-BR" sz="4000"/>
          </a:p>
        </p:txBody>
      </p:sp>
      <p:sp>
        <p:nvSpPr>
          <p:cNvPr id="81925" name="Rectangle 5"/>
          <p:cNvSpPr>
            <a:spLocks noGrp="1" noChangeArrowheads="1"/>
          </p:cNvSpPr>
          <p:nvPr>
            <p:ph type="body" idx="1"/>
          </p:nvPr>
        </p:nvSpPr>
        <p:spPr>
          <a:noFill/>
          <a:ln/>
        </p:spPr>
        <p:txBody>
          <a:bodyPr/>
          <a:lstStyle/>
          <a:p>
            <a:pPr>
              <a:spcBef>
                <a:spcPct val="70000"/>
              </a:spcBef>
            </a:pPr>
            <a:r>
              <a:rPr lang="pt-BR"/>
              <a:t>Duas aplicações que ilustram a importância da teoria econômica do comportamento do consumidor:</a:t>
            </a:r>
          </a:p>
          <a:p>
            <a:pPr lvl="1">
              <a:buSzPct val="75000"/>
            </a:pPr>
            <a:r>
              <a:rPr lang="pt-BR"/>
              <a:t>Cereal matinal Apple-Cinnamon Cheerios</a:t>
            </a:r>
          </a:p>
          <a:p>
            <a:pPr lvl="1">
              <a:buSzPct val="75000"/>
            </a:pPr>
            <a:r>
              <a:rPr lang="pt-BR"/>
              <a:t>Programa de tíquetes de alimentação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5">
                                            <p:txEl>
                                              <p:pRg st="0" end="0"/>
                                            </p:txEl>
                                          </p:spTgt>
                                        </p:tgtEl>
                                        <p:attrNameLst>
                                          <p:attrName>style.visibility</p:attrName>
                                        </p:attrNameLst>
                                      </p:cBhvr>
                                      <p:to>
                                        <p:strVal val="visible"/>
                                      </p:to>
                                    </p:set>
                                    <p:animEffect transition="in" filter="wipe(left)">
                                      <p:cBhvr>
                                        <p:cTn id="7" dur="500"/>
                                        <p:tgtEl>
                                          <p:spTgt spid="8192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1925">
                                            <p:txEl>
                                              <p:pRg st="1" end="1"/>
                                            </p:txEl>
                                          </p:spTgt>
                                        </p:tgtEl>
                                        <p:attrNameLst>
                                          <p:attrName>style.visibility</p:attrName>
                                        </p:attrNameLst>
                                      </p:cBhvr>
                                      <p:to>
                                        <p:strVal val="visible"/>
                                      </p:to>
                                    </p:set>
                                    <p:animEffect transition="in" filter="wipe(left)">
                                      <p:cBhvr>
                                        <p:cTn id="10" dur="500"/>
                                        <p:tgtEl>
                                          <p:spTgt spid="8192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1925">
                                            <p:txEl>
                                              <p:pRg st="2" end="2"/>
                                            </p:txEl>
                                          </p:spTgt>
                                        </p:tgtEl>
                                        <p:attrNameLst>
                                          <p:attrName>style.visibility</p:attrName>
                                        </p:attrNameLst>
                                      </p:cBhvr>
                                      <p:to>
                                        <p:strVal val="visible"/>
                                      </p:to>
                                    </p:set>
                                    <p:animEffect transition="in" filter="wipe(left)">
                                      <p:cBhvr>
                                        <p:cTn id="13" dur="500"/>
                                        <p:tgtEl>
                                          <p:spTgt spid="819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C5036524-1479-4B77-BBC1-9582E0E68D06}" type="slidenum">
              <a:rPr lang="en-US"/>
              <a:pPr/>
              <a:t>40</a:t>
            </a:fld>
            <a:endParaRPr lang="en-US" b="0">
              <a:latin typeface="Times New Roman" pitchFamily="18" charset="0"/>
            </a:endParaRPr>
          </a:p>
        </p:txBody>
      </p:sp>
      <p:sp>
        <p:nvSpPr>
          <p:cNvPr id="399362"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99363"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99364" name="Rectangle 1028"/>
          <p:cNvSpPr>
            <a:spLocks noGrp="1" noChangeArrowheads="1"/>
          </p:cNvSpPr>
          <p:nvPr>
            <p:ph type="title"/>
          </p:nvPr>
        </p:nvSpPr>
        <p:spPr>
          <a:noFill/>
          <a:ln/>
        </p:spPr>
        <p:txBody>
          <a:bodyPr/>
          <a:lstStyle/>
          <a:p>
            <a:r>
              <a:rPr lang="pt-BR"/>
              <a:t>Preferências do consumidor</a:t>
            </a:r>
          </a:p>
        </p:txBody>
      </p:sp>
      <p:sp>
        <p:nvSpPr>
          <p:cNvPr id="399365" name="Rectangle 1029"/>
          <p:cNvSpPr>
            <a:spLocks noGrp="1" noChangeArrowheads="1"/>
          </p:cNvSpPr>
          <p:nvPr>
            <p:ph type="body" idx="1"/>
          </p:nvPr>
        </p:nvSpPr>
        <p:spPr>
          <a:xfrm>
            <a:off x="1016000" y="2176463"/>
            <a:ext cx="7899400" cy="3767137"/>
          </a:xfrm>
          <a:noFill/>
          <a:ln/>
        </p:spPr>
        <p:txBody>
          <a:bodyPr/>
          <a:lstStyle/>
          <a:p>
            <a:pPr>
              <a:spcBef>
                <a:spcPct val="70000"/>
              </a:spcBef>
            </a:pPr>
            <a:r>
              <a:rPr lang="pt-BR"/>
              <a:t>Um estudo estatístico recente nos Estados Unidos analisou alguns modelos Ford e mostrou que, entre potência e espaço interno, os proprietários do Mustang preferem potência, e os proprietários do Ford Explorer, espaço interno. </a:t>
            </a:r>
          </a:p>
        </p:txBody>
      </p:sp>
      <p:sp>
        <p:nvSpPr>
          <p:cNvPr id="399366" name="Text Box 1030"/>
          <p:cNvSpPr txBox="1">
            <a:spLocks noChangeArrowheads="1"/>
          </p:cNvSpPr>
          <p:nvPr/>
        </p:nvSpPr>
        <p:spPr bwMode="auto">
          <a:xfrm>
            <a:off x="279400" y="1427163"/>
            <a:ext cx="58324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Projeto de um novo automóvel (I)</a:t>
            </a:r>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3CA62692-DC5D-4C73-9F71-159EA0718E8C}" type="slidenum">
              <a:rPr lang="en-US"/>
              <a:pPr/>
              <a:t>41</a:t>
            </a:fld>
            <a:endParaRPr lang="en-US" b="0">
              <a:latin typeface="Times New Roman" pitchFamily="18" charset="0"/>
            </a:endParaRPr>
          </a:p>
        </p:txBody>
      </p:sp>
      <p:sp>
        <p:nvSpPr>
          <p:cNvPr id="40755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755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7556" name="Rectangle 1028"/>
          <p:cNvSpPr>
            <a:spLocks noGrp="1" noChangeArrowheads="1"/>
          </p:cNvSpPr>
          <p:nvPr>
            <p:ph type="title"/>
          </p:nvPr>
        </p:nvSpPr>
        <p:spPr>
          <a:noFill/>
          <a:ln/>
        </p:spPr>
        <p:txBody>
          <a:bodyPr/>
          <a:lstStyle/>
          <a:p>
            <a:r>
              <a:rPr lang="pt-BR"/>
              <a:t>Preferências do consumidor</a:t>
            </a:r>
          </a:p>
        </p:txBody>
      </p:sp>
      <p:sp>
        <p:nvSpPr>
          <p:cNvPr id="407557" name="Rectangle 1029"/>
          <p:cNvSpPr>
            <a:spLocks noGrp="1" noChangeArrowheads="1"/>
          </p:cNvSpPr>
          <p:nvPr>
            <p:ph type="body" idx="1"/>
          </p:nvPr>
        </p:nvSpPr>
        <p:spPr>
          <a:xfrm>
            <a:off x="1143000" y="2298700"/>
            <a:ext cx="7772400" cy="3644900"/>
          </a:xfrm>
          <a:noFill/>
          <a:ln/>
        </p:spPr>
        <p:txBody>
          <a:bodyPr/>
          <a:lstStyle/>
          <a:p>
            <a:pPr>
              <a:spcBef>
                <a:spcPct val="70000"/>
              </a:spcBef>
            </a:pPr>
            <a:r>
              <a:rPr lang="pt-BR"/>
              <a:t>Utilidade</a:t>
            </a:r>
          </a:p>
          <a:p>
            <a:pPr lvl="1">
              <a:buSzPct val="75000"/>
            </a:pPr>
            <a:r>
              <a:rPr lang="pt-BR">
                <a:solidFill>
                  <a:srgbClr val="FF3300"/>
                </a:solidFill>
              </a:rPr>
              <a:t>Utilidade: </a:t>
            </a:r>
            <a:r>
              <a:rPr lang="pt-BR"/>
              <a:t>Número que representa o nível de satisfação que uma pessoa obtém ao consumir uma determinada cesta de mercado.</a:t>
            </a:r>
          </a:p>
        </p:txBody>
      </p:sp>
      <p:sp>
        <p:nvSpPr>
          <p:cNvPr id="407558" name="Text Box 1030"/>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598023F-23F1-4DEC-BB0E-FB1BBF5730C7}" type="slidenum">
              <a:rPr lang="en-US"/>
              <a:pPr/>
              <a:t>42</a:t>
            </a:fld>
            <a:endParaRPr lang="en-US" b="0">
              <a:latin typeface="Times New Roman" pitchFamily="18" charset="0"/>
            </a:endParaRPr>
          </a:p>
        </p:txBody>
      </p:sp>
      <p:sp>
        <p:nvSpPr>
          <p:cNvPr id="409602"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09603"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09604" name="Rectangle 1028"/>
          <p:cNvSpPr>
            <a:spLocks noGrp="1" noChangeArrowheads="1"/>
          </p:cNvSpPr>
          <p:nvPr>
            <p:ph type="title"/>
          </p:nvPr>
        </p:nvSpPr>
        <p:spPr>
          <a:noFill/>
          <a:ln/>
        </p:spPr>
        <p:txBody>
          <a:bodyPr/>
          <a:lstStyle/>
          <a:p>
            <a:r>
              <a:rPr lang="pt-BR"/>
              <a:t>Preferências do consumidor</a:t>
            </a:r>
          </a:p>
        </p:txBody>
      </p:sp>
      <p:sp>
        <p:nvSpPr>
          <p:cNvPr id="409605" name="Rectangle 1029"/>
          <p:cNvSpPr>
            <a:spLocks noGrp="1" noChangeArrowheads="1"/>
          </p:cNvSpPr>
          <p:nvPr>
            <p:ph type="body" idx="1"/>
          </p:nvPr>
        </p:nvSpPr>
        <p:spPr>
          <a:xfrm>
            <a:off x="1206500" y="2184400"/>
            <a:ext cx="7772400" cy="3771900"/>
          </a:xfrm>
          <a:noFill/>
          <a:ln/>
        </p:spPr>
        <p:txBody>
          <a:bodyPr/>
          <a:lstStyle/>
          <a:p>
            <a:pPr>
              <a:spcBef>
                <a:spcPct val="70000"/>
              </a:spcBef>
            </a:pPr>
            <a:r>
              <a:rPr lang="pt-BR"/>
              <a:t>Utilidade</a:t>
            </a:r>
          </a:p>
          <a:p>
            <a:pPr lvl="1">
              <a:buSzPct val="75000"/>
            </a:pPr>
            <a:r>
              <a:rPr lang="pt-BR"/>
              <a:t>Se comprar três cópias do livro </a:t>
            </a:r>
            <a:r>
              <a:rPr lang="pt-BR" i="1"/>
              <a:t>Microeconomia </a:t>
            </a:r>
            <a:r>
              <a:rPr lang="pt-BR"/>
              <a:t>deixa o consumidor mais feliz do que comprar uma camisa,</a:t>
            </a:r>
            <a:r>
              <a:rPr lang="pt-BR" i="1"/>
              <a:t> </a:t>
            </a:r>
            <a:r>
              <a:rPr lang="pt-BR"/>
              <a:t>então dizemos que os livros proporcionam mais utilidade a esse consumidor do que a camisa. </a:t>
            </a:r>
          </a:p>
        </p:txBody>
      </p:sp>
      <p:sp>
        <p:nvSpPr>
          <p:cNvPr id="409606" name="Text Box 1030"/>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9" name="Espaço Reservado para Número de Slide 4"/>
          <p:cNvSpPr>
            <a:spLocks noGrp="1"/>
          </p:cNvSpPr>
          <p:nvPr>
            <p:ph type="sldNum" sz="quarter" idx="11"/>
          </p:nvPr>
        </p:nvSpPr>
        <p:spPr/>
        <p:txBody>
          <a:bodyPr/>
          <a:lstStyle/>
          <a:p>
            <a:r>
              <a:rPr lang="en-US"/>
              <a:t>Slide </a:t>
            </a:r>
            <a:fld id="{F2A16D70-C0B2-4C3F-97DA-AAE1FF01DC64}" type="slidenum">
              <a:rPr lang="en-US"/>
              <a:pPr/>
              <a:t>43</a:t>
            </a:fld>
            <a:endParaRPr lang="en-US" b="0">
              <a:latin typeface="Times New Roman" pitchFamily="18" charset="0"/>
            </a:endParaRPr>
          </a:p>
        </p:txBody>
      </p:sp>
      <p:sp>
        <p:nvSpPr>
          <p:cNvPr id="459778"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59779"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59780" name="Rectangle 1028"/>
          <p:cNvSpPr>
            <a:spLocks noGrp="1" noChangeArrowheads="1"/>
          </p:cNvSpPr>
          <p:nvPr>
            <p:ph type="title"/>
          </p:nvPr>
        </p:nvSpPr>
        <p:spPr>
          <a:noFill/>
          <a:ln/>
        </p:spPr>
        <p:txBody>
          <a:bodyPr/>
          <a:lstStyle/>
          <a:p>
            <a:r>
              <a:rPr lang="pt-BR"/>
              <a:t>Preferências do consumidor</a:t>
            </a:r>
          </a:p>
        </p:txBody>
      </p:sp>
      <p:sp>
        <p:nvSpPr>
          <p:cNvPr id="459781" name="Rectangle 1029"/>
          <p:cNvSpPr>
            <a:spLocks noGrp="1" noChangeArrowheads="1"/>
          </p:cNvSpPr>
          <p:nvPr>
            <p:ph type="body" idx="1"/>
          </p:nvPr>
        </p:nvSpPr>
        <p:spPr>
          <a:xfrm>
            <a:off x="1117600" y="1854200"/>
            <a:ext cx="7772400" cy="4419600"/>
          </a:xfrm>
          <a:noFill/>
          <a:ln/>
        </p:spPr>
        <p:txBody>
          <a:bodyPr/>
          <a:lstStyle/>
          <a:p>
            <a:pPr>
              <a:spcBef>
                <a:spcPct val="70000"/>
              </a:spcBef>
            </a:pPr>
            <a:r>
              <a:rPr lang="pt-BR"/>
              <a:t>Funções de utilidade</a:t>
            </a:r>
          </a:p>
          <a:p>
            <a:pPr lvl="1">
              <a:spcBef>
                <a:spcPct val="70000"/>
              </a:spcBef>
            </a:pPr>
            <a:r>
              <a:rPr lang="pt-BR" sz="2400"/>
              <a:t>Suponha:						</a:t>
            </a:r>
            <a:r>
              <a:rPr lang="pt-BR" sz="1800"/>
              <a:t>Função de utilidade para alimento (A) e vestuário (V)     			U(A,V) = A + 2V</a:t>
            </a:r>
          </a:p>
          <a:p>
            <a:pPr lvl="1">
              <a:lnSpc>
                <a:spcPct val="50000"/>
              </a:lnSpc>
              <a:spcBef>
                <a:spcPct val="70000"/>
              </a:spcBef>
              <a:buFont typeface="Wingdings" pitchFamily="2" charset="2"/>
              <a:buNone/>
            </a:pPr>
            <a:r>
              <a:rPr lang="pt-BR" sz="1800"/>
              <a:t>Cestas de mercado</a:t>
            </a:r>
            <a:r>
              <a:rPr lang="pt-BR" sz="2400"/>
              <a:t>:   </a:t>
            </a:r>
            <a:r>
              <a:rPr lang="pt-BR" sz="1800"/>
              <a:t>unid.de A   unid.de V   U(A,V) = A + 2V	           </a:t>
            </a:r>
          </a:p>
          <a:p>
            <a:pPr lvl="1">
              <a:lnSpc>
                <a:spcPct val="50000"/>
              </a:lnSpc>
              <a:spcBef>
                <a:spcPct val="70000"/>
              </a:spcBef>
              <a:buFont typeface="Wingdings" pitchFamily="2" charset="2"/>
              <a:buNone/>
            </a:pPr>
            <a:r>
              <a:rPr lang="pt-BR" sz="1800"/>
              <a:t>			A                   8                3           8 + 2(3) = 14	           </a:t>
            </a:r>
          </a:p>
          <a:p>
            <a:pPr lvl="1">
              <a:lnSpc>
                <a:spcPct val="50000"/>
              </a:lnSpc>
              <a:spcBef>
                <a:spcPct val="70000"/>
              </a:spcBef>
              <a:buFont typeface="Wingdings" pitchFamily="2" charset="2"/>
              <a:buNone/>
            </a:pPr>
            <a:r>
              <a:rPr lang="pt-BR" sz="1800"/>
              <a:t>			B                   6                4           6 + 2(4) = 14 	</a:t>
            </a:r>
          </a:p>
          <a:p>
            <a:pPr lvl="1">
              <a:lnSpc>
                <a:spcPct val="50000"/>
              </a:lnSpc>
              <a:spcBef>
                <a:spcPct val="70000"/>
              </a:spcBef>
              <a:buFont typeface="Wingdings" pitchFamily="2" charset="2"/>
              <a:buNone/>
            </a:pPr>
            <a:r>
              <a:rPr lang="pt-BR" sz="1800"/>
              <a:t>			C                   4                4           4 + 2(4) = 12</a:t>
            </a:r>
            <a:r>
              <a:rPr lang="pt-BR" sz="2400"/>
              <a:t> </a:t>
            </a:r>
          </a:p>
          <a:p>
            <a:pPr lvl="1">
              <a:spcBef>
                <a:spcPct val="70000"/>
              </a:spcBef>
              <a:buFont typeface="Wingdings" pitchFamily="2" charset="2"/>
              <a:buNone/>
            </a:pPr>
            <a:r>
              <a:rPr lang="pt-BR" sz="2000"/>
              <a:t>O consumidor é indiferente entre A &amp; B 		 </a:t>
            </a:r>
          </a:p>
          <a:p>
            <a:pPr lvl="1">
              <a:spcBef>
                <a:spcPct val="70000"/>
              </a:spcBef>
              <a:buFont typeface="Wingdings" pitchFamily="2" charset="2"/>
              <a:buNone/>
            </a:pPr>
            <a:r>
              <a:rPr lang="pt-BR" sz="2000"/>
              <a:t>O consumidor prefere A &amp; B a C</a:t>
            </a:r>
          </a:p>
        </p:txBody>
      </p:sp>
      <p:grpSp>
        <p:nvGrpSpPr>
          <p:cNvPr id="459796" name="Group 1044"/>
          <p:cNvGrpSpPr>
            <a:grpSpLocks/>
          </p:cNvGrpSpPr>
          <p:nvPr/>
        </p:nvGrpSpPr>
        <p:grpSpPr bwMode="auto">
          <a:xfrm>
            <a:off x="1577975" y="3698875"/>
            <a:ext cx="6992938" cy="1435100"/>
            <a:chOff x="1133" y="2307"/>
            <a:chExt cx="4405" cy="904"/>
          </a:xfrm>
        </p:grpSpPr>
        <p:sp>
          <p:nvSpPr>
            <p:cNvPr id="459788" name="Line 1036"/>
            <p:cNvSpPr>
              <a:spLocks noChangeShapeType="1"/>
            </p:cNvSpPr>
            <p:nvPr/>
          </p:nvSpPr>
          <p:spPr bwMode="auto">
            <a:xfrm>
              <a:off x="5538" y="2307"/>
              <a:ext cx="0" cy="904"/>
            </a:xfrm>
            <a:prstGeom prst="line">
              <a:avLst/>
            </a:prstGeom>
            <a:noFill/>
            <a:ln w="12700">
              <a:solidFill>
                <a:schemeClr val="tx1"/>
              </a:solidFill>
              <a:round/>
              <a:headEnd/>
              <a:tailEnd/>
            </a:ln>
            <a:effectLst/>
          </p:spPr>
          <p:txBody>
            <a:bodyPr anchor="ctr">
              <a:spAutoFit/>
            </a:bodyPr>
            <a:lstStyle/>
            <a:p>
              <a:endParaRPr lang="pt-BR"/>
            </a:p>
          </p:txBody>
        </p:sp>
        <p:grpSp>
          <p:nvGrpSpPr>
            <p:cNvPr id="459795" name="Group 1043"/>
            <p:cNvGrpSpPr>
              <a:grpSpLocks/>
            </p:cNvGrpSpPr>
            <p:nvPr/>
          </p:nvGrpSpPr>
          <p:grpSpPr bwMode="auto">
            <a:xfrm>
              <a:off x="1133" y="2307"/>
              <a:ext cx="4404" cy="897"/>
              <a:chOff x="1133" y="2307"/>
              <a:chExt cx="4404" cy="897"/>
            </a:xfrm>
          </p:grpSpPr>
          <p:sp>
            <p:nvSpPr>
              <p:cNvPr id="459783" name="Line 1031"/>
              <p:cNvSpPr>
                <a:spLocks noChangeShapeType="1"/>
              </p:cNvSpPr>
              <p:nvPr/>
            </p:nvSpPr>
            <p:spPr bwMode="auto">
              <a:xfrm>
                <a:off x="3336" y="2328"/>
                <a:ext cx="0" cy="876"/>
              </a:xfrm>
              <a:prstGeom prst="line">
                <a:avLst/>
              </a:prstGeom>
              <a:noFill/>
              <a:ln w="12700">
                <a:solidFill>
                  <a:schemeClr val="tx1"/>
                </a:solidFill>
                <a:round/>
                <a:headEnd/>
                <a:tailEnd/>
              </a:ln>
              <a:effectLst/>
            </p:spPr>
            <p:txBody>
              <a:bodyPr anchor="ctr">
                <a:spAutoFit/>
              </a:bodyPr>
              <a:lstStyle/>
              <a:p>
                <a:endParaRPr lang="pt-BR"/>
              </a:p>
            </p:txBody>
          </p:sp>
          <p:grpSp>
            <p:nvGrpSpPr>
              <p:cNvPr id="459794" name="Group 1042"/>
              <p:cNvGrpSpPr>
                <a:grpSpLocks/>
              </p:cNvGrpSpPr>
              <p:nvPr/>
            </p:nvGrpSpPr>
            <p:grpSpPr bwMode="auto">
              <a:xfrm>
                <a:off x="1133" y="2307"/>
                <a:ext cx="4404" cy="896"/>
                <a:chOff x="1188" y="2316"/>
                <a:chExt cx="4404" cy="896"/>
              </a:xfrm>
            </p:grpSpPr>
            <p:sp>
              <p:nvSpPr>
                <p:cNvPr id="459782" name="Line 1030"/>
                <p:cNvSpPr>
                  <a:spLocks noChangeShapeType="1"/>
                </p:cNvSpPr>
                <p:nvPr/>
              </p:nvSpPr>
              <p:spPr bwMode="auto">
                <a:xfrm flipH="1">
                  <a:off x="2676" y="2316"/>
                  <a:ext cx="0" cy="888"/>
                </a:xfrm>
                <a:prstGeom prst="line">
                  <a:avLst/>
                </a:prstGeom>
                <a:noFill/>
                <a:ln w="12700">
                  <a:solidFill>
                    <a:schemeClr val="tx1"/>
                  </a:solidFill>
                  <a:round/>
                  <a:headEnd/>
                  <a:tailEnd/>
                </a:ln>
                <a:effectLst/>
              </p:spPr>
              <p:txBody>
                <a:bodyPr anchor="ctr">
                  <a:spAutoFit/>
                </a:bodyPr>
                <a:lstStyle/>
                <a:p>
                  <a:endParaRPr lang="pt-BR"/>
                </a:p>
              </p:txBody>
            </p:sp>
            <p:sp>
              <p:nvSpPr>
                <p:cNvPr id="459784" name="Line 1032"/>
                <p:cNvSpPr>
                  <a:spLocks noChangeShapeType="1"/>
                </p:cNvSpPr>
                <p:nvPr/>
              </p:nvSpPr>
              <p:spPr bwMode="auto">
                <a:xfrm>
                  <a:off x="4068" y="2316"/>
                  <a:ext cx="0" cy="892"/>
                </a:xfrm>
                <a:prstGeom prst="line">
                  <a:avLst/>
                </a:prstGeom>
                <a:noFill/>
                <a:ln w="12700">
                  <a:solidFill>
                    <a:schemeClr val="tx1"/>
                  </a:solidFill>
                  <a:round/>
                  <a:headEnd/>
                  <a:tailEnd/>
                </a:ln>
                <a:effectLst/>
              </p:spPr>
              <p:txBody>
                <a:bodyPr anchor="ctr">
                  <a:spAutoFit/>
                </a:bodyPr>
                <a:lstStyle/>
                <a:p>
                  <a:endParaRPr lang="pt-BR"/>
                </a:p>
              </p:txBody>
            </p:sp>
            <p:sp>
              <p:nvSpPr>
                <p:cNvPr id="459785" name="Line 1033"/>
                <p:cNvSpPr>
                  <a:spLocks noChangeShapeType="1"/>
                </p:cNvSpPr>
                <p:nvPr/>
              </p:nvSpPr>
              <p:spPr bwMode="auto">
                <a:xfrm>
                  <a:off x="1188" y="2316"/>
                  <a:ext cx="4396" cy="4"/>
                </a:xfrm>
                <a:prstGeom prst="line">
                  <a:avLst/>
                </a:prstGeom>
                <a:noFill/>
                <a:ln w="12700">
                  <a:solidFill>
                    <a:schemeClr val="tx1"/>
                  </a:solidFill>
                  <a:round/>
                  <a:headEnd/>
                  <a:tailEnd/>
                </a:ln>
                <a:effectLst/>
              </p:spPr>
              <p:txBody>
                <a:bodyPr anchor="ctr">
                  <a:spAutoFit/>
                </a:bodyPr>
                <a:lstStyle/>
                <a:p>
                  <a:endParaRPr lang="pt-BR"/>
                </a:p>
              </p:txBody>
            </p:sp>
            <p:sp>
              <p:nvSpPr>
                <p:cNvPr id="459786" name="Line 1034"/>
                <p:cNvSpPr>
                  <a:spLocks noChangeShapeType="1"/>
                </p:cNvSpPr>
                <p:nvPr/>
              </p:nvSpPr>
              <p:spPr bwMode="auto">
                <a:xfrm flipH="1">
                  <a:off x="1188" y="2328"/>
                  <a:ext cx="0" cy="880"/>
                </a:xfrm>
                <a:prstGeom prst="line">
                  <a:avLst/>
                </a:prstGeom>
                <a:noFill/>
                <a:ln w="12700">
                  <a:solidFill>
                    <a:schemeClr val="tx1"/>
                  </a:solidFill>
                  <a:round/>
                  <a:headEnd/>
                  <a:tailEnd/>
                </a:ln>
                <a:effectLst/>
              </p:spPr>
              <p:txBody>
                <a:bodyPr anchor="ctr">
                  <a:spAutoFit/>
                </a:bodyPr>
                <a:lstStyle/>
                <a:p>
                  <a:endParaRPr lang="pt-BR"/>
                </a:p>
              </p:txBody>
            </p:sp>
            <p:sp>
              <p:nvSpPr>
                <p:cNvPr id="459790" name="Line 1038"/>
                <p:cNvSpPr>
                  <a:spLocks noChangeShapeType="1"/>
                </p:cNvSpPr>
                <p:nvPr/>
              </p:nvSpPr>
              <p:spPr bwMode="auto">
                <a:xfrm>
                  <a:off x="1192" y="3212"/>
                  <a:ext cx="4400" cy="0"/>
                </a:xfrm>
                <a:prstGeom prst="line">
                  <a:avLst/>
                </a:prstGeom>
                <a:noFill/>
                <a:ln w="12700">
                  <a:solidFill>
                    <a:schemeClr val="tx1"/>
                  </a:solidFill>
                  <a:round/>
                  <a:headEnd/>
                  <a:tailEnd/>
                </a:ln>
                <a:effectLst/>
              </p:spPr>
              <p:txBody>
                <a:bodyPr anchor="ctr">
                  <a:spAutoFit/>
                </a:bodyPr>
                <a:lstStyle/>
                <a:p>
                  <a:endParaRPr lang="pt-BR"/>
                </a:p>
              </p:txBody>
            </p:sp>
            <p:sp>
              <p:nvSpPr>
                <p:cNvPr id="459791" name="Line 1039"/>
                <p:cNvSpPr>
                  <a:spLocks noChangeShapeType="1"/>
                </p:cNvSpPr>
                <p:nvPr/>
              </p:nvSpPr>
              <p:spPr bwMode="auto">
                <a:xfrm>
                  <a:off x="1188" y="2532"/>
                  <a:ext cx="4404" cy="0"/>
                </a:xfrm>
                <a:prstGeom prst="line">
                  <a:avLst/>
                </a:prstGeom>
                <a:noFill/>
                <a:ln w="12700">
                  <a:solidFill>
                    <a:schemeClr val="tx1"/>
                  </a:solidFill>
                  <a:round/>
                  <a:headEnd/>
                  <a:tailEnd/>
                </a:ln>
                <a:effectLst/>
              </p:spPr>
              <p:txBody>
                <a:bodyPr wrap="none" anchor="ctr">
                  <a:spAutoFit/>
                </a:bodyPr>
                <a:lstStyle/>
                <a:p>
                  <a:endParaRPr lang="pt-BR"/>
                </a:p>
              </p:txBody>
            </p:sp>
          </p:grpSp>
        </p:grpSp>
      </p:grpSp>
      <p:sp>
        <p:nvSpPr>
          <p:cNvPr id="459797" name="Text Box 1045"/>
          <p:cNvSpPr txBox="1">
            <a:spLocks noChangeArrowheads="1"/>
          </p:cNvSpPr>
          <p:nvPr/>
        </p:nvSpPr>
        <p:spPr bwMode="auto">
          <a:xfrm>
            <a:off x="327025" y="13255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39" name="Espaço Reservado para Número de Slide 4"/>
          <p:cNvSpPr>
            <a:spLocks noGrp="1"/>
          </p:cNvSpPr>
          <p:nvPr>
            <p:ph type="sldNum" sz="quarter" idx="11"/>
          </p:nvPr>
        </p:nvSpPr>
        <p:spPr/>
        <p:txBody>
          <a:bodyPr/>
          <a:lstStyle/>
          <a:p>
            <a:r>
              <a:rPr lang="en-US"/>
              <a:t>Slide </a:t>
            </a:r>
            <a:fld id="{13805AFE-81D0-4104-851B-50FE1B6009E5}" type="slidenum">
              <a:rPr lang="en-US"/>
              <a:pPr/>
              <a:t>44</a:t>
            </a:fld>
            <a:endParaRPr lang="en-US" b="0">
              <a:latin typeface="Times New Roman" pitchFamily="18" charset="0"/>
            </a:endParaRPr>
          </a:p>
        </p:txBody>
      </p:sp>
      <p:sp>
        <p:nvSpPr>
          <p:cNvPr id="413699" name="Rectangle 102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3700" name="Rectangle 10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3701" name="Rectangle 102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3702" name="Rectangle 103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3703" name="Rectangle 1031"/>
          <p:cNvSpPr>
            <a:spLocks noGrp="1" noChangeArrowheads="1"/>
          </p:cNvSpPr>
          <p:nvPr>
            <p:ph type="title"/>
          </p:nvPr>
        </p:nvSpPr>
        <p:spPr>
          <a:noFill/>
          <a:ln/>
        </p:spPr>
        <p:txBody>
          <a:bodyPr/>
          <a:lstStyle/>
          <a:p>
            <a:r>
              <a:rPr lang="pt-BR"/>
              <a:t>Preferências do consumidor</a:t>
            </a:r>
          </a:p>
        </p:txBody>
      </p:sp>
      <p:sp>
        <p:nvSpPr>
          <p:cNvPr id="413704" name="Line 1032"/>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413705" name="Line 1033"/>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413706" name="Rectangle 1034"/>
          <p:cNvSpPr>
            <a:spLocks noChangeArrowheads="1"/>
          </p:cNvSpPr>
          <p:nvPr/>
        </p:nvSpPr>
        <p:spPr bwMode="auto">
          <a:xfrm>
            <a:off x="6475413" y="5718175"/>
            <a:ext cx="2668587" cy="514350"/>
          </a:xfrm>
          <a:prstGeom prst="rect">
            <a:avLst/>
          </a:prstGeom>
          <a:noFill/>
          <a:ln w="12700">
            <a:noFill/>
            <a:miter lim="800000"/>
            <a:headEnd/>
            <a:tailEnd/>
          </a:ln>
          <a:effectLst/>
        </p:spPr>
        <p:txBody>
          <a:bodyPr lIns="90488" tIns="44450" rIns="90488" bIns="44450">
            <a:spAutoFit/>
          </a:bodyPr>
          <a:lstStyle/>
          <a:p>
            <a:pPr algn="l"/>
            <a:r>
              <a:rPr lang="en-US" sz="1400"/>
              <a:t>Alimento</a:t>
            </a:r>
          </a:p>
          <a:p>
            <a:pPr algn="l"/>
            <a:r>
              <a:rPr lang="en-US" sz="1400"/>
              <a:t>(unidades por semana)</a:t>
            </a:r>
          </a:p>
        </p:txBody>
      </p:sp>
      <p:sp>
        <p:nvSpPr>
          <p:cNvPr id="413707" name="Rectangle 1035"/>
          <p:cNvSpPr>
            <a:spLocks noChangeArrowheads="1"/>
          </p:cNvSpPr>
          <p:nvPr/>
        </p:nvSpPr>
        <p:spPr bwMode="auto">
          <a:xfrm>
            <a:off x="4227513"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10</a:t>
            </a:r>
          </a:p>
        </p:txBody>
      </p:sp>
      <p:sp>
        <p:nvSpPr>
          <p:cNvPr id="413708" name="Rectangle 1036"/>
          <p:cNvSpPr>
            <a:spLocks noChangeArrowheads="1"/>
          </p:cNvSpPr>
          <p:nvPr/>
        </p:nvSpPr>
        <p:spPr bwMode="auto">
          <a:xfrm>
            <a:off x="5443538"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15</a:t>
            </a:r>
          </a:p>
        </p:txBody>
      </p:sp>
      <p:sp>
        <p:nvSpPr>
          <p:cNvPr id="413710" name="Rectangle 1038"/>
          <p:cNvSpPr>
            <a:spLocks noChangeArrowheads="1"/>
          </p:cNvSpPr>
          <p:nvPr/>
        </p:nvSpPr>
        <p:spPr bwMode="auto">
          <a:xfrm>
            <a:off x="3140075" y="5942013"/>
            <a:ext cx="307975" cy="363537"/>
          </a:xfrm>
          <a:prstGeom prst="rect">
            <a:avLst/>
          </a:prstGeom>
          <a:noFill/>
          <a:ln w="12700">
            <a:noFill/>
            <a:miter lim="800000"/>
            <a:headEnd/>
            <a:tailEnd/>
          </a:ln>
          <a:effectLst/>
        </p:spPr>
        <p:txBody>
          <a:bodyPr wrap="none" lIns="90488" tIns="44450" rIns="90488" bIns="44450">
            <a:spAutoFit/>
          </a:bodyPr>
          <a:lstStyle/>
          <a:p>
            <a:pPr algn="l"/>
            <a:r>
              <a:rPr lang="en-US"/>
              <a:t>5</a:t>
            </a:r>
          </a:p>
        </p:txBody>
      </p:sp>
      <p:sp>
        <p:nvSpPr>
          <p:cNvPr id="413711" name="Rectangle 1039"/>
          <p:cNvSpPr>
            <a:spLocks noChangeArrowheads="1"/>
          </p:cNvSpPr>
          <p:nvPr/>
        </p:nvSpPr>
        <p:spPr bwMode="auto">
          <a:xfrm>
            <a:off x="1889125" y="4705350"/>
            <a:ext cx="322263" cy="393700"/>
          </a:xfrm>
          <a:prstGeom prst="rect">
            <a:avLst/>
          </a:prstGeom>
          <a:noFill/>
          <a:ln w="12700">
            <a:noFill/>
            <a:miter lim="800000"/>
            <a:headEnd/>
            <a:tailEnd/>
          </a:ln>
          <a:effectLst/>
        </p:spPr>
        <p:txBody>
          <a:bodyPr wrap="none" lIns="90488" tIns="44450" rIns="90488" bIns="44450">
            <a:spAutoFit/>
          </a:bodyPr>
          <a:lstStyle/>
          <a:p>
            <a:pPr algn="l"/>
            <a:r>
              <a:rPr lang="en-US" sz="2000"/>
              <a:t>5</a:t>
            </a:r>
          </a:p>
        </p:txBody>
      </p:sp>
      <p:sp>
        <p:nvSpPr>
          <p:cNvPr id="413712" name="Rectangle 1040"/>
          <p:cNvSpPr>
            <a:spLocks noChangeArrowheads="1"/>
          </p:cNvSpPr>
          <p:nvPr/>
        </p:nvSpPr>
        <p:spPr bwMode="auto">
          <a:xfrm>
            <a:off x="1747838" y="362108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413713" name="Rectangle 1041"/>
          <p:cNvSpPr>
            <a:spLocks noChangeArrowheads="1"/>
          </p:cNvSpPr>
          <p:nvPr/>
        </p:nvSpPr>
        <p:spPr bwMode="auto">
          <a:xfrm>
            <a:off x="1747838" y="25384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15</a:t>
            </a:r>
          </a:p>
        </p:txBody>
      </p:sp>
      <p:sp>
        <p:nvSpPr>
          <p:cNvPr id="413714" name="Rectangle 1042"/>
          <p:cNvSpPr>
            <a:spLocks noChangeArrowheads="1"/>
          </p:cNvSpPr>
          <p:nvPr/>
        </p:nvSpPr>
        <p:spPr bwMode="auto">
          <a:xfrm>
            <a:off x="2052638" y="59420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sp>
        <p:nvSpPr>
          <p:cNvPr id="413737" name="Rectangle 1065"/>
          <p:cNvSpPr>
            <a:spLocks noChangeArrowheads="1"/>
          </p:cNvSpPr>
          <p:nvPr/>
        </p:nvSpPr>
        <p:spPr bwMode="auto">
          <a:xfrm>
            <a:off x="288925" y="1393825"/>
            <a:ext cx="16922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 por</a:t>
            </a:r>
          </a:p>
          <a:p>
            <a:pPr algn="r"/>
            <a:r>
              <a:rPr lang="en-US"/>
              <a:t> semana</a:t>
            </a:r>
            <a:r>
              <a:rPr lang="en-US" sz="1600"/>
              <a:t>)</a:t>
            </a:r>
          </a:p>
        </p:txBody>
      </p:sp>
      <p:sp>
        <p:nvSpPr>
          <p:cNvPr id="413739" name="Freeform 1067"/>
          <p:cNvSpPr>
            <a:spLocks/>
          </p:cNvSpPr>
          <p:nvPr/>
        </p:nvSpPr>
        <p:spPr bwMode="auto">
          <a:xfrm>
            <a:off x="2667000" y="2286000"/>
            <a:ext cx="3505200" cy="3295650"/>
          </a:xfrm>
          <a:custGeom>
            <a:avLst/>
            <a:gdLst/>
            <a:ahLst/>
            <a:cxnLst>
              <a:cxn ang="0">
                <a:pos x="0" y="0"/>
              </a:cxn>
              <a:cxn ang="0">
                <a:pos x="396" y="1632"/>
              </a:cxn>
              <a:cxn ang="0">
                <a:pos x="2208" y="2076"/>
              </a:cxn>
            </a:cxnLst>
            <a:rect l="0" t="0" r="r" b="b"/>
            <a:pathLst>
              <a:path w="2208" h="2076">
                <a:moveTo>
                  <a:pt x="0" y="0"/>
                </a:moveTo>
                <a:cubicBezTo>
                  <a:pt x="14" y="643"/>
                  <a:pt x="28" y="1286"/>
                  <a:pt x="396" y="1632"/>
                </a:cubicBezTo>
                <a:cubicBezTo>
                  <a:pt x="764" y="1978"/>
                  <a:pt x="1486" y="2027"/>
                  <a:pt x="2208" y="2076"/>
                </a:cubicBezTo>
              </a:path>
            </a:pathLst>
          </a:custGeom>
          <a:noFill/>
          <a:ln w="57150" cap="flat" cmpd="sng">
            <a:solidFill>
              <a:srgbClr val="0033CC"/>
            </a:solidFill>
            <a:prstDash val="solid"/>
            <a:round/>
            <a:headEnd type="none" w="med" len="med"/>
            <a:tailEnd type="none" w="med" len="med"/>
          </a:ln>
          <a:effectLst/>
        </p:spPr>
        <p:txBody>
          <a:bodyPr wrap="none" anchor="ctr">
            <a:spAutoFit/>
          </a:bodyPr>
          <a:lstStyle/>
          <a:p>
            <a:endParaRPr lang="pt-BR"/>
          </a:p>
        </p:txBody>
      </p:sp>
      <p:sp>
        <p:nvSpPr>
          <p:cNvPr id="413742" name="Text Box 1070"/>
          <p:cNvSpPr txBox="1">
            <a:spLocks noChangeArrowheads="1"/>
          </p:cNvSpPr>
          <p:nvPr/>
        </p:nvSpPr>
        <p:spPr bwMode="auto">
          <a:xfrm>
            <a:off x="6284913" y="5334000"/>
            <a:ext cx="947737" cy="366713"/>
          </a:xfrm>
          <a:prstGeom prst="rect">
            <a:avLst/>
          </a:prstGeom>
          <a:noFill/>
          <a:ln w="12700">
            <a:noFill/>
            <a:miter lim="800000"/>
            <a:headEnd/>
            <a:tailEnd/>
          </a:ln>
          <a:effectLst/>
        </p:spPr>
        <p:txBody>
          <a:bodyPr wrap="none">
            <a:spAutoFit/>
          </a:bodyPr>
          <a:lstStyle/>
          <a:p>
            <a:pPr algn="l"/>
            <a:r>
              <a:rPr lang="en-US" i="1"/>
              <a:t>U</a:t>
            </a:r>
            <a:r>
              <a:rPr lang="en-US" i="1" baseline="-25000"/>
              <a:t>1</a:t>
            </a:r>
            <a:r>
              <a:rPr lang="en-US" i="1"/>
              <a:t> = </a:t>
            </a:r>
            <a:r>
              <a:rPr lang="en-US"/>
              <a:t>25</a:t>
            </a:r>
            <a:endParaRPr lang="en-US" i="1"/>
          </a:p>
        </p:txBody>
      </p:sp>
      <p:sp>
        <p:nvSpPr>
          <p:cNvPr id="413740" name="Freeform 1068"/>
          <p:cNvSpPr>
            <a:spLocks/>
          </p:cNvSpPr>
          <p:nvPr/>
        </p:nvSpPr>
        <p:spPr bwMode="auto">
          <a:xfrm>
            <a:off x="2933700" y="2266950"/>
            <a:ext cx="3181350" cy="3028950"/>
          </a:xfrm>
          <a:custGeom>
            <a:avLst/>
            <a:gdLst/>
            <a:ahLst/>
            <a:cxnLst>
              <a:cxn ang="0">
                <a:pos x="0" y="0"/>
              </a:cxn>
              <a:cxn ang="0">
                <a:pos x="540" y="1308"/>
              </a:cxn>
              <a:cxn ang="0">
                <a:pos x="2004" y="1908"/>
              </a:cxn>
            </a:cxnLst>
            <a:rect l="0" t="0" r="r" b="b"/>
            <a:pathLst>
              <a:path w="2004" h="1908">
                <a:moveTo>
                  <a:pt x="0" y="0"/>
                </a:moveTo>
                <a:cubicBezTo>
                  <a:pt x="103" y="495"/>
                  <a:pt x="206" y="990"/>
                  <a:pt x="540" y="1308"/>
                </a:cubicBezTo>
                <a:cubicBezTo>
                  <a:pt x="874" y="1626"/>
                  <a:pt x="1439" y="1767"/>
                  <a:pt x="2004" y="1908"/>
                </a:cubicBezTo>
              </a:path>
            </a:pathLst>
          </a:custGeom>
          <a:noFill/>
          <a:ln w="57150" cap="flat" cmpd="sng">
            <a:solidFill>
              <a:srgbClr val="3366FF"/>
            </a:solidFill>
            <a:prstDash val="solid"/>
            <a:round/>
            <a:headEnd type="none" w="med" len="med"/>
            <a:tailEnd type="none" w="med" len="med"/>
          </a:ln>
          <a:effectLst/>
        </p:spPr>
        <p:txBody>
          <a:bodyPr wrap="none" anchor="ctr">
            <a:spAutoFit/>
          </a:bodyPr>
          <a:lstStyle/>
          <a:p>
            <a:endParaRPr lang="pt-BR"/>
          </a:p>
        </p:txBody>
      </p:sp>
      <p:sp>
        <p:nvSpPr>
          <p:cNvPr id="413743" name="Text Box 1071"/>
          <p:cNvSpPr txBox="1">
            <a:spLocks noChangeArrowheads="1"/>
          </p:cNvSpPr>
          <p:nvPr/>
        </p:nvSpPr>
        <p:spPr bwMode="auto">
          <a:xfrm>
            <a:off x="6189663" y="4916488"/>
            <a:ext cx="2657475" cy="366712"/>
          </a:xfrm>
          <a:prstGeom prst="rect">
            <a:avLst/>
          </a:prstGeom>
          <a:noFill/>
          <a:ln w="12700">
            <a:noFill/>
            <a:miter lim="800000"/>
            <a:headEnd/>
            <a:tailEnd/>
          </a:ln>
          <a:effectLst/>
        </p:spPr>
        <p:txBody>
          <a:bodyPr wrap="none">
            <a:spAutoFit/>
          </a:bodyPr>
          <a:lstStyle/>
          <a:p>
            <a:pPr algn="l"/>
            <a:r>
              <a:rPr lang="en-US" i="1"/>
              <a:t>U</a:t>
            </a:r>
            <a:r>
              <a:rPr lang="en-US" i="1" baseline="-25000"/>
              <a:t>2</a:t>
            </a:r>
            <a:r>
              <a:rPr lang="en-US" i="1"/>
              <a:t> = </a:t>
            </a:r>
            <a:r>
              <a:rPr lang="en-US"/>
              <a:t>50 (Preferida a </a:t>
            </a:r>
            <a:r>
              <a:rPr lang="en-US" i="1"/>
              <a:t>U</a:t>
            </a:r>
            <a:r>
              <a:rPr lang="en-US" i="1" baseline="-25000"/>
              <a:t>1</a:t>
            </a:r>
            <a:r>
              <a:rPr lang="en-US"/>
              <a:t>)</a:t>
            </a:r>
            <a:endParaRPr lang="en-US" i="1"/>
          </a:p>
        </p:txBody>
      </p:sp>
      <p:sp>
        <p:nvSpPr>
          <p:cNvPr id="413741" name="Freeform 1069"/>
          <p:cNvSpPr>
            <a:spLocks/>
          </p:cNvSpPr>
          <p:nvPr/>
        </p:nvSpPr>
        <p:spPr bwMode="auto">
          <a:xfrm>
            <a:off x="3295650" y="2324100"/>
            <a:ext cx="2762250" cy="2305050"/>
          </a:xfrm>
          <a:custGeom>
            <a:avLst/>
            <a:gdLst/>
            <a:ahLst/>
            <a:cxnLst>
              <a:cxn ang="0">
                <a:pos x="0" y="0"/>
              </a:cxn>
              <a:cxn ang="0">
                <a:pos x="720" y="936"/>
              </a:cxn>
              <a:cxn ang="0">
                <a:pos x="1740" y="1452"/>
              </a:cxn>
            </a:cxnLst>
            <a:rect l="0" t="0" r="r" b="b"/>
            <a:pathLst>
              <a:path w="1740" h="1452">
                <a:moveTo>
                  <a:pt x="0" y="0"/>
                </a:moveTo>
                <a:cubicBezTo>
                  <a:pt x="215" y="347"/>
                  <a:pt x="430" y="694"/>
                  <a:pt x="720" y="936"/>
                </a:cubicBezTo>
                <a:cubicBezTo>
                  <a:pt x="1010" y="1178"/>
                  <a:pt x="1375" y="1315"/>
                  <a:pt x="1740" y="1452"/>
                </a:cubicBezTo>
              </a:path>
            </a:pathLst>
          </a:custGeom>
          <a:noFill/>
          <a:ln w="57150" cap="flat" cmpd="sng">
            <a:solidFill>
              <a:srgbClr val="99CCFF"/>
            </a:solidFill>
            <a:prstDash val="solid"/>
            <a:round/>
            <a:headEnd type="none" w="med" len="med"/>
            <a:tailEnd type="none" w="med" len="med"/>
          </a:ln>
          <a:effectLst/>
        </p:spPr>
        <p:txBody>
          <a:bodyPr wrap="none" anchor="ctr">
            <a:spAutoFit/>
          </a:bodyPr>
          <a:lstStyle/>
          <a:p>
            <a:endParaRPr lang="pt-BR"/>
          </a:p>
        </p:txBody>
      </p:sp>
      <p:sp>
        <p:nvSpPr>
          <p:cNvPr id="413744" name="Text Box 1072"/>
          <p:cNvSpPr txBox="1">
            <a:spLocks noChangeArrowheads="1"/>
          </p:cNvSpPr>
          <p:nvPr/>
        </p:nvSpPr>
        <p:spPr bwMode="auto">
          <a:xfrm>
            <a:off x="6359525" y="4303713"/>
            <a:ext cx="2784475" cy="366712"/>
          </a:xfrm>
          <a:prstGeom prst="rect">
            <a:avLst/>
          </a:prstGeom>
          <a:noFill/>
          <a:ln w="12700">
            <a:noFill/>
            <a:miter lim="800000"/>
            <a:headEnd/>
            <a:tailEnd/>
          </a:ln>
          <a:effectLst/>
        </p:spPr>
        <p:txBody>
          <a:bodyPr wrap="none">
            <a:spAutoFit/>
          </a:bodyPr>
          <a:lstStyle/>
          <a:p>
            <a:pPr algn="l"/>
            <a:r>
              <a:rPr lang="en-US" i="1"/>
              <a:t>U</a:t>
            </a:r>
            <a:r>
              <a:rPr lang="en-US" i="1" baseline="-25000"/>
              <a:t>3</a:t>
            </a:r>
            <a:r>
              <a:rPr lang="en-US" i="1"/>
              <a:t> = </a:t>
            </a:r>
            <a:r>
              <a:rPr lang="en-US"/>
              <a:t>100 (Preferida a </a:t>
            </a:r>
            <a:r>
              <a:rPr lang="en-US" i="1"/>
              <a:t>U</a:t>
            </a:r>
            <a:r>
              <a:rPr lang="en-US" i="1" baseline="-25000"/>
              <a:t>2</a:t>
            </a:r>
            <a:r>
              <a:rPr lang="en-US"/>
              <a:t>)</a:t>
            </a:r>
            <a:endParaRPr lang="en-US" i="1"/>
          </a:p>
        </p:txBody>
      </p:sp>
      <p:grpSp>
        <p:nvGrpSpPr>
          <p:cNvPr id="413767" name="Group 1095"/>
          <p:cNvGrpSpPr>
            <a:grpSpLocks/>
          </p:cNvGrpSpPr>
          <p:nvPr/>
        </p:nvGrpSpPr>
        <p:grpSpPr bwMode="auto">
          <a:xfrm>
            <a:off x="2247900" y="1868488"/>
            <a:ext cx="6227763" cy="4037012"/>
            <a:chOff x="1416" y="1177"/>
            <a:chExt cx="3923" cy="2543"/>
          </a:xfrm>
        </p:grpSpPr>
        <p:grpSp>
          <p:nvGrpSpPr>
            <p:cNvPr id="413761" name="Group 1089"/>
            <p:cNvGrpSpPr>
              <a:grpSpLocks/>
            </p:cNvGrpSpPr>
            <p:nvPr/>
          </p:nvGrpSpPr>
          <p:grpSpPr bwMode="auto">
            <a:xfrm>
              <a:off x="1416" y="2183"/>
              <a:ext cx="1554" cy="1537"/>
              <a:chOff x="1416" y="2183"/>
              <a:chExt cx="1554" cy="1537"/>
            </a:xfrm>
          </p:grpSpPr>
          <p:sp>
            <p:nvSpPr>
              <p:cNvPr id="413745" name="Line 1073"/>
              <p:cNvSpPr>
                <a:spLocks noChangeShapeType="1"/>
              </p:cNvSpPr>
              <p:nvPr/>
            </p:nvSpPr>
            <p:spPr bwMode="auto">
              <a:xfrm>
                <a:off x="1416" y="3060"/>
                <a:ext cx="648" cy="0"/>
              </a:xfrm>
              <a:prstGeom prst="line">
                <a:avLst/>
              </a:prstGeom>
              <a:noFill/>
              <a:ln w="28575">
                <a:solidFill>
                  <a:schemeClr val="tx1"/>
                </a:solidFill>
                <a:prstDash val="dash"/>
                <a:round/>
                <a:headEnd/>
                <a:tailEnd/>
              </a:ln>
              <a:effectLst/>
            </p:spPr>
            <p:txBody>
              <a:bodyPr wrap="none" anchor="ctr">
                <a:spAutoFit/>
              </a:bodyPr>
              <a:lstStyle/>
              <a:p>
                <a:endParaRPr lang="pt-BR"/>
              </a:p>
            </p:txBody>
          </p:sp>
          <p:sp>
            <p:nvSpPr>
              <p:cNvPr id="413746" name="Line 1074"/>
              <p:cNvSpPr>
                <a:spLocks noChangeShapeType="1"/>
              </p:cNvSpPr>
              <p:nvPr/>
            </p:nvSpPr>
            <p:spPr bwMode="auto">
              <a:xfrm>
                <a:off x="1416" y="2412"/>
                <a:ext cx="300" cy="0"/>
              </a:xfrm>
              <a:prstGeom prst="line">
                <a:avLst/>
              </a:prstGeom>
              <a:noFill/>
              <a:ln w="28575">
                <a:solidFill>
                  <a:schemeClr val="tx1"/>
                </a:solidFill>
                <a:prstDash val="dash"/>
                <a:round/>
                <a:headEnd/>
                <a:tailEnd/>
              </a:ln>
              <a:effectLst/>
            </p:spPr>
            <p:txBody>
              <a:bodyPr anchor="ctr">
                <a:spAutoFit/>
              </a:bodyPr>
              <a:lstStyle/>
              <a:p>
                <a:endParaRPr lang="pt-BR"/>
              </a:p>
            </p:txBody>
          </p:sp>
          <p:sp>
            <p:nvSpPr>
              <p:cNvPr id="413748" name="Line 1076"/>
              <p:cNvSpPr>
                <a:spLocks noChangeShapeType="1"/>
              </p:cNvSpPr>
              <p:nvPr/>
            </p:nvSpPr>
            <p:spPr bwMode="auto">
              <a:xfrm rot="-5400000">
                <a:off x="1764" y="3396"/>
                <a:ext cx="648" cy="0"/>
              </a:xfrm>
              <a:prstGeom prst="line">
                <a:avLst/>
              </a:prstGeom>
              <a:noFill/>
              <a:ln w="28575">
                <a:solidFill>
                  <a:schemeClr val="tx1"/>
                </a:solidFill>
                <a:prstDash val="dash"/>
                <a:round/>
                <a:headEnd/>
                <a:tailEnd/>
              </a:ln>
              <a:effectLst/>
            </p:spPr>
            <p:txBody>
              <a:bodyPr wrap="none" anchor="ctr">
                <a:spAutoFit/>
              </a:bodyPr>
              <a:lstStyle/>
              <a:p>
                <a:endParaRPr lang="pt-BR"/>
              </a:p>
            </p:txBody>
          </p:sp>
          <p:sp>
            <p:nvSpPr>
              <p:cNvPr id="413749" name="Line 1077"/>
              <p:cNvSpPr>
                <a:spLocks noChangeShapeType="1"/>
              </p:cNvSpPr>
              <p:nvPr/>
            </p:nvSpPr>
            <p:spPr bwMode="auto">
              <a:xfrm rot="-5400000">
                <a:off x="2628" y="3552"/>
                <a:ext cx="336" cy="0"/>
              </a:xfrm>
              <a:prstGeom prst="line">
                <a:avLst/>
              </a:prstGeom>
              <a:noFill/>
              <a:ln w="28575">
                <a:solidFill>
                  <a:schemeClr val="tx1"/>
                </a:solidFill>
                <a:prstDash val="dash"/>
                <a:round/>
                <a:headEnd/>
                <a:tailEnd/>
              </a:ln>
              <a:effectLst/>
            </p:spPr>
            <p:txBody>
              <a:bodyPr anchor="ctr">
                <a:spAutoFit/>
              </a:bodyPr>
              <a:lstStyle/>
              <a:p>
                <a:endParaRPr lang="pt-BR"/>
              </a:p>
            </p:txBody>
          </p:sp>
          <p:sp>
            <p:nvSpPr>
              <p:cNvPr id="413752" name="Oval 1080"/>
              <p:cNvSpPr>
                <a:spLocks noChangeArrowheads="1"/>
              </p:cNvSpPr>
              <p:nvPr/>
            </p:nvSpPr>
            <p:spPr bwMode="auto">
              <a:xfrm>
                <a:off x="1704" y="2376"/>
                <a:ext cx="96" cy="96"/>
              </a:xfrm>
              <a:prstGeom prst="ellipse">
                <a:avLst/>
              </a:prstGeom>
              <a:solidFill>
                <a:schemeClr val="tx2"/>
              </a:solidFill>
              <a:ln w="12700">
                <a:solidFill>
                  <a:schemeClr val="tx1"/>
                </a:solidFill>
                <a:round/>
                <a:headEnd/>
                <a:tailEnd/>
              </a:ln>
              <a:effectLst/>
            </p:spPr>
            <p:txBody>
              <a:bodyPr wrap="none" anchor="ctr">
                <a:spAutoFit/>
              </a:bodyPr>
              <a:lstStyle/>
              <a:p>
                <a:endParaRPr lang="pt-BR"/>
              </a:p>
            </p:txBody>
          </p:sp>
          <p:sp>
            <p:nvSpPr>
              <p:cNvPr id="413753" name="Oval 1081"/>
              <p:cNvSpPr>
                <a:spLocks noChangeArrowheads="1"/>
              </p:cNvSpPr>
              <p:nvPr/>
            </p:nvSpPr>
            <p:spPr bwMode="auto">
              <a:xfrm>
                <a:off x="2028" y="3012"/>
                <a:ext cx="96" cy="96"/>
              </a:xfrm>
              <a:prstGeom prst="ellipse">
                <a:avLst/>
              </a:prstGeom>
              <a:solidFill>
                <a:schemeClr val="tx2"/>
              </a:solidFill>
              <a:ln w="12700">
                <a:solidFill>
                  <a:schemeClr val="tx1"/>
                </a:solidFill>
                <a:round/>
                <a:headEnd/>
                <a:tailEnd/>
              </a:ln>
              <a:effectLst/>
            </p:spPr>
            <p:txBody>
              <a:bodyPr wrap="none" anchor="ctr">
                <a:spAutoFit/>
              </a:bodyPr>
              <a:lstStyle/>
              <a:p>
                <a:endParaRPr lang="pt-BR"/>
              </a:p>
            </p:txBody>
          </p:sp>
          <p:sp>
            <p:nvSpPr>
              <p:cNvPr id="413754" name="Oval 1082"/>
              <p:cNvSpPr>
                <a:spLocks noChangeArrowheads="1"/>
              </p:cNvSpPr>
              <p:nvPr/>
            </p:nvSpPr>
            <p:spPr bwMode="auto">
              <a:xfrm>
                <a:off x="2760" y="3336"/>
                <a:ext cx="96" cy="96"/>
              </a:xfrm>
              <a:prstGeom prst="ellipse">
                <a:avLst/>
              </a:prstGeom>
              <a:solidFill>
                <a:schemeClr val="tx2"/>
              </a:solidFill>
              <a:ln w="12700">
                <a:solidFill>
                  <a:schemeClr val="tx1"/>
                </a:solidFill>
                <a:round/>
                <a:headEnd/>
                <a:tailEnd/>
              </a:ln>
              <a:effectLst/>
            </p:spPr>
            <p:txBody>
              <a:bodyPr wrap="none" anchor="ctr">
                <a:spAutoFit/>
              </a:bodyPr>
              <a:lstStyle/>
              <a:p>
                <a:endParaRPr lang="pt-BR"/>
              </a:p>
            </p:txBody>
          </p:sp>
          <p:sp>
            <p:nvSpPr>
              <p:cNvPr id="413755" name="Text Box 1083"/>
              <p:cNvSpPr txBox="1">
                <a:spLocks noChangeArrowheads="1"/>
              </p:cNvSpPr>
              <p:nvPr/>
            </p:nvSpPr>
            <p:spPr bwMode="auto">
              <a:xfrm>
                <a:off x="2114" y="2819"/>
                <a:ext cx="220" cy="231"/>
              </a:xfrm>
              <a:prstGeom prst="rect">
                <a:avLst/>
              </a:prstGeom>
              <a:noFill/>
              <a:ln w="12700">
                <a:noFill/>
                <a:miter lim="800000"/>
                <a:headEnd/>
                <a:tailEnd/>
              </a:ln>
              <a:effectLst/>
            </p:spPr>
            <p:txBody>
              <a:bodyPr wrap="none">
                <a:spAutoFit/>
              </a:bodyPr>
              <a:lstStyle/>
              <a:p>
                <a:pPr algn="l"/>
                <a:r>
                  <a:rPr lang="en-US" i="1"/>
                  <a:t>A</a:t>
                </a:r>
              </a:p>
            </p:txBody>
          </p:sp>
          <p:sp>
            <p:nvSpPr>
              <p:cNvPr id="413756" name="Text Box 1084"/>
              <p:cNvSpPr txBox="1">
                <a:spLocks noChangeArrowheads="1"/>
              </p:cNvSpPr>
              <p:nvPr/>
            </p:nvSpPr>
            <p:spPr bwMode="auto">
              <a:xfrm>
                <a:off x="2750" y="3095"/>
                <a:ext cx="220" cy="231"/>
              </a:xfrm>
              <a:prstGeom prst="rect">
                <a:avLst/>
              </a:prstGeom>
              <a:noFill/>
              <a:ln w="12700">
                <a:noFill/>
                <a:miter lim="800000"/>
                <a:headEnd/>
                <a:tailEnd/>
              </a:ln>
              <a:effectLst/>
            </p:spPr>
            <p:txBody>
              <a:bodyPr wrap="none">
                <a:spAutoFit/>
              </a:bodyPr>
              <a:lstStyle/>
              <a:p>
                <a:pPr algn="l"/>
                <a:r>
                  <a:rPr lang="en-US" i="1"/>
                  <a:t>B</a:t>
                </a:r>
              </a:p>
            </p:txBody>
          </p:sp>
          <p:sp>
            <p:nvSpPr>
              <p:cNvPr id="413757" name="Text Box 1085"/>
              <p:cNvSpPr txBox="1">
                <a:spLocks noChangeArrowheads="1"/>
              </p:cNvSpPr>
              <p:nvPr/>
            </p:nvSpPr>
            <p:spPr bwMode="auto">
              <a:xfrm>
                <a:off x="1814" y="2183"/>
                <a:ext cx="220" cy="231"/>
              </a:xfrm>
              <a:prstGeom prst="rect">
                <a:avLst/>
              </a:prstGeom>
              <a:noFill/>
              <a:ln w="12700">
                <a:noFill/>
                <a:miter lim="800000"/>
                <a:headEnd/>
                <a:tailEnd/>
              </a:ln>
              <a:effectLst/>
            </p:spPr>
            <p:txBody>
              <a:bodyPr wrap="none">
                <a:spAutoFit/>
              </a:bodyPr>
              <a:lstStyle/>
              <a:p>
                <a:pPr algn="l"/>
                <a:r>
                  <a:rPr lang="en-US" i="1"/>
                  <a:t>C</a:t>
                </a:r>
              </a:p>
            </p:txBody>
          </p:sp>
        </p:grpSp>
        <p:sp>
          <p:nvSpPr>
            <p:cNvPr id="413764" name="Text Box 1092"/>
            <p:cNvSpPr txBox="1">
              <a:spLocks noChangeArrowheads="1"/>
            </p:cNvSpPr>
            <p:nvPr/>
          </p:nvSpPr>
          <p:spPr bwMode="auto">
            <a:xfrm>
              <a:off x="2490" y="1177"/>
              <a:ext cx="2849" cy="1113"/>
            </a:xfrm>
            <a:prstGeom prst="rect">
              <a:avLst/>
            </a:prstGeom>
            <a:noFill/>
            <a:ln w="12700">
              <a:noFill/>
              <a:miter lim="800000"/>
              <a:headEnd/>
              <a:tailEnd/>
            </a:ln>
            <a:effectLst/>
          </p:spPr>
          <p:txBody>
            <a:bodyPr>
              <a:spAutoFit/>
            </a:bodyPr>
            <a:lstStyle/>
            <a:p>
              <a:r>
                <a:rPr lang="en-US" sz="2200"/>
                <a:t>Suponha: U = AV</a:t>
              </a:r>
              <a:endParaRPr lang="en-US" sz="2200" b="0"/>
            </a:p>
            <a:p>
              <a:pPr algn="l"/>
              <a:r>
                <a:rPr lang="en-US" sz="2200" b="0"/>
                <a:t>Cesta de mercado U  =  AV</a:t>
              </a:r>
            </a:p>
            <a:p>
              <a:pPr algn="l"/>
              <a:r>
                <a:rPr lang="en-US" sz="2200" b="0"/>
                <a:t>	C                25 = 2,5(10)</a:t>
              </a:r>
            </a:p>
            <a:p>
              <a:pPr algn="l"/>
              <a:r>
                <a:rPr lang="en-US" sz="2200" b="0"/>
                <a:t>	A                25 = 5(5)</a:t>
              </a:r>
            </a:p>
            <a:p>
              <a:pPr algn="l"/>
              <a:r>
                <a:rPr lang="en-US" sz="2200" b="0"/>
                <a:t>	B                25 = 10(2,5)</a:t>
              </a:r>
              <a:endParaRPr lang="en-US" sz="2400" b="0"/>
            </a:p>
          </p:txBody>
        </p:sp>
      </p:grpSp>
      <p:sp>
        <p:nvSpPr>
          <p:cNvPr id="413766" name="Text Box 1094"/>
          <p:cNvSpPr txBox="1">
            <a:spLocks noChangeArrowheads="1"/>
          </p:cNvSpPr>
          <p:nvPr/>
        </p:nvSpPr>
        <p:spPr bwMode="auto">
          <a:xfrm>
            <a:off x="2271713" y="1374775"/>
            <a:ext cx="6696075" cy="469900"/>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400"/>
              <a:t>Funções de utilidade e curvas de indiferença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3767"/>
                                        </p:tgtEl>
                                        <p:attrNameLst>
                                          <p:attrName>style.visibility</p:attrName>
                                        </p:attrNameLst>
                                      </p:cBhvr>
                                      <p:to>
                                        <p:strVal val="visible"/>
                                      </p:to>
                                    </p:set>
                                    <p:animEffect transition="in" filter="wipe(left)">
                                      <p:cBhvr>
                                        <p:cTn id="7" dur="500"/>
                                        <p:tgtEl>
                                          <p:spTgt spid="413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7B791768-F535-42F7-8F5E-FFD6C756E220}" type="slidenum">
              <a:rPr lang="en-US"/>
              <a:pPr/>
              <a:t>45</a:t>
            </a:fld>
            <a:endParaRPr lang="en-US" b="0">
              <a:latin typeface="Times New Roman" pitchFamily="18" charset="0"/>
            </a:endParaRPr>
          </a:p>
        </p:txBody>
      </p:sp>
      <p:sp>
        <p:nvSpPr>
          <p:cNvPr id="1290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290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29028" name="Rectangle 4"/>
          <p:cNvSpPr>
            <a:spLocks noGrp="1" noChangeArrowheads="1"/>
          </p:cNvSpPr>
          <p:nvPr>
            <p:ph type="title"/>
          </p:nvPr>
        </p:nvSpPr>
        <p:spPr>
          <a:noFill/>
          <a:ln/>
        </p:spPr>
        <p:txBody>
          <a:bodyPr/>
          <a:lstStyle/>
          <a:p>
            <a:r>
              <a:rPr lang="pt-BR"/>
              <a:t>Preferências do consumidor</a:t>
            </a:r>
          </a:p>
        </p:txBody>
      </p:sp>
      <p:sp>
        <p:nvSpPr>
          <p:cNvPr id="129029" name="Rectangle 5"/>
          <p:cNvSpPr>
            <a:spLocks noGrp="1" noChangeArrowheads="1"/>
          </p:cNvSpPr>
          <p:nvPr>
            <p:ph type="body" idx="1"/>
          </p:nvPr>
        </p:nvSpPr>
        <p:spPr>
          <a:xfrm>
            <a:off x="1066800" y="1930400"/>
            <a:ext cx="7772400" cy="4419600"/>
          </a:xfrm>
          <a:noFill/>
          <a:ln/>
        </p:spPr>
        <p:txBody>
          <a:bodyPr/>
          <a:lstStyle/>
          <a:p>
            <a:pPr>
              <a:spcBef>
                <a:spcPct val="70000"/>
              </a:spcBef>
            </a:pPr>
            <a:r>
              <a:rPr lang="pt-BR"/>
              <a:t>Utilidade ordinal </a:t>
            </a:r>
            <a:r>
              <a:rPr lang="pt-BR" i="1"/>
              <a:t>versus</a:t>
            </a:r>
            <a:r>
              <a:rPr lang="pt-BR"/>
              <a:t> utilidade cardinal </a:t>
            </a:r>
          </a:p>
          <a:p>
            <a:pPr lvl="1">
              <a:buSzPct val="75000"/>
            </a:pPr>
            <a:r>
              <a:rPr lang="pt-BR">
                <a:solidFill>
                  <a:srgbClr val="FF3300"/>
                </a:solidFill>
              </a:rPr>
              <a:t>Função de utilidade ordinal:</a:t>
            </a:r>
            <a:r>
              <a:rPr lang="pt-BR"/>
              <a:t> </a:t>
            </a:r>
            <a:r>
              <a:rPr lang="pt-BR">
                <a:solidFill>
                  <a:srgbClr val="336600"/>
                </a:solidFill>
              </a:rPr>
              <a:t>Coloca as cestas de mercado em ordem decrescente de preferência, mas não indica o quanto uma cesta é preferível a outra. </a:t>
            </a:r>
          </a:p>
          <a:p>
            <a:pPr lvl="1">
              <a:buSzPct val="75000"/>
            </a:pPr>
            <a:r>
              <a:rPr lang="pt-BR">
                <a:solidFill>
                  <a:srgbClr val="FF3300"/>
                </a:solidFill>
              </a:rPr>
              <a:t>Função de utilidade cardinal: </a:t>
            </a:r>
            <a:r>
              <a:rPr lang="pt-BR"/>
              <a:t>Função de utilidade que descreve o quanto uma cesta de mercado é preferível a outra.</a:t>
            </a:r>
          </a:p>
        </p:txBody>
      </p:sp>
      <p:sp>
        <p:nvSpPr>
          <p:cNvPr id="129031" name="Text Box 7"/>
          <p:cNvSpPr txBox="1">
            <a:spLocks noChangeArrowheads="1"/>
          </p:cNvSpPr>
          <p:nvPr/>
        </p:nvSpPr>
        <p:spPr bwMode="auto">
          <a:xfrm>
            <a:off x="441325" y="12747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DA7D365A-175F-47A6-B7FE-FC210579F6EE}" type="slidenum">
              <a:rPr lang="en-US"/>
              <a:pPr/>
              <a:t>46</a:t>
            </a:fld>
            <a:endParaRPr lang="en-US" b="0">
              <a:latin typeface="Times New Roman" pitchFamily="18" charset="0"/>
            </a:endParaRPr>
          </a:p>
        </p:txBody>
      </p:sp>
      <p:sp>
        <p:nvSpPr>
          <p:cNvPr id="1310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310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31076" name="Rectangle 4"/>
          <p:cNvSpPr>
            <a:spLocks noGrp="1" noChangeArrowheads="1"/>
          </p:cNvSpPr>
          <p:nvPr>
            <p:ph type="title"/>
          </p:nvPr>
        </p:nvSpPr>
        <p:spPr>
          <a:noFill/>
          <a:ln/>
        </p:spPr>
        <p:txBody>
          <a:bodyPr/>
          <a:lstStyle/>
          <a:p>
            <a:r>
              <a:rPr lang="pt-BR"/>
              <a:t>Preferências do consumidor</a:t>
            </a:r>
          </a:p>
        </p:txBody>
      </p:sp>
      <p:sp>
        <p:nvSpPr>
          <p:cNvPr id="131077" name="Rectangle 5"/>
          <p:cNvSpPr>
            <a:spLocks noGrp="1" noChangeArrowheads="1"/>
          </p:cNvSpPr>
          <p:nvPr>
            <p:ph type="body" idx="1"/>
          </p:nvPr>
        </p:nvSpPr>
        <p:spPr>
          <a:xfrm>
            <a:off x="1143000" y="2159000"/>
            <a:ext cx="7772400" cy="3784600"/>
          </a:xfrm>
          <a:noFill/>
          <a:ln/>
        </p:spPr>
        <p:txBody>
          <a:bodyPr/>
          <a:lstStyle/>
          <a:p>
            <a:pPr>
              <a:spcBef>
                <a:spcPct val="70000"/>
              </a:spcBef>
            </a:pPr>
            <a:r>
              <a:rPr lang="pt-BR"/>
              <a:t>Ordenação ordinal </a:t>
            </a:r>
            <a:r>
              <a:rPr lang="pt-BR" i="1"/>
              <a:t>versus</a:t>
            </a:r>
            <a:r>
              <a:rPr lang="pt-BR"/>
              <a:t> ordenação cardinal</a:t>
            </a:r>
          </a:p>
          <a:p>
            <a:pPr lvl="1">
              <a:buSzPct val="75000"/>
            </a:pPr>
            <a:r>
              <a:rPr lang="pt-BR"/>
              <a:t>A unidade de medida da utilidade não é importante.</a:t>
            </a:r>
          </a:p>
          <a:p>
            <a:pPr lvl="1">
              <a:buSzPct val="75000"/>
            </a:pPr>
            <a:r>
              <a:rPr lang="pt-BR"/>
              <a:t>Logo, a ordenação ordinal é suficiente para explicar como a maioria das decisões é tomada pelo consumidor.</a:t>
            </a:r>
          </a:p>
        </p:txBody>
      </p:sp>
      <p:sp>
        <p:nvSpPr>
          <p:cNvPr id="131078" name="Text Box 6"/>
          <p:cNvSpPr txBox="1">
            <a:spLocks noChangeArrowheads="1"/>
          </p:cNvSpPr>
          <p:nvPr/>
        </p:nvSpPr>
        <p:spPr bwMode="auto">
          <a:xfrm>
            <a:off x="327025" y="1541463"/>
            <a:ext cx="82708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Substitutos perfeitos e complementos perfeitos</a:t>
            </a:r>
            <a:endParaRPr lang="en-US" sz="3200"/>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733A4EFC-4C0F-4B46-A9E9-86FF0B177670}" type="slidenum">
              <a:rPr lang="en-US"/>
              <a:pPr/>
              <a:t>47</a:t>
            </a:fld>
            <a:endParaRPr lang="en-US" b="0">
              <a:latin typeface="Times New Roman" pitchFamily="18" charset="0"/>
            </a:endParaRPr>
          </a:p>
        </p:txBody>
      </p:sp>
      <p:sp>
        <p:nvSpPr>
          <p:cNvPr id="1679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79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7940"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7941"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7942" name="Rectangle 6"/>
          <p:cNvSpPr>
            <a:spLocks noGrp="1" noChangeArrowheads="1"/>
          </p:cNvSpPr>
          <p:nvPr>
            <p:ph type="title"/>
          </p:nvPr>
        </p:nvSpPr>
        <p:spPr>
          <a:noFill/>
          <a:ln/>
        </p:spPr>
        <p:txBody>
          <a:bodyPr/>
          <a:lstStyle/>
          <a:p>
            <a:r>
              <a:rPr lang="pt-BR"/>
              <a:t>Restrições orçamentárias</a:t>
            </a:r>
          </a:p>
        </p:txBody>
      </p:sp>
      <p:sp>
        <p:nvSpPr>
          <p:cNvPr id="167943" name="Rectangle 7"/>
          <p:cNvSpPr>
            <a:spLocks noGrp="1" noChangeArrowheads="1"/>
          </p:cNvSpPr>
          <p:nvPr>
            <p:ph type="body" idx="1"/>
          </p:nvPr>
        </p:nvSpPr>
        <p:spPr>
          <a:xfrm>
            <a:off x="469900" y="1524000"/>
            <a:ext cx="8521700" cy="4419600"/>
          </a:xfrm>
          <a:noFill/>
          <a:ln/>
        </p:spPr>
        <p:txBody>
          <a:bodyPr/>
          <a:lstStyle/>
          <a:p>
            <a:pPr>
              <a:spcBef>
                <a:spcPct val="70000"/>
              </a:spcBef>
            </a:pPr>
            <a:r>
              <a:rPr lang="pt-BR"/>
              <a:t>O comportamento do consumidor não é determinado apenas por suas preferências.</a:t>
            </a:r>
          </a:p>
          <a:p>
            <a:pPr>
              <a:spcBef>
                <a:spcPct val="70000"/>
              </a:spcBef>
            </a:pPr>
            <a:r>
              <a:rPr lang="pt-BR">
                <a:solidFill>
                  <a:srgbClr val="336600"/>
                </a:solidFill>
              </a:rPr>
              <a:t>As</a:t>
            </a:r>
            <a:r>
              <a:rPr lang="pt-BR">
                <a:solidFill>
                  <a:srgbClr val="FF3300"/>
                </a:solidFill>
              </a:rPr>
              <a:t> restrições orçamentárias</a:t>
            </a:r>
            <a:r>
              <a:rPr lang="pt-BR"/>
              <a:t> também limitam a capacidade do indivíduo de consumir, tendo em vista os preços que ele deve pagar por diversas mercadorias e serviços.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43">
                                            <p:txEl>
                                              <p:pRg st="0" end="0"/>
                                            </p:txEl>
                                          </p:spTgt>
                                        </p:tgtEl>
                                        <p:attrNameLst>
                                          <p:attrName>style.visibility</p:attrName>
                                        </p:attrNameLst>
                                      </p:cBhvr>
                                      <p:to>
                                        <p:strVal val="visible"/>
                                      </p:to>
                                    </p:set>
                                    <p:animEffect transition="in" filter="wipe(left)">
                                      <p:cBhvr>
                                        <p:cTn id="7" dur="500"/>
                                        <p:tgtEl>
                                          <p:spTgt spid="1679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7943">
                                            <p:txEl>
                                              <p:pRg st="1" end="1"/>
                                            </p:txEl>
                                          </p:spTgt>
                                        </p:tgtEl>
                                        <p:attrNameLst>
                                          <p:attrName>style.visibility</p:attrName>
                                        </p:attrNameLst>
                                      </p:cBhvr>
                                      <p:to>
                                        <p:strVal val="visible"/>
                                      </p:to>
                                    </p:set>
                                    <p:animEffect transition="in" filter="wipe(left)">
                                      <p:cBhvr>
                                        <p:cTn id="12" dur="500"/>
                                        <p:tgtEl>
                                          <p:spTgt spid="1679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90247796-AC9D-4E43-ABB9-221FE1E84698}" type="slidenum">
              <a:rPr lang="en-US"/>
              <a:pPr/>
              <a:t>48</a:t>
            </a:fld>
            <a:endParaRPr lang="en-US" b="0">
              <a:latin typeface="Times New Roman" pitchFamily="18" charset="0"/>
            </a:endParaRPr>
          </a:p>
        </p:txBody>
      </p:sp>
      <p:sp>
        <p:nvSpPr>
          <p:cNvPr id="1699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99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998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6998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69990" name="Rectangle 6"/>
          <p:cNvSpPr>
            <a:spLocks noGrp="1" noChangeArrowheads="1"/>
          </p:cNvSpPr>
          <p:nvPr>
            <p:ph type="title"/>
          </p:nvPr>
        </p:nvSpPr>
        <p:spPr>
          <a:noFill/>
          <a:ln/>
        </p:spPr>
        <p:txBody>
          <a:bodyPr/>
          <a:lstStyle/>
          <a:p>
            <a:r>
              <a:rPr lang="pt-BR"/>
              <a:t>Restrições orçamentárias</a:t>
            </a:r>
          </a:p>
        </p:txBody>
      </p:sp>
      <p:sp>
        <p:nvSpPr>
          <p:cNvPr id="169991" name="Rectangle 7"/>
          <p:cNvSpPr>
            <a:spLocks noGrp="1" noChangeArrowheads="1"/>
          </p:cNvSpPr>
          <p:nvPr>
            <p:ph type="body" idx="1"/>
          </p:nvPr>
        </p:nvSpPr>
        <p:spPr>
          <a:noFill/>
          <a:ln/>
        </p:spPr>
        <p:txBody>
          <a:bodyPr/>
          <a:lstStyle/>
          <a:p>
            <a:pPr>
              <a:spcBef>
                <a:spcPct val="70000"/>
              </a:spcBef>
            </a:pPr>
            <a:r>
              <a:rPr lang="pt-BR">
                <a:solidFill>
                  <a:srgbClr val="FF3300"/>
                </a:solidFill>
              </a:rPr>
              <a:t>Linha do orçamento</a:t>
            </a:r>
          </a:p>
          <a:p>
            <a:pPr lvl="1">
              <a:buSzPct val="75000"/>
            </a:pPr>
            <a:r>
              <a:rPr lang="pt-BR"/>
              <a:t>A </a:t>
            </a:r>
            <a:r>
              <a:rPr lang="pt-BR">
                <a:solidFill>
                  <a:srgbClr val="FF3300"/>
                </a:solidFill>
              </a:rPr>
              <a:t>linha do orçamento</a:t>
            </a:r>
            <a:r>
              <a:rPr lang="pt-BR">
                <a:solidFill>
                  <a:srgbClr val="3366FF"/>
                </a:solidFill>
              </a:rPr>
              <a:t> </a:t>
            </a:r>
            <a:r>
              <a:rPr lang="pt-BR"/>
              <a:t>indica todas as combinações de duas mercadorias para as quais o total de dinheiro gasto é igual à renda total.</a:t>
            </a:r>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5E310DAD-0E81-40CD-8E77-7E80297C722A}" type="slidenum">
              <a:rPr lang="en-US"/>
              <a:pPr/>
              <a:t>49</a:t>
            </a:fld>
            <a:endParaRPr lang="en-US" b="0">
              <a:latin typeface="Times New Roman" pitchFamily="18" charset="0"/>
            </a:endParaRPr>
          </a:p>
        </p:txBody>
      </p:sp>
      <p:sp>
        <p:nvSpPr>
          <p:cNvPr id="17203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203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2036"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2037"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2038" name="Rectangle 6"/>
          <p:cNvSpPr>
            <a:spLocks noGrp="1" noChangeArrowheads="1"/>
          </p:cNvSpPr>
          <p:nvPr>
            <p:ph type="title"/>
          </p:nvPr>
        </p:nvSpPr>
        <p:spPr>
          <a:noFill/>
          <a:ln/>
        </p:spPr>
        <p:txBody>
          <a:bodyPr/>
          <a:lstStyle/>
          <a:p>
            <a:r>
              <a:rPr lang="pt-BR"/>
              <a:t>Restrições orçamentárias</a:t>
            </a:r>
          </a:p>
        </p:txBody>
      </p:sp>
      <p:sp>
        <p:nvSpPr>
          <p:cNvPr id="172039" name="Rectangle 7"/>
          <p:cNvSpPr>
            <a:spLocks noGrp="1" noChangeArrowheads="1"/>
          </p:cNvSpPr>
          <p:nvPr>
            <p:ph type="body" idx="1"/>
          </p:nvPr>
        </p:nvSpPr>
        <p:spPr>
          <a:xfrm>
            <a:off x="1143000" y="2260600"/>
            <a:ext cx="7772400" cy="3683000"/>
          </a:xfrm>
          <a:noFill/>
          <a:ln/>
        </p:spPr>
        <p:txBody>
          <a:bodyPr/>
          <a:lstStyle/>
          <a:p>
            <a:pPr lvl="1">
              <a:spcBef>
                <a:spcPct val="70000"/>
              </a:spcBef>
            </a:pPr>
            <a:r>
              <a:rPr lang="pt-BR"/>
              <a:t>Seja A a quantidade adquirida de alimento e V a quantidade adquirida de vestuário.</a:t>
            </a:r>
          </a:p>
          <a:p>
            <a:pPr lvl="1">
              <a:buSzPct val="75000"/>
            </a:pPr>
            <a:r>
              <a:rPr lang="pt-BR"/>
              <a:t>Preço do alimento = </a:t>
            </a:r>
            <a:r>
              <a:rPr lang="pt-BR" i="1"/>
              <a:t>P</a:t>
            </a:r>
            <a:r>
              <a:rPr lang="pt-BR" i="1" baseline="-25000"/>
              <a:t>A</a:t>
            </a:r>
            <a:r>
              <a:rPr lang="pt-BR" i="1"/>
              <a:t> </a:t>
            </a:r>
            <a:r>
              <a:rPr lang="pt-BR"/>
              <a:t>e o preço do vestuário = </a:t>
            </a:r>
            <a:r>
              <a:rPr lang="pt-BR" i="1"/>
              <a:t>P</a:t>
            </a:r>
            <a:r>
              <a:rPr lang="pt-BR" i="1" baseline="-25000"/>
              <a:t>v</a:t>
            </a:r>
            <a:endParaRPr lang="pt-BR"/>
          </a:p>
          <a:p>
            <a:pPr lvl="1">
              <a:buSzPct val="75000"/>
            </a:pPr>
            <a:r>
              <a:rPr lang="pt-BR"/>
              <a:t>Logo, </a:t>
            </a:r>
            <a:r>
              <a:rPr lang="pt-BR" i="1"/>
              <a:t>P</a:t>
            </a:r>
            <a:r>
              <a:rPr lang="pt-BR" i="1" baseline="-25000"/>
              <a:t>A</a:t>
            </a:r>
            <a:r>
              <a:rPr lang="pt-BR" i="1"/>
              <a:t>A</a:t>
            </a:r>
            <a:r>
              <a:rPr lang="pt-BR"/>
              <a:t> é a quantidade de dinheiro gasto com alimento e </a:t>
            </a:r>
            <a:r>
              <a:rPr lang="pt-BR" i="1"/>
              <a:t>P</a:t>
            </a:r>
            <a:r>
              <a:rPr lang="pt-BR" i="1" baseline="-25000"/>
              <a:t>v</a:t>
            </a:r>
            <a:r>
              <a:rPr lang="pt-BR" i="1"/>
              <a:t>V</a:t>
            </a:r>
            <a:r>
              <a:rPr lang="pt-BR"/>
              <a:t> é a quantidade de dinheiro gasto com vestuário.</a:t>
            </a:r>
          </a:p>
        </p:txBody>
      </p:sp>
      <p:sp>
        <p:nvSpPr>
          <p:cNvPr id="172040" name="Text Box 8"/>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C48635F1-2289-4012-A9C5-D3615B71D4F5}" type="slidenum">
              <a:rPr lang="en-US"/>
              <a:pPr/>
              <a:t>5</a:t>
            </a:fld>
            <a:endParaRPr lang="en-US" b="0">
              <a:latin typeface="Times New Roman" pitchFamily="18" charset="0"/>
            </a:endParaRPr>
          </a:p>
        </p:txBody>
      </p:sp>
      <p:sp>
        <p:nvSpPr>
          <p:cNvPr id="839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39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3972" name="Rectangle 4"/>
          <p:cNvSpPr>
            <a:spLocks noGrp="1" noChangeArrowheads="1"/>
          </p:cNvSpPr>
          <p:nvPr>
            <p:ph type="title"/>
          </p:nvPr>
        </p:nvSpPr>
        <p:spPr>
          <a:xfrm>
            <a:off x="550863" y="190500"/>
            <a:ext cx="8262937" cy="781050"/>
          </a:xfrm>
          <a:noFill/>
          <a:ln/>
        </p:spPr>
        <p:txBody>
          <a:bodyPr/>
          <a:lstStyle/>
          <a:p>
            <a:r>
              <a:rPr lang="pt-BR"/>
              <a:t>Introdução</a:t>
            </a:r>
          </a:p>
        </p:txBody>
      </p:sp>
      <p:sp>
        <p:nvSpPr>
          <p:cNvPr id="83973" name="Rectangle 5"/>
          <p:cNvSpPr>
            <a:spLocks noGrp="1" noChangeArrowheads="1"/>
          </p:cNvSpPr>
          <p:nvPr>
            <p:ph type="body" idx="1"/>
          </p:nvPr>
        </p:nvSpPr>
        <p:spPr>
          <a:xfrm>
            <a:off x="774700" y="1524000"/>
            <a:ext cx="8077200" cy="4419600"/>
          </a:xfrm>
          <a:noFill/>
          <a:ln/>
        </p:spPr>
        <p:txBody>
          <a:bodyPr/>
          <a:lstStyle/>
          <a:p>
            <a:pPr>
              <a:spcBef>
                <a:spcPct val="70000"/>
              </a:spcBef>
            </a:pPr>
            <a:r>
              <a:rPr lang="pt-BR"/>
              <a:t>A General Mills teve de determinar o preço do cereal matinal Apple-Cinnamon Cheerios antes de colocá-lo no mercado.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animEffect transition="in" filter="wipe(left)">
                                      <p:cBhvr>
                                        <p:cTn id="7" dur="500"/>
                                        <p:tgtEl>
                                          <p:spTgt spid="839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F3F7C0D5-AD26-4A68-8118-405FD8B8C4FE}" type="slidenum">
              <a:rPr lang="en-US"/>
              <a:pPr/>
              <a:t>50</a:t>
            </a:fld>
            <a:endParaRPr lang="en-US" b="0">
              <a:latin typeface="Times New Roman" pitchFamily="18" charset="0"/>
            </a:endParaRPr>
          </a:p>
        </p:txBody>
      </p:sp>
      <p:sp>
        <p:nvSpPr>
          <p:cNvPr id="17408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408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4084"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4085"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4086" name="Rectangle 6"/>
          <p:cNvSpPr>
            <a:spLocks noGrp="1" noChangeArrowheads="1"/>
          </p:cNvSpPr>
          <p:nvPr>
            <p:ph type="title"/>
          </p:nvPr>
        </p:nvSpPr>
        <p:spPr>
          <a:noFill/>
          <a:ln/>
        </p:spPr>
        <p:txBody>
          <a:bodyPr/>
          <a:lstStyle/>
          <a:p>
            <a:r>
              <a:rPr lang="pt-BR"/>
              <a:t>Restrições orçamentárias</a:t>
            </a:r>
          </a:p>
        </p:txBody>
      </p:sp>
      <p:sp>
        <p:nvSpPr>
          <p:cNvPr id="174087" name="Rectangle 7"/>
          <p:cNvSpPr>
            <a:spLocks noGrp="1" noChangeArrowheads="1"/>
          </p:cNvSpPr>
          <p:nvPr>
            <p:ph type="body" idx="1"/>
          </p:nvPr>
        </p:nvSpPr>
        <p:spPr>
          <a:xfrm>
            <a:off x="1143000" y="2159000"/>
            <a:ext cx="7772400" cy="3784600"/>
          </a:xfrm>
          <a:noFill/>
          <a:ln/>
        </p:spPr>
        <p:txBody>
          <a:bodyPr/>
          <a:lstStyle/>
          <a:p>
            <a:pPr>
              <a:spcBef>
                <a:spcPct val="70000"/>
              </a:spcBef>
            </a:pPr>
            <a:r>
              <a:rPr lang="pt-BR"/>
              <a:t>A linha do orçamento, então, pode ser escrita como:</a:t>
            </a:r>
          </a:p>
        </p:txBody>
      </p:sp>
      <p:sp>
        <p:nvSpPr>
          <p:cNvPr id="174089" name="Rectangle 9"/>
          <p:cNvSpPr>
            <a:spLocks noChangeArrowheads="1"/>
          </p:cNvSpPr>
          <p:nvPr/>
        </p:nvSpPr>
        <p:spPr bwMode="auto">
          <a:xfrm>
            <a:off x="1884363" y="3254375"/>
            <a:ext cx="5538787" cy="12509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sp>
        <p:nvSpPr>
          <p:cNvPr id="174091" name="Text Box 11"/>
          <p:cNvSpPr txBox="1">
            <a:spLocks noChangeArrowheads="1"/>
          </p:cNvSpPr>
          <p:nvPr/>
        </p:nvSpPr>
        <p:spPr bwMode="auto">
          <a:xfrm>
            <a:off x="2308225" y="3454400"/>
            <a:ext cx="4935538" cy="823913"/>
          </a:xfrm>
          <a:prstGeom prst="rect">
            <a:avLst/>
          </a:prstGeom>
          <a:noFill/>
          <a:ln w="12700">
            <a:noFill/>
            <a:miter lim="800000"/>
            <a:headEnd/>
            <a:tailEnd/>
          </a:ln>
          <a:effectLst/>
        </p:spPr>
        <p:txBody>
          <a:bodyPr>
            <a:spAutoFit/>
          </a:bodyPr>
          <a:lstStyle/>
          <a:p>
            <a:pPr algn="l">
              <a:spcBef>
                <a:spcPct val="50000"/>
              </a:spcBef>
            </a:pPr>
            <a:r>
              <a:rPr lang="pt-BR" sz="4800" b="0" i="1"/>
              <a:t>P</a:t>
            </a:r>
            <a:r>
              <a:rPr lang="pt-BR" sz="4800" b="0" i="1" baseline="-25000"/>
              <a:t>A</a:t>
            </a:r>
            <a:r>
              <a:rPr lang="pt-BR" sz="4800" b="0" i="1"/>
              <a:t> A + P</a:t>
            </a:r>
            <a:r>
              <a:rPr lang="pt-BR" sz="4800" b="0" i="1" baseline="-25000"/>
              <a:t>V</a:t>
            </a:r>
            <a:r>
              <a:rPr lang="pt-BR" sz="4800" b="0" i="1"/>
              <a:t> V = I</a:t>
            </a:r>
          </a:p>
        </p:txBody>
      </p:sp>
      <p:sp>
        <p:nvSpPr>
          <p:cNvPr id="174092" name="Text Box 12"/>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015E0DA7-9686-4CDC-9E28-AF078E3516C6}" type="slidenum">
              <a:rPr lang="en-US"/>
              <a:pPr/>
              <a:t>51</a:t>
            </a:fld>
            <a:endParaRPr lang="en-US" b="0">
              <a:latin typeface="Times New Roman" pitchFamily="18" charset="0"/>
            </a:endParaRPr>
          </a:p>
        </p:txBody>
      </p:sp>
      <p:sp>
        <p:nvSpPr>
          <p:cNvPr id="1761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61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6132"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76133"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76134" name="Rectangle 6"/>
          <p:cNvSpPr>
            <a:spLocks noGrp="1" noChangeArrowheads="1"/>
          </p:cNvSpPr>
          <p:nvPr>
            <p:ph type="title"/>
          </p:nvPr>
        </p:nvSpPr>
        <p:spPr>
          <a:noFill/>
          <a:ln/>
        </p:spPr>
        <p:txBody>
          <a:bodyPr/>
          <a:lstStyle/>
          <a:p>
            <a:r>
              <a:rPr lang="pt-BR"/>
              <a:t>Restrições orçamentárias</a:t>
            </a:r>
          </a:p>
        </p:txBody>
      </p:sp>
      <p:sp>
        <p:nvSpPr>
          <p:cNvPr id="176135" name="Rectangle 7"/>
          <p:cNvSpPr>
            <a:spLocks noGrp="1" noChangeArrowheads="1"/>
          </p:cNvSpPr>
          <p:nvPr>
            <p:ph type="body" idx="1"/>
          </p:nvPr>
        </p:nvSpPr>
        <p:spPr>
          <a:xfrm>
            <a:off x="762000" y="2863850"/>
            <a:ext cx="8153400" cy="3505200"/>
          </a:xfrm>
          <a:noFill/>
          <a:ln/>
        </p:spPr>
        <p:txBody>
          <a:bodyPr/>
          <a:lstStyle/>
          <a:p>
            <a:pPr marL="0" indent="0">
              <a:spcBef>
                <a:spcPct val="70000"/>
              </a:spcBef>
              <a:buFont typeface="Wingdings" pitchFamily="2" charset="2"/>
              <a:buNone/>
              <a:tabLst>
                <a:tab pos="858838" algn="l"/>
                <a:tab pos="2857500" algn="r"/>
                <a:tab pos="4572000" algn="r"/>
                <a:tab pos="6057900" algn="l"/>
              </a:tabLst>
            </a:pPr>
            <a:r>
              <a:rPr lang="pt-BR" sz="2800"/>
              <a:t>	A	 0	        40	  $80</a:t>
            </a:r>
          </a:p>
          <a:p>
            <a:pPr marL="0" indent="0">
              <a:spcBef>
                <a:spcPct val="70000"/>
              </a:spcBef>
              <a:buFont typeface="Wingdings" pitchFamily="2" charset="2"/>
              <a:buNone/>
              <a:tabLst>
                <a:tab pos="858838" algn="l"/>
                <a:tab pos="2857500" algn="r"/>
                <a:tab pos="4572000" algn="r"/>
                <a:tab pos="6057900" algn="l"/>
              </a:tabLst>
            </a:pPr>
            <a:r>
              <a:rPr lang="pt-BR" sz="2800"/>
              <a:t>	B	              20    	30	  $80</a:t>
            </a:r>
          </a:p>
          <a:p>
            <a:pPr marL="0" indent="0">
              <a:spcBef>
                <a:spcPct val="70000"/>
              </a:spcBef>
              <a:buFont typeface="Wingdings" pitchFamily="2" charset="2"/>
              <a:buNone/>
              <a:tabLst>
                <a:tab pos="858838" algn="l"/>
                <a:tab pos="2857500" algn="r"/>
                <a:tab pos="4572000" algn="r"/>
                <a:tab pos="6057900" algn="l"/>
              </a:tabLst>
            </a:pPr>
            <a:r>
              <a:rPr lang="pt-BR" sz="2800"/>
              <a:t>	D	40	             20	  $80</a:t>
            </a:r>
          </a:p>
          <a:p>
            <a:pPr marL="0" indent="0">
              <a:spcBef>
                <a:spcPct val="70000"/>
              </a:spcBef>
              <a:buFont typeface="Wingdings" pitchFamily="2" charset="2"/>
              <a:buNone/>
              <a:tabLst>
                <a:tab pos="858838" algn="l"/>
                <a:tab pos="2857500" algn="r"/>
                <a:tab pos="4572000" algn="r"/>
                <a:tab pos="6057900" algn="l"/>
              </a:tabLst>
            </a:pPr>
            <a:r>
              <a:rPr lang="pt-BR" sz="2800"/>
              <a:t>	E	60	             10	  $80</a:t>
            </a:r>
          </a:p>
          <a:p>
            <a:pPr marL="0" indent="0">
              <a:spcBef>
                <a:spcPct val="70000"/>
              </a:spcBef>
              <a:buFont typeface="Wingdings" pitchFamily="2" charset="2"/>
              <a:buNone/>
              <a:tabLst>
                <a:tab pos="858838" algn="l"/>
                <a:tab pos="2857500" algn="r"/>
                <a:tab pos="4572000" algn="r"/>
                <a:tab pos="6057900" algn="l"/>
              </a:tabLst>
            </a:pPr>
            <a:r>
              <a:rPr lang="pt-BR" sz="2800"/>
              <a:t>	G	80	   0	  $80</a:t>
            </a:r>
          </a:p>
        </p:txBody>
      </p:sp>
      <p:sp>
        <p:nvSpPr>
          <p:cNvPr id="176136" name="Rectangle 8"/>
          <p:cNvSpPr>
            <a:spLocks noChangeArrowheads="1"/>
          </p:cNvSpPr>
          <p:nvPr/>
        </p:nvSpPr>
        <p:spPr bwMode="auto">
          <a:xfrm>
            <a:off x="388938" y="1849438"/>
            <a:ext cx="8488362" cy="819150"/>
          </a:xfrm>
          <a:prstGeom prst="rect">
            <a:avLst/>
          </a:prstGeom>
          <a:noFill/>
          <a:ln w="12700">
            <a:noFill/>
            <a:miter lim="800000"/>
            <a:headEnd/>
            <a:tailEnd/>
          </a:ln>
          <a:effectLst/>
        </p:spPr>
        <p:txBody>
          <a:bodyPr lIns="90488" tIns="44450" rIns="90488" bIns="44450">
            <a:spAutoFit/>
          </a:bodyPr>
          <a:lstStyle/>
          <a:p>
            <a:pPr algn="l">
              <a:tabLst>
                <a:tab pos="2857500" algn="ctr"/>
                <a:tab pos="4506913" algn="ctr"/>
                <a:tab pos="6737350" algn="ctr"/>
              </a:tabLst>
            </a:pPr>
            <a:r>
              <a:rPr lang="en-US" sz="2400"/>
              <a:t>    Cesta de  Alimentação(A)	  Vestuário(V) 	 Despesa total</a:t>
            </a:r>
          </a:p>
          <a:p>
            <a:pPr algn="l">
              <a:tabLst>
                <a:tab pos="2857500" algn="ctr"/>
                <a:tab pos="4506913" algn="ctr"/>
                <a:tab pos="6737350" algn="ctr"/>
              </a:tabLst>
            </a:pPr>
            <a:r>
              <a:rPr lang="en-US" sz="2400"/>
              <a:t>    mercado	</a:t>
            </a:r>
            <a:r>
              <a:rPr lang="en-US" sz="2400" i="1"/>
              <a:t>P</a:t>
            </a:r>
            <a:r>
              <a:rPr lang="en-US" sz="2400" i="1" baseline="-25000"/>
              <a:t>A </a:t>
            </a:r>
            <a:r>
              <a:rPr lang="en-US" sz="2400" i="1"/>
              <a:t> = </a:t>
            </a:r>
            <a:r>
              <a:rPr lang="en-US" sz="2400"/>
              <a:t>($1)	             </a:t>
            </a:r>
            <a:r>
              <a:rPr lang="en-US" sz="2400" i="1"/>
              <a:t>P</a:t>
            </a:r>
            <a:r>
              <a:rPr lang="en-US" sz="2400" i="1" baseline="-25000"/>
              <a:t>V</a:t>
            </a:r>
            <a:r>
              <a:rPr lang="en-US" sz="2400" i="1"/>
              <a:t> = </a:t>
            </a:r>
            <a:r>
              <a:rPr lang="en-US" sz="2400"/>
              <a:t>($2)	    </a:t>
            </a:r>
            <a:r>
              <a:rPr lang="en-US" sz="2400" i="1"/>
              <a:t>P</a:t>
            </a:r>
            <a:r>
              <a:rPr lang="en-US" sz="2400" i="1" baseline="-25000"/>
              <a:t>A</a:t>
            </a:r>
            <a:r>
              <a:rPr lang="en-US" sz="2400" i="1"/>
              <a:t>A + P</a:t>
            </a:r>
            <a:r>
              <a:rPr lang="en-US" sz="2400" i="1" baseline="-25000"/>
              <a:t>V</a:t>
            </a:r>
            <a:r>
              <a:rPr lang="en-US" sz="2400" i="1"/>
              <a:t>V = I</a:t>
            </a:r>
            <a:endParaRPr lang="en-US" sz="2400"/>
          </a:p>
        </p:txBody>
      </p:sp>
      <p:sp>
        <p:nvSpPr>
          <p:cNvPr id="176137" name="Line 9"/>
          <p:cNvSpPr>
            <a:spLocks noChangeShapeType="1"/>
          </p:cNvSpPr>
          <p:nvPr/>
        </p:nvSpPr>
        <p:spPr bwMode="auto">
          <a:xfrm>
            <a:off x="644525" y="2711450"/>
            <a:ext cx="7994650" cy="0"/>
          </a:xfrm>
          <a:prstGeom prst="line">
            <a:avLst/>
          </a:prstGeom>
          <a:noFill/>
          <a:ln w="57150" cmpd="thinThick">
            <a:solidFill>
              <a:schemeClr val="tx1"/>
            </a:solidFill>
            <a:round/>
            <a:headEnd/>
            <a:tailEnd/>
          </a:ln>
          <a:effectLst/>
        </p:spPr>
        <p:txBody>
          <a:bodyPr wrap="none" anchor="ctr"/>
          <a:lstStyle/>
          <a:p>
            <a:endParaRPr lang="pt-BR"/>
          </a:p>
        </p:txBody>
      </p:sp>
      <p:sp>
        <p:nvSpPr>
          <p:cNvPr id="176138" name="Text Box 10"/>
          <p:cNvSpPr txBox="1">
            <a:spLocks noChangeArrowheads="1"/>
          </p:cNvSpPr>
          <p:nvPr/>
        </p:nvSpPr>
        <p:spPr bwMode="auto">
          <a:xfrm>
            <a:off x="1096963" y="1262063"/>
            <a:ext cx="74390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Cestas de mercado e a linha do orçamento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6135"/>
                                        </p:tgtEl>
                                        <p:attrNameLst>
                                          <p:attrName>style.visibility</p:attrName>
                                        </p:attrNameLst>
                                      </p:cBhvr>
                                      <p:to>
                                        <p:strVal val="visible"/>
                                      </p:to>
                                    </p:set>
                                    <p:animEffect transition="in" filter="wipe(up)">
                                      <p:cBhvr>
                                        <p:cTn id="7" dur="500"/>
                                        <p:tgtEl>
                                          <p:spTgt spid="176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5"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4" name="Espaço Reservado para Número de Slide 4"/>
          <p:cNvSpPr>
            <a:spLocks noGrp="1"/>
          </p:cNvSpPr>
          <p:nvPr>
            <p:ph type="sldNum" sz="quarter" idx="11"/>
          </p:nvPr>
        </p:nvSpPr>
        <p:spPr/>
        <p:txBody>
          <a:bodyPr/>
          <a:lstStyle/>
          <a:p>
            <a:r>
              <a:rPr lang="en-US"/>
              <a:t>Slide </a:t>
            </a:r>
            <a:fld id="{55643E81-A978-4603-9440-0FA75025CFA5}" type="slidenum">
              <a:rPr lang="en-US"/>
              <a:pPr/>
              <a:t>52</a:t>
            </a:fld>
            <a:endParaRPr lang="en-US" b="0">
              <a:latin typeface="Times New Roman" pitchFamily="18" charset="0"/>
            </a:endParaRPr>
          </a:p>
        </p:txBody>
      </p:sp>
      <p:sp>
        <p:nvSpPr>
          <p:cNvPr id="184338" name="Line 18"/>
          <p:cNvSpPr>
            <a:spLocks noChangeShapeType="1"/>
          </p:cNvSpPr>
          <p:nvPr/>
        </p:nvSpPr>
        <p:spPr bwMode="auto">
          <a:xfrm>
            <a:off x="2184400" y="2551113"/>
            <a:ext cx="3048000" cy="3367087"/>
          </a:xfrm>
          <a:prstGeom prst="line">
            <a:avLst/>
          </a:prstGeom>
          <a:noFill/>
          <a:ln w="50800">
            <a:solidFill>
              <a:srgbClr val="0033CC"/>
            </a:solidFill>
            <a:round/>
            <a:headEnd/>
            <a:tailEnd/>
          </a:ln>
          <a:effectLst/>
        </p:spPr>
        <p:txBody>
          <a:bodyPr wrap="none" anchor="ctr"/>
          <a:lstStyle/>
          <a:p>
            <a:endParaRPr lang="pt-BR"/>
          </a:p>
        </p:txBody>
      </p:sp>
      <p:grpSp>
        <p:nvGrpSpPr>
          <p:cNvPr id="184363" name="Group 43"/>
          <p:cNvGrpSpPr>
            <a:grpSpLocks/>
          </p:cNvGrpSpPr>
          <p:nvPr/>
        </p:nvGrpSpPr>
        <p:grpSpPr bwMode="auto">
          <a:xfrm>
            <a:off x="3292475" y="2222500"/>
            <a:ext cx="3968750" cy="1368425"/>
            <a:chOff x="2074" y="1400"/>
            <a:chExt cx="2500" cy="862"/>
          </a:xfrm>
        </p:grpSpPr>
        <p:sp>
          <p:nvSpPr>
            <p:cNvPr id="184349" name="Line 29"/>
            <p:cNvSpPr>
              <a:spLocks noChangeShapeType="1"/>
            </p:cNvSpPr>
            <p:nvPr/>
          </p:nvSpPr>
          <p:spPr bwMode="auto">
            <a:xfrm flipV="1">
              <a:off x="2074" y="1626"/>
              <a:ext cx="436" cy="636"/>
            </a:xfrm>
            <a:prstGeom prst="line">
              <a:avLst/>
            </a:prstGeom>
            <a:noFill/>
            <a:ln w="25400">
              <a:solidFill>
                <a:schemeClr val="tx1"/>
              </a:solidFill>
              <a:round/>
              <a:headEnd type="triangle" w="med" len="med"/>
              <a:tailEnd/>
            </a:ln>
            <a:effectLst/>
          </p:spPr>
          <p:txBody>
            <a:bodyPr wrap="none" anchor="ctr"/>
            <a:lstStyle/>
            <a:p>
              <a:endParaRPr lang="pt-BR"/>
            </a:p>
          </p:txBody>
        </p:sp>
        <p:sp>
          <p:nvSpPr>
            <p:cNvPr id="184350" name="Rectangle 30"/>
            <p:cNvSpPr>
              <a:spLocks noChangeArrowheads="1"/>
            </p:cNvSpPr>
            <p:nvPr/>
          </p:nvSpPr>
          <p:spPr bwMode="auto">
            <a:xfrm>
              <a:off x="2084" y="1400"/>
              <a:ext cx="2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  A</a:t>
              </a:r>
              <a:r>
                <a:rPr lang="en-US" i="1"/>
                <a:t> + </a:t>
              </a:r>
              <a:r>
                <a:rPr lang="en-US"/>
                <a:t>2V</a:t>
              </a:r>
              <a:r>
                <a:rPr lang="en-US" i="1"/>
                <a:t> = </a:t>
              </a:r>
              <a:r>
                <a:rPr lang="en-US"/>
                <a:t>$80</a:t>
              </a:r>
            </a:p>
          </p:txBody>
        </p:sp>
      </p:grpSp>
      <p:sp>
        <p:nvSpPr>
          <p:cNvPr id="184358" name="Rectangle 38"/>
          <p:cNvSpPr>
            <a:spLocks noChangeArrowheads="1"/>
          </p:cNvSpPr>
          <p:nvPr/>
        </p:nvSpPr>
        <p:spPr bwMode="auto">
          <a:xfrm>
            <a:off x="3829050" y="2806700"/>
            <a:ext cx="5314950" cy="10477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68992" name="Object 1024">
            <a:hlinkClick r:id="" action="ppaction://ole?verb=0"/>
          </p:cNvPr>
          <p:cNvGraphicFramePr>
            <a:graphicFrameLocks/>
          </p:cNvGraphicFramePr>
          <p:nvPr/>
        </p:nvGraphicFramePr>
        <p:xfrm>
          <a:off x="3835400" y="2919413"/>
          <a:ext cx="5308600" cy="906462"/>
        </p:xfrm>
        <a:graphic>
          <a:graphicData uri="http://schemas.openxmlformats.org/presentationml/2006/ole">
            <p:oleObj spid="_x0000_s468992" name="Equação" r:id="rId4" imgW="2197080" imgH="393480" progId="Equation.3">
              <p:embed/>
            </p:oleObj>
          </a:graphicData>
        </a:graphic>
      </p:graphicFrame>
      <p:sp>
        <p:nvSpPr>
          <p:cNvPr id="184352" name="Line 32"/>
          <p:cNvSpPr>
            <a:spLocks noChangeShapeType="1"/>
          </p:cNvSpPr>
          <p:nvPr/>
        </p:nvSpPr>
        <p:spPr bwMode="auto">
          <a:xfrm>
            <a:off x="3048000" y="3562350"/>
            <a:ext cx="0" cy="730250"/>
          </a:xfrm>
          <a:prstGeom prst="line">
            <a:avLst/>
          </a:prstGeom>
          <a:noFill/>
          <a:ln w="25400">
            <a:solidFill>
              <a:schemeClr val="tx1"/>
            </a:solidFill>
            <a:prstDash val="dash"/>
            <a:round/>
            <a:headEnd/>
            <a:tailEnd/>
          </a:ln>
          <a:effectLst/>
        </p:spPr>
        <p:txBody>
          <a:bodyPr wrap="none" anchor="ctr"/>
          <a:lstStyle/>
          <a:p>
            <a:endParaRPr lang="pt-BR"/>
          </a:p>
        </p:txBody>
      </p:sp>
      <p:sp>
        <p:nvSpPr>
          <p:cNvPr id="184353" name="Line 33"/>
          <p:cNvSpPr>
            <a:spLocks noChangeShapeType="1"/>
          </p:cNvSpPr>
          <p:nvPr/>
        </p:nvSpPr>
        <p:spPr bwMode="auto">
          <a:xfrm>
            <a:off x="3105150" y="4343400"/>
            <a:ext cx="654050" cy="0"/>
          </a:xfrm>
          <a:prstGeom prst="line">
            <a:avLst/>
          </a:prstGeom>
          <a:noFill/>
          <a:ln w="25400">
            <a:solidFill>
              <a:schemeClr val="tx1"/>
            </a:solidFill>
            <a:prstDash val="dash"/>
            <a:round/>
            <a:headEnd/>
            <a:tailEnd/>
          </a:ln>
          <a:effectLst/>
        </p:spPr>
        <p:txBody>
          <a:bodyPr wrap="none" anchor="ctr"/>
          <a:lstStyle/>
          <a:p>
            <a:endParaRPr lang="pt-BR"/>
          </a:p>
        </p:txBody>
      </p:sp>
      <p:sp>
        <p:nvSpPr>
          <p:cNvPr id="184354" name="Rectangle 34"/>
          <p:cNvSpPr>
            <a:spLocks noChangeArrowheads="1"/>
          </p:cNvSpPr>
          <p:nvPr/>
        </p:nvSpPr>
        <p:spPr bwMode="auto">
          <a:xfrm>
            <a:off x="2584450" y="37274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84355" name="Rectangle 35"/>
          <p:cNvSpPr>
            <a:spLocks noChangeArrowheads="1"/>
          </p:cNvSpPr>
          <p:nvPr/>
        </p:nvSpPr>
        <p:spPr bwMode="auto">
          <a:xfrm>
            <a:off x="3194050" y="44132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84357" name="Rectangle 37"/>
          <p:cNvSpPr>
            <a:spLocks noChangeArrowheads="1"/>
          </p:cNvSpPr>
          <p:nvPr/>
        </p:nvSpPr>
        <p:spPr bwMode="auto">
          <a:xfrm>
            <a:off x="908050" y="2357438"/>
            <a:ext cx="1338263" cy="393700"/>
          </a:xfrm>
          <a:prstGeom prst="rect">
            <a:avLst/>
          </a:prstGeom>
          <a:noFill/>
          <a:ln w="12700">
            <a:noFill/>
            <a:miter lim="800000"/>
            <a:headEnd/>
            <a:tailEnd/>
          </a:ln>
          <a:effectLst/>
        </p:spPr>
        <p:txBody>
          <a:bodyPr wrap="none" lIns="90488" tIns="44450" rIns="90488" bIns="44450">
            <a:spAutoFit/>
          </a:bodyPr>
          <a:lstStyle/>
          <a:p>
            <a:pPr algn="r"/>
            <a:r>
              <a:rPr lang="en-US" sz="2000"/>
              <a:t>(</a:t>
            </a:r>
            <a:r>
              <a:rPr lang="en-US" sz="2000" i="1"/>
              <a:t>I/P</a:t>
            </a:r>
            <a:r>
              <a:rPr lang="en-US" sz="2000" i="1" baseline="-25000"/>
              <a:t>V</a:t>
            </a:r>
            <a:r>
              <a:rPr lang="en-US" sz="2000"/>
              <a:t>) = 40</a:t>
            </a:r>
          </a:p>
        </p:txBody>
      </p:sp>
      <p:sp>
        <p:nvSpPr>
          <p:cNvPr id="1843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43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4324"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4325"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4326" name="Rectangle 6"/>
          <p:cNvSpPr>
            <a:spLocks noGrp="1" noChangeArrowheads="1"/>
          </p:cNvSpPr>
          <p:nvPr>
            <p:ph type="title"/>
          </p:nvPr>
        </p:nvSpPr>
        <p:spPr>
          <a:noFill/>
          <a:ln/>
        </p:spPr>
        <p:txBody>
          <a:bodyPr/>
          <a:lstStyle/>
          <a:p>
            <a:r>
              <a:rPr lang="pt-BR"/>
              <a:t>Restrições orçamentárias</a:t>
            </a:r>
          </a:p>
        </p:txBody>
      </p:sp>
      <p:sp>
        <p:nvSpPr>
          <p:cNvPr id="184327" name="Line 7"/>
          <p:cNvSpPr>
            <a:spLocks noChangeShapeType="1"/>
          </p:cNvSpPr>
          <p:nvPr/>
        </p:nvSpPr>
        <p:spPr bwMode="auto">
          <a:xfrm>
            <a:off x="22098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84328" name="Line 8"/>
          <p:cNvSpPr>
            <a:spLocks noChangeShapeType="1"/>
          </p:cNvSpPr>
          <p:nvPr/>
        </p:nvSpPr>
        <p:spPr bwMode="auto">
          <a:xfrm>
            <a:off x="22240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184329" name="Rectangle 9"/>
          <p:cNvSpPr>
            <a:spLocks noChangeArrowheads="1"/>
          </p:cNvSpPr>
          <p:nvPr/>
        </p:nvSpPr>
        <p:spPr bwMode="auto">
          <a:xfrm>
            <a:off x="6400800" y="5613400"/>
            <a:ext cx="2781300" cy="638175"/>
          </a:xfrm>
          <a:prstGeom prst="rect">
            <a:avLst/>
          </a:prstGeom>
          <a:noFill/>
          <a:ln w="12700">
            <a:noFill/>
            <a:miter lim="800000"/>
            <a:headEnd/>
            <a:tailEnd/>
          </a:ln>
          <a:effectLst/>
        </p:spPr>
        <p:txBody>
          <a:bodyPr lIns="90488" tIns="44450" rIns="90488" bIns="44450">
            <a:spAutoFit/>
          </a:bodyPr>
          <a:lstStyle/>
          <a:p>
            <a:pPr algn="l"/>
            <a:r>
              <a:rPr lang="en-US"/>
              <a:t>Alimento</a:t>
            </a:r>
          </a:p>
          <a:p>
            <a:pPr algn="l"/>
            <a:r>
              <a:rPr lang="en-US"/>
              <a:t>(unidades por semana)</a:t>
            </a:r>
          </a:p>
        </p:txBody>
      </p:sp>
      <p:sp>
        <p:nvSpPr>
          <p:cNvPr id="184330" name="Rectangle 10"/>
          <p:cNvSpPr>
            <a:spLocks noChangeArrowheads="1"/>
          </p:cNvSpPr>
          <p:nvPr/>
        </p:nvSpPr>
        <p:spPr bwMode="auto">
          <a:xfrm>
            <a:off x="3538538" y="59801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184331" name="Rectangle 11"/>
          <p:cNvSpPr>
            <a:spLocks noChangeArrowheads="1"/>
          </p:cNvSpPr>
          <p:nvPr/>
        </p:nvSpPr>
        <p:spPr bwMode="auto">
          <a:xfrm>
            <a:off x="4395788" y="5980113"/>
            <a:ext cx="434975" cy="363537"/>
          </a:xfrm>
          <a:prstGeom prst="rect">
            <a:avLst/>
          </a:prstGeom>
          <a:noFill/>
          <a:ln w="12700">
            <a:noFill/>
            <a:miter lim="800000"/>
            <a:headEnd/>
            <a:tailEnd/>
          </a:ln>
          <a:effectLst/>
        </p:spPr>
        <p:txBody>
          <a:bodyPr wrap="none" lIns="90488" tIns="44450" rIns="90488" bIns="44450">
            <a:spAutoFit/>
          </a:bodyPr>
          <a:lstStyle/>
          <a:p>
            <a:pPr algn="l"/>
            <a:r>
              <a:rPr lang="en-US"/>
              <a:t>60</a:t>
            </a:r>
          </a:p>
        </p:txBody>
      </p:sp>
      <p:sp>
        <p:nvSpPr>
          <p:cNvPr id="184332" name="Rectangle 12"/>
          <p:cNvSpPr>
            <a:spLocks noChangeArrowheads="1"/>
          </p:cNvSpPr>
          <p:nvPr/>
        </p:nvSpPr>
        <p:spPr bwMode="auto">
          <a:xfrm>
            <a:off x="5253038" y="5980113"/>
            <a:ext cx="1236662" cy="363537"/>
          </a:xfrm>
          <a:prstGeom prst="rect">
            <a:avLst/>
          </a:prstGeom>
          <a:noFill/>
          <a:ln w="12700">
            <a:noFill/>
            <a:miter lim="800000"/>
            <a:headEnd/>
            <a:tailEnd/>
          </a:ln>
          <a:effectLst/>
        </p:spPr>
        <p:txBody>
          <a:bodyPr wrap="none" lIns="90488" tIns="44450" rIns="90488" bIns="44450">
            <a:spAutoFit/>
          </a:bodyPr>
          <a:lstStyle/>
          <a:p>
            <a:pPr algn="l"/>
            <a:r>
              <a:rPr lang="en-US"/>
              <a:t>80 = (</a:t>
            </a:r>
            <a:r>
              <a:rPr lang="en-US" i="1"/>
              <a:t>I/P</a:t>
            </a:r>
            <a:r>
              <a:rPr lang="en-US" i="1" baseline="-25000"/>
              <a:t>A</a:t>
            </a:r>
            <a:r>
              <a:rPr lang="en-US"/>
              <a:t>)</a:t>
            </a:r>
          </a:p>
        </p:txBody>
      </p:sp>
      <p:sp>
        <p:nvSpPr>
          <p:cNvPr id="184333" name="Rectangle 13"/>
          <p:cNvSpPr>
            <a:spLocks noChangeArrowheads="1"/>
          </p:cNvSpPr>
          <p:nvPr/>
        </p:nvSpPr>
        <p:spPr bwMode="auto">
          <a:xfrm>
            <a:off x="2681288" y="59801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184334" name="Rectangle 14"/>
          <p:cNvSpPr>
            <a:spLocks noChangeArrowheads="1"/>
          </p:cNvSpPr>
          <p:nvPr/>
        </p:nvSpPr>
        <p:spPr bwMode="auto">
          <a:xfrm>
            <a:off x="1747838" y="50736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10</a:t>
            </a:r>
          </a:p>
        </p:txBody>
      </p:sp>
      <p:sp>
        <p:nvSpPr>
          <p:cNvPr id="184335" name="Rectangle 15"/>
          <p:cNvSpPr>
            <a:spLocks noChangeArrowheads="1"/>
          </p:cNvSpPr>
          <p:nvPr/>
        </p:nvSpPr>
        <p:spPr bwMode="auto">
          <a:xfrm>
            <a:off x="174783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84336" name="Rectangle 16"/>
          <p:cNvSpPr>
            <a:spLocks noChangeArrowheads="1"/>
          </p:cNvSpPr>
          <p:nvPr/>
        </p:nvSpPr>
        <p:spPr bwMode="auto">
          <a:xfrm>
            <a:off x="174783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184337" name="Rectangle 17"/>
          <p:cNvSpPr>
            <a:spLocks noChangeArrowheads="1"/>
          </p:cNvSpPr>
          <p:nvPr/>
        </p:nvSpPr>
        <p:spPr bwMode="auto">
          <a:xfrm>
            <a:off x="1900238" y="59801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grpSp>
        <p:nvGrpSpPr>
          <p:cNvPr id="184361" name="Group 41"/>
          <p:cNvGrpSpPr>
            <a:grpSpLocks/>
          </p:cNvGrpSpPr>
          <p:nvPr/>
        </p:nvGrpSpPr>
        <p:grpSpPr bwMode="auto">
          <a:xfrm>
            <a:off x="2133600" y="2246313"/>
            <a:ext cx="3571875" cy="3773487"/>
            <a:chOff x="1344" y="1415"/>
            <a:chExt cx="2250" cy="2377"/>
          </a:xfrm>
        </p:grpSpPr>
        <p:sp>
          <p:nvSpPr>
            <p:cNvPr id="184339" name="Oval 19"/>
            <p:cNvSpPr>
              <a:spLocks noChangeArrowheads="1"/>
            </p:cNvSpPr>
            <p:nvPr/>
          </p:nvSpPr>
          <p:spPr bwMode="auto">
            <a:xfrm>
              <a:off x="1344" y="1584"/>
              <a:ext cx="96" cy="96"/>
            </a:xfrm>
            <a:prstGeom prst="ellipse">
              <a:avLst/>
            </a:prstGeom>
            <a:solidFill>
              <a:schemeClr val="tx1"/>
            </a:solidFill>
            <a:ln w="12700">
              <a:noFill/>
              <a:round/>
              <a:headEnd/>
              <a:tailEnd/>
            </a:ln>
            <a:effectLst/>
          </p:spPr>
          <p:txBody>
            <a:bodyPr wrap="none" anchor="ctr"/>
            <a:lstStyle/>
            <a:p>
              <a:endParaRPr lang="pt-BR"/>
            </a:p>
          </p:txBody>
        </p:sp>
        <p:sp>
          <p:nvSpPr>
            <p:cNvPr id="184340" name="Oval 20"/>
            <p:cNvSpPr>
              <a:spLocks noChangeArrowheads="1"/>
            </p:cNvSpPr>
            <p:nvPr/>
          </p:nvSpPr>
          <p:spPr bwMode="auto">
            <a:xfrm>
              <a:off x="1872" y="2160"/>
              <a:ext cx="96" cy="96"/>
            </a:xfrm>
            <a:prstGeom prst="ellipse">
              <a:avLst/>
            </a:prstGeom>
            <a:solidFill>
              <a:schemeClr val="tx1"/>
            </a:solidFill>
            <a:ln w="12700">
              <a:noFill/>
              <a:round/>
              <a:headEnd/>
              <a:tailEnd/>
            </a:ln>
            <a:effectLst/>
          </p:spPr>
          <p:txBody>
            <a:bodyPr wrap="none" anchor="ctr"/>
            <a:lstStyle/>
            <a:p>
              <a:endParaRPr lang="pt-BR"/>
            </a:p>
          </p:txBody>
        </p:sp>
        <p:sp>
          <p:nvSpPr>
            <p:cNvPr id="184341" name="Oval 21"/>
            <p:cNvSpPr>
              <a:spLocks noChangeArrowheads="1"/>
            </p:cNvSpPr>
            <p:nvPr/>
          </p:nvSpPr>
          <p:spPr bwMode="auto">
            <a:xfrm>
              <a:off x="2352" y="2688"/>
              <a:ext cx="96" cy="96"/>
            </a:xfrm>
            <a:prstGeom prst="ellipse">
              <a:avLst/>
            </a:prstGeom>
            <a:solidFill>
              <a:schemeClr val="tx1"/>
            </a:solidFill>
            <a:ln w="12700">
              <a:noFill/>
              <a:round/>
              <a:headEnd/>
              <a:tailEnd/>
            </a:ln>
            <a:effectLst/>
          </p:spPr>
          <p:txBody>
            <a:bodyPr wrap="none" anchor="ctr"/>
            <a:lstStyle/>
            <a:p>
              <a:endParaRPr lang="pt-BR"/>
            </a:p>
          </p:txBody>
        </p:sp>
        <p:sp>
          <p:nvSpPr>
            <p:cNvPr id="184342" name="Oval 22"/>
            <p:cNvSpPr>
              <a:spLocks noChangeArrowheads="1"/>
            </p:cNvSpPr>
            <p:nvPr/>
          </p:nvSpPr>
          <p:spPr bwMode="auto">
            <a:xfrm>
              <a:off x="2880" y="3264"/>
              <a:ext cx="96" cy="96"/>
            </a:xfrm>
            <a:prstGeom prst="ellipse">
              <a:avLst/>
            </a:prstGeom>
            <a:solidFill>
              <a:schemeClr val="tx1"/>
            </a:solidFill>
            <a:ln w="12700">
              <a:noFill/>
              <a:round/>
              <a:headEnd/>
              <a:tailEnd/>
            </a:ln>
            <a:effectLst/>
          </p:spPr>
          <p:txBody>
            <a:bodyPr wrap="none" anchor="ctr"/>
            <a:lstStyle/>
            <a:p>
              <a:endParaRPr lang="pt-BR"/>
            </a:p>
          </p:txBody>
        </p:sp>
        <p:sp>
          <p:nvSpPr>
            <p:cNvPr id="184343" name="Oval 23"/>
            <p:cNvSpPr>
              <a:spLocks noChangeArrowheads="1"/>
            </p:cNvSpPr>
            <p:nvPr/>
          </p:nvSpPr>
          <p:spPr bwMode="auto">
            <a:xfrm>
              <a:off x="3264" y="3696"/>
              <a:ext cx="96" cy="96"/>
            </a:xfrm>
            <a:prstGeom prst="ellipse">
              <a:avLst/>
            </a:prstGeom>
            <a:solidFill>
              <a:schemeClr val="tx1"/>
            </a:solidFill>
            <a:ln w="12700">
              <a:noFill/>
              <a:round/>
              <a:headEnd/>
              <a:tailEnd/>
            </a:ln>
            <a:effectLst/>
          </p:spPr>
          <p:txBody>
            <a:bodyPr wrap="none" anchor="ctr"/>
            <a:lstStyle/>
            <a:p>
              <a:endParaRPr lang="pt-BR"/>
            </a:p>
          </p:txBody>
        </p:sp>
        <p:sp>
          <p:nvSpPr>
            <p:cNvPr id="184344" name="Rectangle 24"/>
            <p:cNvSpPr>
              <a:spLocks noChangeArrowheads="1"/>
            </p:cNvSpPr>
            <p:nvPr/>
          </p:nvSpPr>
          <p:spPr bwMode="auto">
            <a:xfrm>
              <a:off x="1475" y="1415"/>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184345" name="Rectangle 25"/>
            <p:cNvSpPr>
              <a:spLocks noChangeArrowheads="1"/>
            </p:cNvSpPr>
            <p:nvPr/>
          </p:nvSpPr>
          <p:spPr bwMode="auto">
            <a:xfrm>
              <a:off x="1916" y="1916"/>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184346" name="Rectangle 26"/>
            <p:cNvSpPr>
              <a:spLocks noChangeArrowheads="1"/>
            </p:cNvSpPr>
            <p:nvPr/>
          </p:nvSpPr>
          <p:spPr bwMode="auto">
            <a:xfrm>
              <a:off x="2396" y="244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184347" name="Rectangle 27"/>
            <p:cNvSpPr>
              <a:spLocks noChangeArrowheads="1"/>
            </p:cNvSpPr>
            <p:nvPr/>
          </p:nvSpPr>
          <p:spPr bwMode="auto">
            <a:xfrm>
              <a:off x="2924" y="3020"/>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E</a:t>
              </a:r>
            </a:p>
          </p:txBody>
        </p:sp>
        <p:sp>
          <p:nvSpPr>
            <p:cNvPr id="184348" name="Rectangle 28"/>
            <p:cNvSpPr>
              <a:spLocks noChangeArrowheads="1"/>
            </p:cNvSpPr>
            <p:nvPr/>
          </p:nvSpPr>
          <p:spPr bwMode="auto">
            <a:xfrm>
              <a:off x="3356" y="3500"/>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G</a:t>
              </a:r>
            </a:p>
          </p:txBody>
        </p:sp>
      </p:grpSp>
      <p:sp>
        <p:nvSpPr>
          <p:cNvPr id="184356" name="Rectangle 36"/>
          <p:cNvSpPr>
            <a:spLocks noChangeArrowheads="1"/>
          </p:cNvSpPr>
          <p:nvPr/>
        </p:nvSpPr>
        <p:spPr bwMode="auto">
          <a:xfrm>
            <a:off x="622300" y="1390650"/>
            <a:ext cx="1531938"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r>
              <a:rPr lang="en-US" sz="1600"/>
              <a:t>)</a:t>
            </a:r>
          </a:p>
        </p:txBody>
      </p:sp>
      <p:sp>
        <p:nvSpPr>
          <p:cNvPr id="184360" name="Text Box 40"/>
          <p:cNvSpPr txBox="1">
            <a:spLocks noChangeArrowheads="1"/>
          </p:cNvSpPr>
          <p:nvPr/>
        </p:nvSpPr>
        <p:spPr bwMode="auto">
          <a:xfrm>
            <a:off x="3279775" y="1579563"/>
            <a:ext cx="3332163" cy="379412"/>
          </a:xfrm>
          <a:prstGeom prst="rect">
            <a:avLst/>
          </a:prstGeom>
          <a:solidFill>
            <a:schemeClr val="folHlink"/>
          </a:solidFill>
          <a:ln w="12700">
            <a:solidFill>
              <a:schemeClr val="tx1"/>
            </a:solidFill>
            <a:miter lim="800000"/>
            <a:headEnd/>
            <a:tailEnd/>
          </a:ln>
          <a:effectLst/>
        </p:spPr>
        <p:txBody>
          <a:bodyPr>
            <a:spAutoFit/>
          </a:bodyPr>
          <a:lstStyle/>
          <a:p>
            <a:pPr algn="l"/>
            <a:r>
              <a:rPr lang="en-US" i="1"/>
              <a:t>P</a:t>
            </a:r>
            <a:r>
              <a:rPr lang="en-US" i="1" baseline="-25000"/>
              <a:t>V </a:t>
            </a:r>
            <a:r>
              <a:rPr lang="en-US" i="1"/>
              <a:t>= $2      P</a:t>
            </a:r>
            <a:r>
              <a:rPr lang="en-US" i="1" baseline="-25000"/>
              <a:t>A</a:t>
            </a:r>
            <a:r>
              <a:rPr lang="en-US" i="1"/>
              <a:t> = $1        I = $80</a:t>
            </a:r>
          </a:p>
        </p:txBody>
      </p:sp>
      <p:sp>
        <p:nvSpPr>
          <p:cNvPr id="184366" name="Text Box 46"/>
          <p:cNvSpPr txBox="1">
            <a:spLocks noChangeArrowheads="1"/>
          </p:cNvSpPr>
          <p:nvPr/>
        </p:nvSpPr>
        <p:spPr bwMode="auto">
          <a:xfrm>
            <a:off x="4370388" y="982663"/>
            <a:ext cx="43497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Uma linha do orçamento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61"/>
                                        </p:tgtEl>
                                        <p:attrNameLst>
                                          <p:attrName>style.visibility</p:attrName>
                                        </p:attrNameLst>
                                      </p:cBhvr>
                                      <p:to>
                                        <p:strVal val="visible"/>
                                      </p:to>
                                    </p:set>
                                    <p:animEffect transition="in" filter="wipe(left)">
                                      <p:cBhvr>
                                        <p:cTn id="7" dur="500"/>
                                        <p:tgtEl>
                                          <p:spTgt spid="1843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38"/>
                                        </p:tgtEl>
                                        <p:attrNameLst>
                                          <p:attrName>style.visibility</p:attrName>
                                        </p:attrNameLst>
                                      </p:cBhvr>
                                      <p:to>
                                        <p:strVal val="visible"/>
                                      </p:to>
                                    </p:set>
                                    <p:animEffect transition="in" filter="wipe(left)">
                                      <p:cBhvr>
                                        <p:cTn id="12" dur="500"/>
                                        <p:tgtEl>
                                          <p:spTgt spid="1843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63"/>
                                        </p:tgtEl>
                                        <p:attrNameLst>
                                          <p:attrName>style.visibility</p:attrName>
                                        </p:attrNameLst>
                                      </p:cBhvr>
                                      <p:to>
                                        <p:strVal val="visible"/>
                                      </p:to>
                                    </p:set>
                                    <p:animEffect transition="in" filter="wipe(left)">
                                      <p:cBhvr>
                                        <p:cTn id="17" dur="500"/>
                                        <p:tgtEl>
                                          <p:spTgt spid="18436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84358"/>
                                        </p:tgtEl>
                                        <p:attrNameLst>
                                          <p:attrName>style.visibility</p:attrName>
                                        </p:attrNameLst>
                                      </p:cBhvr>
                                      <p:to>
                                        <p:strVal val="visible"/>
                                      </p:to>
                                    </p:set>
                                    <p:anim calcmode="lin" valueType="num">
                                      <p:cBhvr additive="base">
                                        <p:cTn id="22" dur="500" fill="hold"/>
                                        <p:tgtEl>
                                          <p:spTgt spid="184358"/>
                                        </p:tgtEl>
                                        <p:attrNameLst>
                                          <p:attrName>ppt_x</p:attrName>
                                        </p:attrNameLst>
                                      </p:cBhvr>
                                      <p:tavLst>
                                        <p:tav tm="0">
                                          <p:val>
                                            <p:strVal val="0-#ppt_w/2"/>
                                          </p:val>
                                        </p:tav>
                                        <p:tav tm="100000">
                                          <p:val>
                                            <p:strVal val="#ppt_x"/>
                                          </p:val>
                                        </p:tav>
                                      </p:tavLst>
                                    </p:anim>
                                    <p:anim calcmode="lin" valueType="num">
                                      <p:cBhvr additive="base">
                                        <p:cTn id="23" dur="500" fill="hold"/>
                                        <p:tgtEl>
                                          <p:spTgt spid="184358"/>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468992"/>
                                        </p:tgtEl>
                                        <p:attrNameLst>
                                          <p:attrName>style.visibility</p:attrName>
                                        </p:attrNameLst>
                                      </p:cBhvr>
                                      <p:to>
                                        <p:strVal val="visible"/>
                                      </p:to>
                                    </p:set>
                                    <p:anim calcmode="lin" valueType="num">
                                      <p:cBhvr additive="base">
                                        <p:cTn id="28" dur="500" fill="hold"/>
                                        <p:tgtEl>
                                          <p:spTgt spid="468992"/>
                                        </p:tgtEl>
                                        <p:attrNameLst>
                                          <p:attrName>ppt_x</p:attrName>
                                        </p:attrNameLst>
                                      </p:cBhvr>
                                      <p:tavLst>
                                        <p:tav tm="0">
                                          <p:val>
                                            <p:strVal val="0-#ppt_w/2"/>
                                          </p:val>
                                        </p:tav>
                                        <p:tav tm="100000">
                                          <p:val>
                                            <p:strVal val="#ppt_x"/>
                                          </p:val>
                                        </p:tav>
                                      </p:tavLst>
                                    </p:anim>
                                    <p:anim calcmode="lin" valueType="num">
                                      <p:cBhvr additive="base">
                                        <p:cTn id="29" dur="500" fill="hold"/>
                                        <p:tgtEl>
                                          <p:spTgt spid="468992"/>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84352"/>
                                        </p:tgtEl>
                                        <p:attrNameLst>
                                          <p:attrName>style.visibility</p:attrName>
                                        </p:attrNameLst>
                                      </p:cBhvr>
                                      <p:to>
                                        <p:strVal val="visible"/>
                                      </p:to>
                                    </p:set>
                                    <p:anim calcmode="lin" valueType="num">
                                      <p:cBhvr additive="base">
                                        <p:cTn id="34" dur="500" fill="hold"/>
                                        <p:tgtEl>
                                          <p:spTgt spid="184352"/>
                                        </p:tgtEl>
                                        <p:attrNameLst>
                                          <p:attrName>ppt_x</p:attrName>
                                        </p:attrNameLst>
                                      </p:cBhvr>
                                      <p:tavLst>
                                        <p:tav tm="0">
                                          <p:val>
                                            <p:strVal val="0-#ppt_w/2"/>
                                          </p:val>
                                        </p:tav>
                                        <p:tav tm="100000">
                                          <p:val>
                                            <p:strVal val="#ppt_x"/>
                                          </p:val>
                                        </p:tav>
                                      </p:tavLst>
                                    </p:anim>
                                    <p:anim calcmode="lin" valueType="num">
                                      <p:cBhvr additive="base">
                                        <p:cTn id="35" dur="500" fill="hold"/>
                                        <p:tgtEl>
                                          <p:spTgt spid="18435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84353"/>
                                        </p:tgtEl>
                                        <p:attrNameLst>
                                          <p:attrName>style.visibility</p:attrName>
                                        </p:attrNameLst>
                                      </p:cBhvr>
                                      <p:to>
                                        <p:strVal val="visible"/>
                                      </p:to>
                                    </p:set>
                                    <p:anim calcmode="lin" valueType="num">
                                      <p:cBhvr additive="base">
                                        <p:cTn id="40" dur="500" fill="hold"/>
                                        <p:tgtEl>
                                          <p:spTgt spid="184353"/>
                                        </p:tgtEl>
                                        <p:attrNameLst>
                                          <p:attrName>ppt_x</p:attrName>
                                        </p:attrNameLst>
                                      </p:cBhvr>
                                      <p:tavLst>
                                        <p:tav tm="0">
                                          <p:val>
                                            <p:strVal val="0-#ppt_w/2"/>
                                          </p:val>
                                        </p:tav>
                                        <p:tav tm="100000">
                                          <p:val>
                                            <p:strVal val="#ppt_x"/>
                                          </p:val>
                                        </p:tav>
                                      </p:tavLst>
                                    </p:anim>
                                    <p:anim calcmode="lin" valueType="num">
                                      <p:cBhvr additive="base">
                                        <p:cTn id="41" dur="500" fill="hold"/>
                                        <p:tgtEl>
                                          <p:spTgt spid="184353"/>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184354"/>
                                        </p:tgtEl>
                                        <p:attrNameLst>
                                          <p:attrName>style.visibility</p:attrName>
                                        </p:attrNameLst>
                                      </p:cBhvr>
                                      <p:to>
                                        <p:strVal val="visible"/>
                                      </p:to>
                                    </p:set>
                                    <p:anim calcmode="lin" valueType="num">
                                      <p:cBhvr additive="base">
                                        <p:cTn id="46" dur="500" fill="hold"/>
                                        <p:tgtEl>
                                          <p:spTgt spid="184354"/>
                                        </p:tgtEl>
                                        <p:attrNameLst>
                                          <p:attrName>ppt_x</p:attrName>
                                        </p:attrNameLst>
                                      </p:cBhvr>
                                      <p:tavLst>
                                        <p:tav tm="0">
                                          <p:val>
                                            <p:strVal val="0-#ppt_w/2"/>
                                          </p:val>
                                        </p:tav>
                                        <p:tav tm="100000">
                                          <p:val>
                                            <p:strVal val="#ppt_x"/>
                                          </p:val>
                                        </p:tav>
                                      </p:tavLst>
                                    </p:anim>
                                    <p:anim calcmode="lin" valueType="num">
                                      <p:cBhvr additive="base">
                                        <p:cTn id="47" dur="500" fill="hold"/>
                                        <p:tgtEl>
                                          <p:spTgt spid="18435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84355"/>
                                        </p:tgtEl>
                                        <p:attrNameLst>
                                          <p:attrName>style.visibility</p:attrName>
                                        </p:attrNameLst>
                                      </p:cBhvr>
                                      <p:to>
                                        <p:strVal val="visible"/>
                                      </p:to>
                                    </p:set>
                                    <p:anim calcmode="lin" valueType="num">
                                      <p:cBhvr additive="base">
                                        <p:cTn id="52" dur="500" fill="hold"/>
                                        <p:tgtEl>
                                          <p:spTgt spid="184355"/>
                                        </p:tgtEl>
                                        <p:attrNameLst>
                                          <p:attrName>ppt_x</p:attrName>
                                        </p:attrNameLst>
                                      </p:cBhvr>
                                      <p:tavLst>
                                        <p:tav tm="0">
                                          <p:val>
                                            <p:strVal val="0-#ppt_w/2"/>
                                          </p:val>
                                        </p:tav>
                                        <p:tav tm="100000">
                                          <p:val>
                                            <p:strVal val="#ppt_x"/>
                                          </p:val>
                                        </p:tav>
                                      </p:tavLst>
                                    </p:anim>
                                    <p:anim calcmode="lin" valueType="num">
                                      <p:cBhvr additive="base">
                                        <p:cTn id="53" dur="500" fill="hold"/>
                                        <p:tgtEl>
                                          <p:spTgt spid="184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8" grpId="0" animBg="1"/>
      <p:bldP spid="184358" grpId="0" animBg="1"/>
      <p:bldP spid="184352" grpId="0" animBg="1"/>
      <p:bldP spid="184353" grpId="0" animBg="1"/>
      <p:bldP spid="184354" grpId="0" autoUpdateAnimBg="0"/>
      <p:bldP spid="184355"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4CA3DF3D-21A2-4D37-8FA2-2DBF4EB0B06A}" type="slidenum">
              <a:rPr lang="en-US"/>
              <a:pPr/>
              <a:t>53</a:t>
            </a:fld>
            <a:endParaRPr lang="en-US" b="0">
              <a:latin typeface="Times New Roman" pitchFamily="18" charset="0"/>
            </a:endParaRPr>
          </a:p>
        </p:txBody>
      </p:sp>
      <p:sp>
        <p:nvSpPr>
          <p:cNvPr id="18637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637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6372"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6373"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6374" name="Rectangle 6"/>
          <p:cNvSpPr>
            <a:spLocks noGrp="1" noChangeArrowheads="1"/>
          </p:cNvSpPr>
          <p:nvPr>
            <p:ph type="title"/>
          </p:nvPr>
        </p:nvSpPr>
        <p:spPr>
          <a:noFill/>
          <a:ln/>
        </p:spPr>
        <p:txBody>
          <a:bodyPr/>
          <a:lstStyle/>
          <a:p>
            <a:r>
              <a:rPr lang="pt-BR"/>
              <a:t>Restrições orçamentárias</a:t>
            </a:r>
          </a:p>
        </p:txBody>
      </p:sp>
      <p:sp>
        <p:nvSpPr>
          <p:cNvPr id="186375" name="Rectangle 7"/>
          <p:cNvSpPr>
            <a:spLocks noGrp="1" noChangeArrowheads="1"/>
          </p:cNvSpPr>
          <p:nvPr>
            <p:ph type="body" idx="1"/>
          </p:nvPr>
        </p:nvSpPr>
        <p:spPr>
          <a:xfrm>
            <a:off x="1143000" y="1993900"/>
            <a:ext cx="7772400" cy="4152900"/>
          </a:xfrm>
          <a:noFill/>
          <a:ln/>
        </p:spPr>
        <p:txBody>
          <a:bodyPr/>
          <a:lstStyle/>
          <a:p>
            <a:pPr lvl="1">
              <a:lnSpc>
                <a:spcPct val="90000"/>
              </a:lnSpc>
              <a:spcBef>
                <a:spcPct val="70000"/>
              </a:spcBef>
            </a:pPr>
            <a:r>
              <a:rPr lang="pt-BR"/>
              <a:t>À medida que a cesta consumida se move ao longo da linha do orçamento a partir do intercepto, o consumidor gasta menos com uma mercadoria e mais com outra.</a:t>
            </a:r>
          </a:p>
          <a:p>
            <a:pPr lvl="1">
              <a:lnSpc>
                <a:spcPct val="90000"/>
              </a:lnSpc>
              <a:buSzPct val="75000"/>
            </a:pPr>
            <a:r>
              <a:rPr lang="pt-BR"/>
              <a:t>A inclinação da linha mede o custo relativo de vestuário e alimentação.</a:t>
            </a:r>
          </a:p>
          <a:p>
            <a:pPr lvl="1">
              <a:lnSpc>
                <a:spcPct val="90000"/>
              </a:lnSpc>
              <a:buSzPct val="75000"/>
            </a:pPr>
            <a:r>
              <a:rPr lang="pt-BR"/>
              <a:t>A inclinação é igual à razão dos preços das duas mercadorias com o sinal negativo.</a:t>
            </a:r>
          </a:p>
        </p:txBody>
      </p:sp>
      <p:sp>
        <p:nvSpPr>
          <p:cNvPr id="186376" name="Text Box 8"/>
          <p:cNvSpPr txBox="1">
            <a:spLocks noChangeArrowheads="1"/>
          </p:cNvSpPr>
          <p:nvPr/>
        </p:nvSpPr>
        <p:spPr bwMode="auto">
          <a:xfrm>
            <a:off x="730250" y="1274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194E47C1-011C-4EC2-A15F-5074D4462A49}" type="slidenum">
              <a:rPr lang="en-US"/>
              <a:pPr/>
              <a:t>54</a:t>
            </a:fld>
            <a:endParaRPr lang="en-US" b="0">
              <a:latin typeface="Times New Roman" pitchFamily="18" charset="0"/>
            </a:endParaRPr>
          </a:p>
        </p:txBody>
      </p:sp>
      <p:sp>
        <p:nvSpPr>
          <p:cNvPr id="1884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84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8420"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88421"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88422" name="Rectangle 6"/>
          <p:cNvSpPr>
            <a:spLocks noGrp="1" noChangeArrowheads="1"/>
          </p:cNvSpPr>
          <p:nvPr>
            <p:ph type="title"/>
          </p:nvPr>
        </p:nvSpPr>
        <p:spPr>
          <a:noFill/>
          <a:ln/>
        </p:spPr>
        <p:txBody>
          <a:bodyPr/>
          <a:lstStyle/>
          <a:p>
            <a:r>
              <a:rPr lang="pt-BR"/>
              <a:t>Restrições orçamentárias</a:t>
            </a:r>
          </a:p>
        </p:txBody>
      </p:sp>
      <p:sp>
        <p:nvSpPr>
          <p:cNvPr id="188423" name="Rectangle 7"/>
          <p:cNvSpPr>
            <a:spLocks noGrp="1" noChangeArrowheads="1"/>
          </p:cNvSpPr>
          <p:nvPr>
            <p:ph type="body" idx="1"/>
          </p:nvPr>
        </p:nvSpPr>
        <p:spPr>
          <a:xfrm>
            <a:off x="1143000" y="2311400"/>
            <a:ext cx="7772400" cy="3632200"/>
          </a:xfrm>
          <a:noFill/>
          <a:ln/>
        </p:spPr>
        <p:txBody>
          <a:bodyPr/>
          <a:lstStyle/>
          <a:p>
            <a:pPr lvl="1">
              <a:spcBef>
                <a:spcPct val="70000"/>
              </a:spcBef>
            </a:pPr>
            <a:r>
              <a:rPr lang="pt-BR"/>
              <a:t>A inclinação indica a proporção segundo a qual pode-se substituir uma mercadoria pela outra sem alteração da quantidade total de dinheiro gasto.</a:t>
            </a:r>
          </a:p>
        </p:txBody>
      </p:sp>
      <p:sp>
        <p:nvSpPr>
          <p:cNvPr id="188424" name="Text Box 8"/>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C65D7832-5C44-4CFA-8D15-C54868731E6C}" type="slidenum">
              <a:rPr lang="en-US"/>
              <a:pPr/>
              <a:t>55</a:t>
            </a:fld>
            <a:endParaRPr lang="en-US" b="0">
              <a:latin typeface="Times New Roman" pitchFamily="18" charset="0"/>
            </a:endParaRPr>
          </a:p>
        </p:txBody>
      </p:sp>
      <p:sp>
        <p:nvSpPr>
          <p:cNvPr id="1904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04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046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046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0470" name="Rectangle 6"/>
          <p:cNvSpPr>
            <a:spLocks noGrp="1" noChangeArrowheads="1"/>
          </p:cNvSpPr>
          <p:nvPr>
            <p:ph type="title"/>
          </p:nvPr>
        </p:nvSpPr>
        <p:spPr>
          <a:noFill/>
          <a:ln/>
        </p:spPr>
        <p:txBody>
          <a:bodyPr/>
          <a:lstStyle/>
          <a:p>
            <a:r>
              <a:rPr lang="pt-BR"/>
              <a:t>Restrições orçamentárias</a:t>
            </a:r>
          </a:p>
        </p:txBody>
      </p:sp>
      <p:sp>
        <p:nvSpPr>
          <p:cNvPr id="190471" name="Rectangle 7"/>
          <p:cNvSpPr>
            <a:spLocks noGrp="1" noChangeArrowheads="1"/>
          </p:cNvSpPr>
          <p:nvPr>
            <p:ph type="body" idx="1"/>
          </p:nvPr>
        </p:nvSpPr>
        <p:spPr>
          <a:xfrm>
            <a:off x="1143000" y="2400300"/>
            <a:ext cx="7772400" cy="3543300"/>
          </a:xfrm>
          <a:noFill/>
          <a:ln/>
        </p:spPr>
        <p:txBody>
          <a:bodyPr/>
          <a:lstStyle/>
          <a:p>
            <a:pPr lvl="1">
              <a:spcBef>
                <a:spcPct val="70000"/>
              </a:spcBef>
            </a:pPr>
            <a:r>
              <a:rPr lang="pt-BR"/>
              <a:t>O intercepto vertical (I/P</a:t>
            </a:r>
            <a:r>
              <a:rPr lang="pt-BR" baseline="-25000"/>
              <a:t>V</a:t>
            </a:r>
            <a:r>
              <a:rPr lang="pt-BR"/>
              <a:t>) indica a quantidade máxima de V que pode ser comprada com a renda I.</a:t>
            </a:r>
          </a:p>
          <a:p>
            <a:pPr lvl="1">
              <a:buSzPct val="75000"/>
            </a:pPr>
            <a:r>
              <a:rPr lang="pt-BR"/>
              <a:t>O intercepto horizontal (I/P</a:t>
            </a:r>
            <a:r>
              <a:rPr lang="pt-BR" baseline="-25000"/>
              <a:t>A</a:t>
            </a:r>
            <a:r>
              <a:rPr lang="pt-BR"/>
              <a:t>) indica a quantidade máxima de A que pode ser comprada com a renda I.</a:t>
            </a:r>
          </a:p>
        </p:txBody>
      </p:sp>
      <p:sp>
        <p:nvSpPr>
          <p:cNvPr id="190472" name="Text Box 8"/>
          <p:cNvSpPr txBox="1">
            <a:spLocks noChangeArrowheads="1"/>
          </p:cNvSpPr>
          <p:nvPr/>
        </p:nvSpPr>
        <p:spPr bwMode="auto">
          <a:xfrm>
            <a:off x="958850" y="1528763"/>
            <a:ext cx="359886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Linha do orçamento</a:t>
            </a:r>
            <a:endParaRPr lang="en-US" sz="3200"/>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E1DBA2F9-F947-43CD-B094-6B6EAD880190}" type="slidenum">
              <a:rPr lang="en-US"/>
              <a:pPr/>
              <a:t>56</a:t>
            </a:fld>
            <a:endParaRPr lang="en-US" b="0">
              <a:latin typeface="Times New Roman" pitchFamily="18" charset="0"/>
            </a:endParaRPr>
          </a:p>
        </p:txBody>
      </p:sp>
      <p:sp>
        <p:nvSpPr>
          <p:cNvPr id="1925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25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2516"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2517"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2518" name="Rectangle 6"/>
          <p:cNvSpPr>
            <a:spLocks noGrp="1" noChangeArrowheads="1"/>
          </p:cNvSpPr>
          <p:nvPr>
            <p:ph type="title"/>
          </p:nvPr>
        </p:nvSpPr>
        <p:spPr>
          <a:noFill/>
          <a:ln/>
        </p:spPr>
        <p:txBody>
          <a:bodyPr/>
          <a:lstStyle/>
          <a:p>
            <a:r>
              <a:rPr lang="pt-BR"/>
              <a:t>Restrições orçamentárias</a:t>
            </a:r>
          </a:p>
        </p:txBody>
      </p:sp>
      <p:sp>
        <p:nvSpPr>
          <p:cNvPr id="192519" name="Rectangle 7"/>
          <p:cNvSpPr>
            <a:spLocks noGrp="1" noChangeArrowheads="1"/>
          </p:cNvSpPr>
          <p:nvPr>
            <p:ph type="body" idx="1"/>
          </p:nvPr>
        </p:nvSpPr>
        <p:spPr>
          <a:noFill/>
          <a:ln/>
        </p:spPr>
        <p:txBody>
          <a:bodyPr/>
          <a:lstStyle/>
          <a:p>
            <a:pPr>
              <a:spcBef>
                <a:spcPct val="70000"/>
              </a:spcBef>
            </a:pPr>
            <a:r>
              <a:rPr lang="pt-BR">
                <a:solidFill>
                  <a:srgbClr val="FF3300"/>
                </a:solidFill>
              </a:rPr>
              <a:t>Efeitos das modificações na renda e nos preços</a:t>
            </a:r>
          </a:p>
          <a:p>
            <a:pPr lvl="1">
              <a:buSzPct val="75000"/>
            </a:pPr>
            <a:r>
              <a:rPr lang="pt-BR"/>
              <a:t>Modificações na renda</a:t>
            </a:r>
          </a:p>
          <a:p>
            <a:pPr lvl="2">
              <a:spcBef>
                <a:spcPct val="35000"/>
              </a:spcBef>
            </a:pPr>
            <a:r>
              <a:rPr lang="pt-BR"/>
              <a:t>Um aumento da renda causa o deslocamento paralelo da linha do orçamento para a direita (mantidos os preços constantes).</a:t>
            </a:r>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9BF9524F-F6E0-47D7-AEA2-6D156B0BC45A}" type="slidenum">
              <a:rPr lang="en-US"/>
              <a:pPr/>
              <a:t>57</a:t>
            </a:fld>
            <a:endParaRPr lang="en-US" b="0">
              <a:latin typeface="Times New Roman" pitchFamily="18" charset="0"/>
            </a:endParaRPr>
          </a:p>
        </p:txBody>
      </p:sp>
      <p:sp>
        <p:nvSpPr>
          <p:cNvPr id="411650"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1651"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1652"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1653"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1654" name="Rectangle 1030"/>
          <p:cNvSpPr>
            <a:spLocks noGrp="1" noChangeArrowheads="1"/>
          </p:cNvSpPr>
          <p:nvPr>
            <p:ph type="title"/>
          </p:nvPr>
        </p:nvSpPr>
        <p:spPr>
          <a:noFill/>
          <a:ln/>
        </p:spPr>
        <p:txBody>
          <a:bodyPr/>
          <a:lstStyle/>
          <a:p>
            <a:r>
              <a:rPr lang="pt-BR"/>
              <a:t>Restrições orçamentárias</a:t>
            </a:r>
          </a:p>
        </p:txBody>
      </p:sp>
      <p:sp>
        <p:nvSpPr>
          <p:cNvPr id="411655" name="Rectangle 1031"/>
          <p:cNvSpPr>
            <a:spLocks noGrp="1" noChangeArrowheads="1"/>
          </p:cNvSpPr>
          <p:nvPr>
            <p:ph type="body" idx="1"/>
          </p:nvPr>
        </p:nvSpPr>
        <p:spPr>
          <a:xfrm>
            <a:off x="1143000" y="2311400"/>
            <a:ext cx="7772400" cy="3632200"/>
          </a:xfrm>
          <a:noFill/>
          <a:ln/>
        </p:spPr>
        <p:txBody>
          <a:bodyPr/>
          <a:lstStyle/>
          <a:p>
            <a:pPr lvl="1">
              <a:spcBef>
                <a:spcPct val="70000"/>
              </a:spcBef>
            </a:pPr>
            <a:r>
              <a:rPr lang="pt-BR"/>
              <a:t>Modificações na renda</a:t>
            </a:r>
          </a:p>
          <a:p>
            <a:pPr lvl="2">
              <a:spcBef>
                <a:spcPct val="35000"/>
              </a:spcBef>
            </a:pPr>
            <a:r>
              <a:rPr lang="pt-BR"/>
              <a:t>Uma redução da renda causa o deslocamento paralelo da linha do orçamento para a esquerda (mantidos os preços constantes).</a:t>
            </a:r>
          </a:p>
        </p:txBody>
      </p:sp>
      <p:sp>
        <p:nvSpPr>
          <p:cNvPr id="411656"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0" name="Espaço Reservado para Número de Slide 4"/>
          <p:cNvSpPr>
            <a:spLocks noGrp="1"/>
          </p:cNvSpPr>
          <p:nvPr>
            <p:ph type="sldNum" sz="quarter" idx="11"/>
          </p:nvPr>
        </p:nvSpPr>
        <p:spPr/>
        <p:txBody>
          <a:bodyPr/>
          <a:lstStyle/>
          <a:p>
            <a:r>
              <a:rPr lang="en-US"/>
              <a:t>Slide </a:t>
            </a:r>
            <a:fld id="{A1ED9837-51C7-47E1-B11F-64AF606187CC}" type="slidenum">
              <a:rPr lang="en-US"/>
              <a:pPr/>
              <a:t>58</a:t>
            </a:fld>
            <a:endParaRPr lang="en-US" b="0">
              <a:latin typeface="Times New Roman" pitchFamily="18" charset="0"/>
            </a:endParaRPr>
          </a:p>
        </p:txBody>
      </p:sp>
      <p:sp>
        <p:nvSpPr>
          <p:cNvPr id="1986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86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866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866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8666" name="Rectangle 10"/>
          <p:cNvSpPr>
            <a:spLocks noGrp="1" noChangeArrowheads="1"/>
          </p:cNvSpPr>
          <p:nvPr>
            <p:ph type="title"/>
          </p:nvPr>
        </p:nvSpPr>
        <p:spPr>
          <a:noFill/>
          <a:ln/>
        </p:spPr>
        <p:txBody>
          <a:bodyPr/>
          <a:lstStyle/>
          <a:p>
            <a:r>
              <a:rPr lang="pt-BR"/>
              <a:t>Restrições orçamentárias</a:t>
            </a:r>
          </a:p>
        </p:txBody>
      </p:sp>
      <p:sp>
        <p:nvSpPr>
          <p:cNvPr id="198667" name="Rectangle 11"/>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198668" name="Rectangle 12"/>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198669" name="Line 13"/>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198670" name="Line 14"/>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198671" name="Rectangle 15"/>
          <p:cNvSpPr>
            <a:spLocks noChangeArrowheads="1"/>
          </p:cNvSpPr>
          <p:nvPr/>
        </p:nvSpPr>
        <p:spPr bwMode="auto">
          <a:xfrm>
            <a:off x="6521450" y="5607050"/>
            <a:ext cx="3128963" cy="638175"/>
          </a:xfrm>
          <a:prstGeom prst="rect">
            <a:avLst/>
          </a:prstGeom>
          <a:noFill/>
          <a:ln w="12700">
            <a:noFill/>
            <a:miter lim="800000"/>
            <a:headEnd/>
            <a:tailEnd/>
          </a:ln>
          <a:effectLst/>
        </p:spPr>
        <p:txBody>
          <a:bodyPr lIns="90488" tIns="44450" rIns="90488" bIns="44450">
            <a:spAutoFit/>
          </a:bodyPr>
          <a:lstStyle/>
          <a:p>
            <a:pPr algn="l"/>
            <a:r>
              <a:rPr lang="en-US"/>
              <a:t>Alimento</a:t>
            </a:r>
          </a:p>
          <a:p>
            <a:pPr algn="l"/>
            <a:r>
              <a:rPr lang="en-US"/>
              <a:t>(unidades por semana)</a:t>
            </a:r>
          </a:p>
        </p:txBody>
      </p:sp>
      <p:sp>
        <p:nvSpPr>
          <p:cNvPr id="198672" name="Rectangle 16"/>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endParaRPr lang="en-US" sz="1600"/>
          </a:p>
        </p:txBody>
      </p:sp>
      <p:sp>
        <p:nvSpPr>
          <p:cNvPr id="198673" name="Rectangle 17"/>
          <p:cNvSpPr>
            <a:spLocks noChangeArrowheads="1"/>
          </p:cNvSpPr>
          <p:nvPr/>
        </p:nvSpPr>
        <p:spPr bwMode="auto">
          <a:xfrm>
            <a:off x="3538538"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198674" name="Rectangle 18"/>
          <p:cNvSpPr>
            <a:spLocks noChangeArrowheads="1"/>
          </p:cNvSpPr>
          <p:nvPr/>
        </p:nvSpPr>
        <p:spPr bwMode="auto">
          <a:xfrm>
            <a:off x="4395788" y="5942013"/>
            <a:ext cx="561975" cy="363537"/>
          </a:xfrm>
          <a:prstGeom prst="rect">
            <a:avLst/>
          </a:prstGeom>
          <a:noFill/>
          <a:ln w="12700">
            <a:noFill/>
            <a:miter lim="800000"/>
            <a:headEnd/>
            <a:tailEnd/>
          </a:ln>
          <a:effectLst/>
        </p:spPr>
        <p:txBody>
          <a:bodyPr wrap="none" lIns="90488" tIns="44450" rIns="90488" bIns="44450">
            <a:spAutoFit/>
          </a:bodyPr>
          <a:lstStyle/>
          <a:p>
            <a:pPr algn="l"/>
            <a:r>
              <a:rPr lang="en-US"/>
              <a:t>120</a:t>
            </a:r>
          </a:p>
        </p:txBody>
      </p:sp>
      <p:sp>
        <p:nvSpPr>
          <p:cNvPr id="198675" name="Rectangle 19"/>
          <p:cNvSpPr>
            <a:spLocks noChangeArrowheads="1"/>
          </p:cNvSpPr>
          <p:nvPr/>
        </p:nvSpPr>
        <p:spPr bwMode="auto">
          <a:xfrm>
            <a:off x="5253038" y="5942013"/>
            <a:ext cx="561975" cy="363537"/>
          </a:xfrm>
          <a:prstGeom prst="rect">
            <a:avLst/>
          </a:prstGeom>
          <a:noFill/>
          <a:ln w="12700">
            <a:noFill/>
            <a:miter lim="800000"/>
            <a:headEnd/>
            <a:tailEnd/>
          </a:ln>
          <a:effectLst/>
        </p:spPr>
        <p:txBody>
          <a:bodyPr wrap="none" lIns="90488" tIns="44450" rIns="90488" bIns="44450">
            <a:spAutoFit/>
          </a:bodyPr>
          <a:lstStyle/>
          <a:p>
            <a:pPr algn="l"/>
            <a:r>
              <a:rPr lang="en-US"/>
              <a:t>160</a:t>
            </a:r>
          </a:p>
        </p:txBody>
      </p:sp>
      <p:sp>
        <p:nvSpPr>
          <p:cNvPr id="198676" name="Rectangle 20"/>
          <p:cNvSpPr>
            <a:spLocks noChangeArrowheads="1"/>
          </p:cNvSpPr>
          <p:nvPr/>
        </p:nvSpPr>
        <p:spPr bwMode="auto">
          <a:xfrm>
            <a:off x="2681288" y="59420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198677" name="Rectangle 21"/>
          <p:cNvSpPr>
            <a:spLocks noChangeArrowheads="1"/>
          </p:cNvSpPr>
          <p:nvPr/>
        </p:nvSpPr>
        <p:spPr bwMode="auto">
          <a:xfrm>
            <a:off x="1747838" y="5073650"/>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198678" name="Rectangle 22"/>
          <p:cNvSpPr>
            <a:spLocks noChangeArrowheads="1"/>
          </p:cNvSpPr>
          <p:nvPr/>
        </p:nvSpPr>
        <p:spPr bwMode="auto">
          <a:xfrm>
            <a:off x="174783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p>
        </p:txBody>
      </p:sp>
      <p:sp>
        <p:nvSpPr>
          <p:cNvPr id="198679" name="Rectangle 23"/>
          <p:cNvSpPr>
            <a:spLocks noChangeArrowheads="1"/>
          </p:cNvSpPr>
          <p:nvPr/>
        </p:nvSpPr>
        <p:spPr bwMode="auto">
          <a:xfrm>
            <a:off x="174783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60</a:t>
            </a:r>
          </a:p>
        </p:txBody>
      </p:sp>
      <p:sp>
        <p:nvSpPr>
          <p:cNvPr id="198680" name="Rectangle 24"/>
          <p:cNvSpPr>
            <a:spLocks noChangeArrowheads="1"/>
          </p:cNvSpPr>
          <p:nvPr/>
        </p:nvSpPr>
        <p:spPr bwMode="auto">
          <a:xfrm>
            <a:off x="178276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80</a:t>
            </a:r>
          </a:p>
        </p:txBody>
      </p:sp>
      <p:sp>
        <p:nvSpPr>
          <p:cNvPr id="198681" name="Rectangle 25"/>
          <p:cNvSpPr>
            <a:spLocks noChangeArrowheads="1"/>
          </p:cNvSpPr>
          <p:nvPr/>
        </p:nvSpPr>
        <p:spPr bwMode="auto">
          <a:xfrm>
            <a:off x="1900238" y="59420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grpSp>
        <p:nvGrpSpPr>
          <p:cNvPr id="198692" name="Group 36"/>
          <p:cNvGrpSpPr>
            <a:grpSpLocks/>
          </p:cNvGrpSpPr>
          <p:nvPr/>
        </p:nvGrpSpPr>
        <p:grpSpPr bwMode="auto">
          <a:xfrm>
            <a:off x="2317750" y="1752600"/>
            <a:ext cx="4373563" cy="4191000"/>
            <a:chOff x="1460" y="1104"/>
            <a:chExt cx="2755" cy="2640"/>
          </a:xfrm>
        </p:grpSpPr>
        <p:sp>
          <p:nvSpPr>
            <p:cNvPr id="198660" name="Line 4"/>
            <p:cNvSpPr>
              <a:spLocks noChangeShapeType="1"/>
            </p:cNvSpPr>
            <p:nvPr/>
          </p:nvSpPr>
          <p:spPr bwMode="auto">
            <a:xfrm>
              <a:off x="1460" y="1700"/>
              <a:ext cx="2028" cy="2028"/>
            </a:xfrm>
            <a:prstGeom prst="line">
              <a:avLst/>
            </a:prstGeom>
            <a:noFill/>
            <a:ln w="50800">
              <a:solidFill>
                <a:srgbClr val="99CCFF"/>
              </a:solidFill>
              <a:round/>
              <a:headEnd/>
              <a:tailEnd/>
            </a:ln>
            <a:effectLst/>
          </p:spPr>
          <p:txBody>
            <a:bodyPr wrap="none" anchor="ctr"/>
            <a:lstStyle/>
            <a:p>
              <a:endParaRPr lang="pt-BR"/>
            </a:p>
          </p:txBody>
        </p:sp>
        <p:sp>
          <p:nvSpPr>
            <p:cNvPr id="198663" name="AutoShape 7"/>
            <p:cNvSpPr>
              <a:spLocks noChangeArrowheads="1"/>
            </p:cNvSpPr>
            <p:nvPr/>
          </p:nvSpPr>
          <p:spPr bwMode="auto">
            <a:xfrm rot="8160000" flipH="1">
              <a:off x="1824" y="2832"/>
              <a:ext cx="672" cy="384"/>
            </a:xfrm>
            <a:prstGeom prst="rightArrow">
              <a:avLst>
                <a:gd name="adj1" fmla="val 50000"/>
                <a:gd name="adj2" fmla="val 43815"/>
              </a:avLst>
            </a:prstGeom>
            <a:solidFill>
              <a:srgbClr val="CCECFF"/>
            </a:solidFill>
            <a:ln w="12700">
              <a:noFill/>
              <a:miter lim="800000"/>
              <a:headEnd/>
              <a:tailEnd/>
            </a:ln>
            <a:effectLst/>
          </p:spPr>
          <p:txBody>
            <a:bodyPr wrap="none" anchor="ctr"/>
            <a:lstStyle/>
            <a:p>
              <a:endParaRPr lang="pt-BR"/>
            </a:p>
          </p:txBody>
        </p:sp>
        <p:sp>
          <p:nvSpPr>
            <p:cNvPr id="198684" name="Rectangle 28"/>
            <p:cNvSpPr>
              <a:spLocks noChangeArrowheads="1"/>
            </p:cNvSpPr>
            <p:nvPr/>
          </p:nvSpPr>
          <p:spPr bwMode="auto">
            <a:xfrm>
              <a:off x="2090" y="1104"/>
              <a:ext cx="1634" cy="756"/>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 aumento da renda</a:t>
              </a:r>
            </a:p>
            <a:p>
              <a:r>
                <a:rPr lang="en-US"/>
                <a:t>desloca a linha do </a:t>
              </a:r>
            </a:p>
            <a:p>
              <a:r>
                <a:rPr lang="en-US"/>
                <a:t>orçamento</a:t>
              </a:r>
            </a:p>
            <a:p>
              <a:r>
                <a:rPr lang="en-US"/>
                <a:t>para a direita</a:t>
              </a:r>
            </a:p>
          </p:txBody>
        </p:sp>
        <p:sp>
          <p:nvSpPr>
            <p:cNvPr id="198685" name="Rectangle 29"/>
            <p:cNvSpPr>
              <a:spLocks noChangeArrowheads="1"/>
            </p:cNvSpPr>
            <p:nvPr/>
          </p:nvSpPr>
          <p:spPr bwMode="auto">
            <a:xfrm>
              <a:off x="3548" y="3534"/>
              <a:ext cx="667" cy="210"/>
            </a:xfrm>
            <a:prstGeom prst="rect">
              <a:avLst/>
            </a:prstGeom>
            <a:noFill/>
            <a:ln w="12700">
              <a:noFill/>
              <a:miter lim="800000"/>
              <a:headEnd/>
              <a:tailEnd/>
            </a:ln>
            <a:effectLst/>
          </p:spPr>
          <p:txBody>
            <a:bodyPr wrap="none" lIns="90488" tIns="44450" rIns="90488" bIns="44450">
              <a:spAutoFit/>
            </a:bodyPr>
            <a:lstStyle/>
            <a:p>
              <a:pPr algn="l"/>
              <a:r>
                <a:rPr lang="en-US" sz="1600"/>
                <a:t>(</a:t>
              </a:r>
              <a:r>
                <a:rPr lang="en-US" sz="1600" i="1"/>
                <a:t>I</a:t>
              </a:r>
              <a:r>
                <a:rPr lang="en-US" sz="1600"/>
                <a:t> = $160)</a:t>
              </a:r>
            </a:p>
          </p:txBody>
        </p:sp>
        <p:sp>
          <p:nvSpPr>
            <p:cNvPr id="198686" name="Rectangle 30"/>
            <p:cNvSpPr>
              <a:spLocks noChangeArrowheads="1"/>
            </p:cNvSpPr>
            <p:nvPr/>
          </p:nvSpPr>
          <p:spPr bwMode="auto">
            <a:xfrm>
              <a:off x="3356" y="3356"/>
              <a:ext cx="241" cy="210"/>
            </a:xfrm>
            <a:prstGeom prst="rect">
              <a:avLst/>
            </a:prstGeom>
            <a:noFill/>
            <a:ln w="12700">
              <a:noFill/>
              <a:miter lim="800000"/>
              <a:headEnd/>
              <a:tailEnd/>
            </a:ln>
            <a:effectLst/>
          </p:spPr>
          <p:txBody>
            <a:bodyPr wrap="none" lIns="90488" tIns="44450" rIns="90488" bIns="44450">
              <a:spAutoFit/>
            </a:bodyPr>
            <a:lstStyle/>
            <a:p>
              <a:pPr algn="l"/>
              <a:r>
                <a:rPr lang="en-US" sz="1600" i="1"/>
                <a:t>L</a:t>
              </a:r>
              <a:r>
                <a:rPr lang="en-US" sz="1600" i="1" baseline="-25000"/>
                <a:t>2</a:t>
              </a:r>
            </a:p>
          </p:txBody>
        </p:sp>
      </p:grpSp>
      <p:grpSp>
        <p:nvGrpSpPr>
          <p:cNvPr id="198691" name="Group 35"/>
          <p:cNvGrpSpPr>
            <a:grpSpLocks/>
          </p:cNvGrpSpPr>
          <p:nvPr/>
        </p:nvGrpSpPr>
        <p:grpSpPr bwMode="auto">
          <a:xfrm>
            <a:off x="2317750" y="4527550"/>
            <a:ext cx="2279650" cy="1438275"/>
            <a:chOff x="1460" y="2852"/>
            <a:chExt cx="1436" cy="906"/>
          </a:xfrm>
        </p:grpSpPr>
        <p:sp>
          <p:nvSpPr>
            <p:cNvPr id="198661" name="Line 5"/>
            <p:cNvSpPr>
              <a:spLocks noChangeShapeType="1"/>
            </p:cNvSpPr>
            <p:nvPr/>
          </p:nvSpPr>
          <p:spPr bwMode="auto">
            <a:xfrm>
              <a:off x="1460" y="2852"/>
              <a:ext cx="876" cy="876"/>
            </a:xfrm>
            <a:prstGeom prst="line">
              <a:avLst/>
            </a:prstGeom>
            <a:noFill/>
            <a:ln w="50800">
              <a:solidFill>
                <a:srgbClr val="0033CC"/>
              </a:solidFill>
              <a:round/>
              <a:headEnd/>
              <a:tailEnd/>
            </a:ln>
            <a:effectLst/>
          </p:spPr>
          <p:txBody>
            <a:bodyPr wrap="none" anchor="ctr"/>
            <a:lstStyle/>
            <a:p>
              <a:endParaRPr lang="pt-BR"/>
            </a:p>
          </p:txBody>
        </p:sp>
        <p:sp>
          <p:nvSpPr>
            <p:cNvPr id="198687" name="Rectangle 31"/>
            <p:cNvSpPr>
              <a:spLocks noChangeArrowheads="1"/>
            </p:cNvSpPr>
            <p:nvPr/>
          </p:nvSpPr>
          <p:spPr bwMode="auto">
            <a:xfrm>
              <a:off x="2300" y="3548"/>
              <a:ext cx="596" cy="210"/>
            </a:xfrm>
            <a:prstGeom prst="rect">
              <a:avLst/>
            </a:prstGeom>
            <a:noFill/>
            <a:ln w="12700">
              <a:noFill/>
              <a:miter lim="800000"/>
              <a:headEnd/>
              <a:tailEnd/>
            </a:ln>
            <a:effectLst/>
          </p:spPr>
          <p:txBody>
            <a:bodyPr wrap="none" lIns="90488" tIns="44450" rIns="90488" bIns="44450">
              <a:spAutoFit/>
            </a:bodyPr>
            <a:lstStyle/>
            <a:p>
              <a:pPr algn="l"/>
              <a:r>
                <a:rPr lang="en-US" sz="1600"/>
                <a:t>(</a:t>
              </a:r>
              <a:r>
                <a:rPr lang="en-US" sz="1600" i="1"/>
                <a:t>I</a:t>
              </a:r>
              <a:r>
                <a:rPr lang="en-US" sz="1600"/>
                <a:t> = $80)</a:t>
              </a:r>
            </a:p>
          </p:txBody>
        </p:sp>
        <p:sp>
          <p:nvSpPr>
            <p:cNvPr id="198688" name="Rectangle 32"/>
            <p:cNvSpPr>
              <a:spLocks noChangeArrowheads="1"/>
            </p:cNvSpPr>
            <p:nvPr/>
          </p:nvSpPr>
          <p:spPr bwMode="auto">
            <a:xfrm>
              <a:off x="2156" y="3358"/>
              <a:ext cx="241" cy="210"/>
            </a:xfrm>
            <a:prstGeom prst="rect">
              <a:avLst/>
            </a:prstGeom>
            <a:noFill/>
            <a:ln w="12700">
              <a:noFill/>
              <a:miter lim="800000"/>
              <a:headEnd/>
              <a:tailEnd/>
            </a:ln>
            <a:effectLst/>
          </p:spPr>
          <p:txBody>
            <a:bodyPr wrap="none" lIns="90488" tIns="44450" rIns="90488" bIns="44450">
              <a:spAutoFit/>
            </a:bodyPr>
            <a:lstStyle/>
            <a:p>
              <a:pPr algn="l"/>
              <a:r>
                <a:rPr lang="en-US" sz="1600" i="1"/>
                <a:t>L</a:t>
              </a:r>
              <a:r>
                <a:rPr lang="en-US" sz="1600" i="1" baseline="-25000"/>
                <a:t>1</a:t>
              </a:r>
            </a:p>
          </p:txBody>
        </p:sp>
      </p:grpSp>
      <p:grpSp>
        <p:nvGrpSpPr>
          <p:cNvPr id="198693" name="Group 37"/>
          <p:cNvGrpSpPr>
            <a:grpSpLocks/>
          </p:cNvGrpSpPr>
          <p:nvPr/>
        </p:nvGrpSpPr>
        <p:grpSpPr bwMode="auto">
          <a:xfrm>
            <a:off x="2279650" y="3619500"/>
            <a:ext cx="6273800" cy="2362200"/>
            <a:chOff x="1436" y="2280"/>
            <a:chExt cx="3952" cy="1488"/>
          </a:xfrm>
        </p:grpSpPr>
        <p:sp>
          <p:nvSpPr>
            <p:cNvPr id="198662" name="Line 6"/>
            <p:cNvSpPr>
              <a:spLocks noChangeShapeType="1"/>
            </p:cNvSpPr>
            <p:nvPr/>
          </p:nvSpPr>
          <p:spPr bwMode="auto">
            <a:xfrm>
              <a:off x="1460" y="3380"/>
              <a:ext cx="348" cy="348"/>
            </a:xfrm>
            <a:prstGeom prst="line">
              <a:avLst/>
            </a:prstGeom>
            <a:noFill/>
            <a:ln w="50800">
              <a:solidFill>
                <a:srgbClr val="99CCFF"/>
              </a:solidFill>
              <a:round/>
              <a:headEnd/>
              <a:tailEnd/>
            </a:ln>
            <a:effectLst/>
          </p:spPr>
          <p:txBody>
            <a:bodyPr wrap="none" anchor="ctr"/>
            <a:lstStyle/>
            <a:p>
              <a:endParaRPr lang="pt-BR"/>
            </a:p>
          </p:txBody>
        </p:sp>
        <p:sp>
          <p:nvSpPr>
            <p:cNvPr id="198682" name="Freeform 26"/>
            <p:cNvSpPr>
              <a:spLocks/>
            </p:cNvSpPr>
            <p:nvPr/>
          </p:nvSpPr>
          <p:spPr bwMode="auto">
            <a:xfrm>
              <a:off x="1641" y="3286"/>
              <a:ext cx="254" cy="266"/>
            </a:xfrm>
            <a:custGeom>
              <a:avLst/>
              <a:gdLst/>
              <a:ahLst/>
              <a:cxnLst>
                <a:cxn ang="0">
                  <a:pos x="0" y="2"/>
                </a:cxn>
                <a:cxn ang="0">
                  <a:pos x="64" y="74"/>
                </a:cxn>
                <a:cxn ang="0">
                  <a:pos x="147" y="0"/>
                </a:cxn>
                <a:cxn ang="0">
                  <a:pos x="253" y="120"/>
                </a:cxn>
                <a:cxn ang="0">
                  <a:pos x="170" y="194"/>
                </a:cxn>
                <a:cxn ang="0">
                  <a:pos x="234" y="265"/>
                </a:cxn>
                <a:cxn ang="0">
                  <a:pos x="15" y="224"/>
                </a:cxn>
                <a:cxn ang="0">
                  <a:pos x="0" y="2"/>
                </a:cxn>
              </a:cxnLst>
              <a:rect l="0" t="0" r="r" b="b"/>
              <a:pathLst>
                <a:path w="254" h="266">
                  <a:moveTo>
                    <a:pt x="0" y="2"/>
                  </a:moveTo>
                  <a:lnTo>
                    <a:pt x="64" y="74"/>
                  </a:lnTo>
                  <a:lnTo>
                    <a:pt x="147" y="0"/>
                  </a:lnTo>
                  <a:lnTo>
                    <a:pt x="253" y="120"/>
                  </a:lnTo>
                  <a:lnTo>
                    <a:pt x="170" y="194"/>
                  </a:lnTo>
                  <a:lnTo>
                    <a:pt x="234" y="265"/>
                  </a:lnTo>
                  <a:lnTo>
                    <a:pt x="15" y="224"/>
                  </a:lnTo>
                  <a:lnTo>
                    <a:pt x="0" y="2"/>
                  </a:lnTo>
                </a:path>
              </a:pathLst>
            </a:custGeom>
            <a:solidFill>
              <a:srgbClr val="CCECFF"/>
            </a:solidFill>
            <a:ln w="12700" cap="rnd" cmpd="sng">
              <a:noFill/>
              <a:prstDash val="solid"/>
              <a:round/>
              <a:headEnd type="none" w="med" len="med"/>
              <a:tailEnd type="none" w="med" len="med"/>
            </a:ln>
            <a:effectLst/>
          </p:spPr>
          <p:txBody>
            <a:bodyPr/>
            <a:lstStyle/>
            <a:p>
              <a:endParaRPr lang="pt-BR"/>
            </a:p>
          </p:txBody>
        </p:sp>
        <p:sp>
          <p:nvSpPr>
            <p:cNvPr id="198683" name="Rectangle 27"/>
            <p:cNvSpPr>
              <a:spLocks noChangeArrowheads="1"/>
            </p:cNvSpPr>
            <p:nvPr/>
          </p:nvSpPr>
          <p:spPr bwMode="auto">
            <a:xfrm>
              <a:off x="1436" y="3176"/>
              <a:ext cx="241" cy="210"/>
            </a:xfrm>
            <a:prstGeom prst="rect">
              <a:avLst/>
            </a:prstGeom>
            <a:noFill/>
            <a:ln w="12700">
              <a:noFill/>
              <a:miter lim="800000"/>
              <a:headEnd/>
              <a:tailEnd/>
            </a:ln>
            <a:effectLst/>
          </p:spPr>
          <p:txBody>
            <a:bodyPr wrap="none" lIns="90488" tIns="44450" rIns="90488" bIns="44450">
              <a:spAutoFit/>
            </a:bodyPr>
            <a:lstStyle/>
            <a:p>
              <a:pPr algn="l"/>
              <a:r>
                <a:rPr lang="en-US" sz="1600" i="1"/>
                <a:t>L</a:t>
              </a:r>
              <a:r>
                <a:rPr lang="en-US" sz="1600" i="1" baseline="-25000"/>
                <a:t>3</a:t>
              </a:r>
            </a:p>
          </p:txBody>
        </p:sp>
        <p:sp>
          <p:nvSpPr>
            <p:cNvPr id="198689" name="Rectangle 33"/>
            <p:cNvSpPr>
              <a:spLocks noChangeArrowheads="1"/>
            </p:cNvSpPr>
            <p:nvPr/>
          </p:nvSpPr>
          <p:spPr bwMode="auto">
            <a:xfrm>
              <a:off x="1724" y="3404"/>
              <a:ext cx="370" cy="364"/>
            </a:xfrm>
            <a:prstGeom prst="rect">
              <a:avLst/>
            </a:prstGeom>
            <a:noFill/>
            <a:ln w="12700">
              <a:noFill/>
              <a:miter lim="800000"/>
              <a:headEnd/>
              <a:tailEnd/>
            </a:ln>
            <a:effectLst/>
          </p:spPr>
          <p:txBody>
            <a:bodyPr wrap="none" lIns="90488" tIns="44450" rIns="90488" bIns="44450">
              <a:spAutoFit/>
            </a:bodyPr>
            <a:lstStyle/>
            <a:p>
              <a:pPr algn="l"/>
              <a:r>
                <a:rPr lang="en-US" sz="1600"/>
                <a:t>(</a:t>
              </a:r>
              <a:r>
                <a:rPr lang="en-US" sz="1600" i="1"/>
                <a:t>I</a:t>
              </a:r>
              <a:r>
                <a:rPr lang="en-US" sz="1600"/>
                <a:t> =</a:t>
              </a:r>
            </a:p>
            <a:p>
              <a:pPr algn="l"/>
              <a:r>
                <a:rPr lang="en-US" sz="1600"/>
                <a:t>$40)</a:t>
              </a:r>
            </a:p>
          </p:txBody>
        </p:sp>
        <p:sp>
          <p:nvSpPr>
            <p:cNvPr id="198690" name="Rectangle 34"/>
            <p:cNvSpPr>
              <a:spLocks noChangeArrowheads="1"/>
            </p:cNvSpPr>
            <p:nvPr/>
          </p:nvSpPr>
          <p:spPr bwMode="auto">
            <a:xfrm>
              <a:off x="3714" y="2280"/>
              <a:ext cx="1674" cy="756"/>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Uma redução da renda</a:t>
              </a:r>
            </a:p>
            <a:p>
              <a:r>
                <a:rPr lang="en-US"/>
                <a:t>desloca a linha do </a:t>
              </a:r>
            </a:p>
            <a:p>
              <a:r>
                <a:rPr lang="en-US"/>
                <a:t>orçamento </a:t>
              </a:r>
            </a:p>
            <a:p>
              <a:r>
                <a:rPr lang="en-US"/>
                <a:t>para a esquerda</a:t>
              </a:r>
            </a:p>
          </p:txBody>
        </p:sp>
      </p:grpSp>
      <p:sp>
        <p:nvSpPr>
          <p:cNvPr id="198694" name="Text Box 38"/>
          <p:cNvSpPr txBox="1">
            <a:spLocks noChangeArrowheads="1"/>
          </p:cNvSpPr>
          <p:nvPr/>
        </p:nvSpPr>
        <p:spPr bwMode="auto">
          <a:xfrm>
            <a:off x="3335338" y="904875"/>
            <a:ext cx="5808662" cy="866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Efeitos de uma modificação na renda</a:t>
            </a:r>
          </a:p>
          <a:p>
            <a:r>
              <a:rPr lang="en-US" sz="2500"/>
              <a:t>sobre a linha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8691"/>
                                        </p:tgtEl>
                                        <p:attrNameLst>
                                          <p:attrName>style.visibility</p:attrName>
                                        </p:attrNameLst>
                                      </p:cBhvr>
                                      <p:to>
                                        <p:strVal val="visible"/>
                                      </p:to>
                                    </p:set>
                                    <p:animEffect transition="in" filter="wipe(left)">
                                      <p:cBhvr>
                                        <p:cTn id="7" dur="500"/>
                                        <p:tgtEl>
                                          <p:spTgt spid="1986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8692"/>
                                        </p:tgtEl>
                                        <p:attrNameLst>
                                          <p:attrName>style.visibility</p:attrName>
                                        </p:attrNameLst>
                                      </p:cBhvr>
                                      <p:to>
                                        <p:strVal val="visible"/>
                                      </p:to>
                                    </p:set>
                                    <p:animEffect transition="in" filter="wipe(left)">
                                      <p:cBhvr>
                                        <p:cTn id="12" dur="500"/>
                                        <p:tgtEl>
                                          <p:spTgt spid="19869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8693"/>
                                        </p:tgtEl>
                                        <p:attrNameLst>
                                          <p:attrName>style.visibility</p:attrName>
                                        </p:attrNameLst>
                                      </p:cBhvr>
                                      <p:to>
                                        <p:strVal val="visible"/>
                                      </p:to>
                                    </p:set>
                                    <p:animEffect transition="in" filter="wipe(left)">
                                      <p:cBhvr>
                                        <p:cTn id="17" dur="500"/>
                                        <p:tgtEl>
                                          <p:spTgt spid="198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4EF08659-CA51-45A9-97CA-3245267ACE14}" type="slidenum">
              <a:rPr lang="en-US"/>
              <a:pPr/>
              <a:t>59</a:t>
            </a:fld>
            <a:endParaRPr lang="en-US" b="0">
              <a:latin typeface="Times New Roman" pitchFamily="18" charset="0"/>
            </a:endParaRPr>
          </a:p>
        </p:txBody>
      </p:sp>
      <p:sp>
        <p:nvSpPr>
          <p:cNvPr id="2007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07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070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070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0710" name="Rectangle 6"/>
          <p:cNvSpPr>
            <a:spLocks noGrp="1" noChangeArrowheads="1"/>
          </p:cNvSpPr>
          <p:nvPr>
            <p:ph type="title"/>
          </p:nvPr>
        </p:nvSpPr>
        <p:spPr>
          <a:noFill/>
          <a:ln/>
        </p:spPr>
        <p:txBody>
          <a:bodyPr/>
          <a:lstStyle/>
          <a:p>
            <a:r>
              <a:rPr lang="pt-BR"/>
              <a:t>Restrições orçamentárias</a:t>
            </a:r>
          </a:p>
        </p:txBody>
      </p:sp>
      <p:sp>
        <p:nvSpPr>
          <p:cNvPr id="200711" name="Rectangle 7"/>
          <p:cNvSpPr>
            <a:spLocks noGrp="1" noChangeArrowheads="1"/>
          </p:cNvSpPr>
          <p:nvPr>
            <p:ph type="body" idx="1"/>
          </p:nvPr>
        </p:nvSpPr>
        <p:spPr>
          <a:xfrm>
            <a:off x="1143000" y="2324100"/>
            <a:ext cx="7772400" cy="3619500"/>
          </a:xfrm>
          <a:noFill/>
          <a:ln/>
        </p:spPr>
        <p:txBody>
          <a:bodyPr/>
          <a:lstStyle/>
          <a:p>
            <a:pPr lvl="1">
              <a:spcBef>
                <a:spcPct val="70000"/>
              </a:spcBef>
            </a:pPr>
            <a:r>
              <a:rPr lang="pt-BR"/>
              <a:t>Modificações nos preços</a:t>
            </a:r>
          </a:p>
          <a:p>
            <a:pPr lvl="2">
              <a:spcBef>
                <a:spcPct val="35000"/>
              </a:spcBef>
            </a:pPr>
            <a:r>
              <a:rPr lang="pt-BR"/>
              <a:t>Se o preço de uma mercadoria aumenta, a linha do orçamento sofre uma rotação para a esquerda em torno do intercepto da outra mercadoria.</a:t>
            </a:r>
          </a:p>
        </p:txBody>
      </p:sp>
      <p:sp>
        <p:nvSpPr>
          <p:cNvPr id="200712" name="Text Box 8"/>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66D23E8F-BE81-4D3A-8B71-2D6070810D89}" type="slidenum">
              <a:rPr lang="en-US"/>
              <a:pPr/>
              <a:t>6</a:t>
            </a:fld>
            <a:endParaRPr lang="en-US" b="0">
              <a:latin typeface="Times New Roman" pitchFamily="18" charset="0"/>
            </a:endParaRPr>
          </a:p>
        </p:txBody>
      </p:sp>
      <p:sp>
        <p:nvSpPr>
          <p:cNvPr id="860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60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6020" name="Rectangle 4"/>
          <p:cNvSpPr>
            <a:spLocks noGrp="1" noChangeArrowheads="1"/>
          </p:cNvSpPr>
          <p:nvPr>
            <p:ph type="title"/>
          </p:nvPr>
        </p:nvSpPr>
        <p:spPr>
          <a:xfrm>
            <a:off x="550863" y="190500"/>
            <a:ext cx="8085137" cy="781050"/>
          </a:xfrm>
          <a:noFill/>
          <a:ln/>
        </p:spPr>
        <p:txBody>
          <a:bodyPr/>
          <a:lstStyle/>
          <a:p>
            <a:r>
              <a:rPr lang="pt-BR"/>
              <a:t>Introdução</a:t>
            </a:r>
          </a:p>
        </p:txBody>
      </p:sp>
      <p:sp>
        <p:nvSpPr>
          <p:cNvPr id="86021" name="Rectangle 5"/>
          <p:cNvSpPr>
            <a:spLocks noGrp="1" noChangeArrowheads="1"/>
          </p:cNvSpPr>
          <p:nvPr>
            <p:ph type="body" idx="1"/>
          </p:nvPr>
        </p:nvSpPr>
        <p:spPr>
          <a:noFill/>
          <a:ln/>
        </p:spPr>
        <p:txBody>
          <a:bodyPr/>
          <a:lstStyle/>
          <a:p>
            <a:pPr>
              <a:lnSpc>
                <a:spcPct val="90000"/>
              </a:lnSpc>
              <a:spcBef>
                <a:spcPct val="70000"/>
              </a:spcBef>
            </a:pPr>
            <a:r>
              <a:rPr lang="pt-BR"/>
              <a:t>Quando o programa de tíquetes de alimentação foi instituído no início dos anos 60, os formuladores do programa tiveram de determinar se os tíquetes realmente proporcionariam mais alimentos aos beneficiários ou se simplesmente subsidiariam as compras de alimentos que teriam sido realizadas independentemente do programa.</a:t>
            </a:r>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3691DA74-C26A-46C3-8E79-18B6A8F11978}" type="slidenum">
              <a:rPr lang="en-US"/>
              <a:pPr/>
              <a:t>60</a:t>
            </a:fld>
            <a:endParaRPr lang="en-US" b="0">
              <a:latin typeface="Times New Roman" pitchFamily="18" charset="0"/>
            </a:endParaRPr>
          </a:p>
        </p:txBody>
      </p:sp>
      <p:sp>
        <p:nvSpPr>
          <p:cNvPr id="415746"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5747"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5748"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5749"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5750" name="Rectangle 1030"/>
          <p:cNvSpPr>
            <a:spLocks noGrp="1" noChangeArrowheads="1"/>
          </p:cNvSpPr>
          <p:nvPr>
            <p:ph type="title"/>
          </p:nvPr>
        </p:nvSpPr>
        <p:spPr>
          <a:noFill/>
          <a:ln/>
        </p:spPr>
        <p:txBody>
          <a:bodyPr/>
          <a:lstStyle/>
          <a:p>
            <a:r>
              <a:rPr lang="pt-BR"/>
              <a:t>Restrições orçamentárias</a:t>
            </a:r>
          </a:p>
        </p:txBody>
      </p:sp>
      <p:sp>
        <p:nvSpPr>
          <p:cNvPr id="415751" name="Rectangle 1031"/>
          <p:cNvSpPr>
            <a:spLocks noGrp="1" noChangeArrowheads="1"/>
          </p:cNvSpPr>
          <p:nvPr>
            <p:ph type="body" idx="1"/>
          </p:nvPr>
        </p:nvSpPr>
        <p:spPr>
          <a:xfrm>
            <a:off x="1143000" y="2273300"/>
            <a:ext cx="7772400" cy="3670300"/>
          </a:xfrm>
          <a:noFill/>
          <a:ln/>
        </p:spPr>
        <p:txBody>
          <a:bodyPr/>
          <a:lstStyle/>
          <a:p>
            <a:pPr lvl="1">
              <a:spcBef>
                <a:spcPct val="70000"/>
              </a:spcBef>
            </a:pPr>
            <a:r>
              <a:rPr lang="pt-BR"/>
              <a:t>Modificações nos preços</a:t>
            </a:r>
          </a:p>
          <a:p>
            <a:pPr lvl="2">
              <a:spcBef>
                <a:spcPct val="35000"/>
              </a:spcBef>
            </a:pPr>
            <a:r>
              <a:rPr lang="pt-BR"/>
              <a:t>Se o preço de uma mercadoria diminui, a linha do orçamento sofre uma rotação para a direita em torno do intercepto da outra mercadoria.</a:t>
            </a:r>
          </a:p>
        </p:txBody>
      </p:sp>
      <p:sp>
        <p:nvSpPr>
          <p:cNvPr id="415752"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39" name="Espaço Reservado para Número de Slide 4"/>
          <p:cNvSpPr>
            <a:spLocks noGrp="1"/>
          </p:cNvSpPr>
          <p:nvPr>
            <p:ph type="sldNum" sz="quarter" idx="11"/>
          </p:nvPr>
        </p:nvSpPr>
        <p:spPr/>
        <p:txBody>
          <a:bodyPr/>
          <a:lstStyle/>
          <a:p>
            <a:r>
              <a:rPr lang="en-US"/>
              <a:t>Slide </a:t>
            </a:r>
            <a:fld id="{B9809C94-E49C-44DB-9504-F8AE9F08C9D1}" type="slidenum">
              <a:rPr lang="en-US"/>
              <a:pPr/>
              <a:t>61</a:t>
            </a:fld>
            <a:endParaRPr lang="en-US" b="0">
              <a:latin typeface="Times New Roman" pitchFamily="18" charset="0"/>
            </a:endParaRPr>
          </a:p>
        </p:txBody>
      </p:sp>
      <p:sp>
        <p:nvSpPr>
          <p:cNvPr id="2068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54" name="Rectangle 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55" name="Rectangle 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56" name="Rectangle 8"/>
          <p:cNvSpPr>
            <a:spLocks noGrp="1" noChangeArrowheads="1"/>
          </p:cNvSpPr>
          <p:nvPr>
            <p:ph type="title"/>
          </p:nvPr>
        </p:nvSpPr>
        <p:spPr>
          <a:xfrm>
            <a:off x="588963" y="0"/>
            <a:ext cx="7983537" cy="781050"/>
          </a:xfrm>
          <a:noFill/>
          <a:ln/>
        </p:spPr>
        <p:txBody>
          <a:bodyPr/>
          <a:lstStyle/>
          <a:p>
            <a:r>
              <a:rPr lang="pt-BR"/>
              <a:t>Restrições orçamentárias</a:t>
            </a:r>
          </a:p>
        </p:txBody>
      </p:sp>
      <p:sp>
        <p:nvSpPr>
          <p:cNvPr id="206857"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58"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59" name="Rectangle 11"/>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6860" name="Rectangle 12"/>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6862" name="Line 14"/>
          <p:cNvSpPr>
            <a:spLocks noChangeShapeType="1"/>
          </p:cNvSpPr>
          <p:nvPr/>
        </p:nvSpPr>
        <p:spPr bwMode="auto">
          <a:xfrm>
            <a:off x="231933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206863" name="Rectangle 15"/>
          <p:cNvSpPr>
            <a:spLocks noChangeArrowheads="1"/>
          </p:cNvSpPr>
          <p:nvPr/>
        </p:nvSpPr>
        <p:spPr bwMode="auto">
          <a:xfrm>
            <a:off x="6661150" y="5632450"/>
            <a:ext cx="2405063" cy="608013"/>
          </a:xfrm>
          <a:prstGeom prst="rect">
            <a:avLst/>
          </a:prstGeom>
          <a:noFill/>
          <a:ln w="12700">
            <a:noFill/>
            <a:miter lim="800000"/>
            <a:headEnd/>
            <a:tailEnd/>
          </a:ln>
          <a:effectLst/>
        </p:spPr>
        <p:txBody>
          <a:bodyPr wrap="none" lIns="90488" tIns="44450" rIns="90488" bIns="44450">
            <a:spAutoFit/>
          </a:bodyPr>
          <a:lstStyle/>
          <a:p>
            <a:pPr algn="l"/>
            <a:r>
              <a:rPr lang="en-US"/>
              <a:t>Alimento</a:t>
            </a:r>
          </a:p>
          <a:p>
            <a:pPr algn="l"/>
            <a:r>
              <a:rPr lang="en-US" sz="1600"/>
              <a:t>(unidades por semana)</a:t>
            </a:r>
          </a:p>
        </p:txBody>
      </p:sp>
      <p:sp>
        <p:nvSpPr>
          <p:cNvPr id="206864" name="Rectangle 16"/>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06865" name="Rectangle 17"/>
          <p:cNvSpPr>
            <a:spLocks noChangeArrowheads="1"/>
          </p:cNvSpPr>
          <p:nvPr/>
        </p:nvSpPr>
        <p:spPr bwMode="auto">
          <a:xfrm>
            <a:off x="371633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06866" name="Rectangle 18"/>
          <p:cNvSpPr>
            <a:spLocks noChangeArrowheads="1"/>
          </p:cNvSpPr>
          <p:nvPr/>
        </p:nvSpPr>
        <p:spPr bwMode="auto">
          <a:xfrm>
            <a:off x="4751388" y="5903913"/>
            <a:ext cx="561975" cy="363537"/>
          </a:xfrm>
          <a:prstGeom prst="rect">
            <a:avLst/>
          </a:prstGeom>
          <a:noFill/>
          <a:ln w="12700">
            <a:noFill/>
            <a:miter lim="800000"/>
            <a:headEnd/>
            <a:tailEnd/>
          </a:ln>
          <a:effectLst/>
        </p:spPr>
        <p:txBody>
          <a:bodyPr wrap="none" lIns="90488" tIns="44450" rIns="90488" bIns="44450">
            <a:spAutoFit/>
          </a:bodyPr>
          <a:lstStyle/>
          <a:p>
            <a:pPr algn="l"/>
            <a:r>
              <a:rPr lang="en-US"/>
              <a:t>120</a:t>
            </a:r>
          </a:p>
        </p:txBody>
      </p:sp>
      <p:sp>
        <p:nvSpPr>
          <p:cNvPr id="206867" name="Rectangle 19"/>
          <p:cNvSpPr>
            <a:spLocks noChangeArrowheads="1"/>
          </p:cNvSpPr>
          <p:nvPr/>
        </p:nvSpPr>
        <p:spPr bwMode="auto">
          <a:xfrm>
            <a:off x="5938838" y="5903913"/>
            <a:ext cx="561975" cy="363537"/>
          </a:xfrm>
          <a:prstGeom prst="rect">
            <a:avLst/>
          </a:prstGeom>
          <a:noFill/>
          <a:ln w="12700">
            <a:noFill/>
            <a:miter lim="800000"/>
            <a:headEnd/>
            <a:tailEnd/>
          </a:ln>
          <a:effectLst/>
        </p:spPr>
        <p:txBody>
          <a:bodyPr wrap="none" lIns="90488" tIns="44450" rIns="90488" bIns="44450">
            <a:spAutoFit/>
          </a:bodyPr>
          <a:lstStyle/>
          <a:p>
            <a:pPr algn="l"/>
            <a:r>
              <a:rPr lang="en-US"/>
              <a:t>160</a:t>
            </a:r>
          </a:p>
        </p:txBody>
      </p:sp>
      <p:sp>
        <p:nvSpPr>
          <p:cNvPr id="206868" name="Rectangle 20"/>
          <p:cNvSpPr>
            <a:spLocks noChangeArrowheads="1"/>
          </p:cNvSpPr>
          <p:nvPr/>
        </p:nvSpPr>
        <p:spPr bwMode="auto">
          <a:xfrm>
            <a:off x="26812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06869" name="Rectangle 21"/>
          <p:cNvSpPr>
            <a:spLocks noChangeArrowheads="1"/>
          </p:cNvSpPr>
          <p:nvPr/>
        </p:nvSpPr>
        <p:spPr bwMode="auto">
          <a:xfrm>
            <a:off x="1862138" y="3614738"/>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40</a:t>
            </a:r>
            <a:endParaRPr lang="en-US" sz="2400" b="0"/>
          </a:p>
        </p:txBody>
      </p:sp>
      <p:grpSp>
        <p:nvGrpSpPr>
          <p:cNvPr id="206882" name="Group 34"/>
          <p:cNvGrpSpPr>
            <a:grpSpLocks/>
          </p:cNvGrpSpPr>
          <p:nvPr/>
        </p:nvGrpSpPr>
        <p:grpSpPr bwMode="auto">
          <a:xfrm>
            <a:off x="2317750" y="3841750"/>
            <a:ext cx="2400300" cy="2076450"/>
            <a:chOff x="1460" y="2420"/>
            <a:chExt cx="1512" cy="1308"/>
          </a:xfrm>
        </p:grpSpPr>
        <p:sp>
          <p:nvSpPr>
            <p:cNvPr id="206870" name="Line 22"/>
            <p:cNvSpPr>
              <a:spLocks noChangeShapeType="1"/>
            </p:cNvSpPr>
            <p:nvPr/>
          </p:nvSpPr>
          <p:spPr bwMode="auto">
            <a:xfrm>
              <a:off x="1460" y="2420"/>
              <a:ext cx="972" cy="1308"/>
            </a:xfrm>
            <a:prstGeom prst="line">
              <a:avLst/>
            </a:prstGeom>
            <a:noFill/>
            <a:ln w="50800">
              <a:solidFill>
                <a:srgbClr val="0033CC"/>
              </a:solidFill>
              <a:round/>
              <a:headEnd/>
              <a:tailEnd/>
            </a:ln>
            <a:effectLst/>
          </p:spPr>
          <p:txBody>
            <a:bodyPr wrap="none" anchor="ctr"/>
            <a:lstStyle/>
            <a:p>
              <a:endParaRPr lang="pt-BR"/>
            </a:p>
          </p:txBody>
        </p:sp>
        <p:sp>
          <p:nvSpPr>
            <p:cNvPr id="206871" name="Rectangle 23"/>
            <p:cNvSpPr>
              <a:spLocks noChangeArrowheads="1"/>
            </p:cNvSpPr>
            <p:nvPr/>
          </p:nvSpPr>
          <p:spPr bwMode="auto">
            <a:xfrm>
              <a:off x="2300" y="3356"/>
              <a:ext cx="672" cy="248"/>
            </a:xfrm>
            <a:prstGeom prst="rect">
              <a:avLst/>
            </a:prstGeom>
            <a:noFill/>
            <a:ln w="12700">
              <a:noFill/>
              <a:miter lim="800000"/>
              <a:headEnd/>
              <a:tailEnd/>
            </a:ln>
            <a:effectLst/>
          </p:spPr>
          <p:txBody>
            <a:bodyPr wrap="none" lIns="90488" tIns="44450" rIns="90488" bIns="44450">
              <a:spAutoFit/>
            </a:bodyPr>
            <a:lstStyle/>
            <a:p>
              <a:pPr algn="l"/>
              <a:r>
                <a:rPr lang="en-US" sz="2000"/>
                <a:t>(</a:t>
              </a:r>
              <a:r>
                <a:rPr lang="en-US" sz="2000" i="1"/>
                <a:t>P</a:t>
              </a:r>
              <a:r>
                <a:rPr lang="en-US" sz="2000" i="1" baseline="-25000"/>
                <a:t>A</a:t>
              </a:r>
              <a:r>
                <a:rPr lang="en-US" sz="2000"/>
                <a:t> = 1)</a:t>
              </a:r>
            </a:p>
          </p:txBody>
        </p:sp>
        <p:sp>
          <p:nvSpPr>
            <p:cNvPr id="206872" name="Rectangle 24"/>
            <p:cNvSpPr>
              <a:spLocks noChangeArrowheads="1"/>
            </p:cNvSpPr>
            <p:nvPr/>
          </p:nvSpPr>
          <p:spPr bwMode="auto">
            <a:xfrm>
              <a:off x="2108" y="3037"/>
              <a:ext cx="302" cy="286"/>
            </a:xfrm>
            <a:prstGeom prst="rect">
              <a:avLst/>
            </a:prstGeom>
            <a:noFill/>
            <a:ln w="12700">
              <a:noFill/>
              <a:miter lim="800000"/>
              <a:headEnd/>
              <a:tailEnd/>
            </a:ln>
            <a:effectLst/>
          </p:spPr>
          <p:txBody>
            <a:bodyPr wrap="none" lIns="90488" tIns="44450" rIns="90488" bIns="44450">
              <a:spAutoFit/>
            </a:bodyPr>
            <a:lstStyle/>
            <a:p>
              <a:pPr algn="l"/>
              <a:r>
                <a:rPr lang="en-US" sz="2400" i="1"/>
                <a:t>L</a:t>
              </a:r>
              <a:r>
                <a:rPr lang="en-US" sz="2400" i="1" baseline="-25000"/>
                <a:t>1</a:t>
              </a:r>
            </a:p>
          </p:txBody>
        </p:sp>
        <p:sp>
          <p:nvSpPr>
            <p:cNvPr id="206873" name="Line 25"/>
            <p:cNvSpPr>
              <a:spLocks noChangeShapeType="1"/>
            </p:cNvSpPr>
            <p:nvPr/>
          </p:nvSpPr>
          <p:spPr bwMode="auto">
            <a:xfrm flipH="1">
              <a:off x="2420" y="3636"/>
              <a:ext cx="252" cy="76"/>
            </a:xfrm>
            <a:prstGeom prst="line">
              <a:avLst/>
            </a:prstGeom>
            <a:noFill/>
            <a:ln w="25400">
              <a:solidFill>
                <a:schemeClr val="tx1"/>
              </a:solidFill>
              <a:round/>
              <a:headEnd/>
              <a:tailEnd type="triangle" w="med" len="med"/>
            </a:ln>
            <a:effectLst/>
          </p:spPr>
          <p:txBody>
            <a:bodyPr wrap="none" anchor="ctr"/>
            <a:lstStyle/>
            <a:p>
              <a:endParaRPr lang="pt-BR"/>
            </a:p>
          </p:txBody>
        </p:sp>
      </p:grpSp>
      <p:grpSp>
        <p:nvGrpSpPr>
          <p:cNvPr id="206885" name="Group 37"/>
          <p:cNvGrpSpPr>
            <a:grpSpLocks/>
          </p:cNvGrpSpPr>
          <p:nvPr/>
        </p:nvGrpSpPr>
        <p:grpSpPr bwMode="auto">
          <a:xfrm>
            <a:off x="1060450" y="1733550"/>
            <a:ext cx="4627563" cy="4292600"/>
            <a:chOff x="668" y="1092"/>
            <a:chExt cx="2915" cy="2704"/>
          </a:xfrm>
        </p:grpSpPr>
        <p:sp>
          <p:nvSpPr>
            <p:cNvPr id="206877" name="Rectangle 29"/>
            <p:cNvSpPr>
              <a:spLocks noChangeArrowheads="1"/>
            </p:cNvSpPr>
            <p:nvPr/>
          </p:nvSpPr>
          <p:spPr bwMode="auto">
            <a:xfrm>
              <a:off x="1653" y="1092"/>
              <a:ext cx="1930" cy="929"/>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 aumento no preço do</a:t>
              </a:r>
            </a:p>
            <a:p>
              <a:r>
                <a:rPr lang="en-US"/>
                <a:t>alimento para $2 modifica </a:t>
              </a:r>
            </a:p>
            <a:p>
              <a:r>
                <a:rPr lang="en-US"/>
                <a:t>a inclinação da linha do </a:t>
              </a:r>
            </a:p>
            <a:p>
              <a:r>
                <a:rPr lang="en-US"/>
                <a:t>orçamento e causa sua </a:t>
              </a:r>
            </a:p>
            <a:p>
              <a:r>
                <a:rPr lang="en-US"/>
                <a:t>rotação para a esquerda.</a:t>
              </a:r>
            </a:p>
          </p:txBody>
        </p:sp>
        <p:sp>
          <p:nvSpPr>
            <p:cNvPr id="206853" name="Line 5"/>
            <p:cNvSpPr>
              <a:spLocks noChangeShapeType="1"/>
            </p:cNvSpPr>
            <p:nvPr/>
          </p:nvSpPr>
          <p:spPr bwMode="auto">
            <a:xfrm>
              <a:off x="1460" y="2420"/>
              <a:ext cx="348" cy="1308"/>
            </a:xfrm>
            <a:prstGeom prst="line">
              <a:avLst/>
            </a:prstGeom>
            <a:noFill/>
            <a:ln w="50800">
              <a:solidFill>
                <a:srgbClr val="99CCFF"/>
              </a:solidFill>
              <a:round/>
              <a:headEnd/>
              <a:tailEnd/>
            </a:ln>
            <a:effectLst/>
          </p:spPr>
          <p:txBody>
            <a:bodyPr wrap="none" anchor="ctr"/>
            <a:lstStyle/>
            <a:p>
              <a:endParaRPr lang="pt-BR"/>
            </a:p>
          </p:txBody>
        </p:sp>
        <p:sp>
          <p:nvSpPr>
            <p:cNvPr id="206878" name="Rectangle 30"/>
            <p:cNvSpPr>
              <a:spLocks noChangeArrowheads="1"/>
            </p:cNvSpPr>
            <p:nvPr/>
          </p:nvSpPr>
          <p:spPr bwMode="auto">
            <a:xfrm>
              <a:off x="1676" y="3037"/>
              <a:ext cx="302" cy="286"/>
            </a:xfrm>
            <a:prstGeom prst="rect">
              <a:avLst/>
            </a:prstGeom>
            <a:noFill/>
            <a:ln w="12700">
              <a:noFill/>
              <a:miter lim="800000"/>
              <a:headEnd/>
              <a:tailEnd/>
            </a:ln>
            <a:effectLst/>
          </p:spPr>
          <p:txBody>
            <a:bodyPr wrap="none" lIns="90488" tIns="44450" rIns="90488" bIns="44450">
              <a:spAutoFit/>
            </a:bodyPr>
            <a:lstStyle/>
            <a:p>
              <a:pPr algn="l"/>
              <a:r>
                <a:rPr lang="en-US" sz="2400" i="1"/>
                <a:t>L</a:t>
              </a:r>
              <a:r>
                <a:rPr lang="en-US" sz="2400" i="1" baseline="-25000"/>
                <a:t>3</a:t>
              </a:r>
            </a:p>
          </p:txBody>
        </p:sp>
        <p:sp>
          <p:nvSpPr>
            <p:cNvPr id="206879" name="Rectangle 31"/>
            <p:cNvSpPr>
              <a:spLocks noChangeArrowheads="1"/>
            </p:cNvSpPr>
            <p:nvPr/>
          </p:nvSpPr>
          <p:spPr bwMode="auto">
            <a:xfrm>
              <a:off x="668" y="3548"/>
              <a:ext cx="657" cy="248"/>
            </a:xfrm>
            <a:prstGeom prst="rect">
              <a:avLst/>
            </a:prstGeom>
            <a:noFill/>
            <a:ln w="12700">
              <a:noFill/>
              <a:miter lim="800000"/>
              <a:headEnd/>
              <a:tailEnd/>
            </a:ln>
            <a:effectLst/>
          </p:spPr>
          <p:txBody>
            <a:bodyPr wrap="none" lIns="90488" tIns="44450" rIns="90488" bIns="44450">
              <a:spAutoFit/>
            </a:bodyPr>
            <a:lstStyle/>
            <a:p>
              <a:pPr algn="l"/>
              <a:r>
                <a:rPr lang="en-US" sz="2000"/>
                <a:t>(</a:t>
              </a:r>
              <a:r>
                <a:rPr lang="en-US" sz="2000" i="1"/>
                <a:t>P</a:t>
              </a:r>
              <a:r>
                <a:rPr lang="en-US" sz="2000" i="1" baseline="-25000"/>
                <a:t>A </a:t>
              </a:r>
              <a:r>
                <a:rPr lang="en-US" sz="2000"/>
                <a:t>= 2)</a:t>
              </a:r>
            </a:p>
          </p:txBody>
        </p:sp>
        <p:sp>
          <p:nvSpPr>
            <p:cNvPr id="206880" name="Line 32"/>
            <p:cNvSpPr>
              <a:spLocks noChangeShapeType="1"/>
            </p:cNvSpPr>
            <p:nvPr/>
          </p:nvSpPr>
          <p:spPr bwMode="auto">
            <a:xfrm flipV="1">
              <a:off x="1282" y="3618"/>
              <a:ext cx="460" cy="108"/>
            </a:xfrm>
            <a:prstGeom prst="line">
              <a:avLst/>
            </a:prstGeom>
            <a:noFill/>
            <a:ln w="25400">
              <a:solidFill>
                <a:schemeClr val="tx1"/>
              </a:solidFill>
              <a:round/>
              <a:headEnd/>
              <a:tailEnd type="triangle" w="med" len="med"/>
            </a:ln>
            <a:effectLst/>
          </p:spPr>
          <p:txBody>
            <a:bodyPr wrap="none" anchor="ctr"/>
            <a:lstStyle/>
            <a:p>
              <a:endParaRPr lang="pt-BR"/>
            </a:p>
          </p:txBody>
        </p:sp>
      </p:grpSp>
      <p:grpSp>
        <p:nvGrpSpPr>
          <p:cNvPr id="206883" name="Group 35"/>
          <p:cNvGrpSpPr>
            <a:grpSpLocks/>
          </p:cNvGrpSpPr>
          <p:nvPr/>
        </p:nvGrpSpPr>
        <p:grpSpPr bwMode="auto">
          <a:xfrm>
            <a:off x="2317750" y="3390900"/>
            <a:ext cx="6813550" cy="2527300"/>
            <a:chOff x="1460" y="2136"/>
            <a:chExt cx="4292" cy="1592"/>
          </a:xfrm>
        </p:grpSpPr>
        <p:sp>
          <p:nvSpPr>
            <p:cNvPr id="206852" name="Line 4"/>
            <p:cNvSpPr>
              <a:spLocks noChangeShapeType="1"/>
            </p:cNvSpPr>
            <p:nvPr/>
          </p:nvSpPr>
          <p:spPr bwMode="auto">
            <a:xfrm>
              <a:off x="1460" y="2420"/>
              <a:ext cx="2412" cy="1308"/>
            </a:xfrm>
            <a:prstGeom prst="line">
              <a:avLst/>
            </a:prstGeom>
            <a:noFill/>
            <a:ln w="50800">
              <a:solidFill>
                <a:srgbClr val="99CCFF"/>
              </a:solidFill>
              <a:round/>
              <a:headEnd/>
              <a:tailEnd/>
            </a:ln>
            <a:effectLst/>
          </p:spPr>
          <p:txBody>
            <a:bodyPr wrap="none" anchor="ctr"/>
            <a:lstStyle/>
            <a:p>
              <a:endParaRPr lang="pt-BR"/>
            </a:p>
          </p:txBody>
        </p:sp>
        <p:sp>
          <p:nvSpPr>
            <p:cNvPr id="206874" name="Rectangle 26"/>
            <p:cNvSpPr>
              <a:spLocks noChangeArrowheads="1"/>
            </p:cNvSpPr>
            <p:nvPr/>
          </p:nvSpPr>
          <p:spPr bwMode="auto">
            <a:xfrm>
              <a:off x="3548" y="3356"/>
              <a:ext cx="805" cy="248"/>
            </a:xfrm>
            <a:prstGeom prst="rect">
              <a:avLst/>
            </a:prstGeom>
            <a:noFill/>
            <a:ln w="12700">
              <a:noFill/>
              <a:miter lim="800000"/>
              <a:headEnd/>
              <a:tailEnd/>
            </a:ln>
            <a:effectLst/>
          </p:spPr>
          <p:txBody>
            <a:bodyPr wrap="none" lIns="90488" tIns="44450" rIns="90488" bIns="44450">
              <a:spAutoFit/>
            </a:bodyPr>
            <a:lstStyle/>
            <a:p>
              <a:pPr algn="l"/>
              <a:r>
                <a:rPr lang="en-US" sz="2000"/>
                <a:t>(</a:t>
              </a:r>
              <a:r>
                <a:rPr lang="en-US" sz="2000" i="1"/>
                <a:t>P</a:t>
              </a:r>
              <a:r>
                <a:rPr lang="en-US" sz="2000" i="1" baseline="-25000"/>
                <a:t>A</a:t>
              </a:r>
              <a:r>
                <a:rPr lang="en-US" sz="2000"/>
                <a:t> = 1/2)</a:t>
              </a:r>
            </a:p>
          </p:txBody>
        </p:sp>
        <p:sp>
          <p:nvSpPr>
            <p:cNvPr id="206875" name="Rectangle 27"/>
            <p:cNvSpPr>
              <a:spLocks noChangeArrowheads="1"/>
            </p:cNvSpPr>
            <p:nvPr/>
          </p:nvSpPr>
          <p:spPr bwMode="auto">
            <a:xfrm>
              <a:off x="3164" y="3037"/>
              <a:ext cx="302" cy="286"/>
            </a:xfrm>
            <a:prstGeom prst="rect">
              <a:avLst/>
            </a:prstGeom>
            <a:noFill/>
            <a:ln w="12700">
              <a:noFill/>
              <a:miter lim="800000"/>
              <a:headEnd/>
              <a:tailEnd/>
            </a:ln>
            <a:effectLst/>
          </p:spPr>
          <p:txBody>
            <a:bodyPr wrap="none" lIns="90488" tIns="44450" rIns="90488" bIns="44450">
              <a:spAutoFit/>
            </a:bodyPr>
            <a:lstStyle/>
            <a:p>
              <a:pPr algn="l"/>
              <a:r>
                <a:rPr lang="en-US" sz="2400" i="1"/>
                <a:t>L</a:t>
              </a:r>
              <a:r>
                <a:rPr lang="en-US" sz="2400" i="1" baseline="-25000"/>
                <a:t>2</a:t>
              </a:r>
            </a:p>
          </p:txBody>
        </p:sp>
        <p:sp>
          <p:nvSpPr>
            <p:cNvPr id="206876" name="Line 28"/>
            <p:cNvSpPr>
              <a:spLocks noChangeShapeType="1"/>
            </p:cNvSpPr>
            <p:nvPr/>
          </p:nvSpPr>
          <p:spPr bwMode="auto">
            <a:xfrm flipH="1">
              <a:off x="3800" y="3564"/>
              <a:ext cx="156" cy="124"/>
            </a:xfrm>
            <a:prstGeom prst="line">
              <a:avLst/>
            </a:prstGeom>
            <a:noFill/>
            <a:ln w="25400">
              <a:solidFill>
                <a:schemeClr val="tx1"/>
              </a:solidFill>
              <a:round/>
              <a:headEnd/>
              <a:tailEnd type="triangle" w="med" len="med"/>
            </a:ln>
            <a:effectLst/>
          </p:spPr>
          <p:txBody>
            <a:bodyPr wrap="none" anchor="ctr"/>
            <a:lstStyle/>
            <a:p>
              <a:endParaRPr lang="pt-BR"/>
            </a:p>
          </p:txBody>
        </p:sp>
        <p:sp>
          <p:nvSpPr>
            <p:cNvPr id="206881" name="Rectangle 33"/>
            <p:cNvSpPr>
              <a:spLocks noChangeArrowheads="1"/>
            </p:cNvSpPr>
            <p:nvPr/>
          </p:nvSpPr>
          <p:spPr bwMode="auto">
            <a:xfrm>
              <a:off x="3830" y="2136"/>
              <a:ext cx="1922" cy="929"/>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Uma redução no preço do</a:t>
              </a:r>
            </a:p>
            <a:p>
              <a:r>
                <a:rPr lang="en-US"/>
                <a:t>alimento para $0,50 muda </a:t>
              </a:r>
            </a:p>
            <a:p>
              <a:r>
                <a:rPr lang="en-US"/>
                <a:t>a inclinação da linha do </a:t>
              </a:r>
            </a:p>
            <a:p>
              <a:r>
                <a:rPr lang="en-US"/>
                <a:t>orçamento e causa sua </a:t>
              </a:r>
            </a:p>
            <a:p>
              <a:r>
                <a:rPr lang="en-US"/>
                <a:t>rotação para a direita.</a:t>
              </a:r>
            </a:p>
          </p:txBody>
        </p:sp>
      </p:grpSp>
      <p:sp>
        <p:nvSpPr>
          <p:cNvPr id="206861" name="Line 13"/>
          <p:cNvSpPr>
            <a:spLocks noChangeShapeType="1"/>
          </p:cNvSpPr>
          <p:nvPr/>
        </p:nvSpPr>
        <p:spPr bwMode="auto">
          <a:xfrm>
            <a:off x="23241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06886" name="Text Box 38"/>
          <p:cNvSpPr txBox="1">
            <a:spLocks noChangeArrowheads="1"/>
          </p:cNvSpPr>
          <p:nvPr/>
        </p:nvSpPr>
        <p:spPr bwMode="auto">
          <a:xfrm>
            <a:off x="3317875" y="790575"/>
            <a:ext cx="5826125" cy="866775"/>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500"/>
              <a:t>Efeitos de uma modificação no preço</a:t>
            </a:r>
          </a:p>
          <a:p>
            <a:r>
              <a:rPr lang="en-US" sz="2500"/>
              <a:t>sobre a linha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6882"/>
                                        </p:tgtEl>
                                        <p:attrNameLst>
                                          <p:attrName>style.visibility</p:attrName>
                                        </p:attrNameLst>
                                      </p:cBhvr>
                                      <p:to>
                                        <p:strVal val="visible"/>
                                      </p:to>
                                    </p:set>
                                    <p:animEffect transition="in" filter="wipe(left)">
                                      <p:cBhvr>
                                        <p:cTn id="7" dur="500"/>
                                        <p:tgtEl>
                                          <p:spTgt spid="2068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6883"/>
                                        </p:tgtEl>
                                        <p:attrNameLst>
                                          <p:attrName>style.visibility</p:attrName>
                                        </p:attrNameLst>
                                      </p:cBhvr>
                                      <p:to>
                                        <p:strVal val="visible"/>
                                      </p:to>
                                    </p:set>
                                    <p:animEffect transition="in" filter="wipe(left)">
                                      <p:cBhvr>
                                        <p:cTn id="12" dur="500"/>
                                        <p:tgtEl>
                                          <p:spTgt spid="20688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6885"/>
                                        </p:tgtEl>
                                        <p:attrNameLst>
                                          <p:attrName>style.visibility</p:attrName>
                                        </p:attrNameLst>
                                      </p:cBhvr>
                                      <p:to>
                                        <p:strVal val="visible"/>
                                      </p:to>
                                    </p:set>
                                    <p:animEffect transition="in" filter="wipe(left)">
                                      <p:cBhvr>
                                        <p:cTn id="17" dur="500"/>
                                        <p:tgtEl>
                                          <p:spTgt spid="206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C0E846AC-E18C-41FF-8F12-BEAD6B07D693}" type="slidenum">
              <a:rPr lang="en-US"/>
              <a:pPr/>
              <a:t>62</a:t>
            </a:fld>
            <a:endParaRPr lang="en-US" b="0">
              <a:latin typeface="Times New Roman" pitchFamily="18" charset="0"/>
            </a:endParaRPr>
          </a:p>
        </p:txBody>
      </p:sp>
      <p:sp>
        <p:nvSpPr>
          <p:cNvPr id="2088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88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8900"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08901"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08902" name="Rectangle 6"/>
          <p:cNvSpPr>
            <a:spLocks noGrp="1" noChangeArrowheads="1"/>
          </p:cNvSpPr>
          <p:nvPr>
            <p:ph type="title"/>
          </p:nvPr>
        </p:nvSpPr>
        <p:spPr>
          <a:noFill/>
          <a:ln/>
        </p:spPr>
        <p:txBody>
          <a:bodyPr/>
          <a:lstStyle/>
          <a:p>
            <a:r>
              <a:rPr lang="pt-BR"/>
              <a:t>Restrições orçamentárias</a:t>
            </a:r>
          </a:p>
        </p:txBody>
      </p:sp>
      <p:sp>
        <p:nvSpPr>
          <p:cNvPr id="208903" name="Rectangle 7"/>
          <p:cNvSpPr>
            <a:spLocks noGrp="1" noChangeArrowheads="1"/>
          </p:cNvSpPr>
          <p:nvPr>
            <p:ph type="body" idx="1"/>
          </p:nvPr>
        </p:nvSpPr>
        <p:spPr>
          <a:xfrm>
            <a:off x="1143000" y="2527300"/>
            <a:ext cx="7772400" cy="3416300"/>
          </a:xfrm>
          <a:noFill/>
          <a:ln/>
        </p:spPr>
        <p:txBody>
          <a:bodyPr/>
          <a:lstStyle/>
          <a:p>
            <a:pPr lvl="1">
              <a:spcBef>
                <a:spcPct val="70000"/>
              </a:spcBef>
            </a:pPr>
            <a:r>
              <a:rPr lang="pt-BR"/>
              <a:t>Modificações nos preços</a:t>
            </a:r>
          </a:p>
          <a:p>
            <a:pPr lvl="2">
              <a:spcBef>
                <a:spcPct val="35000"/>
              </a:spcBef>
            </a:pPr>
            <a:r>
              <a:rPr lang="pt-BR"/>
              <a:t>Se os preços de ambas as mercadorias aumentam, mas a </a:t>
            </a:r>
            <a:r>
              <a:rPr lang="pt-BR" i="1"/>
              <a:t>razão</a:t>
            </a:r>
            <a:r>
              <a:rPr lang="pt-BR"/>
              <a:t> entre os dois preços permanece inalterada, a inclinação da linha do orçamento não muda.</a:t>
            </a:r>
          </a:p>
        </p:txBody>
      </p:sp>
      <p:sp>
        <p:nvSpPr>
          <p:cNvPr id="208904" name="Text Box 8"/>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FE27B992-722B-4805-8A5F-6173C65FE344}" type="slidenum">
              <a:rPr lang="en-US"/>
              <a:pPr/>
              <a:t>63</a:t>
            </a:fld>
            <a:endParaRPr lang="en-US" b="0">
              <a:latin typeface="Times New Roman" pitchFamily="18" charset="0"/>
            </a:endParaRPr>
          </a:p>
        </p:txBody>
      </p:sp>
      <p:sp>
        <p:nvSpPr>
          <p:cNvPr id="417794"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7795"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7796"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7797"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7798" name="Rectangle 1030"/>
          <p:cNvSpPr>
            <a:spLocks noGrp="1" noChangeArrowheads="1"/>
          </p:cNvSpPr>
          <p:nvPr>
            <p:ph type="title"/>
          </p:nvPr>
        </p:nvSpPr>
        <p:spPr>
          <a:noFill/>
          <a:ln/>
        </p:spPr>
        <p:txBody>
          <a:bodyPr/>
          <a:lstStyle/>
          <a:p>
            <a:r>
              <a:rPr lang="pt-BR"/>
              <a:t>Restrições orçamentárias</a:t>
            </a:r>
          </a:p>
        </p:txBody>
      </p:sp>
      <p:sp>
        <p:nvSpPr>
          <p:cNvPr id="417799" name="Rectangle 1031"/>
          <p:cNvSpPr>
            <a:spLocks noGrp="1" noChangeArrowheads="1"/>
          </p:cNvSpPr>
          <p:nvPr>
            <p:ph type="body" idx="1"/>
          </p:nvPr>
        </p:nvSpPr>
        <p:spPr>
          <a:xfrm>
            <a:off x="1143000" y="2501900"/>
            <a:ext cx="7772400" cy="3441700"/>
          </a:xfrm>
          <a:noFill/>
          <a:ln/>
        </p:spPr>
        <p:txBody>
          <a:bodyPr/>
          <a:lstStyle/>
          <a:p>
            <a:pPr lvl="1">
              <a:spcBef>
                <a:spcPct val="70000"/>
              </a:spcBef>
            </a:pPr>
            <a:r>
              <a:rPr lang="pt-BR"/>
              <a:t>Modificações nos preços</a:t>
            </a:r>
          </a:p>
          <a:p>
            <a:pPr lvl="2">
              <a:spcBef>
                <a:spcPct val="35000"/>
              </a:spcBef>
            </a:pPr>
            <a:r>
              <a:rPr lang="pt-BR"/>
              <a:t>Entretanto, a linha do orçamento sofrerá um deslocamento paralelo para a esquerda.</a:t>
            </a:r>
          </a:p>
        </p:txBody>
      </p:sp>
      <p:sp>
        <p:nvSpPr>
          <p:cNvPr id="417800"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FC761C84-462C-4CF4-8FF5-21FCC58E09D5}" type="slidenum">
              <a:rPr lang="en-US"/>
              <a:pPr/>
              <a:t>64</a:t>
            </a:fld>
            <a:endParaRPr lang="en-US" b="0">
              <a:latin typeface="Times New Roman" pitchFamily="18" charset="0"/>
            </a:endParaRPr>
          </a:p>
        </p:txBody>
      </p:sp>
      <p:sp>
        <p:nvSpPr>
          <p:cNvPr id="2109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09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0948" name="Rectangle 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0949" name="Rectangle 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0950" name="Rectangle 6"/>
          <p:cNvSpPr>
            <a:spLocks noGrp="1" noChangeArrowheads="1"/>
          </p:cNvSpPr>
          <p:nvPr>
            <p:ph type="title"/>
          </p:nvPr>
        </p:nvSpPr>
        <p:spPr>
          <a:noFill/>
          <a:ln/>
        </p:spPr>
        <p:txBody>
          <a:bodyPr/>
          <a:lstStyle/>
          <a:p>
            <a:r>
              <a:rPr lang="pt-BR"/>
              <a:t>Restrições orçamentárias</a:t>
            </a:r>
          </a:p>
        </p:txBody>
      </p:sp>
      <p:sp>
        <p:nvSpPr>
          <p:cNvPr id="210951" name="Rectangle 7"/>
          <p:cNvSpPr>
            <a:spLocks noGrp="1" noChangeArrowheads="1"/>
          </p:cNvSpPr>
          <p:nvPr>
            <p:ph type="body" idx="1"/>
          </p:nvPr>
        </p:nvSpPr>
        <p:spPr>
          <a:xfrm>
            <a:off x="1143000" y="2578100"/>
            <a:ext cx="7772400" cy="3365500"/>
          </a:xfrm>
          <a:noFill/>
          <a:ln/>
        </p:spPr>
        <p:txBody>
          <a:bodyPr/>
          <a:lstStyle/>
          <a:p>
            <a:pPr lvl="1">
              <a:spcBef>
                <a:spcPct val="70000"/>
              </a:spcBef>
            </a:pPr>
            <a:r>
              <a:rPr lang="pt-BR"/>
              <a:t>Modificações nos preços</a:t>
            </a:r>
          </a:p>
          <a:p>
            <a:pPr lvl="2">
              <a:spcBef>
                <a:spcPct val="35000"/>
              </a:spcBef>
            </a:pPr>
            <a:r>
              <a:rPr lang="pt-BR"/>
              <a:t>Se os preços de ambas as mercadorias diminuem, mas a </a:t>
            </a:r>
            <a:r>
              <a:rPr lang="pt-BR" i="1"/>
              <a:t>razão</a:t>
            </a:r>
            <a:r>
              <a:rPr lang="pt-BR"/>
              <a:t> entre os dois preços permanece inalterada, a inclinação da linha do orçamento não muda.</a:t>
            </a:r>
          </a:p>
          <a:p>
            <a:pPr lvl="2">
              <a:spcBef>
                <a:spcPct val="35000"/>
              </a:spcBef>
            </a:pPr>
            <a:endParaRPr lang="pt-BR"/>
          </a:p>
        </p:txBody>
      </p:sp>
      <p:sp>
        <p:nvSpPr>
          <p:cNvPr id="210952" name="Text Box 8"/>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EA8AEA59-161D-47BC-AAB8-CDFDA33D33FA}" type="slidenum">
              <a:rPr lang="en-US"/>
              <a:pPr/>
              <a:t>65</a:t>
            </a:fld>
            <a:endParaRPr lang="en-US" b="0">
              <a:latin typeface="Times New Roman" pitchFamily="18" charset="0"/>
            </a:endParaRPr>
          </a:p>
        </p:txBody>
      </p:sp>
      <p:sp>
        <p:nvSpPr>
          <p:cNvPr id="419842"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9843"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9844" name="Rectangle 102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19845" name="Rectangle 102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19846" name="Rectangle 1030"/>
          <p:cNvSpPr>
            <a:spLocks noGrp="1" noChangeArrowheads="1"/>
          </p:cNvSpPr>
          <p:nvPr>
            <p:ph type="title"/>
          </p:nvPr>
        </p:nvSpPr>
        <p:spPr>
          <a:noFill/>
          <a:ln/>
        </p:spPr>
        <p:txBody>
          <a:bodyPr/>
          <a:lstStyle/>
          <a:p>
            <a:r>
              <a:rPr lang="pt-BR"/>
              <a:t>Restrições orçamentárias</a:t>
            </a:r>
          </a:p>
        </p:txBody>
      </p:sp>
      <p:sp>
        <p:nvSpPr>
          <p:cNvPr id="419847" name="Rectangle 1031"/>
          <p:cNvSpPr>
            <a:spLocks noGrp="1" noChangeArrowheads="1"/>
          </p:cNvSpPr>
          <p:nvPr>
            <p:ph type="body" idx="1"/>
          </p:nvPr>
        </p:nvSpPr>
        <p:spPr>
          <a:xfrm>
            <a:off x="1143000" y="2324100"/>
            <a:ext cx="7772400" cy="3619500"/>
          </a:xfrm>
          <a:noFill/>
          <a:ln/>
        </p:spPr>
        <p:txBody>
          <a:bodyPr/>
          <a:lstStyle/>
          <a:p>
            <a:pPr lvl="1">
              <a:spcBef>
                <a:spcPct val="70000"/>
              </a:spcBef>
            </a:pPr>
            <a:r>
              <a:rPr lang="pt-BR"/>
              <a:t>Modificações nos preços</a:t>
            </a:r>
          </a:p>
          <a:p>
            <a:pPr lvl="2">
              <a:spcBef>
                <a:spcPct val="35000"/>
              </a:spcBef>
            </a:pPr>
            <a:r>
              <a:rPr lang="pt-BR"/>
              <a:t>Entretanto, a linha do orçamento sofrerá um deslocamento paralelo para a direita.</a:t>
            </a:r>
          </a:p>
        </p:txBody>
      </p:sp>
      <p:sp>
        <p:nvSpPr>
          <p:cNvPr id="419848" name="Text Box 1032"/>
          <p:cNvSpPr txBox="1">
            <a:spLocks noChangeArrowheads="1"/>
          </p:cNvSpPr>
          <p:nvPr/>
        </p:nvSpPr>
        <p:spPr bwMode="auto">
          <a:xfrm>
            <a:off x="266700" y="1554163"/>
            <a:ext cx="835025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Efeitos das modificações na renda e nos preços</a:t>
            </a:r>
            <a:endParaRPr lang="en-US" sz="3200"/>
          </a:p>
        </p:txBody>
      </p:sp>
    </p:spTree>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81F1AAD-D38D-4DBE-B877-C896B881885B}" type="slidenum">
              <a:rPr lang="en-US"/>
              <a:pPr/>
              <a:t>66</a:t>
            </a:fld>
            <a:endParaRPr lang="en-US" b="0">
              <a:latin typeface="Times New Roman" pitchFamily="18" charset="0"/>
            </a:endParaRPr>
          </a:p>
        </p:txBody>
      </p:sp>
      <p:sp>
        <p:nvSpPr>
          <p:cNvPr id="2129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29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2996" name="Rectangle 4"/>
          <p:cNvSpPr>
            <a:spLocks noGrp="1" noChangeArrowheads="1"/>
          </p:cNvSpPr>
          <p:nvPr>
            <p:ph type="title"/>
          </p:nvPr>
        </p:nvSpPr>
        <p:spPr>
          <a:xfrm>
            <a:off x="0" y="101600"/>
            <a:ext cx="9918700" cy="781050"/>
          </a:xfrm>
          <a:noFill/>
          <a:ln/>
        </p:spPr>
        <p:txBody>
          <a:bodyPr anchor="ctr"/>
          <a:lstStyle/>
          <a:p>
            <a:r>
              <a:rPr lang="pt-BR" sz="4200"/>
              <a:t>A escolha por parte do consumidor</a:t>
            </a:r>
          </a:p>
        </p:txBody>
      </p:sp>
      <p:sp>
        <p:nvSpPr>
          <p:cNvPr id="212997" name="Rectangle 5"/>
          <p:cNvSpPr>
            <a:spLocks noGrp="1" noChangeArrowheads="1"/>
          </p:cNvSpPr>
          <p:nvPr>
            <p:ph type="body" idx="1"/>
          </p:nvPr>
        </p:nvSpPr>
        <p:spPr>
          <a:noFill/>
          <a:ln/>
        </p:spPr>
        <p:txBody>
          <a:bodyPr/>
          <a:lstStyle/>
          <a:p>
            <a:pPr>
              <a:spcBef>
                <a:spcPct val="70000"/>
              </a:spcBef>
            </a:pPr>
            <a:r>
              <a:rPr lang="pt-BR"/>
              <a:t>Os consumidores escolhem uma combinação de mercadorias que maximiza sua satisfação, dado o orçamento limitado de que dispõem.</a:t>
            </a:r>
          </a:p>
        </p:txBody>
      </p:sp>
    </p:spTree>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86F1AC2D-1923-4D81-BF61-021869F17743}" type="slidenum">
              <a:rPr lang="en-US"/>
              <a:pPr/>
              <a:t>67</a:t>
            </a:fld>
            <a:endParaRPr lang="en-US" b="0">
              <a:latin typeface="Times New Roman" pitchFamily="18" charset="0"/>
            </a:endParaRPr>
          </a:p>
        </p:txBody>
      </p:sp>
      <p:sp>
        <p:nvSpPr>
          <p:cNvPr id="21504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504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5044" name="Rectangle 4"/>
          <p:cNvSpPr>
            <a:spLocks noGrp="1" noChangeArrowheads="1"/>
          </p:cNvSpPr>
          <p:nvPr>
            <p:ph type="title"/>
          </p:nvPr>
        </p:nvSpPr>
        <p:spPr>
          <a:xfrm>
            <a:off x="0" y="190500"/>
            <a:ext cx="9588500" cy="781050"/>
          </a:xfrm>
          <a:noFill/>
          <a:ln/>
        </p:spPr>
        <p:txBody>
          <a:bodyPr anchor="ctr"/>
          <a:lstStyle/>
          <a:p>
            <a:r>
              <a:rPr lang="pt-BR" sz="4200"/>
              <a:t>A escolha por parte do consumidor</a:t>
            </a:r>
          </a:p>
        </p:txBody>
      </p:sp>
      <p:sp>
        <p:nvSpPr>
          <p:cNvPr id="215045" name="Rectangle 5"/>
          <p:cNvSpPr>
            <a:spLocks noGrp="1" noChangeArrowheads="1"/>
          </p:cNvSpPr>
          <p:nvPr>
            <p:ph type="body" idx="1"/>
          </p:nvPr>
        </p:nvSpPr>
        <p:spPr>
          <a:noFill/>
          <a:ln/>
        </p:spPr>
        <p:txBody>
          <a:bodyPr/>
          <a:lstStyle/>
          <a:p>
            <a:pPr>
              <a:spcBef>
                <a:spcPct val="70000"/>
              </a:spcBef>
            </a:pPr>
            <a:r>
              <a:rPr lang="pt-BR"/>
              <a:t>A cesta de mercado ótima deve satisfazer duas condições:</a:t>
            </a:r>
          </a:p>
          <a:p>
            <a:pPr>
              <a:spcBef>
                <a:spcPct val="70000"/>
              </a:spcBef>
              <a:buFont typeface="Wingdings" pitchFamily="2" charset="2"/>
              <a:buNone/>
            </a:pPr>
            <a:r>
              <a:rPr lang="pt-BR"/>
              <a:t>	1. Ela deve estar situada sobre a linha do orçamento.</a:t>
            </a:r>
          </a:p>
          <a:p>
            <a:pPr>
              <a:spcBef>
                <a:spcPct val="70000"/>
              </a:spcBef>
              <a:buFont typeface="Wingdings" pitchFamily="2" charset="2"/>
              <a:buNone/>
            </a:pPr>
            <a:r>
              <a:rPr lang="pt-BR"/>
              <a:t>	2. Ela deve fornecer ao consumidor sua combinação preferida de bens e serviços.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5">
                                            <p:txEl>
                                              <p:pRg st="0" end="0"/>
                                            </p:txEl>
                                          </p:spTgt>
                                        </p:tgtEl>
                                        <p:attrNameLst>
                                          <p:attrName>style.visibility</p:attrName>
                                        </p:attrNameLst>
                                      </p:cBhvr>
                                      <p:to>
                                        <p:strVal val="visible"/>
                                      </p:to>
                                    </p:set>
                                    <p:animEffect transition="in" filter="wipe(left)">
                                      <p:cBhvr>
                                        <p:cTn id="7" dur="500"/>
                                        <p:tgtEl>
                                          <p:spTgt spid="2150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45">
                                            <p:txEl>
                                              <p:pRg st="1" end="1"/>
                                            </p:txEl>
                                          </p:spTgt>
                                        </p:tgtEl>
                                        <p:attrNameLst>
                                          <p:attrName>style.visibility</p:attrName>
                                        </p:attrNameLst>
                                      </p:cBhvr>
                                      <p:to>
                                        <p:strVal val="visible"/>
                                      </p:to>
                                    </p:set>
                                    <p:animEffect transition="in" filter="wipe(left)">
                                      <p:cBhvr>
                                        <p:cTn id="12" dur="500"/>
                                        <p:tgtEl>
                                          <p:spTgt spid="2150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45">
                                            <p:txEl>
                                              <p:pRg st="2" end="2"/>
                                            </p:txEl>
                                          </p:spTgt>
                                        </p:tgtEl>
                                        <p:attrNameLst>
                                          <p:attrName>style.visibility</p:attrName>
                                        </p:attrNameLst>
                                      </p:cBhvr>
                                      <p:to>
                                        <p:strVal val="visible"/>
                                      </p:to>
                                    </p:set>
                                    <p:animEffect transition="in" filter="wipe(left)">
                                      <p:cBhvr>
                                        <p:cTn id="17" dur="500"/>
                                        <p:tgtEl>
                                          <p:spTgt spid="2150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FEB751CC-276A-4B8B-98BC-AE4AFCC7A009}" type="slidenum">
              <a:rPr lang="en-US"/>
              <a:pPr/>
              <a:t>68</a:t>
            </a:fld>
            <a:endParaRPr lang="en-US" b="0">
              <a:latin typeface="Times New Roman" pitchFamily="18" charset="0"/>
            </a:endParaRPr>
          </a:p>
        </p:txBody>
      </p:sp>
      <p:sp>
        <p:nvSpPr>
          <p:cNvPr id="217093" name="Rectangle 5"/>
          <p:cNvSpPr>
            <a:spLocks noGrp="1" noChangeArrowheads="1"/>
          </p:cNvSpPr>
          <p:nvPr>
            <p:ph type="body" idx="1"/>
          </p:nvPr>
        </p:nvSpPr>
        <p:spPr>
          <a:xfrm>
            <a:off x="704850" y="1619250"/>
            <a:ext cx="8039100" cy="704850"/>
          </a:xfrm>
          <a:noFill/>
          <a:ln/>
        </p:spPr>
        <p:txBody>
          <a:bodyPr/>
          <a:lstStyle/>
          <a:p>
            <a:pPr>
              <a:lnSpc>
                <a:spcPct val="90000"/>
              </a:lnSpc>
              <a:spcBef>
                <a:spcPct val="70000"/>
              </a:spcBef>
              <a:buFont typeface="Wingdings" pitchFamily="2" charset="2"/>
              <a:buNone/>
            </a:pPr>
            <a:r>
              <a:rPr lang="pt-BR" sz="2800"/>
              <a:t>Lembre-se de que a inclinação de uma curva de indiferença é dada por:</a:t>
            </a:r>
          </a:p>
        </p:txBody>
      </p:sp>
      <p:sp>
        <p:nvSpPr>
          <p:cNvPr id="2170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70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7092" name="Rectangle 4"/>
          <p:cNvSpPr>
            <a:spLocks noGrp="1" noChangeArrowheads="1"/>
          </p:cNvSpPr>
          <p:nvPr>
            <p:ph type="title"/>
          </p:nvPr>
        </p:nvSpPr>
        <p:spPr>
          <a:xfrm>
            <a:off x="0" y="190500"/>
            <a:ext cx="9398000" cy="781050"/>
          </a:xfrm>
          <a:noFill/>
          <a:ln/>
        </p:spPr>
        <p:txBody>
          <a:bodyPr anchor="ctr"/>
          <a:lstStyle/>
          <a:p>
            <a:r>
              <a:rPr lang="pt-BR" sz="4200"/>
              <a:t>A escolha por parte do consumidor</a:t>
            </a:r>
          </a:p>
        </p:txBody>
      </p:sp>
      <p:sp>
        <p:nvSpPr>
          <p:cNvPr id="217096" name="Rectangle 8"/>
          <p:cNvSpPr>
            <a:spLocks noChangeArrowheads="1"/>
          </p:cNvSpPr>
          <p:nvPr/>
        </p:nvSpPr>
        <p:spPr bwMode="auto">
          <a:xfrm>
            <a:off x="3257550" y="2686050"/>
            <a:ext cx="3028950" cy="1085850"/>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0016" name="Object 2048">
            <a:hlinkClick r:id="" action="ppaction://ole?verb=0"/>
          </p:cNvPr>
          <p:cNvGraphicFramePr>
            <a:graphicFrameLocks/>
          </p:cNvGraphicFramePr>
          <p:nvPr/>
        </p:nvGraphicFramePr>
        <p:xfrm>
          <a:off x="3827463" y="2778125"/>
          <a:ext cx="1844675" cy="825500"/>
        </p:xfrm>
        <a:graphic>
          <a:graphicData uri="http://schemas.openxmlformats.org/presentationml/2006/ole">
            <p:oleObj spid="_x0000_s470016" name="Equação" r:id="rId4" imgW="1841400" imgH="825480" progId="Equation.3">
              <p:embed/>
            </p:oleObj>
          </a:graphicData>
        </a:graphic>
      </p:graphicFrame>
      <p:sp>
        <p:nvSpPr>
          <p:cNvPr id="217099" name="Rectangle 11"/>
          <p:cNvSpPr>
            <a:spLocks noChangeArrowheads="1"/>
          </p:cNvSpPr>
          <p:nvPr/>
        </p:nvSpPr>
        <p:spPr bwMode="auto">
          <a:xfrm>
            <a:off x="3257550" y="4895850"/>
            <a:ext cx="3028950" cy="121920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0017" name="Object 2049">
            <a:hlinkClick r:id="" action="ppaction://ole?verb=0"/>
          </p:cNvPr>
          <p:cNvGraphicFramePr>
            <a:graphicFrameLocks/>
          </p:cNvGraphicFramePr>
          <p:nvPr/>
        </p:nvGraphicFramePr>
        <p:xfrm>
          <a:off x="3419475" y="5083175"/>
          <a:ext cx="2579688" cy="827088"/>
        </p:xfrm>
        <a:graphic>
          <a:graphicData uri="http://schemas.openxmlformats.org/presentationml/2006/ole">
            <p:oleObj spid="_x0000_s470017" name="Equação" r:id="rId5" imgW="2577960" imgH="825480" progId="Equation.3">
              <p:embed/>
            </p:oleObj>
          </a:graphicData>
        </a:graphic>
      </p:graphicFrame>
      <p:sp>
        <p:nvSpPr>
          <p:cNvPr id="217109" name="Text Box 21"/>
          <p:cNvSpPr txBox="1">
            <a:spLocks noChangeArrowheads="1"/>
          </p:cNvSpPr>
          <p:nvPr/>
        </p:nvSpPr>
        <p:spPr bwMode="auto">
          <a:xfrm>
            <a:off x="746125" y="3959225"/>
            <a:ext cx="8397875" cy="519113"/>
          </a:xfrm>
          <a:prstGeom prst="rect">
            <a:avLst/>
          </a:prstGeom>
          <a:noFill/>
          <a:ln w="12700">
            <a:noFill/>
            <a:miter lim="800000"/>
            <a:headEnd/>
            <a:tailEnd/>
          </a:ln>
          <a:effectLst/>
        </p:spPr>
        <p:txBody>
          <a:bodyPr>
            <a:spAutoFit/>
          </a:bodyPr>
          <a:lstStyle/>
          <a:p>
            <a:pPr algn="l"/>
            <a:r>
              <a:rPr lang="en-US" sz="2800" b="0">
                <a:solidFill>
                  <a:srgbClr val="376546"/>
                </a:solidFill>
              </a:rPr>
              <a:t>Além disso, a inclinação da linha do orçamento é:</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3">
                                            <p:txEl>
                                              <p:pRg st="0" end="0"/>
                                            </p:txEl>
                                          </p:spTgt>
                                        </p:tgtEl>
                                        <p:attrNameLst>
                                          <p:attrName>style.visibility</p:attrName>
                                        </p:attrNameLst>
                                      </p:cBhvr>
                                      <p:to>
                                        <p:strVal val="visible"/>
                                      </p:to>
                                    </p:set>
                                    <p:animEffect transition="in" filter="wipe(left)">
                                      <p:cBhvr>
                                        <p:cTn id="7" dur="500"/>
                                        <p:tgtEl>
                                          <p:spTgt spid="217093">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70016"/>
                                        </p:tgtEl>
                                        <p:attrNameLst>
                                          <p:attrName>style.visibility</p:attrName>
                                        </p:attrNameLst>
                                      </p:cBhvr>
                                      <p:to>
                                        <p:strVal val="visible"/>
                                      </p:to>
                                    </p:set>
                                    <p:anim calcmode="lin" valueType="num">
                                      <p:cBhvr additive="base">
                                        <p:cTn id="11" dur="500" fill="hold"/>
                                        <p:tgtEl>
                                          <p:spTgt spid="470016"/>
                                        </p:tgtEl>
                                        <p:attrNameLst>
                                          <p:attrName>ppt_x</p:attrName>
                                        </p:attrNameLst>
                                      </p:cBhvr>
                                      <p:tavLst>
                                        <p:tav tm="0">
                                          <p:val>
                                            <p:strVal val="0-#ppt_w/2"/>
                                          </p:val>
                                        </p:tav>
                                        <p:tav tm="100000">
                                          <p:val>
                                            <p:strVal val="#ppt_x"/>
                                          </p:val>
                                        </p:tav>
                                      </p:tavLst>
                                    </p:anim>
                                    <p:anim calcmode="lin" valueType="num">
                                      <p:cBhvr additive="base">
                                        <p:cTn id="12" dur="500" fill="hold"/>
                                        <p:tgtEl>
                                          <p:spTgt spid="47001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470017"/>
                                        </p:tgtEl>
                                        <p:attrNameLst>
                                          <p:attrName>style.visibility</p:attrName>
                                        </p:attrNameLst>
                                      </p:cBhvr>
                                      <p:to>
                                        <p:strVal val="visible"/>
                                      </p:to>
                                    </p:set>
                                    <p:anim calcmode="lin" valueType="num">
                                      <p:cBhvr additive="base">
                                        <p:cTn id="16" dur="500" fill="hold"/>
                                        <p:tgtEl>
                                          <p:spTgt spid="470017"/>
                                        </p:tgtEl>
                                        <p:attrNameLst>
                                          <p:attrName>ppt_x</p:attrName>
                                        </p:attrNameLst>
                                      </p:cBhvr>
                                      <p:tavLst>
                                        <p:tav tm="0">
                                          <p:val>
                                            <p:strVal val="0-#ppt_w/2"/>
                                          </p:val>
                                        </p:tav>
                                        <p:tav tm="100000">
                                          <p:val>
                                            <p:strVal val="#ppt_x"/>
                                          </p:val>
                                        </p:tav>
                                      </p:tavLst>
                                    </p:anim>
                                    <p:anim calcmode="lin" valueType="num">
                                      <p:cBhvr additive="base">
                                        <p:cTn id="17" dur="500" fill="hold"/>
                                        <p:tgtEl>
                                          <p:spTgt spid="470017"/>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7109"/>
                                        </p:tgtEl>
                                        <p:attrNameLst>
                                          <p:attrName>style.visibility</p:attrName>
                                        </p:attrNameLst>
                                      </p:cBhvr>
                                      <p:to>
                                        <p:strVal val="visible"/>
                                      </p:to>
                                    </p:set>
                                    <p:animEffect transition="in" filter="wipe(left)">
                                      <p:cBhvr>
                                        <p:cTn id="22" dur="500"/>
                                        <p:tgtEl>
                                          <p:spTgt spid="21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3" grpId="0" build="p" autoUpdateAnimBg="0"/>
      <p:bldP spid="217109"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6416F7FB-70D0-49EC-838C-C613E92DFC2E}" type="slidenum">
              <a:rPr lang="en-US"/>
              <a:pPr/>
              <a:t>69</a:t>
            </a:fld>
            <a:endParaRPr lang="en-US" b="0">
              <a:latin typeface="Times New Roman" pitchFamily="18" charset="0"/>
            </a:endParaRPr>
          </a:p>
        </p:txBody>
      </p:sp>
      <p:sp>
        <p:nvSpPr>
          <p:cNvPr id="2191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191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19140" name="Rectangle 4"/>
          <p:cNvSpPr>
            <a:spLocks noGrp="1" noChangeArrowheads="1"/>
          </p:cNvSpPr>
          <p:nvPr>
            <p:ph type="title"/>
          </p:nvPr>
        </p:nvSpPr>
        <p:spPr>
          <a:xfrm>
            <a:off x="0" y="190500"/>
            <a:ext cx="9296400" cy="781050"/>
          </a:xfrm>
          <a:noFill/>
          <a:ln/>
        </p:spPr>
        <p:txBody>
          <a:bodyPr anchor="ctr"/>
          <a:lstStyle/>
          <a:p>
            <a:r>
              <a:rPr lang="pt-BR" sz="4200"/>
              <a:t>A escolha por parte do consumidor</a:t>
            </a:r>
          </a:p>
        </p:txBody>
      </p:sp>
      <p:sp>
        <p:nvSpPr>
          <p:cNvPr id="219141" name="Rectangle 5"/>
          <p:cNvSpPr>
            <a:spLocks noGrp="1" noChangeArrowheads="1"/>
          </p:cNvSpPr>
          <p:nvPr>
            <p:ph type="body" idx="1"/>
          </p:nvPr>
        </p:nvSpPr>
        <p:spPr>
          <a:noFill/>
          <a:ln/>
        </p:spPr>
        <p:txBody>
          <a:bodyPr/>
          <a:lstStyle/>
          <a:p>
            <a:pPr>
              <a:spcBef>
                <a:spcPct val="70000"/>
              </a:spcBef>
            </a:pPr>
            <a:r>
              <a:rPr lang="pt-BR"/>
              <a:t>Logo, podemos afirmar que a satisfação é maximizada no ponto em que: </a:t>
            </a:r>
          </a:p>
        </p:txBody>
      </p:sp>
      <p:sp>
        <p:nvSpPr>
          <p:cNvPr id="219143" name="Rectangle 7"/>
          <p:cNvSpPr>
            <a:spLocks noChangeArrowheads="1"/>
          </p:cNvSpPr>
          <p:nvPr/>
        </p:nvSpPr>
        <p:spPr bwMode="auto">
          <a:xfrm>
            <a:off x="2800350" y="3086100"/>
            <a:ext cx="3733800" cy="226695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1040" name="Object 1024">
            <a:hlinkClick r:id="" action="ppaction://ole?verb=0"/>
          </p:cNvPr>
          <p:cNvGraphicFramePr>
            <a:graphicFrameLocks/>
          </p:cNvGraphicFramePr>
          <p:nvPr/>
        </p:nvGraphicFramePr>
        <p:xfrm>
          <a:off x="3459163" y="3614738"/>
          <a:ext cx="2311400" cy="1258887"/>
        </p:xfrm>
        <a:graphic>
          <a:graphicData uri="http://schemas.openxmlformats.org/presentationml/2006/ole">
            <p:oleObj spid="_x0000_s471040" name="Equação" r:id="rId4" imgW="2311200" imgH="1257120" progId="Equation.3">
              <p:embed/>
            </p:oleObj>
          </a:graphicData>
        </a:graphic>
      </p:graphicFrame>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63B14075-51AA-4866-BC02-8AE546124D6B}" type="slidenum">
              <a:rPr lang="en-US"/>
              <a:pPr/>
              <a:t>7</a:t>
            </a:fld>
            <a:endParaRPr lang="en-US" b="0">
              <a:latin typeface="Times New Roman" pitchFamily="18" charset="0"/>
            </a:endParaRPr>
          </a:p>
        </p:txBody>
      </p:sp>
      <p:sp>
        <p:nvSpPr>
          <p:cNvPr id="880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880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88068" name="Rectangle 4"/>
          <p:cNvSpPr>
            <a:spLocks noGrp="1" noChangeArrowheads="1"/>
          </p:cNvSpPr>
          <p:nvPr>
            <p:ph type="title"/>
          </p:nvPr>
        </p:nvSpPr>
        <p:spPr>
          <a:xfrm>
            <a:off x="538163" y="203200"/>
            <a:ext cx="8389937" cy="781050"/>
          </a:xfrm>
          <a:noFill/>
          <a:ln/>
        </p:spPr>
        <p:txBody>
          <a:bodyPr/>
          <a:lstStyle/>
          <a:p>
            <a:r>
              <a:rPr lang="pt-BR"/>
              <a:t>Introdução</a:t>
            </a:r>
          </a:p>
        </p:txBody>
      </p:sp>
      <p:sp>
        <p:nvSpPr>
          <p:cNvPr id="88069" name="Rectangle 5"/>
          <p:cNvSpPr>
            <a:spLocks noGrp="1" noChangeArrowheads="1"/>
          </p:cNvSpPr>
          <p:nvPr>
            <p:ph type="body" idx="1"/>
          </p:nvPr>
        </p:nvSpPr>
        <p:spPr>
          <a:noFill/>
          <a:ln/>
        </p:spPr>
        <p:txBody>
          <a:bodyPr/>
          <a:lstStyle/>
          <a:p>
            <a:pPr>
              <a:spcBef>
                <a:spcPct val="70000"/>
              </a:spcBef>
            </a:pPr>
            <a:r>
              <a:rPr lang="pt-BR"/>
              <a:t>Esses dois problemas requerem um entendimento da teoria econômica do comportamento do consumidor.</a:t>
            </a:r>
          </a:p>
        </p:txBody>
      </p:sp>
    </p:spTree>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A0E49F5C-C8DB-474A-AB99-EC3F1D3F2179}" type="slidenum">
              <a:rPr lang="en-US"/>
              <a:pPr/>
              <a:t>70</a:t>
            </a:fld>
            <a:endParaRPr lang="en-US" b="0">
              <a:latin typeface="Times New Roman" pitchFamily="18" charset="0"/>
            </a:endParaRPr>
          </a:p>
        </p:txBody>
      </p:sp>
      <p:sp>
        <p:nvSpPr>
          <p:cNvPr id="2211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11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1188" name="Rectangle 4"/>
          <p:cNvSpPr>
            <a:spLocks noGrp="1" noChangeArrowheads="1"/>
          </p:cNvSpPr>
          <p:nvPr>
            <p:ph type="title"/>
          </p:nvPr>
        </p:nvSpPr>
        <p:spPr>
          <a:xfrm>
            <a:off x="0" y="190500"/>
            <a:ext cx="9334500" cy="781050"/>
          </a:xfrm>
          <a:noFill/>
          <a:ln/>
        </p:spPr>
        <p:txBody>
          <a:bodyPr anchor="ctr"/>
          <a:lstStyle/>
          <a:p>
            <a:r>
              <a:rPr lang="pt-BR" sz="4200"/>
              <a:t>A escolha por parte do consumidor</a:t>
            </a:r>
          </a:p>
        </p:txBody>
      </p:sp>
      <p:sp>
        <p:nvSpPr>
          <p:cNvPr id="221189" name="Rectangle 5"/>
          <p:cNvSpPr>
            <a:spLocks noGrp="1" noChangeArrowheads="1"/>
          </p:cNvSpPr>
          <p:nvPr>
            <p:ph type="body" idx="1"/>
          </p:nvPr>
        </p:nvSpPr>
        <p:spPr>
          <a:noFill/>
          <a:ln/>
        </p:spPr>
        <p:txBody>
          <a:bodyPr/>
          <a:lstStyle/>
          <a:p>
            <a:pPr>
              <a:spcBef>
                <a:spcPct val="70000"/>
              </a:spcBef>
            </a:pPr>
            <a:r>
              <a:rPr lang="pt-BR"/>
              <a:t>Podemos afirmar que a satisfação é maximizada quando a t</a:t>
            </a:r>
            <a:r>
              <a:rPr lang="pt-BR" i="1"/>
              <a:t>axa marginal de substituição (de V por A) é igual à razão entre os preços (de A sobre V).</a:t>
            </a:r>
          </a:p>
        </p:txBody>
      </p:sp>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45" name="Espaço Reservado para Número de Slide 3"/>
          <p:cNvSpPr>
            <a:spLocks noGrp="1"/>
          </p:cNvSpPr>
          <p:nvPr>
            <p:ph type="sldNum" sz="quarter" idx="11"/>
          </p:nvPr>
        </p:nvSpPr>
        <p:spPr/>
        <p:txBody>
          <a:bodyPr/>
          <a:lstStyle/>
          <a:p>
            <a:r>
              <a:rPr lang="en-US"/>
              <a:t>Slide </a:t>
            </a:r>
            <a:fld id="{E7FD5A6E-0DC0-4678-881C-CDF6D29F5887}" type="slidenum">
              <a:rPr lang="en-US"/>
              <a:pPr/>
              <a:t>71</a:t>
            </a:fld>
            <a:endParaRPr lang="en-US" b="0">
              <a:latin typeface="Times New Roman" pitchFamily="18" charset="0"/>
            </a:endParaRPr>
          </a:p>
        </p:txBody>
      </p:sp>
      <p:sp>
        <p:nvSpPr>
          <p:cNvPr id="22937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937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9381" name="Rectangle 5"/>
          <p:cNvSpPr>
            <a:spLocks noGrp="1" noChangeArrowheads="1"/>
          </p:cNvSpPr>
          <p:nvPr>
            <p:ph type="title"/>
          </p:nvPr>
        </p:nvSpPr>
        <p:spPr>
          <a:xfrm>
            <a:off x="0" y="0"/>
            <a:ext cx="9436100" cy="781050"/>
          </a:xfrm>
          <a:noFill/>
          <a:ln/>
        </p:spPr>
        <p:txBody>
          <a:bodyPr anchor="ctr"/>
          <a:lstStyle/>
          <a:p>
            <a:r>
              <a:rPr lang="pt-BR" sz="4200"/>
              <a:t>A escolha por parte do consumidor</a:t>
            </a:r>
          </a:p>
        </p:txBody>
      </p:sp>
      <p:sp>
        <p:nvSpPr>
          <p:cNvPr id="229382" name="Rectangle 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9383" name="Rectangle 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938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2938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29386" name="Line 10"/>
          <p:cNvSpPr>
            <a:spLocks noChangeShapeType="1"/>
          </p:cNvSpPr>
          <p:nvPr/>
        </p:nvSpPr>
        <p:spPr bwMode="auto">
          <a:xfrm>
            <a:off x="22860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29387" name="Line 11"/>
          <p:cNvSpPr>
            <a:spLocks noChangeShapeType="1"/>
          </p:cNvSpPr>
          <p:nvPr/>
        </p:nvSpPr>
        <p:spPr bwMode="auto">
          <a:xfrm>
            <a:off x="22812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29388" name="Rectangle 12"/>
          <p:cNvSpPr>
            <a:spLocks noChangeArrowheads="1"/>
          </p:cNvSpPr>
          <p:nvPr/>
        </p:nvSpPr>
        <p:spPr bwMode="auto">
          <a:xfrm>
            <a:off x="5697538" y="5954713"/>
            <a:ext cx="3446462" cy="363537"/>
          </a:xfrm>
          <a:prstGeom prst="rect">
            <a:avLst/>
          </a:prstGeom>
          <a:noFill/>
          <a:ln w="12700">
            <a:noFill/>
            <a:miter lim="800000"/>
            <a:headEnd/>
            <a:tailEnd/>
          </a:ln>
          <a:effectLst/>
        </p:spPr>
        <p:txBody>
          <a:bodyPr wrap="none" lIns="90488" tIns="44450" rIns="90488" bIns="44450">
            <a:spAutoFit/>
          </a:bodyPr>
          <a:lstStyle/>
          <a:p>
            <a:pPr algn="l"/>
            <a:r>
              <a:rPr lang="en-US"/>
              <a:t>Alimento </a:t>
            </a:r>
            <a:r>
              <a:rPr lang="en-US" sz="1600"/>
              <a:t>(unidades por semana)</a:t>
            </a:r>
          </a:p>
        </p:txBody>
      </p:sp>
      <p:sp>
        <p:nvSpPr>
          <p:cNvPr id="229389" name="Rectangle 13"/>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29390" name="Rectangle 14"/>
          <p:cNvSpPr>
            <a:spLocks noChangeArrowheads="1"/>
          </p:cNvSpPr>
          <p:nvPr/>
        </p:nvSpPr>
        <p:spPr bwMode="auto">
          <a:xfrm>
            <a:off x="36718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29391" name="Rectangle 15"/>
          <p:cNvSpPr>
            <a:spLocks noChangeArrowheads="1"/>
          </p:cNvSpPr>
          <p:nvPr/>
        </p:nvSpPr>
        <p:spPr bwMode="auto">
          <a:xfrm>
            <a:off x="52720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29392" name="Rectangle 16"/>
          <p:cNvSpPr>
            <a:spLocks noChangeArrowheads="1"/>
          </p:cNvSpPr>
          <p:nvPr/>
        </p:nvSpPr>
        <p:spPr bwMode="auto">
          <a:xfrm>
            <a:off x="28336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229393" name="Rectangle 17"/>
          <p:cNvSpPr>
            <a:spLocks noChangeArrowheads="1"/>
          </p:cNvSpPr>
          <p:nvPr/>
        </p:nvSpPr>
        <p:spPr bwMode="auto">
          <a:xfrm>
            <a:off x="184308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229394" name="Rectangle 18"/>
          <p:cNvSpPr>
            <a:spLocks noChangeArrowheads="1"/>
          </p:cNvSpPr>
          <p:nvPr/>
        </p:nvSpPr>
        <p:spPr bwMode="auto">
          <a:xfrm>
            <a:off x="184308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229395" name="Rectangle 19"/>
          <p:cNvSpPr>
            <a:spLocks noChangeArrowheads="1"/>
          </p:cNvSpPr>
          <p:nvPr/>
        </p:nvSpPr>
        <p:spPr bwMode="auto">
          <a:xfrm>
            <a:off x="187801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40</a:t>
            </a:r>
          </a:p>
        </p:txBody>
      </p:sp>
      <p:sp>
        <p:nvSpPr>
          <p:cNvPr id="229396" name="Rectangle 20"/>
          <p:cNvSpPr>
            <a:spLocks noChangeArrowheads="1"/>
          </p:cNvSpPr>
          <p:nvPr/>
        </p:nvSpPr>
        <p:spPr bwMode="auto">
          <a:xfrm>
            <a:off x="2014538" y="59039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grpSp>
        <p:nvGrpSpPr>
          <p:cNvPr id="229416" name="Group 40"/>
          <p:cNvGrpSpPr>
            <a:grpSpLocks/>
          </p:cNvGrpSpPr>
          <p:nvPr/>
        </p:nvGrpSpPr>
        <p:grpSpPr bwMode="auto">
          <a:xfrm>
            <a:off x="2624138" y="2292350"/>
            <a:ext cx="3998912" cy="3276600"/>
            <a:chOff x="1653" y="1444"/>
            <a:chExt cx="2519" cy="2064"/>
          </a:xfrm>
        </p:grpSpPr>
        <p:sp>
          <p:nvSpPr>
            <p:cNvPr id="229380" name="Freeform 4"/>
            <p:cNvSpPr>
              <a:spLocks/>
            </p:cNvSpPr>
            <p:nvPr/>
          </p:nvSpPr>
          <p:spPr bwMode="auto">
            <a:xfrm>
              <a:off x="1653" y="1444"/>
              <a:ext cx="2189" cy="1997"/>
            </a:xfrm>
            <a:custGeom>
              <a:avLst/>
              <a:gdLst/>
              <a:ahLst/>
              <a:cxnLst>
                <a:cxn ang="0">
                  <a:pos x="0" y="0"/>
                </a:cxn>
                <a:cxn ang="0">
                  <a:pos x="6" y="27"/>
                </a:cxn>
                <a:cxn ang="0">
                  <a:pos x="19" y="72"/>
                </a:cxn>
                <a:cxn ang="0">
                  <a:pos x="25" y="116"/>
                </a:cxn>
                <a:cxn ang="0">
                  <a:pos x="37" y="171"/>
                </a:cxn>
                <a:cxn ang="0">
                  <a:pos x="62" y="287"/>
                </a:cxn>
                <a:cxn ang="0">
                  <a:pos x="98" y="403"/>
                </a:cxn>
                <a:cxn ang="0">
                  <a:pos x="123" y="464"/>
                </a:cxn>
                <a:cxn ang="0">
                  <a:pos x="148" y="531"/>
                </a:cxn>
                <a:cxn ang="0">
                  <a:pos x="209" y="674"/>
                </a:cxn>
                <a:cxn ang="0">
                  <a:pos x="277" y="813"/>
                </a:cxn>
                <a:cxn ang="0">
                  <a:pos x="314" y="885"/>
                </a:cxn>
                <a:cxn ang="0">
                  <a:pos x="350" y="945"/>
                </a:cxn>
                <a:cxn ang="0">
                  <a:pos x="424" y="1062"/>
                </a:cxn>
                <a:cxn ang="0">
                  <a:pos x="504" y="1172"/>
                </a:cxn>
                <a:cxn ang="0">
                  <a:pos x="590" y="1277"/>
                </a:cxn>
                <a:cxn ang="0">
                  <a:pos x="695" y="1377"/>
                </a:cxn>
                <a:cxn ang="0">
                  <a:pos x="756" y="1427"/>
                </a:cxn>
                <a:cxn ang="0">
                  <a:pos x="818" y="1476"/>
                </a:cxn>
                <a:cxn ang="0">
                  <a:pos x="959" y="1571"/>
                </a:cxn>
                <a:cxn ang="0">
                  <a:pos x="1106" y="1659"/>
                </a:cxn>
                <a:cxn ang="0">
                  <a:pos x="1254" y="1736"/>
                </a:cxn>
                <a:cxn ang="0">
                  <a:pos x="1408" y="1803"/>
                </a:cxn>
                <a:cxn ang="0">
                  <a:pos x="1573" y="1858"/>
                </a:cxn>
                <a:cxn ang="0">
                  <a:pos x="1733" y="1902"/>
                </a:cxn>
                <a:cxn ang="0">
                  <a:pos x="1801" y="1925"/>
                </a:cxn>
                <a:cxn ang="0">
                  <a:pos x="1862" y="1941"/>
                </a:cxn>
                <a:cxn ang="0">
                  <a:pos x="1973" y="1969"/>
                </a:cxn>
                <a:cxn ang="0">
                  <a:pos x="2071" y="1991"/>
                </a:cxn>
                <a:cxn ang="0">
                  <a:pos x="2108" y="1996"/>
                </a:cxn>
                <a:cxn ang="0">
                  <a:pos x="2145" y="1996"/>
                </a:cxn>
                <a:cxn ang="0">
                  <a:pos x="2170" y="1996"/>
                </a:cxn>
                <a:cxn ang="0">
                  <a:pos x="2188" y="1991"/>
                </a:cxn>
              </a:cxnLst>
              <a:rect l="0" t="0" r="r" b="b"/>
              <a:pathLst>
                <a:path w="2189" h="1997">
                  <a:moveTo>
                    <a:pt x="0" y="0"/>
                  </a:moveTo>
                  <a:lnTo>
                    <a:pt x="6" y="27"/>
                  </a:lnTo>
                  <a:lnTo>
                    <a:pt x="19" y="72"/>
                  </a:lnTo>
                  <a:lnTo>
                    <a:pt x="25" y="116"/>
                  </a:lnTo>
                  <a:lnTo>
                    <a:pt x="37" y="171"/>
                  </a:lnTo>
                  <a:lnTo>
                    <a:pt x="62" y="287"/>
                  </a:lnTo>
                  <a:lnTo>
                    <a:pt x="98" y="403"/>
                  </a:lnTo>
                  <a:lnTo>
                    <a:pt x="123" y="464"/>
                  </a:lnTo>
                  <a:lnTo>
                    <a:pt x="148" y="531"/>
                  </a:lnTo>
                  <a:lnTo>
                    <a:pt x="209" y="674"/>
                  </a:lnTo>
                  <a:lnTo>
                    <a:pt x="277" y="813"/>
                  </a:lnTo>
                  <a:lnTo>
                    <a:pt x="314" y="885"/>
                  </a:lnTo>
                  <a:lnTo>
                    <a:pt x="350" y="945"/>
                  </a:lnTo>
                  <a:lnTo>
                    <a:pt x="424" y="1062"/>
                  </a:lnTo>
                  <a:lnTo>
                    <a:pt x="504" y="1172"/>
                  </a:lnTo>
                  <a:lnTo>
                    <a:pt x="590" y="1277"/>
                  </a:lnTo>
                  <a:lnTo>
                    <a:pt x="695" y="1377"/>
                  </a:lnTo>
                  <a:lnTo>
                    <a:pt x="756" y="1427"/>
                  </a:lnTo>
                  <a:lnTo>
                    <a:pt x="818" y="1476"/>
                  </a:lnTo>
                  <a:lnTo>
                    <a:pt x="959" y="1571"/>
                  </a:lnTo>
                  <a:lnTo>
                    <a:pt x="1106" y="1659"/>
                  </a:lnTo>
                  <a:lnTo>
                    <a:pt x="1254" y="1736"/>
                  </a:lnTo>
                  <a:lnTo>
                    <a:pt x="1408" y="1803"/>
                  </a:lnTo>
                  <a:lnTo>
                    <a:pt x="1573" y="1858"/>
                  </a:lnTo>
                  <a:lnTo>
                    <a:pt x="1733" y="1902"/>
                  </a:lnTo>
                  <a:lnTo>
                    <a:pt x="1801" y="1925"/>
                  </a:lnTo>
                  <a:lnTo>
                    <a:pt x="1862" y="1941"/>
                  </a:lnTo>
                  <a:lnTo>
                    <a:pt x="1973" y="1969"/>
                  </a:lnTo>
                  <a:lnTo>
                    <a:pt x="2071" y="1991"/>
                  </a:lnTo>
                  <a:lnTo>
                    <a:pt x="2108" y="1996"/>
                  </a:lnTo>
                  <a:lnTo>
                    <a:pt x="2145" y="1996"/>
                  </a:lnTo>
                  <a:lnTo>
                    <a:pt x="2170" y="1996"/>
                  </a:lnTo>
                  <a:lnTo>
                    <a:pt x="2188" y="1991"/>
                  </a:lnTo>
                </a:path>
              </a:pathLst>
            </a:custGeom>
            <a:noFill/>
            <a:ln w="57150" cap="rnd" cmpd="sng">
              <a:solidFill>
                <a:srgbClr val="CC6600"/>
              </a:solidFill>
              <a:prstDash val="solid"/>
              <a:round/>
              <a:headEnd type="none" w="med" len="med"/>
              <a:tailEnd type="none" w="med" len="med"/>
            </a:ln>
            <a:effectLst/>
          </p:spPr>
          <p:txBody>
            <a:bodyPr/>
            <a:lstStyle/>
            <a:p>
              <a:endParaRPr lang="pt-BR"/>
            </a:p>
          </p:txBody>
        </p:sp>
        <p:sp>
          <p:nvSpPr>
            <p:cNvPr id="229400" name="Rectangle 24"/>
            <p:cNvSpPr>
              <a:spLocks noChangeArrowheads="1"/>
            </p:cNvSpPr>
            <p:nvPr/>
          </p:nvSpPr>
          <p:spPr bwMode="auto">
            <a:xfrm>
              <a:off x="3884" y="3260"/>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grpSp>
        <p:nvGrpSpPr>
          <p:cNvPr id="229419" name="Group 43"/>
          <p:cNvGrpSpPr>
            <a:grpSpLocks/>
          </p:cNvGrpSpPr>
          <p:nvPr/>
        </p:nvGrpSpPr>
        <p:grpSpPr bwMode="auto">
          <a:xfrm>
            <a:off x="2266950" y="3057525"/>
            <a:ext cx="1106488" cy="2819400"/>
            <a:chOff x="1428" y="1926"/>
            <a:chExt cx="697" cy="1776"/>
          </a:xfrm>
        </p:grpSpPr>
        <p:sp>
          <p:nvSpPr>
            <p:cNvPr id="229401" name="Line 25"/>
            <p:cNvSpPr>
              <a:spLocks noChangeShapeType="1"/>
            </p:cNvSpPr>
            <p:nvPr/>
          </p:nvSpPr>
          <p:spPr bwMode="auto">
            <a:xfrm>
              <a:off x="1428" y="2208"/>
              <a:ext cx="460" cy="0"/>
            </a:xfrm>
            <a:prstGeom prst="line">
              <a:avLst/>
            </a:prstGeom>
            <a:noFill/>
            <a:ln w="25400">
              <a:solidFill>
                <a:schemeClr val="tx1"/>
              </a:solidFill>
              <a:prstDash val="dash"/>
              <a:round/>
              <a:headEnd/>
              <a:tailEnd/>
            </a:ln>
            <a:effectLst/>
          </p:spPr>
          <p:txBody>
            <a:bodyPr wrap="none" anchor="ctr"/>
            <a:lstStyle/>
            <a:p>
              <a:endParaRPr lang="pt-BR"/>
            </a:p>
          </p:txBody>
        </p:sp>
        <p:sp>
          <p:nvSpPr>
            <p:cNvPr id="229402" name="Oval 26"/>
            <p:cNvSpPr>
              <a:spLocks noChangeArrowheads="1"/>
            </p:cNvSpPr>
            <p:nvPr/>
          </p:nvSpPr>
          <p:spPr bwMode="auto">
            <a:xfrm>
              <a:off x="1872" y="216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29403" name="Line 27"/>
            <p:cNvSpPr>
              <a:spLocks noChangeShapeType="1"/>
            </p:cNvSpPr>
            <p:nvPr/>
          </p:nvSpPr>
          <p:spPr bwMode="auto">
            <a:xfrm flipV="1">
              <a:off x="1920" y="2178"/>
              <a:ext cx="0" cy="1524"/>
            </a:xfrm>
            <a:prstGeom prst="line">
              <a:avLst/>
            </a:prstGeom>
            <a:noFill/>
            <a:ln w="25400">
              <a:solidFill>
                <a:schemeClr val="tx1"/>
              </a:solidFill>
              <a:prstDash val="dash"/>
              <a:round/>
              <a:headEnd/>
              <a:tailEnd/>
            </a:ln>
            <a:effectLst/>
          </p:spPr>
          <p:txBody>
            <a:bodyPr wrap="none" anchor="ctr"/>
            <a:lstStyle/>
            <a:p>
              <a:endParaRPr lang="pt-BR"/>
            </a:p>
          </p:txBody>
        </p:sp>
        <p:sp>
          <p:nvSpPr>
            <p:cNvPr id="229404" name="Rectangle 28"/>
            <p:cNvSpPr>
              <a:spLocks noChangeArrowheads="1"/>
            </p:cNvSpPr>
            <p:nvPr/>
          </p:nvSpPr>
          <p:spPr bwMode="auto">
            <a:xfrm>
              <a:off x="1907" y="1926"/>
              <a:ext cx="218" cy="229"/>
            </a:xfrm>
            <a:prstGeom prst="rect">
              <a:avLst/>
            </a:prstGeom>
            <a:noFill/>
            <a:ln w="12700">
              <a:noFill/>
              <a:miter lim="800000"/>
              <a:headEnd/>
              <a:tailEnd/>
            </a:ln>
            <a:effectLst/>
          </p:spPr>
          <p:txBody>
            <a:bodyPr wrap="none" lIns="90488" tIns="44450" rIns="90488" bIns="44450">
              <a:spAutoFit/>
            </a:bodyPr>
            <a:lstStyle/>
            <a:p>
              <a:pPr algn="l"/>
              <a:r>
                <a:rPr lang="en-US" i="1"/>
                <a:t>B</a:t>
              </a:r>
            </a:p>
          </p:txBody>
        </p:sp>
      </p:grpSp>
      <p:grpSp>
        <p:nvGrpSpPr>
          <p:cNvPr id="229429" name="Group 53"/>
          <p:cNvGrpSpPr>
            <a:grpSpLocks/>
          </p:cNvGrpSpPr>
          <p:nvPr/>
        </p:nvGrpSpPr>
        <p:grpSpPr bwMode="auto">
          <a:xfrm>
            <a:off x="2317750" y="1427163"/>
            <a:ext cx="5051425" cy="4491037"/>
            <a:chOff x="1460" y="899"/>
            <a:chExt cx="3182" cy="2829"/>
          </a:xfrm>
        </p:grpSpPr>
        <p:sp>
          <p:nvSpPr>
            <p:cNvPr id="229397" name="Line 21"/>
            <p:cNvSpPr>
              <a:spLocks noChangeShapeType="1"/>
            </p:cNvSpPr>
            <p:nvPr/>
          </p:nvSpPr>
          <p:spPr bwMode="auto">
            <a:xfrm>
              <a:off x="1460" y="1700"/>
              <a:ext cx="1932" cy="2028"/>
            </a:xfrm>
            <a:prstGeom prst="line">
              <a:avLst/>
            </a:prstGeom>
            <a:noFill/>
            <a:ln w="50800">
              <a:solidFill>
                <a:srgbClr val="0033CC"/>
              </a:solidFill>
              <a:round/>
              <a:headEnd/>
              <a:tailEnd/>
            </a:ln>
            <a:effectLst/>
          </p:spPr>
          <p:txBody>
            <a:bodyPr wrap="none" anchor="ctr"/>
            <a:lstStyle/>
            <a:p>
              <a:endParaRPr lang="pt-BR"/>
            </a:p>
          </p:txBody>
        </p:sp>
        <p:sp>
          <p:nvSpPr>
            <p:cNvPr id="229398" name="Rectangle 22"/>
            <p:cNvSpPr>
              <a:spLocks noChangeArrowheads="1"/>
            </p:cNvSpPr>
            <p:nvPr/>
          </p:nvSpPr>
          <p:spPr bwMode="auto">
            <a:xfrm>
              <a:off x="3152" y="2480"/>
              <a:ext cx="1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a:t>
              </a:r>
            </a:p>
          </p:txBody>
        </p:sp>
        <p:sp>
          <p:nvSpPr>
            <p:cNvPr id="229399" name="Line 23"/>
            <p:cNvSpPr>
              <a:spLocks noChangeShapeType="1"/>
            </p:cNvSpPr>
            <p:nvPr/>
          </p:nvSpPr>
          <p:spPr bwMode="auto">
            <a:xfrm flipH="1">
              <a:off x="2574" y="2646"/>
              <a:ext cx="588" cy="96"/>
            </a:xfrm>
            <a:prstGeom prst="line">
              <a:avLst/>
            </a:prstGeom>
            <a:noFill/>
            <a:ln w="38100">
              <a:solidFill>
                <a:schemeClr val="tx1"/>
              </a:solidFill>
              <a:round/>
              <a:headEnd/>
              <a:tailEnd type="triangle" w="med" len="med"/>
            </a:ln>
            <a:effectLst/>
          </p:spPr>
          <p:txBody>
            <a:bodyPr wrap="none" anchor="ctr"/>
            <a:lstStyle/>
            <a:p>
              <a:endParaRPr lang="pt-BR"/>
            </a:p>
          </p:txBody>
        </p:sp>
        <p:sp>
          <p:nvSpPr>
            <p:cNvPr id="229422" name="Text Box 46"/>
            <p:cNvSpPr txBox="1">
              <a:spLocks noChangeArrowheads="1"/>
            </p:cNvSpPr>
            <p:nvPr/>
          </p:nvSpPr>
          <p:spPr bwMode="auto">
            <a:xfrm>
              <a:off x="1742" y="899"/>
              <a:ext cx="2003" cy="239"/>
            </a:xfrm>
            <a:prstGeom prst="rect">
              <a:avLst/>
            </a:prstGeom>
            <a:solidFill>
              <a:schemeClr val="folHlink"/>
            </a:solidFill>
            <a:ln w="12700">
              <a:solidFill>
                <a:schemeClr val="tx1"/>
              </a:solidFill>
              <a:miter lim="800000"/>
              <a:headEnd/>
              <a:tailEnd/>
            </a:ln>
            <a:effectLst/>
          </p:spPr>
          <p:txBody>
            <a:bodyPr>
              <a:spAutoFit/>
            </a:bodyPr>
            <a:lstStyle/>
            <a:p>
              <a:pPr algn="l"/>
              <a:r>
                <a:rPr lang="en-US" i="1"/>
                <a:t>P</a:t>
              </a:r>
              <a:r>
                <a:rPr lang="en-US" i="1" baseline="-25000"/>
                <a:t>V </a:t>
              </a:r>
              <a:r>
                <a:rPr lang="en-US" i="1"/>
                <a:t>= $2     P</a:t>
              </a:r>
              <a:r>
                <a:rPr lang="en-US" i="1" baseline="-25000"/>
                <a:t>A</a:t>
              </a:r>
              <a:r>
                <a:rPr lang="en-US" i="1"/>
                <a:t>= $1     I = $80</a:t>
              </a:r>
            </a:p>
          </p:txBody>
        </p:sp>
      </p:grpSp>
      <p:grpSp>
        <p:nvGrpSpPr>
          <p:cNvPr id="229430" name="Group 54"/>
          <p:cNvGrpSpPr>
            <a:grpSpLocks/>
          </p:cNvGrpSpPr>
          <p:nvPr/>
        </p:nvGrpSpPr>
        <p:grpSpPr bwMode="auto">
          <a:xfrm>
            <a:off x="1060450" y="1981200"/>
            <a:ext cx="7102475" cy="3713163"/>
            <a:chOff x="668" y="1248"/>
            <a:chExt cx="4474" cy="2339"/>
          </a:xfrm>
        </p:grpSpPr>
        <p:grpSp>
          <p:nvGrpSpPr>
            <p:cNvPr id="229428" name="Group 52"/>
            <p:cNvGrpSpPr>
              <a:grpSpLocks/>
            </p:cNvGrpSpPr>
            <p:nvPr/>
          </p:nvGrpSpPr>
          <p:grpSpPr bwMode="auto">
            <a:xfrm>
              <a:off x="668" y="1248"/>
              <a:ext cx="4474" cy="2339"/>
              <a:chOff x="668" y="1248"/>
              <a:chExt cx="4474" cy="2339"/>
            </a:xfrm>
          </p:grpSpPr>
          <p:sp>
            <p:nvSpPr>
              <p:cNvPr id="229414" name="Rectangle 38"/>
              <p:cNvSpPr>
                <a:spLocks noChangeArrowheads="1"/>
              </p:cNvSpPr>
              <p:nvPr/>
            </p:nvSpPr>
            <p:spPr bwMode="auto">
              <a:xfrm>
                <a:off x="3525" y="1248"/>
                <a:ext cx="1617" cy="834"/>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sz="1600"/>
                  <a:t>O ponto </a:t>
                </a:r>
                <a:r>
                  <a:rPr lang="en-US" sz="1600" i="1"/>
                  <a:t>B</a:t>
                </a:r>
                <a:r>
                  <a:rPr lang="en-US" sz="1600"/>
                  <a:t> não maximiza</a:t>
                </a:r>
              </a:p>
              <a:p>
                <a:r>
                  <a:rPr lang="en-US" sz="1600"/>
                  <a:t>a satisfação porque</a:t>
                </a:r>
              </a:p>
              <a:p>
                <a:r>
                  <a:rPr lang="en-US" sz="1600"/>
                  <a:t>a TMS (-(-10/10) = 1) </a:t>
                </a:r>
              </a:p>
              <a:p>
                <a:r>
                  <a:rPr lang="en-US" sz="1600"/>
                  <a:t>é maior do que a razão</a:t>
                </a:r>
              </a:p>
              <a:p>
                <a:r>
                  <a:rPr lang="en-US" sz="1600"/>
                  <a:t>entre os  preços (1/2).</a:t>
                </a:r>
              </a:p>
            </p:txBody>
          </p:sp>
          <p:sp>
            <p:nvSpPr>
              <p:cNvPr id="229409" name="Freeform 33"/>
              <p:cNvSpPr>
                <a:spLocks/>
              </p:cNvSpPr>
              <p:nvPr/>
            </p:nvSpPr>
            <p:spPr bwMode="auto">
              <a:xfrm>
                <a:off x="1729" y="2207"/>
                <a:ext cx="145" cy="531"/>
              </a:xfrm>
              <a:custGeom>
                <a:avLst/>
                <a:gdLst/>
                <a:ahLst/>
                <a:cxnLst>
                  <a:cxn ang="0">
                    <a:pos x="144" y="0"/>
                  </a:cxn>
                  <a:cxn ang="0">
                    <a:pos x="114" y="4"/>
                  </a:cxn>
                  <a:cxn ang="0">
                    <a:pos x="93" y="13"/>
                  </a:cxn>
                  <a:cxn ang="0">
                    <a:pos x="78" y="26"/>
                  </a:cxn>
                  <a:cxn ang="0">
                    <a:pos x="72" y="44"/>
                  </a:cxn>
                  <a:cxn ang="0">
                    <a:pos x="72" y="219"/>
                  </a:cxn>
                  <a:cxn ang="0">
                    <a:pos x="72" y="228"/>
                  </a:cxn>
                  <a:cxn ang="0">
                    <a:pos x="66" y="237"/>
                  </a:cxn>
                  <a:cxn ang="0">
                    <a:pos x="51" y="250"/>
                  </a:cxn>
                  <a:cxn ang="0">
                    <a:pos x="27" y="258"/>
                  </a:cxn>
                  <a:cxn ang="0">
                    <a:pos x="0" y="263"/>
                  </a:cxn>
                  <a:cxn ang="0">
                    <a:pos x="27" y="267"/>
                  </a:cxn>
                  <a:cxn ang="0">
                    <a:pos x="51" y="276"/>
                  </a:cxn>
                  <a:cxn ang="0">
                    <a:pos x="66" y="294"/>
                  </a:cxn>
                  <a:cxn ang="0">
                    <a:pos x="72" y="302"/>
                  </a:cxn>
                  <a:cxn ang="0">
                    <a:pos x="72" y="311"/>
                  </a:cxn>
                  <a:cxn ang="0">
                    <a:pos x="72" y="486"/>
                  </a:cxn>
                  <a:cxn ang="0">
                    <a:pos x="78" y="504"/>
                  </a:cxn>
                  <a:cxn ang="0">
                    <a:pos x="93" y="517"/>
                  </a:cxn>
                  <a:cxn ang="0">
                    <a:pos x="114" y="526"/>
                  </a:cxn>
                  <a:cxn ang="0">
                    <a:pos x="144" y="530"/>
                  </a:cxn>
                </a:cxnLst>
                <a:rect l="0" t="0" r="r" b="b"/>
                <a:pathLst>
                  <a:path w="145" h="531">
                    <a:moveTo>
                      <a:pt x="144" y="0"/>
                    </a:moveTo>
                    <a:lnTo>
                      <a:pt x="114" y="4"/>
                    </a:lnTo>
                    <a:lnTo>
                      <a:pt x="93" y="13"/>
                    </a:lnTo>
                    <a:lnTo>
                      <a:pt x="78" y="26"/>
                    </a:lnTo>
                    <a:lnTo>
                      <a:pt x="72" y="44"/>
                    </a:lnTo>
                    <a:lnTo>
                      <a:pt x="72" y="219"/>
                    </a:lnTo>
                    <a:lnTo>
                      <a:pt x="72" y="228"/>
                    </a:lnTo>
                    <a:lnTo>
                      <a:pt x="66" y="237"/>
                    </a:lnTo>
                    <a:lnTo>
                      <a:pt x="51" y="250"/>
                    </a:lnTo>
                    <a:lnTo>
                      <a:pt x="27" y="258"/>
                    </a:lnTo>
                    <a:lnTo>
                      <a:pt x="0" y="263"/>
                    </a:lnTo>
                    <a:lnTo>
                      <a:pt x="27" y="267"/>
                    </a:lnTo>
                    <a:lnTo>
                      <a:pt x="51" y="276"/>
                    </a:lnTo>
                    <a:lnTo>
                      <a:pt x="66" y="294"/>
                    </a:lnTo>
                    <a:lnTo>
                      <a:pt x="72" y="302"/>
                    </a:lnTo>
                    <a:lnTo>
                      <a:pt x="72" y="311"/>
                    </a:lnTo>
                    <a:lnTo>
                      <a:pt x="72" y="486"/>
                    </a:lnTo>
                    <a:lnTo>
                      <a:pt x="78" y="504"/>
                    </a:lnTo>
                    <a:lnTo>
                      <a:pt x="93" y="517"/>
                    </a:lnTo>
                    <a:lnTo>
                      <a:pt x="114" y="526"/>
                    </a:lnTo>
                    <a:lnTo>
                      <a:pt x="144" y="530"/>
                    </a:lnTo>
                  </a:path>
                </a:pathLst>
              </a:custGeom>
              <a:noFill/>
              <a:ln w="12700" cap="rnd" cmpd="sng">
                <a:solidFill>
                  <a:schemeClr val="tx1"/>
                </a:solidFill>
                <a:prstDash val="solid"/>
                <a:round/>
                <a:headEnd type="none" w="med" len="med"/>
                <a:tailEnd type="none" w="med" len="med"/>
              </a:ln>
              <a:effectLst/>
            </p:spPr>
            <p:txBody>
              <a:bodyPr/>
              <a:lstStyle/>
              <a:p>
                <a:endParaRPr lang="pt-BR"/>
              </a:p>
            </p:txBody>
          </p:sp>
          <p:sp>
            <p:nvSpPr>
              <p:cNvPr id="229410" name="Rectangle 34"/>
              <p:cNvSpPr>
                <a:spLocks noChangeArrowheads="1"/>
              </p:cNvSpPr>
              <p:nvPr/>
            </p:nvSpPr>
            <p:spPr bwMode="auto">
              <a:xfrm>
                <a:off x="668" y="2372"/>
                <a:ext cx="384" cy="210"/>
              </a:xfrm>
              <a:prstGeom prst="rect">
                <a:avLst/>
              </a:prstGeom>
              <a:noFill/>
              <a:ln w="12700">
                <a:noFill/>
                <a:miter lim="800000"/>
                <a:headEnd/>
                <a:tailEnd/>
              </a:ln>
              <a:effectLst/>
            </p:spPr>
            <p:txBody>
              <a:bodyPr wrap="none" lIns="90488" tIns="44450" rIns="90488" bIns="44450">
                <a:spAutoFit/>
              </a:bodyPr>
              <a:lstStyle/>
              <a:p>
                <a:pPr algn="l"/>
                <a:r>
                  <a:rPr lang="en-US" sz="1600"/>
                  <a:t>-10</a:t>
                </a:r>
                <a:r>
                  <a:rPr lang="en-US" sz="1600" i="1"/>
                  <a:t>V</a:t>
                </a:r>
              </a:p>
            </p:txBody>
          </p:sp>
          <p:sp>
            <p:nvSpPr>
              <p:cNvPr id="229411" name="Freeform 35"/>
              <p:cNvSpPr>
                <a:spLocks/>
              </p:cNvSpPr>
              <p:nvPr/>
            </p:nvSpPr>
            <p:spPr bwMode="auto">
              <a:xfrm>
                <a:off x="1920" y="2687"/>
                <a:ext cx="194" cy="195"/>
              </a:xfrm>
              <a:custGeom>
                <a:avLst/>
                <a:gdLst/>
                <a:ahLst/>
                <a:cxnLst>
                  <a:cxn ang="0">
                    <a:pos x="0" y="0"/>
                  </a:cxn>
                  <a:cxn ang="0">
                    <a:pos x="0" y="37"/>
                  </a:cxn>
                  <a:cxn ang="0">
                    <a:pos x="4" y="70"/>
                  </a:cxn>
                  <a:cxn ang="0">
                    <a:pos x="10" y="88"/>
                  </a:cxn>
                  <a:cxn ang="0">
                    <a:pos x="17" y="97"/>
                  </a:cxn>
                  <a:cxn ang="0">
                    <a:pos x="81" y="97"/>
                  </a:cxn>
                  <a:cxn ang="0">
                    <a:pos x="88" y="106"/>
                  </a:cxn>
                  <a:cxn ang="0">
                    <a:pos x="92" y="125"/>
                  </a:cxn>
                  <a:cxn ang="0">
                    <a:pos x="95" y="157"/>
                  </a:cxn>
                  <a:cxn ang="0">
                    <a:pos x="95" y="194"/>
                  </a:cxn>
                  <a:cxn ang="0">
                    <a:pos x="95" y="157"/>
                  </a:cxn>
                  <a:cxn ang="0">
                    <a:pos x="98" y="125"/>
                  </a:cxn>
                  <a:cxn ang="0">
                    <a:pos x="105" y="106"/>
                  </a:cxn>
                  <a:cxn ang="0">
                    <a:pos x="112" y="97"/>
                  </a:cxn>
                  <a:cxn ang="0">
                    <a:pos x="176" y="97"/>
                  </a:cxn>
                  <a:cxn ang="0">
                    <a:pos x="183" y="88"/>
                  </a:cxn>
                  <a:cxn ang="0">
                    <a:pos x="190" y="70"/>
                  </a:cxn>
                  <a:cxn ang="0">
                    <a:pos x="193" y="37"/>
                  </a:cxn>
                  <a:cxn ang="0">
                    <a:pos x="193" y="0"/>
                  </a:cxn>
                </a:cxnLst>
                <a:rect l="0" t="0" r="r" b="b"/>
                <a:pathLst>
                  <a:path w="194" h="195">
                    <a:moveTo>
                      <a:pt x="0" y="0"/>
                    </a:moveTo>
                    <a:lnTo>
                      <a:pt x="0" y="37"/>
                    </a:lnTo>
                    <a:lnTo>
                      <a:pt x="4" y="70"/>
                    </a:lnTo>
                    <a:lnTo>
                      <a:pt x="10" y="88"/>
                    </a:lnTo>
                    <a:lnTo>
                      <a:pt x="17" y="97"/>
                    </a:lnTo>
                    <a:lnTo>
                      <a:pt x="81" y="97"/>
                    </a:lnTo>
                    <a:lnTo>
                      <a:pt x="88" y="106"/>
                    </a:lnTo>
                    <a:lnTo>
                      <a:pt x="92" y="125"/>
                    </a:lnTo>
                    <a:lnTo>
                      <a:pt x="95" y="157"/>
                    </a:lnTo>
                    <a:lnTo>
                      <a:pt x="95" y="194"/>
                    </a:lnTo>
                    <a:lnTo>
                      <a:pt x="95" y="157"/>
                    </a:lnTo>
                    <a:lnTo>
                      <a:pt x="98" y="125"/>
                    </a:lnTo>
                    <a:lnTo>
                      <a:pt x="105" y="106"/>
                    </a:lnTo>
                    <a:lnTo>
                      <a:pt x="112" y="97"/>
                    </a:lnTo>
                    <a:lnTo>
                      <a:pt x="176" y="97"/>
                    </a:lnTo>
                    <a:lnTo>
                      <a:pt x="183" y="88"/>
                    </a:lnTo>
                    <a:lnTo>
                      <a:pt x="190" y="70"/>
                    </a:lnTo>
                    <a:lnTo>
                      <a:pt x="193" y="37"/>
                    </a:lnTo>
                    <a:lnTo>
                      <a:pt x="193" y="0"/>
                    </a:lnTo>
                  </a:path>
                </a:pathLst>
              </a:custGeom>
              <a:noFill/>
              <a:ln w="12700" cap="rnd" cmpd="sng">
                <a:solidFill>
                  <a:schemeClr val="tx1"/>
                </a:solidFill>
                <a:prstDash val="solid"/>
                <a:round/>
                <a:headEnd type="none" w="med" len="med"/>
                <a:tailEnd type="none" w="med" len="med"/>
              </a:ln>
              <a:effectLst/>
            </p:spPr>
            <p:txBody>
              <a:bodyPr/>
              <a:lstStyle/>
              <a:p>
                <a:endParaRPr lang="pt-BR"/>
              </a:p>
            </p:txBody>
          </p:sp>
          <p:sp>
            <p:nvSpPr>
              <p:cNvPr id="229412" name="Rectangle 36"/>
              <p:cNvSpPr>
                <a:spLocks noChangeArrowheads="1"/>
              </p:cNvSpPr>
              <p:nvPr/>
            </p:nvSpPr>
            <p:spPr bwMode="auto">
              <a:xfrm>
                <a:off x="2024" y="3377"/>
                <a:ext cx="423" cy="210"/>
              </a:xfrm>
              <a:prstGeom prst="rect">
                <a:avLst/>
              </a:prstGeom>
              <a:noFill/>
              <a:ln w="12700">
                <a:noFill/>
                <a:miter lim="800000"/>
                <a:headEnd/>
                <a:tailEnd/>
              </a:ln>
              <a:effectLst/>
            </p:spPr>
            <p:txBody>
              <a:bodyPr wrap="none" lIns="90488" tIns="44450" rIns="90488" bIns="44450">
                <a:spAutoFit/>
              </a:bodyPr>
              <a:lstStyle/>
              <a:p>
                <a:pPr algn="l"/>
                <a:r>
                  <a:rPr lang="en-US" sz="1600"/>
                  <a:t>+10</a:t>
                </a:r>
                <a:r>
                  <a:rPr lang="en-US" sz="1600" i="1"/>
                  <a:t>A</a:t>
                </a:r>
              </a:p>
            </p:txBody>
          </p:sp>
          <p:sp>
            <p:nvSpPr>
              <p:cNvPr id="229413" name="Line 37"/>
              <p:cNvSpPr>
                <a:spLocks noChangeShapeType="1"/>
              </p:cNvSpPr>
              <p:nvPr/>
            </p:nvSpPr>
            <p:spPr bwMode="auto">
              <a:xfrm flipH="1" flipV="1">
                <a:off x="2046" y="2910"/>
                <a:ext cx="156" cy="444"/>
              </a:xfrm>
              <a:prstGeom prst="line">
                <a:avLst/>
              </a:prstGeom>
              <a:noFill/>
              <a:ln w="38100">
                <a:solidFill>
                  <a:srgbClr val="FF0000"/>
                </a:solidFill>
                <a:round/>
                <a:headEnd/>
                <a:tailEnd type="triangle" w="med" len="med"/>
              </a:ln>
              <a:effectLst/>
            </p:spPr>
            <p:txBody>
              <a:bodyPr wrap="none" anchor="ctr"/>
              <a:lstStyle/>
              <a:p>
                <a:endParaRPr lang="pt-BR"/>
              </a:p>
            </p:txBody>
          </p:sp>
          <p:sp>
            <p:nvSpPr>
              <p:cNvPr id="229415" name="Line 39"/>
              <p:cNvSpPr>
                <a:spLocks noChangeShapeType="1"/>
              </p:cNvSpPr>
              <p:nvPr/>
            </p:nvSpPr>
            <p:spPr bwMode="auto">
              <a:xfrm>
                <a:off x="1668" y="1716"/>
                <a:ext cx="652" cy="1420"/>
              </a:xfrm>
              <a:prstGeom prst="line">
                <a:avLst/>
              </a:prstGeom>
              <a:noFill/>
              <a:ln w="25400">
                <a:solidFill>
                  <a:schemeClr val="tx1"/>
                </a:solidFill>
                <a:prstDash val="dash"/>
                <a:round/>
                <a:headEnd/>
                <a:tailEnd/>
              </a:ln>
              <a:effectLst/>
            </p:spPr>
            <p:txBody>
              <a:bodyPr wrap="none" anchor="ctr"/>
              <a:lstStyle/>
              <a:p>
                <a:endParaRPr lang="pt-BR"/>
              </a:p>
            </p:txBody>
          </p:sp>
        </p:grpSp>
        <p:sp>
          <p:nvSpPr>
            <p:cNvPr id="229427" name="Line 51"/>
            <p:cNvSpPr>
              <a:spLocks noChangeShapeType="1"/>
            </p:cNvSpPr>
            <p:nvPr/>
          </p:nvSpPr>
          <p:spPr bwMode="auto">
            <a:xfrm flipV="1">
              <a:off x="1092" y="2479"/>
              <a:ext cx="555" cy="5"/>
            </a:xfrm>
            <a:prstGeom prst="line">
              <a:avLst/>
            </a:prstGeom>
            <a:noFill/>
            <a:ln w="38100">
              <a:solidFill>
                <a:srgbClr val="FF3300"/>
              </a:solidFill>
              <a:round/>
              <a:headEnd/>
              <a:tailEnd type="triangle" w="med" len="med"/>
            </a:ln>
            <a:effectLst/>
          </p:spPr>
          <p:txBody>
            <a:bodyPr anchor="ctr">
              <a:spAutoFit/>
            </a:bodyPr>
            <a:lstStyle/>
            <a:p>
              <a:endParaRPr lang="pt-BR"/>
            </a:p>
          </p:txBody>
        </p:sp>
      </p:grpSp>
      <p:sp>
        <p:nvSpPr>
          <p:cNvPr id="229431" name="Text Box 55"/>
          <p:cNvSpPr txBox="1">
            <a:spLocks noChangeArrowheads="1"/>
          </p:cNvSpPr>
          <p:nvPr/>
        </p:nvSpPr>
        <p:spPr bwMode="auto">
          <a:xfrm>
            <a:off x="1903413" y="741363"/>
            <a:ext cx="72405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Maximizando a satisfação do consumidor</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9429"/>
                                        </p:tgtEl>
                                        <p:attrNameLst>
                                          <p:attrName>style.visibility</p:attrName>
                                        </p:attrNameLst>
                                      </p:cBhvr>
                                      <p:to>
                                        <p:strVal val="visible"/>
                                      </p:to>
                                    </p:set>
                                    <p:animEffect transition="in" filter="wipe(left)">
                                      <p:cBhvr>
                                        <p:cTn id="7" dur="500"/>
                                        <p:tgtEl>
                                          <p:spTgt spid="229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9416"/>
                                        </p:tgtEl>
                                        <p:attrNameLst>
                                          <p:attrName>style.visibility</p:attrName>
                                        </p:attrNameLst>
                                      </p:cBhvr>
                                      <p:to>
                                        <p:strVal val="visible"/>
                                      </p:to>
                                    </p:set>
                                    <p:animEffect transition="in" filter="wipe(left)">
                                      <p:cBhvr>
                                        <p:cTn id="12" dur="500"/>
                                        <p:tgtEl>
                                          <p:spTgt spid="2294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9419"/>
                                        </p:tgtEl>
                                        <p:attrNameLst>
                                          <p:attrName>style.visibility</p:attrName>
                                        </p:attrNameLst>
                                      </p:cBhvr>
                                      <p:to>
                                        <p:strVal val="visible"/>
                                      </p:to>
                                    </p:set>
                                    <p:animEffect transition="in" filter="wipe(left)">
                                      <p:cBhvr>
                                        <p:cTn id="17" dur="500"/>
                                        <p:tgtEl>
                                          <p:spTgt spid="2294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9430"/>
                                        </p:tgtEl>
                                        <p:attrNameLst>
                                          <p:attrName>style.visibility</p:attrName>
                                        </p:attrNameLst>
                                      </p:cBhvr>
                                      <p:to>
                                        <p:strVal val="visible"/>
                                      </p:to>
                                    </p:set>
                                    <p:animEffect transition="in" filter="wipe(left)">
                                      <p:cBhvr>
                                        <p:cTn id="22" dur="500"/>
                                        <p:tgtEl>
                                          <p:spTgt spid="229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34" name="Espaço Reservado para Número de Slide 3"/>
          <p:cNvSpPr>
            <a:spLocks noGrp="1"/>
          </p:cNvSpPr>
          <p:nvPr>
            <p:ph type="sldNum" sz="quarter" idx="11"/>
          </p:nvPr>
        </p:nvSpPr>
        <p:spPr/>
        <p:txBody>
          <a:bodyPr/>
          <a:lstStyle/>
          <a:p>
            <a:r>
              <a:rPr lang="en-US"/>
              <a:t>Slide </a:t>
            </a:r>
            <a:fld id="{FF76D406-9AD1-460F-94A0-7E3021929814}" type="slidenum">
              <a:rPr lang="en-US"/>
              <a:pPr/>
              <a:t>72</a:t>
            </a:fld>
            <a:endParaRPr lang="en-US" b="0">
              <a:latin typeface="Times New Roman" pitchFamily="18" charset="0"/>
            </a:endParaRPr>
          </a:p>
        </p:txBody>
      </p:sp>
      <p:sp>
        <p:nvSpPr>
          <p:cNvPr id="2314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14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1428" name="Rectangle 4"/>
          <p:cNvSpPr>
            <a:spLocks noGrp="1" noChangeArrowheads="1"/>
          </p:cNvSpPr>
          <p:nvPr>
            <p:ph type="title"/>
          </p:nvPr>
        </p:nvSpPr>
        <p:spPr>
          <a:xfrm>
            <a:off x="0" y="0"/>
            <a:ext cx="9448800" cy="781050"/>
          </a:xfrm>
          <a:noFill/>
          <a:ln/>
        </p:spPr>
        <p:txBody>
          <a:bodyPr anchor="ctr"/>
          <a:lstStyle/>
          <a:p>
            <a:r>
              <a:rPr lang="pt-BR" sz="4200"/>
              <a:t>A escolha por parte do consumidor</a:t>
            </a:r>
          </a:p>
        </p:txBody>
      </p:sp>
      <p:sp>
        <p:nvSpPr>
          <p:cNvPr id="231429" name="Rectangle 5"/>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1430" name="Rectangle 6"/>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1431"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1432"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231462" name="Group 38"/>
          <p:cNvGrpSpPr>
            <a:grpSpLocks/>
          </p:cNvGrpSpPr>
          <p:nvPr/>
        </p:nvGrpSpPr>
        <p:grpSpPr bwMode="auto">
          <a:xfrm>
            <a:off x="2317750" y="2698750"/>
            <a:ext cx="6442075" cy="3219450"/>
            <a:chOff x="1460" y="1700"/>
            <a:chExt cx="4058" cy="2028"/>
          </a:xfrm>
        </p:grpSpPr>
        <p:sp>
          <p:nvSpPr>
            <p:cNvPr id="231444" name="Line 20"/>
            <p:cNvSpPr>
              <a:spLocks noChangeShapeType="1"/>
            </p:cNvSpPr>
            <p:nvPr/>
          </p:nvSpPr>
          <p:spPr bwMode="auto">
            <a:xfrm>
              <a:off x="1460" y="1700"/>
              <a:ext cx="1932" cy="2028"/>
            </a:xfrm>
            <a:prstGeom prst="line">
              <a:avLst/>
            </a:prstGeom>
            <a:noFill/>
            <a:ln w="50800">
              <a:solidFill>
                <a:srgbClr val="0033CC"/>
              </a:solidFill>
              <a:round/>
              <a:headEnd/>
              <a:tailEnd/>
            </a:ln>
            <a:effectLst/>
          </p:spPr>
          <p:txBody>
            <a:bodyPr wrap="none" anchor="ctr"/>
            <a:lstStyle/>
            <a:p>
              <a:endParaRPr lang="pt-BR"/>
            </a:p>
          </p:txBody>
        </p:sp>
        <p:sp>
          <p:nvSpPr>
            <p:cNvPr id="231445" name="Rectangle 21"/>
            <p:cNvSpPr>
              <a:spLocks noChangeArrowheads="1"/>
            </p:cNvSpPr>
            <p:nvPr/>
          </p:nvSpPr>
          <p:spPr bwMode="auto">
            <a:xfrm>
              <a:off x="4028" y="3248"/>
              <a:ext cx="1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a:t>
              </a:r>
            </a:p>
          </p:txBody>
        </p:sp>
        <p:sp>
          <p:nvSpPr>
            <p:cNvPr id="231446" name="Line 22"/>
            <p:cNvSpPr>
              <a:spLocks noChangeShapeType="1"/>
            </p:cNvSpPr>
            <p:nvPr/>
          </p:nvSpPr>
          <p:spPr bwMode="auto">
            <a:xfrm flipH="1">
              <a:off x="3294" y="3366"/>
              <a:ext cx="732" cy="144"/>
            </a:xfrm>
            <a:prstGeom prst="line">
              <a:avLst/>
            </a:prstGeom>
            <a:noFill/>
            <a:ln w="38100">
              <a:solidFill>
                <a:schemeClr val="tx1"/>
              </a:solidFill>
              <a:round/>
              <a:headEnd/>
              <a:tailEnd type="triangle" w="med" len="med"/>
            </a:ln>
            <a:effectLst/>
          </p:spPr>
          <p:txBody>
            <a:bodyPr wrap="none" anchor="ctr"/>
            <a:lstStyle/>
            <a:p>
              <a:endParaRPr lang="pt-BR"/>
            </a:p>
          </p:txBody>
        </p:sp>
      </p:grpSp>
      <p:grpSp>
        <p:nvGrpSpPr>
          <p:cNvPr id="231461" name="Group 37"/>
          <p:cNvGrpSpPr>
            <a:grpSpLocks/>
          </p:cNvGrpSpPr>
          <p:nvPr/>
        </p:nvGrpSpPr>
        <p:grpSpPr bwMode="auto">
          <a:xfrm>
            <a:off x="3084513" y="2006600"/>
            <a:ext cx="5900737" cy="2952750"/>
            <a:chOff x="1943" y="1264"/>
            <a:chExt cx="3717" cy="1860"/>
          </a:xfrm>
        </p:grpSpPr>
        <p:grpSp>
          <p:nvGrpSpPr>
            <p:cNvPr id="231454" name="Group 30"/>
            <p:cNvGrpSpPr>
              <a:grpSpLocks/>
            </p:cNvGrpSpPr>
            <p:nvPr/>
          </p:nvGrpSpPr>
          <p:grpSpPr bwMode="auto">
            <a:xfrm>
              <a:off x="1943" y="1264"/>
              <a:ext cx="2661" cy="1860"/>
              <a:chOff x="1943" y="1264"/>
              <a:chExt cx="2661" cy="1860"/>
            </a:xfrm>
          </p:grpSpPr>
          <p:sp>
            <p:nvSpPr>
              <p:cNvPr id="231447" name="Freeform 23"/>
              <p:cNvSpPr>
                <a:spLocks/>
              </p:cNvSpPr>
              <p:nvPr/>
            </p:nvSpPr>
            <p:spPr bwMode="auto">
              <a:xfrm>
                <a:off x="1943" y="1264"/>
                <a:ext cx="2427" cy="1795"/>
              </a:xfrm>
              <a:custGeom>
                <a:avLst/>
                <a:gdLst/>
                <a:ahLst/>
                <a:cxnLst>
                  <a:cxn ang="0">
                    <a:pos x="0" y="0"/>
                  </a:cxn>
                  <a:cxn ang="0">
                    <a:pos x="14" y="24"/>
                  </a:cxn>
                  <a:cxn ang="0">
                    <a:pos x="28" y="59"/>
                  </a:cxn>
                  <a:cxn ang="0">
                    <a:pos x="42" y="103"/>
                  </a:cxn>
                  <a:cxn ang="0">
                    <a:pos x="63" y="147"/>
                  </a:cxn>
                  <a:cxn ang="0">
                    <a:pos x="105" y="250"/>
                  </a:cxn>
                  <a:cxn ang="0">
                    <a:pos x="154" y="354"/>
                  </a:cxn>
                  <a:cxn ang="0">
                    <a:pos x="182" y="408"/>
                  </a:cxn>
                  <a:cxn ang="0">
                    <a:pos x="210" y="472"/>
                  </a:cxn>
                  <a:cxn ang="0">
                    <a:pos x="280" y="599"/>
                  </a:cxn>
                  <a:cxn ang="0">
                    <a:pos x="350" y="727"/>
                  </a:cxn>
                  <a:cxn ang="0">
                    <a:pos x="385" y="786"/>
                  </a:cxn>
                  <a:cxn ang="0">
                    <a:pos x="427" y="845"/>
                  </a:cxn>
                  <a:cxn ang="0">
                    <a:pos x="504" y="953"/>
                  </a:cxn>
                  <a:cxn ang="0">
                    <a:pos x="595" y="1052"/>
                  </a:cxn>
                  <a:cxn ang="0">
                    <a:pos x="685" y="1145"/>
                  </a:cxn>
                  <a:cxn ang="0">
                    <a:pos x="797" y="1234"/>
                  </a:cxn>
                  <a:cxn ang="0">
                    <a:pos x="937" y="1322"/>
                  </a:cxn>
                  <a:cxn ang="0">
                    <a:pos x="1084" y="1411"/>
                  </a:cxn>
                  <a:cxn ang="0">
                    <a:pos x="1252" y="1489"/>
                  </a:cxn>
                  <a:cxn ang="0">
                    <a:pos x="1412" y="1563"/>
                  </a:cxn>
                  <a:cxn ang="0">
                    <a:pos x="1580" y="1622"/>
                  </a:cxn>
                  <a:cxn ang="0">
                    <a:pos x="1755" y="1671"/>
                  </a:cxn>
                  <a:cxn ang="0">
                    <a:pos x="1923" y="1711"/>
                  </a:cxn>
                  <a:cxn ang="0">
                    <a:pos x="2000" y="1730"/>
                  </a:cxn>
                  <a:cxn ang="0">
                    <a:pos x="2069" y="1745"/>
                  </a:cxn>
                  <a:cxn ang="0">
                    <a:pos x="2195" y="1770"/>
                  </a:cxn>
                  <a:cxn ang="0">
                    <a:pos x="2300" y="1789"/>
                  </a:cxn>
                  <a:cxn ang="0">
                    <a:pos x="2342" y="1794"/>
                  </a:cxn>
                  <a:cxn ang="0">
                    <a:pos x="2377" y="1794"/>
                  </a:cxn>
                  <a:cxn ang="0">
                    <a:pos x="2405" y="1794"/>
                  </a:cxn>
                  <a:cxn ang="0">
                    <a:pos x="2426" y="1789"/>
                  </a:cxn>
                </a:cxnLst>
                <a:rect l="0" t="0" r="r" b="b"/>
                <a:pathLst>
                  <a:path w="2427" h="1795">
                    <a:moveTo>
                      <a:pt x="0" y="0"/>
                    </a:moveTo>
                    <a:lnTo>
                      <a:pt x="14" y="24"/>
                    </a:lnTo>
                    <a:lnTo>
                      <a:pt x="28" y="59"/>
                    </a:lnTo>
                    <a:lnTo>
                      <a:pt x="42" y="103"/>
                    </a:lnTo>
                    <a:lnTo>
                      <a:pt x="63" y="147"/>
                    </a:lnTo>
                    <a:lnTo>
                      <a:pt x="105" y="250"/>
                    </a:lnTo>
                    <a:lnTo>
                      <a:pt x="154" y="354"/>
                    </a:lnTo>
                    <a:lnTo>
                      <a:pt x="182" y="408"/>
                    </a:lnTo>
                    <a:lnTo>
                      <a:pt x="210" y="472"/>
                    </a:lnTo>
                    <a:lnTo>
                      <a:pt x="280" y="599"/>
                    </a:lnTo>
                    <a:lnTo>
                      <a:pt x="350" y="727"/>
                    </a:lnTo>
                    <a:lnTo>
                      <a:pt x="385" y="786"/>
                    </a:lnTo>
                    <a:lnTo>
                      <a:pt x="427" y="845"/>
                    </a:lnTo>
                    <a:lnTo>
                      <a:pt x="504" y="953"/>
                    </a:lnTo>
                    <a:lnTo>
                      <a:pt x="595" y="1052"/>
                    </a:lnTo>
                    <a:lnTo>
                      <a:pt x="685" y="1145"/>
                    </a:lnTo>
                    <a:lnTo>
                      <a:pt x="797" y="1234"/>
                    </a:lnTo>
                    <a:lnTo>
                      <a:pt x="937" y="1322"/>
                    </a:lnTo>
                    <a:lnTo>
                      <a:pt x="1084" y="1411"/>
                    </a:lnTo>
                    <a:lnTo>
                      <a:pt x="1252" y="1489"/>
                    </a:lnTo>
                    <a:lnTo>
                      <a:pt x="1412" y="1563"/>
                    </a:lnTo>
                    <a:lnTo>
                      <a:pt x="1580" y="1622"/>
                    </a:lnTo>
                    <a:lnTo>
                      <a:pt x="1755" y="1671"/>
                    </a:lnTo>
                    <a:lnTo>
                      <a:pt x="1923" y="1711"/>
                    </a:lnTo>
                    <a:lnTo>
                      <a:pt x="2000" y="1730"/>
                    </a:lnTo>
                    <a:lnTo>
                      <a:pt x="2069" y="1745"/>
                    </a:lnTo>
                    <a:lnTo>
                      <a:pt x="2195" y="1770"/>
                    </a:lnTo>
                    <a:lnTo>
                      <a:pt x="2300" y="1789"/>
                    </a:lnTo>
                    <a:lnTo>
                      <a:pt x="2342" y="1794"/>
                    </a:lnTo>
                    <a:lnTo>
                      <a:pt x="2377" y="1794"/>
                    </a:lnTo>
                    <a:lnTo>
                      <a:pt x="2405" y="1794"/>
                    </a:lnTo>
                    <a:lnTo>
                      <a:pt x="2426" y="1789"/>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231451" name="Rectangle 27"/>
              <p:cNvSpPr>
                <a:spLocks noChangeArrowheads="1"/>
              </p:cNvSpPr>
              <p:nvPr/>
            </p:nvSpPr>
            <p:spPr bwMode="auto">
              <a:xfrm>
                <a:off x="4316" y="287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3</a:t>
                </a:r>
              </a:p>
            </p:txBody>
          </p:sp>
        </p:grpSp>
        <p:sp>
          <p:nvSpPr>
            <p:cNvPr id="231449" name="Rectangle 25"/>
            <p:cNvSpPr>
              <a:spLocks noChangeArrowheads="1"/>
            </p:cNvSpPr>
            <p:nvPr/>
          </p:nvSpPr>
          <p:spPr bwMode="auto">
            <a:xfrm>
              <a:off x="2432" y="1856"/>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231448" name="Oval 24"/>
            <p:cNvSpPr>
              <a:spLocks noChangeArrowheads="1"/>
            </p:cNvSpPr>
            <p:nvPr/>
          </p:nvSpPr>
          <p:spPr bwMode="auto">
            <a:xfrm>
              <a:off x="2352" y="211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31450" name="Rectangle 26"/>
            <p:cNvSpPr>
              <a:spLocks noChangeArrowheads="1"/>
            </p:cNvSpPr>
            <p:nvPr/>
          </p:nvSpPr>
          <p:spPr bwMode="auto">
            <a:xfrm>
              <a:off x="3842" y="1836"/>
              <a:ext cx="1818" cy="756"/>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a:t>A cesta de mercado </a:t>
              </a:r>
              <a:r>
                <a:rPr lang="en-US" i="1"/>
                <a:t>D</a:t>
              </a:r>
              <a:r>
                <a:rPr lang="en-US"/>
                <a:t> </a:t>
              </a:r>
            </a:p>
            <a:p>
              <a:r>
                <a:rPr lang="en-US"/>
                <a:t>não pode ser consumida</a:t>
              </a:r>
            </a:p>
            <a:p>
              <a:r>
                <a:rPr lang="en-US"/>
                <a:t>dada a restrição</a:t>
              </a:r>
            </a:p>
            <a:p>
              <a:r>
                <a:rPr lang="en-US"/>
                <a:t>orçamentária.</a:t>
              </a:r>
            </a:p>
          </p:txBody>
        </p:sp>
      </p:grpSp>
      <p:sp>
        <p:nvSpPr>
          <p:cNvPr id="231453" name="Text Box 29"/>
          <p:cNvSpPr txBox="1">
            <a:spLocks noChangeArrowheads="1"/>
          </p:cNvSpPr>
          <p:nvPr/>
        </p:nvSpPr>
        <p:spPr bwMode="auto">
          <a:xfrm>
            <a:off x="3914775" y="1484313"/>
            <a:ext cx="3357563" cy="379412"/>
          </a:xfrm>
          <a:prstGeom prst="rect">
            <a:avLst/>
          </a:prstGeom>
          <a:solidFill>
            <a:schemeClr val="folHlink"/>
          </a:solidFill>
          <a:ln w="12700">
            <a:solidFill>
              <a:schemeClr val="tx1"/>
            </a:solidFill>
            <a:miter lim="800000"/>
            <a:headEnd/>
            <a:tailEnd/>
          </a:ln>
          <a:effectLst/>
        </p:spPr>
        <p:txBody>
          <a:bodyPr>
            <a:spAutoFit/>
          </a:bodyPr>
          <a:lstStyle/>
          <a:p>
            <a:pPr algn="l"/>
            <a:r>
              <a:rPr lang="en-US" i="1"/>
              <a:t> P</a:t>
            </a:r>
            <a:r>
              <a:rPr lang="en-US" i="1" baseline="-25000"/>
              <a:t>V </a:t>
            </a:r>
            <a:r>
              <a:rPr lang="en-US" i="1"/>
              <a:t>= $2     P</a:t>
            </a:r>
            <a:r>
              <a:rPr lang="en-US" i="1" baseline="-25000"/>
              <a:t>A</a:t>
            </a:r>
            <a:r>
              <a:rPr lang="en-US" i="1"/>
              <a:t>= $1     I = $80</a:t>
            </a:r>
          </a:p>
        </p:txBody>
      </p:sp>
      <p:sp>
        <p:nvSpPr>
          <p:cNvPr id="231463" name="Line 39"/>
          <p:cNvSpPr>
            <a:spLocks noChangeShapeType="1"/>
          </p:cNvSpPr>
          <p:nvPr/>
        </p:nvSpPr>
        <p:spPr bwMode="auto">
          <a:xfrm>
            <a:off x="22860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31464" name="Line 40"/>
          <p:cNvSpPr>
            <a:spLocks noChangeShapeType="1"/>
          </p:cNvSpPr>
          <p:nvPr/>
        </p:nvSpPr>
        <p:spPr bwMode="auto">
          <a:xfrm>
            <a:off x="22812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31465" name="Rectangle 41"/>
          <p:cNvSpPr>
            <a:spLocks noChangeArrowheads="1"/>
          </p:cNvSpPr>
          <p:nvPr/>
        </p:nvSpPr>
        <p:spPr bwMode="auto">
          <a:xfrm>
            <a:off x="5697538" y="5954713"/>
            <a:ext cx="3446462" cy="608012"/>
          </a:xfrm>
          <a:prstGeom prst="rect">
            <a:avLst/>
          </a:prstGeom>
          <a:noFill/>
          <a:ln w="12700">
            <a:noFill/>
            <a:miter lim="800000"/>
            <a:headEnd/>
            <a:tailEnd/>
          </a:ln>
          <a:effectLst/>
        </p:spPr>
        <p:txBody>
          <a:bodyPr wrap="none" lIns="90488" tIns="44450" rIns="90488" bIns="44450">
            <a:spAutoFit/>
          </a:bodyPr>
          <a:lstStyle/>
          <a:p>
            <a:pPr algn="l"/>
            <a:r>
              <a:rPr lang="en-US"/>
              <a:t>Alimento </a:t>
            </a:r>
            <a:r>
              <a:rPr lang="en-US" sz="1600"/>
              <a:t>(unidades por semana)</a:t>
            </a:r>
          </a:p>
          <a:p>
            <a:pPr algn="l"/>
            <a:endParaRPr lang="en-US" sz="1600"/>
          </a:p>
        </p:txBody>
      </p:sp>
      <p:sp>
        <p:nvSpPr>
          <p:cNvPr id="231466" name="Rectangle 42"/>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31467" name="Rectangle 43"/>
          <p:cNvSpPr>
            <a:spLocks noChangeArrowheads="1"/>
          </p:cNvSpPr>
          <p:nvPr/>
        </p:nvSpPr>
        <p:spPr bwMode="auto">
          <a:xfrm>
            <a:off x="36718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31468" name="Rectangle 44"/>
          <p:cNvSpPr>
            <a:spLocks noChangeArrowheads="1"/>
          </p:cNvSpPr>
          <p:nvPr/>
        </p:nvSpPr>
        <p:spPr bwMode="auto">
          <a:xfrm>
            <a:off x="52720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31469" name="Rectangle 45"/>
          <p:cNvSpPr>
            <a:spLocks noChangeArrowheads="1"/>
          </p:cNvSpPr>
          <p:nvPr/>
        </p:nvSpPr>
        <p:spPr bwMode="auto">
          <a:xfrm>
            <a:off x="28336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231470" name="Rectangle 46"/>
          <p:cNvSpPr>
            <a:spLocks noChangeArrowheads="1"/>
          </p:cNvSpPr>
          <p:nvPr/>
        </p:nvSpPr>
        <p:spPr bwMode="auto">
          <a:xfrm>
            <a:off x="184308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231471" name="Rectangle 47"/>
          <p:cNvSpPr>
            <a:spLocks noChangeArrowheads="1"/>
          </p:cNvSpPr>
          <p:nvPr/>
        </p:nvSpPr>
        <p:spPr bwMode="auto">
          <a:xfrm>
            <a:off x="184308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231472" name="Rectangle 48"/>
          <p:cNvSpPr>
            <a:spLocks noChangeArrowheads="1"/>
          </p:cNvSpPr>
          <p:nvPr/>
        </p:nvSpPr>
        <p:spPr bwMode="auto">
          <a:xfrm>
            <a:off x="187801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40</a:t>
            </a:r>
          </a:p>
        </p:txBody>
      </p:sp>
      <p:sp>
        <p:nvSpPr>
          <p:cNvPr id="231473" name="Rectangle 49"/>
          <p:cNvSpPr>
            <a:spLocks noChangeArrowheads="1"/>
          </p:cNvSpPr>
          <p:nvPr/>
        </p:nvSpPr>
        <p:spPr bwMode="auto">
          <a:xfrm>
            <a:off x="2014538" y="59039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sp>
        <p:nvSpPr>
          <p:cNvPr id="231474" name="Text Box 50"/>
          <p:cNvSpPr txBox="1">
            <a:spLocks noChangeArrowheads="1"/>
          </p:cNvSpPr>
          <p:nvPr/>
        </p:nvSpPr>
        <p:spPr bwMode="auto">
          <a:xfrm>
            <a:off x="1903413" y="741363"/>
            <a:ext cx="72405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Maximizando a satisfação do consumidor</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1462"/>
                                        </p:tgtEl>
                                        <p:attrNameLst>
                                          <p:attrName>style.visibility</p:attrName>
                                        </p:attrNameLst>
                                      </p:cBhvr>
                                      <p:to>
                                        <p:strVal val="visible"/>
                                      </p:to>
                                    </p:set>
                                    <p:animEffect transition="in" filter="wipe(left)">
                                      <p:cBhvr>
                                        <p:cTn id="7" dur="500"/>
                                        <p:tgtEl>
                                          <p:spTgt spid="23146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1461"/>
                                        </p:tgtEl>
                                        <p:attrNameLst>
                                          <p:attrName>style.visibility</p:attrName>
                                        </p:attrNameLst>
                                      </p:cBhvr>
                                      <p:to>
                                        <p:strVal val="visible"/>
                                      </p:to>
                                    </p:set>
                                    <p:animEffect transition="in" filter="wipe(left)">
                                      <p:cBhvr>
                                        <p:cTn id="12" dur="500"/>
                                        <p:tgtEl>
                                          <p:spTgt spid="231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37" name="Espaço Reservado para Número de Slide 3"/>
          <p:cNvSpPr>
            <a:spLocks noGrp="1"/>
          </p:cNvSpPr>
          <p:nvPr>
            <p:ph type="sldNum" sz="quarter" idx="11"/>
          </p:nvPr>
        </p:nvSpPr>
        <p:spPr/>
        <p:txBody>
          <a:bodyPr/>
          <a:lstStyle/>
          <a:p>
            <a:r>
              <a:rPr lang="en-US"/>
              <a:t>Slide </a:t>
            </a:r>
            <a:fld id="{ADD8388F-01FB-42A4-93A5-AE51772F66D8}" type="slidenum">
              <a:rPr lang="en-US"/>
              <a:pPr/>
              <a:t>73</a:t>
            </a:fld>
            <a:endParaRPr lang="en-US" b="0">
              <a:latin typeface="Times New Roman" pitchFamily="18" charset="0"/>
            </a:endParaRPr>
          </a:p>
        </p:txBody>
      </p:sp>
      <p:grpSp>
        <p:nvGrpSpPr>
          <p:cNvPr id="233509" name="Group 37"/>
          <p:cNvGrpSpPr>
            <a:grpSpLocks/>
          </p:cNvGrpSpPr>
          <p:nvPr/>
        </p:nvGrpSpPr>
        <p:grpSpPr bwMode="auto">
          <a:xfrm>
            <a:off x="2890838" y="2595563"/>
            <a:ext cx="4265612" cy="2973387"/>
            <a:chOff x="1821" y="1635"/>
            <a:chExt cx="2687" cy="1873"/>
          </a:xfrm>
        </p:grpSpPr>
        <p:sp>
          <p:nvSpPr>
            <p:cNvPr id="233495" name="Freeform 23"/>
            <p:cNvSpPr>
              <a:spLocks/>
            </p:cNvSpPr>
            <p:nvPr/>
          </p:nvSpPr>
          <p:spPr bwMode="auto">
            <a:xfrm>
              <a:off x="1821" y="1635"/>
              <a:ext cx="2379" cy="1789"/>
            </a:xfrm>
            <a:custGeom>
              <a:avLst/>
              <a:gdLst/>
              <a:ahLst/>
              <a:cxnLst>
                <a:cxn ang="0">
                  <a:pos x="0" y="0"/>
                </a:cxn>
                <a:cxn ang="0">
                  <a:pos x="13" y="27"/>
                </a:cxn>
                <a:cxn ang="0">
                  <a:pos x="27" y="60"/>
                </a:cxn>
                <a:cxn ang="0">
                  <a:pos x="40" y="99"/>
                </a:cxn>
                <a:cxn ang="0">
                  <a:pos x="60" y="143"/>
                </a:cxn>
                <a:cxn ang="0">
                  <a:pos x="100" y="242"/>
                </a:cxn>
                <a:cxn ang="0">
                  <a:pos x="147" y="352"/>
                </a:cxn>
                <a:cxn ang="0">
                  <a:pos x="208" y="468"/>
                </a:cxn>
                <a:cxn ang="0">
                  <a:pos x="275" y="594"/>
                </a:cxn>
                <a:cxn ang="0">
                  <a:pos x="342" y="721"/>
                </a:cxn>
                <a:cxn ang="0">
                  <a:pos x="416" y="842"/>
                </a:cxn>
                <a:cxn ang="0">
                  <a:pos x="497" y="946"/>
                </a:cxn>
                <a:cxn ang="0">
                  <a:pos x="584" y="1045"/>
                </a:cxn>
                <a:cxn ang="0">
                  <a:pos x="678" y="1139"/>
                </a:cxn>
                <a:cxn ang="0">
                  <a:pos x="786" y="1233"/>
                </a:cxn>
                <a:cxn ang="0">
                  <a:pos x="920" y="1321"/>
                </a:cxn>
                <a:cxn ang="0">
                  <a:pos x="1068" y="1409"/>
                </a:cxn>
                <a:cxn ang="0">
                  <a:pos x="1222" y="1486"/>
                </a:cxn>
                <a:cxn ang="0">
                  <a:pos x="1384" y="1557"/>
                </a:cxn>
                <a:cxn ang="0">
                  <a:pos x="1552" y="1618"/>
                </a:cxn>
                <a:cxn ang="0">
                  <a:pos x="1720" y="1667"/>
                </a:cxn>
                <a:cxn ang="0">
                  <a:pos x="1888" y="1706"/>
                </a:cxn>
                <a:cxn ang="0">
                  <a:pos x="1961" y="1722"/>
                </a:cxn>
                <a:cxn ang="0">
                  <a:pos x="2029" y="1739"/>
                </a:cxn>
                <a:cxn ang="0">
                  <a:pos x="2150" y="1766"/>
                </a:cxn>
                <a:cxn ang="0">
                  <a:pos x="2250" y="1783"/>
                </a:cxn>
                <a:cxn ang="0">
                  <a:pos x="2297" y="1788"/>
                </a:cxn>
                <a:cxn ang="0">
                  <a:pos x="2331" y="1788"/>
                </a:cxn>
                <a:cxn ang="0">
                  <a:pos x="2358" y="1788"/>
                </a:cxn>
                <a:cxn ang="0">
                  <a:pos x="2378" y="1783"/>
                </a:cxn>
              </a:cxnLst>
              <a:rect l="0" t="0" r="r" b="b"/>
              <a:pathLst>
                <a:path w="2379" h="1789">
                  <a:moveTo>
                    <a:pt x="0" y="0"/>
                  </a:moveTo>
                  <a:lnTo>
                    <a:pt x="13" y="27"/>
                  </a:lnTo>
                  <a:lnTo>
                    <a:pt x="27" y="60"/>
                  </a:lnTo>
                  <a:lnTo>
                    <a:pt x="40" y="99"/>
                  </a:lnTo>
                  <a:lnTo>
                    <a:pt x="60" y="143"/>
                  </a:lnTo>
                  <a:lnTo>
                    <a:pt x="100" y="242"/>
                  </a:lnTo>
                  <a:lnTo>
                    <a:pt x="147" y="352"/>
                  </a:lnTo>
                  <a:lnTo>
                    <a:pt x="208" y="468"/>
                  </a:lnTo>
                  <a:lnTo>
                    <a:pt x="275" y="594"/>
                  </a:lnTo>
                  <a:lnTo>
                    <a:pt x="342" y="721"/>
                  </a:lnTo>
                  <a:lnTo>
                    <a:pt x="416" y="842"/>
                  </a:lnTo>
                  <a:lnTo>
                    <a:pt x="497" y="946"/>
                  </a:lnTo>
                  <a:lnTo>
                    <a:pt x="584" y="1045"/>
                  </a:lnTo>
                  <a:lnTo>
                    <a:pt x="678" y="1139"/>
                  </a:lnTo>
                  <a:lnTo>
                    <a:pt x="786" y="1233"/>
                  </a:lnTo>
                  <a:lnTo>
                    <a:pt x="920" y="1321"/>
                  </a:lnTo>
                  <a:lnTo>
                    <a:pt x="1068" y="1409"/>
                  </a:lnTo>
                  <a:lnTo>
                    <a:pt x="1222" y="1486"/>
                  </a:lnTo>
                  <a:lnTo>
                    <a:pt x="1384" y="1557"/>
                  </a:lnTo>
                  <a:lnTo>
                    <a:pt x="1552" y="1618"/>
                  </a:lnTo>
                  <a:lnTo>
                    <a:pt x="1720" y="1667"/>
                  </a:lnTo>
                  <a:lnTo>
                    <a:pt x="1888" y="1706"/>
                  </a:lnTo>
                  <a:lnTo>
                    <a:pt x="1961" y="1722"/>
                  </a:lnTo>
                  <a:lnTo>
                    <a:pt x="2029" y="1739"/>
                  </a:lnTo>
                  <a:lnTo>
                    <a:pt x="2150" y="1766"/>
                  </a:lnTo>
                  <a:lnTo>
                    <a:pt x="2250" y="1783"/>
                  </a:lnTo>
                  <a:lnTo>
                    <a:pt x="2297" y="1788"/>
                  </a:lnTo>
                  <a:lnTo>
                    <a:pt x="2331" y="1788"/>
                  </a:lnTo>
                  <a:lnTo>
                    <a:pt x="2358" y="1788"/>
                  </a:lnTo>
                  <a:lnTo>
                    <a:pt x="2378" y="1783"/>
                  </a:lnTo>
                </a:path>
              </a:pathLst>
            </a:custGeom>
            <a:noFill/>
            <a:ln w="50800" cap="rnd" cmpd="sng">
              <a:solidFill>
                <a:srgbClr val="99CCFF"/>
              </a:solidFill>
              <a:prstDash val="solid"/>
              <a:round/>
              <a:headEnd type="none" w="med" len="med"/>
              <a:tailEnd type="none" w="med" len="med"/>
            </a:ln>
            <a:effectLst/>
          </p:spPr>
          <p:txBody>
            <a:bodyPr/>
            <a:lstStyle/>
            <a:p>
              <a:endParaRPr lang="pt-BR"/>
            </a:p>
          </p:txBody>
        </p:sp>
        <p:sp>
          <p:nvSpPr>
            <p:cNvPr id="233501" name="Rectangle 29"/>
            <p:cNvSpPr>
              <a:spLocks noChangeArrowheads="1"/>
            </p:cNvSpPr>
            <p:nvPr/>
          </p:nvSpPr>
          <p:spPr bwMode="auto">
            <a:xfrm>
              <a:off x="4220" y="3260"/>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grpSp>
      <p:sp>
        <p:nvSpPr>
          <p:cNvPr id="23347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347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3476" name="Rectangle 4"/>
          <p:cNvSpPr>
            <a:spLocks noGrp="1" noChangeArrowheads="1"/>
          </p:cNvSpPr>
          <p:nvPr>
            <p:ph type="title"/>
          </p:nvPr>
        </p:nvSpPr>
        <p:spPr>
          <a:xfrm>
            <a:off x="0" y="0"/>
            <a:ext cx="9601200" cy="781050"/>
          </a:xfrm>
          <a:noFill/>
          <a:ln/>
        </p:spPr>
        <p:txBody>
          <a:bodyPr anchor="ctr"/>
          <a:lstStyle/>
          <a:p>
            <a:r>
              <a:rPr lang="pt-BR" sz="4200"/>
              <a:t>A escolha por parte do consumidor</a:t>
            </a:r>
          </a:p>
        </p:txBody>
      </p:sp>
      <p:sp>
        <p:nvSpPr>
          <p:cNvPr id="233477" name="Rectangle 5"/>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3478" name="Rectangle 6"/>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3479"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3480"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3502" name="Text Box 30"/>
          <p:cNvSpPr txBox="1">
            <a:spLocks noChangeArrowheads="1"/>
          </p:cNvSpPr>
          <p:nvPr/>
        </p:nvSpPr>
        <p:spPr bwMode="auto">
          <a:xfrm>
            <a:off x="2498725" y="1350963"/>
            <a:ext cx="3046413" cy="379412"/>
          </a:xfrm>
          <a:prstGeom prst="rect">
            <a:avLst/>
          </a:prstGeom>
          <a:solidFill>
            <a:schemeClr val="folHlink"/>
          </a:solidFill>
          <a:ln w="12700">
            <a:solidFill>
              <a:schemeClr val="tx1"/>
            </a:solidFill>
            <a:miter lim="800000"/>
            <a:headEnd/>
            <a:tailEnd/>
          </a:ln>
          <a:effectLst/>
        </p:spPr>
        <p:txBody>
          <a:bodyPr>
            <a:spAutoFit/>
          </a:bodyPr>
          <a:lstStyle/>
          <a:p>
            <a:pPr algn="l"/>
            <a:r>
              <a:rPr lang="en-US" i="1"/>
              <a:t>P</a:t>
            </a:r>
            <a:r>
              <a:rPr lang="en-US" i="1" baseline="-25000"/>
              <a:t>V </a:t>
            </a:r>
            <a:r>
              <a:rPr lang="en-US" i="1"/>
              <a:t>= $2    P</a:t>
            </a:r>
            <a:r>
              <a:rPr lang="en-US" i="1" baseline="-25000"/>
              <a:t>A</a:t>
            </a:r>
            <a:r>
              <a:rPr lang="en-US" i="1"/>
              <a:t> = $1     I = $80</a:t>
            </a:r>
          </a:p>
        </p:txBody>
      </p:sp>
      <p:grpSp>
        <p:nvGrpSpPr>
          <p:cNvPr id="233508" name="Group 36"/>
          <p:cNvGrpSpPr>
            <a:grpSpLocks/>
          </p:cNvGrpSpPr>
          <p:nvPr/>
        </p:nvGrpSpPr>
        <p:grpSpPr bwMode="auto">
          <a:xfrm>
            <a:off x="2317750" y="2698750"/>
            <a:ext cx="6423025" cy="3219450"/>
            <a:chOff x="1460" y="1700"/>
            <a:chExt cx="4046" cy="2028"/>
          </a:xfrm>
        </p:grpSpPr>
        <p:sp>
          <p:nvSpPr>
            <p:cNvPr id="233492" name="Line 20"/>
            <p:cNvSpPr>
              <a:spLocks noChangeShapeType="1"/>
            </p:cNvSpPr>
            <p:nvPr/>
          </p:nvSpPr>
          <p:spPr bwMode="auto">
            <a:xfrm>
              <a:off x="1460" y="1700"/>
              <a:ext cx="1932" cy="2028"/>
            </a:xfrm>
            <a:prstGeom prst="line">
              <a:avLst/>
            </a:prstGeom>
            <a:noFill/>
            <a:ln w="50800">
              <a:solidFill>
                <a:srgbClr val="0033CC"/>
              </a:solidFill>
              <a:round/>
              <a:headEnd/>
              <a:tailEnd/>
            </a:ln>
            <a:effectLst/>
          </p:spPr>
          <p:txBody>
            <a:bodyPr wrap="none" anchor="ctr"/>
            <a:lstStyle/>
            <a:p>
              <a:endParaRPr lang="pt-BR"/>
            </a:p>
          </p:txBody>
        </p:sp>
        <p:sp>
          <p:nvSpPr>
            <p:cNvPr id="233493" name="Rectangle 21"/>
            <p:cNvSpPr>
              <a:spLocks noChangeArrowheads="1"/>
            </p:cNvSpPr>
            <p:nvPr/>
          </p:nvSpPr>
          <p:spPr bwMode="auto">
            <a:xfrm>
              <a:off x="4016" y="3488"/>
              <a:ext cx="1490" cy="229"/>
            </a:xfrm>
            <a:prstGeom prst="rect">
              <a:avLst/>
            </a:prstGeom>
            <a:noFill/>
            <a:ln w="12700">
              <a:noFill/>
              <a:miter lim="800000"/>
              <a:headEnd/>
              <a:tailEnd/>
            </a:ln>
            <a:effectLst/>
          </p:spPr>
          <p:txBody>
            <a:bodyPr wrap="none" lIns="90488" tIns="44450" rIns="90488" bIns="44450">
              <a:spAutoFit/>
            </a:bodyPr>
            <a:lstStyle/>
            <a:p>
              <a:pPr algn="l"/>
              <a:r>
                <a:rPr lang="en-US"/>
                <a:t>Linha do orçamento</a:t>
              </a:r>
            </a:p>
          </p:txBody>
        </p:sp>
        <p:sp>
          <p:nvSpPr>
            <p:cNvPr id="233494" name="Line 22"/>
            <p:cNvSpPr>
              <a:spLocks noChangeShapeType="1"/>
            </p:cNvSpPr>
            <p:nvPr/>
          </p:nvSpPr>
          <p:spPr bwMode="auto">
            <a:xfrm flipH="1" flipV="1">
              <a:off x="3234" y="3474"/>
              <a:ext cx="732" cy="144"/>
            </a:xfrm>
            <a:prstGeom prst="line">
              <a:avLst/>
            </a:prstGeom>
            <a:noFill/>
            <a:ln w="38100">
              <a:solidFill>
                <a:schemeClr val="tx1"/>
              </a:solidFill>
              <a:round/>
              <a:headEnd/>
              <a:tailEnd type="triangle" w="med" len="med"/>
            </a:ln>
            <a:effectLst/>
          </p:spPr>
          <p:txBody>
            <a:bodyPr wrap="none" anchor="ctr"/>
            <a:lstStyle/>
            <a:p>
              <a:endParaRPr lang="pt-BR"/>
            </a:p>
          </p:txBody>
        </p:sp>
      </p:grpSp>
      <p:grpSp>
        <p:nvGrpSpPr>
          <p:cNvPr id="233510" name="Group 38"/>
          <p:cNvGrpSpPr>
            <a:grpSpLocks/>
          </p:cNvGrpSpPr>
          <p:nvPr/>
        </p:nvGrpSpPr>
        <p:grpSpPr bwMode="auto">
          <a:xfrm>
            <a:off x="2324100" y="1981200"/>
            <a:ext cx="5965825" cy="4086225"/>
            <a:chOff x="1464" y="1248"/>
            <a:chExt cx="3758" cy="2574"/>
          </a:xfrm>
        </p:grpSpPr>
        <p:sp>
          <p:nvSpPr>
            <p:cNvPr id="233496" name="Oval 24"/>
            <p:cNvSpPr>
              <a:spLocks noChangeArrowheads="1"/>
            </p:cNvSpPr>
            <p:nvPr/>
          </p:nvSpPr>
          <p:spPr bwMode="auto">
            <a:xfrm>
              <a:off x="2400" y="268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33497" name="Rectangle 25"/>
            <p:cNvSpPr>
              <a:spLocks noChangeArrowheads="1"/>
            </p:cNvSpPr>
            <p:nvPr/>
          </p:nvSpPr>
          <p:spPr bwMode="auto">
            <a:xfrm>
              <a:off x="2444" y="244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233498" name="Rectangle 26"/>
            <p:cNvSpPr>
              <a:spLocks noChangeArrowheads="1"/>
            </p:cNvSpPr>
            <p:nvPr/>
          </p:nvSpPr>
          <p:spPr bwMode="auto">
            <a:xfrm>
              <a:off x="3449" y="1248"/>
              <a:ext cx="1773" cy="988"/>
            </a:xfrm>
            <a:prstGeom prst="rect">
              <a:avLst/>
            </a:prstGeom>
            <a:solidFill>
              <a:srgbClr val="FFCC99"/>
            </a:solidFill>
            <a:ln w="12700">
              <a:solidFill>
                <a:schemeClr val="tx1"/>
              </a:solidFill>
              <a:miter lim="800000"/>
              <a:headEnd/>
              <a:tailEnd/>
            </a:ln>
            <a:effectLst/>
          </p:spPr>
          <p:txBody>
            <a:bodyPr wrap="none" lIns="90488" tIns="44450" rIns="90488" bIns="44450">
              <a:spAutoFit/>
            </a:bodyPr>
            <a:lstStyle/>
            <a:p>
              <a:r>
                <a:rPr lang="en-US" sz="1600"/>
                <a:t>No ponto </a:t>
              </a:r>
              <a:r>
                <a:rPr lang="en-US" sz="1600" i="1"/>
                <a:t>A, </a:t>
              </a:r>
              <a:r>
                <a:rPr lang="en-US" sz="1600"/>
                <a:t>a linha </a:t>
              </a:r>
            </a:p>
            <a:p>
              <a:r>
                <a:rPr lang="en-US" sz="1600"/>
                <a:t>do orçamento e a</a:t>
              </a:r>
            </a:p>
            <a:p>
              <a:r>
                <a:rPr lang="en-US" sz="1600"/>
                <a:t>curva de indiferença são</a:t>
              </a:r>
            </a:p>
            <a:p>
              <a:r>
                <a:rPr lang="en-US" sz="1600"/>
                <a:t>tangentes, e nenhum nível</a:t>
              </a:r>
            </a:p>
            <a:p>
              <a:r>
                <a:rPr lang="en-US" sz="1600"/>
                <a:t>mais elevado de satisfação</a:t>
              </a:r>
            </a:p>
            <a:p>
              <a:r>
                <a:rPr lang="en-US" sz="1600"/>
                <a:t>pode ser obtido.</a:t>
              </a:r>
            </a:p>
          </p:txBody>
        </p:sp>
        <p:sp>
          <p:nvSpPr>
            <p:cNvPr id="233499" name="Line 27"/>
            <p:cNvSpPr>
              <a:spLocks noChangeShapeType="1"/>
            </p:cNvSpPr>
            <p:nvPr/>
          </p:nvSpPr>
          <p:spPr bwMode="auto">
            <a:xfrm>
              <a:off x="1464" y="2736"/>
              <a:ext cx="928" cy="0"/>
            </a:xfrm>
            <a:prstGeom prst="line">
              <a:avLst/>
            </a:prstGeom>
            <a:noFill/>
            <a:ln w="25400">
              <a:solidFill>
                <a:schemeClr val="tx1"/>
              </a:solidFill>
              <a:prstDash val="dash"/>
              <a:round/>
              <a:headEnd/>
              <a:tailEnd/>
            </a:ln>
            <a:effectLst/>
          </p:spPr>
          <p:txBody>
            <a:bodyPr wrap="none" anchor="ctr"/>
            <a:lstStyle/>
            <a:p>
              <a:endParaRPr lang="pt-BR"/>
            </a:p>
          </p:txBody>
        </p:sp>
        <p:sp>
          <p:nvSpPr>
            <p:cNvPr id="233500" name="Line 28"/>
            <p:cNvSpPr>
              <a:spLocks noChangeShapeType="1"/>
            </p:cNvSpPr>
            <p:nvPr/>
          </p:nvSpPr>
          <p:spPr bwMode="auto">
            <a:xfrm flipV="1">
              <a:off x="2448" y="2802"/>
              <a:ext cx="0" cy="1020"/>
            </a:xfrm>
            <a:prstGeom prst="line">
              <a:avLst/>
            </a:prstGeom>
            <a:noFill/>
            <a:ln w="25400">
              <a:solidFill>
                <a:schemeClr val="tx1"/>
              </a:solidFill>
              <a:prstDash val="dash"/>
              <a:round/>
              <a:headEnd/>
              <a:tailEnd/>
            </a:ln>
            <a:effectLst/>
          </p:spPr>
          <p:txBody>
            <a:bodyPr wrap="none" anchor="ctr"/>
            <a:lstStyle/>
            <a:p>
              <a:endParaRPr lang="pt-BR"/>
            </a:p>
          </p:txBody>
        </p:sp>
        <p:sp>
          <p:nvSpPr>
            <p:cNvPr id="233503" name="Text Box 31"/>
            <p:cNvSpPr txBox="1">
              <a:spLocks noChangeArrowheads="1"/>
            </p:cNvSpPr>
            <p:nvPr/>
          </p:nvSpPr>
          <p:spPr bwMode="auto">
            <a:xfrm>
              <a:off x="3914" y="2579"/>
              <a:ext cx="1241" cy="412"/>
            </a:xfrm>
            <a:prstGeom prst="rect">
              <a:avLst/>
            </a:prstGeom>
            <a:solidFill>
              <a:schemeClr val="folHlink"/>
            </a:solidFill>
            <a:ln w="12700">
              <a:solidFill>
                <a:schemeClr val="tx1"/>
              </a:solidFill>
              <a:miter lim="800000"/>
              <a:headEnd/>
              <a:tailEnd/>
            </a:ln>
            <a:effectLst/>
          </p:spPr>
          <p:txBody>
            <a:bodyPr wrap="none">
              <a:spAutoFit/>
            </a:bodyPr>
            <a:lstStyle/>
            <a:p>
              <a:pPr algn="l"/>
              <a:r>
                <a:rPr lang="en-US"/>
                <a:t>No ponto </a:t>
              </a:r>
              <a:r>
                <a:rPr lang="en-US" i="1"/>
                <a:t>A:</a:t>
              </a:r>
            </a:p>
            <a:p>
              <a:pPr algn="l"/>
              <a:r>
                <a:rPr lang="en-US" i="1"/>
                <a:t>TMS =P</a:t>
              </a:r>
              <a:r>
                <a:rPr lang="en-US" i="1" baseline="-25000"/>
                <a:t>A</a:t>
              </a:r>
              <a:r>
                <a:rPr lang="en-US" i="1"/>
                <a:t>/P</a:t>
              </a:r>
              <a:r>
                <a:rPr lang="en-US" i="1" baseline="-25000"/>
                <a:t>V</a:t>
              </a:r>
              <a:r>
                <a:rPr lang="en-US" i="1"/>
                <a:t> =0,5</a:t>
              </a:r>
              <a:endParaRPr lang="en-US"/>
            </a:p>
          </p:txBody>
        </p:sp>
      </p:grpSp>
      <p:sp>
        <p:nvSpPr>
          <p:cNvPr id="233511" name="Line 39"/>
          <p:cNvSpPr>
            <a:spLocks noChangeShapeType="1"/>
          </p:cNvSpPr>
          <p:nvPr/>
        </p:nvSpPr>
        <p:spPr bwMode="auto">
          <a:xfrm>
            <a:off x="228600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33512" name="Line 40"/>
          <p:cNvSpPr>
            <a:spLocks noChangeShapeType="1"/>
          </p:cNvSpPr>
          <p:nvPr/>
        </p:nvSpPr>
        <p:spPr bwMode="auto">
          <a:xfrm>
            <a:off x="22812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33513" name="Rectangle 41"/>
          <p:cNvSpPr>
            <a:spLocks noChangeArrowheads="1"/>
          </p:cNvSpPr>
          <p:nvPr/>
        </p:nvSpPr>
        <p:spPr bwMode="auto">
          <a:xfrm>
            <a:off x="5697538" y="5935663"/>
            <a:ext cx="3446462" cy="363537"/>
          </a:xfrm>
          <a:prstGeom prst="rect">
            <a:avLst/>
          </a:prstGeom>
          <a:noFill/>
          <a:ln w="12700">
            <a:noFill/>
            <a:miter lim="800000"/>
            <a:headEnd/>
            <a:tailEnd/>
          </a:ln>
          <a:effectLst/>
        </p:spPr>
        <p:txBody>
          <a:bodyPr wrap="none" lIns="90488" tIns="44450" rIns="90488" bIns="44450">
            <a:spAutoFit/>
          </a:bodyPr>
          <a:lstStyle/>
          <a:p>
            <a:pPr algn="l"/>
            <a:r>
              <a:rPr lang="en-US"/>
              <a:t>Alimento </a:t>
            </a:r>
            <a:r>
              <a:rPr lang="en-US" sz="1600"/>
              <a:t>(unidades por semana)</a:t>
            </a:r>
          </a:p>
        </p:txBody>
      </p:sp>
      <p:sp>
        <p:nvSpPr>
          <p:cNvPr id="233514" name="Rectangle 42"/>
          <p:cNvSpPr>
            <a:spLocks noChangeArrowheads="1"/>
          </p:cNvSpPr>
          <p:nvPr/>
        </p:nvSpPr>
        <p:spPr bwMode="auto">
          <a:xfrm>
            <a:off x="703263" y="1441450"/>
            <a:ext cx="1539875" cy="912813"/>
          </a:xfrm>
          <a:prstGeom prst="rect">
            <a:avLst/>
          </a:prstGeom>
          <a:noFill/>
          <a:ln w="12700">
            <a:noFill/>
            <a:miter lim="800000"/>
            <a:headEnd/>
            <a:tailEnd/>
          </a:ln>
          <a:effectLst/>
        </p:spPr>
        <p:txBody>
          <a:bodyPr wrap="none" lIns="90488" tIns="44450" rIns="90488" bIns="44450">
            <a:spAutoFit/>
          </a:bodyPr>
          <a:lstStyle/>
          <a:p>
            <a:pPr algn="r"/>
            <a:r>
              <a:rPr lang="en-US"/>
              <a:t>Vestuário</a:t>
            </a:r>
          </a:p>
          <a:p>
            <a:pPr algn="r"/>
            <a:r>
              <a:rPr lang="en-US"/>
              <a:t>(unidades</a:t>
            </a:r>
          </a:p>
          <a:p>
            <a:pPr algn="r"/>
            <a:r>
              <a:rPr lang="en-US"/>
              <a:t>por semana)</a:t>
            </a:r>
          </a:p>
        </p:txBody>
      </p:sp>
      <p:sp>
        <p:nvSpPr>
          <p:cNvPr id="233515" name="Rectangle 43"/>
          <p:cNvSpPr>
            <a:spLocks noChangeArrowheads="1"/>
          </p:cNvSpPr>
          <p:nvPr/>
        </p:nvSpPr>
        <p:spPr bwMode="auto">
          <a:xfrm>
            <a:off x="36718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40</a:t>
            </a:r>
          </a:p>
        </p:txBody>
      </p:sp>
      <p:sp>
        <p:nvSpPr>
          <p:cNvPr id="233516" name="Rectangle 44"/>
          <p:cNvSpPr>
            <a:spLocks noChangeArrowheads="1"/>
          </p:cNvSpPr>
          <p:nvPr/>
        </p:nvSpPr>
        <p:spPr bwMode="auto">
          <a:xfrm>
            <a:off x="52720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80</a:t>
            </a:r>
          </a:p>
        </p:txBody>
      </p:sp>
      <p:sp>
        <p:nvSpPr>
          <p:cNvPr id="233517" name="Rectangle 45"/>
          <p:cNvSpPr>
            <a:spLocks noChangeArrowheads="1"/>
          </p:cNvSpPr>
          <p:nvPr/>
        </p:nvSpPr>
        <p:spPr bwMode="auto">
          <a:xfrm>
            <a:off x="2833688" y="5903913"/>
            <a:ext cx="434975" cy="363537"/>
          </a:xfrm>
          <a:prstGeom prst="rect">
            <a:avLst/>
          </a:prstGeom>
          <a:noFill/>
          <a:ln w="12700">
            <a:noFill/>
            <a:miter lim="800000"/>
            <a:headEnd/>
            <a:tailEnd/>
          </a:ln>
          <a:effectLst/>
        </p:spPr>
        <p:txBody>
          <a:bodyPr wrap="none" lIns="90488" tIns="44450" rIns="90488" bIns="44450">
            <a:spAutoFit/>
          </a:bodyPr>
          <a:lstStyle/>
          <a:p>
            <a:pPr algn="l"/>
            <a:r>
              <a:rPr lang="en-US"/>
              <a:t>20</a:t>
            </a:r>
          </a:p>
        </p:txBody>
      </p:sp>
      <p:sp>
        <p:nvSpPr>
          <p:cNvPr id="233518" name="Rectangle 46"/>
          <p:cNvSpPr>
            <a:spLocks noChangeArrowheads="1"/>
          </p:cNvSpPr>
          <p:nvPr/>
        </p:nvSpPr>
        <p:spPr bwMode="auto">
          <a:xfrm>
            <a:off x="1843088" y="4168775"/>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20</a:t>
            </a:r>
          </a:p>
        </p:txBody>
      </p:sp>
      <p:sp>
        <p:nvSpPr>
          <p:cNvPr id="233519" name="Rectangle 47"/>
          <p:cNvSpPr>
            <a:spLocks noChangeArrowheads="1"/>
          </p:cNvSpPr>
          <p:nvPr/>
        </p:nvSpPr>
        <p:spPr bwMode="auto">
          <a:xfrm>
            <a:off x="1843088" y="3262313"/>
            <a:ext cx="463550" cy="393700"/>
          </a:xfrm>
          <a:prstGeom prst="rect">
            <a:avLst/>
          </a:prstGeom>
          <a:noFill/>
          <a:ln w="12700">
            <a:noFill/>
            <a:miter lim="800000"/>
            <a:headEnd/>
            <a:tailEnd/>
          </a:ln>
          <a:effectLst/>
        </p:spPr>
        <p:txBody>
          <a:bodyPr wrap="none" lIns="90488" tIns="44450" rIns="90488" bIns="44450">
            <a:spAutoFit/>
          </a:bodyPr>
          <a:lstStyle/>
          <a:p>
            <a:pPr algn="l"/>
            <a:r>
              <a:rPr lang="en-US" sz="2000"/>
              <a:t>30</a:t>
            </a:r>
          </a:p>
        </p:txBody>
      </p:sp>
      <p:sp>
        <p:nvSpPr>
          <p:cNvPr id="233520" name="Rectangle 48"/>
          <p:cNvSpPr>
            <a:spLocks noChangeArrowheads="1"/>
          </p:cNvSpPr>
          <p:nvPr/>
        </p:nvSpPr>
        <p:spPr bwMode="auto">
          <a:xfrm>
            <a:off x="1878013" y="2357438"/>
            <a:ext cx="463550" cy="393700"/>
          </a:xfrm>
          <a:prstGeom prst="rect">
            <a:avLst/>
          </a:prstGeom>
          <a:noFill/>
          <a:ln w="12700">
            <a:noFill/>
            <a:miter lim="800000"/>
            <a:headEnd/>
            <a:tailEnd/>
          </a:ln>
          <a:effectLst/>
        </p:spPr>
        <p:txBody>
          <a:bodyPr wrap="none" lIns="90488" tIns="44450" rIns="90488" bIns="44450">
            <a:spAutoFit/>
          </a:bodyPr>
          <a:lstStyle/>
          <a:p>
            <a:pPr algn="r"/>
            <a:r>
              <a:rPr lang="en-US" sz="2000"/>
              <a:t>40</a:t>
            </a:r>
          </a:p>
        </p:txBody>
      </p:sp>
      <p:sp>
        <p:nvSpPr>
          <p:cNvPr id="233521" name="Rectangle 49"/>
          <p:cNvSpPr>
            <a:spLocks noChangeArrowheads="1"/>
          </p:cNvSpPr>
          <p:nvPr/>
        </p:nvSpPr>
        <p:spPr bwMode="auto">
          <a:xfrm>
            <a:off x="2014538" y="5903913"/>
            <a:ext cx="307975" cy="363537"/>
          </a:xfrm>
          <a:prstGeom prst="rect">
            <a:avLst/>
          </a:prstGeom>
          <a:noFill/>
          <a:ln w="12700">
            <a:noFill/>
            <a:miter lim="800000"/>
            <a:headEnd/>
            <a:tailEnd/>
          </a:ln>
          <a:effectLst/>
        </p:spPr>
        <p:txBody>
          <a:bodyPr wrap="none" lIns="90488" tIns="44450" rIns="90488" bIns="44450">
            <a:spAutoFit/>
          </a:bodyPr>
          <a:lstStyle/>
          <a:p>
            <a:pPr algn="l"/>
            <a:r>
              <a:rPr lang="en-US"/>
              <a:t>0</a:t>
            </a:r>
          </a:p>
        </p:txBody>
      </p:sp>
      <p:sp>
        <p:nvSpPr>
          <p:cNvPr id="233522" name="Text Box 50"/>
          <p:cNvSpPr txBox="1">
            <a:spLocks noChangeArrowheads="1"/>
          </p:cNvSpPr>
          <p:nvPr/>
        </p:nvSpPr>
        <p:spPr bwMode="auto">
          <a:xfrm>
            <a:off x="1903413" y="741363"/>
            <a:ext cx="7240587"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Maximizando a satisfação do consumidor</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3508"/>
                                        </p:tgtEl>
                                        <p:attrNameLst>
                                          <p:attrName>style.visibility</p:attrName>
                                        </p:attrNameLst>
                                      </p:cBhvr>
                                      <p:to>
                                        <p:strVal val="visible"/>
                                      </p:to>
                                    </p:set>
                                    <p:animEffect transition="in" filter="wipe(left)">
                                      <p:cBhvr>
                                        <p:cTn id="7" dur="500"/>
                                        <p:tgtEl>
                                          <p:spTgt spid="2335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3509"/>
                                        </p:tgtEl>
                                        <p:attrNameLst>
                                          <p:attrName>style.visibility</p:attrName>
                                        </p:attrNameLst>
                                      </p:cBhvr>
                                      <p:to>
                                        <p:strVal val="visible"/>
                                      </p:to>
                                    </p:set>
                                    <p:animEffect transition="in" filter="wipe(left)">
                                      <p:cBhvr>
                                        <p:cTn id="12" dur="500"/>
                                        <p:tgtEl>
                                          <p:spTgt spid="2335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3510"/>
                                        </p:tgtEl>
                                        <p:attrNameLst>
                                          <p:attrName>style.visibility</p:attrName>
                                        </p:attrNameLst>
                                      </p:cBhvr>
                                      <p:to>
                                        <p:strVal val="visible"/>
                                      </p:to>
                                    </p:set>
                                    <p:animEffect transition="in" filter="wipe(left)">
                                      <p:cBhvr>
                                        <p:cTn id="17" dur="500"/>
                                        <p:tgtEl>
                                          <p:spTgt spid="233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BDA8C5DE-80F8-4F6A-9F8F-793A8A51135E}" type="slidenum">
              <a:rPr lang="en-US"/>
              <a:pPr/>
              <a:t>74</a:t>
            </a:fld>
            <a:endParaRPr lang="en-US" b="0">
              <a:latin typeface="Times New Roman" pitchFamily="18" charset="0"/>
            </a:endParaRPr>
          </a:p>
        </p:txBody>
      </p:sp>
      <p:sp>
        <p:nvSpPr>
          <p:cNvPr id="23552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552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5524" name="Rectangle 4"/>
          <p:cNvSpPr>
            <a:spLocks noGrp="1" noChangeArrowheads="1"/>
          </p:cNvSpPr>
          <p:nvPr>
            <p:ph type="title"/>
          </p:nvPr>
        </p:nvSpPr>
        <p:spPr>
          <a:xfrm>
            <a:off x="0" y="190500"/>
            <a:ext cx="9296400" cy="781050"/>
          </a:xfrm>
          <a:noFill/>
          <a:ln/>
        </p:spPr>
        <p:txBody>
          <a:bodyPr/>
          <a:lstStyle/>
          <a:p>
            <a:r>
              <a:rPr lang="pt-BR" sz="4200"/>
              <a:t>A escolha por parte do consumidor</a:t>
            </a:r>
          </a:p>
        </p:txBody>
      </p:sp>
      <p:sp>
        <p:nvSpPr>
          <p:cNvPr id="235525" name="Rectangle 5"/>
          <p:cNvSpPr>
            <a:spLocks noGrp="1" noChangeArrowheads="1"/>
          </p:cNvSpPr>
          <p:nvPr>
            <p:ph type="body" idx="1"/>
          </p:nvPr>
        </p:nvSpPr>
        <p:spPr>
          <a:xfrm>
            <a:off x="1143000" y="2228850"/>
            <a:ext cx="7772400" cy="3714750"/>
          </a:xfrm>
          <a:noFill/>
          <a:ln/>
        </p:spPr>
        <p:txBody>
          <a:bodyPr/>
          <a:lstStyle/>
          <a:p>
            <a:pPr>
              <a:spcBef>
                <a:spcPct val="70000"/>
              </a:spcBef>
            </a:pPr>
            <a:r>
              <a:rPr lang="pt-BR"/>
              <a:t>Suponhamos a existência de dois grupos de consumidores, ambos dispostos a destinar $10.000 ao espaço interno e à potência dos automóveis.</a:t>
            </a:r>
          </a:p>
          <a:p>
            <a:pPr>
              <a:spcBef>
                <a:spcPct val="70000"/>
              </a:spcBef>
            </a:pPr>
            <a:r>
              <a:rPr lang="pt-BR"/>
              <a:t>Os grupos têm preferências distintas.</a:t>
            </a:r>
          </a:p>
        </p:txBody>
      </p:sp>
      <p:sp>
        <p:nvSpPr>
          <p:cNvPr id="235527" name="Text Box 7"/>
          <p:cNvSpPr txBox="1">
            <a:spLocks noChangeArrowheads="1"/>
          </p:cNvSpPr>
          <p:nvPr/>
        </p:nvSpPr>
        <p:spPr bwMode="auto">
          <a:xfrm>
            <a:off x="411163" y="1509713"/>
            <a:ext cx="763111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Projeto de um novo automóvel (II)</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25">
                                            <p:txEl>
                                              <p:pRg st="0" end="0"/>
                                            </p:txEl>
                                          </p:spTgt>
                                        </p:tgtEl>
                                        <p:attrNameLst>
                                          <p:attrName>style.visibility</p:attrName>
                                        </p:attrNameLst>
                                      </p:cBhvr>
                                      <p:to>
                                        <p:strVal val="visible"/>
                                      </p:to>
                                    </p:set>
                                    <p:animEffect transition="in" filter="wipe(left)">
                                      <p:cBhvr>
                                        <p:cTn id="7" dur="500"/>
                                        <p:tgtEl>
                                          <p:spTgt spid="2355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25">
                                            <p:txEl>
                                              <p:pRg st="1" end="1"/>
                                            </p:txEl>
                                          </p:spTgt>
                                        </p:tgtEl>
                                        <p:attrNameLst>
                                          <p:attrName>style.visibility</p:attrName>
                                        </p:attrNameLst>
                                      </p:cBhvr>
                                      <p:to>
                                        <p:strVal val="visible"/>
                                      </p:to>
                                    </p:set>
                                    <p:animEffect transition="in" filter="wipe(left)">
                                      <p:cBhvr>
                                        <p:cTn id="12" dur="500"/>
                                        <p:tgtEl>
                                          <p:spTgt spid="2355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5"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93BF18E-2551-4A34-A183-0EC1710CA990}" type="slidenum">
              <a:rPr lang="en-US"/>
              <a:pPr/>
              <a:t>75</a:t>
            </a:fld>
            <a:endParaRPr lang="en-US" b="0">
              <a:latin typeface="Times New Roman" pitchFamily="18" charset="0"/>
            </a:endParaRPr>
          </a:p>
        </p:txBody>
      </p:sp>
      <p:sp>
        <p:nvSpPr>
          <p:cNvPr id="42189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2189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21892" name="Rectangle 4"/>
          <p:cNvSpPr>
            <a:spLocks noGrp="1" noChangeArrowheads="1"/>
          </p:cNvSpPr>
          <p:nvPr>
            <p:ph type="title"/>
          </p:nvPr>
        </p:nvSpPr>
        <p:spPr>
          <a:xfrm>
            <a:off x="0" y="190500"/>
            <a:ext cx="9309100" cy="781050"/>
          </a:xfrm>
          <a:noFill/>
          <a:ln/>
        </p:spPr>
        <p:txBody>
          <a:bodyPr/>
          <a:lstStyle/>
          <a:p>
            <a:r>
              <a:rPr lang="pt-BR" sz="4200"/>
              <a:t>A escolha por parte do consumidor</a:t>
            </a:r>
          </a:p>
        </p:txBody>
      </p:sp>
      <p:sp>
        <p:nvSpPr>
          <p:cNvPr id="421893" name="Rectangle 5"/>
          <p:cNvSpPr>
            <a:spLocks noGrp="1" noChangeArrowheads="1"/>
          </p:cNvSpPr>
          <p:nvPr>
            <p:ph type="body" idx="1"/>
          </p:nvPr>
        </p:nvSpPr>
        <p:spPr>
          <a:xfrm>
            <a:off x="1143000" y="2228850"/>
            <a:ext cx="7772400" cy="3714750"/>
          </a:xfrm>
          <a:noFill/>
          <a:ln/>
        </p:spPr>
        <p:txBody>
          <a:bodyPr/>
          <a:lstStyle/>
          <a:p>
            <a:pPr>
              <a:spcBef>
                <a:spcPct val="70000"/>
              </a:spcBef>
            </a:pPr>
            <a:r>
              <a:rPr lang="pt-BR"/>
              <a:t>Se um fabricante de automóveis for capaz de encontrar o ponto de tangência entre a curva de indiferença de determinado grupo e sua restrição orçamentária, ele poderá elaborar um plano de produção e marketing adequado.</a:t>
            </a:r>
          </a:p>
        </p:txBody>
      </p:sp>
      <p:sp>
        <p:nvSpPr>
          <p:cNvPr id="421894" name="Text Box 6"/>
          <p:cNvSpPr txBox="1">
            <a:spLocks noChangeArrowheads="1"/>
          </p:cNvSpPr>
          <p:nvPr/>
        </p:nvSpPr>
        <p:spPr bwMode="auto">
          <a:xfrm>
            <a:off x="515938" y="1465263"/>
            <a:ext cx="5930900"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Projeto de um novo automóvel (II)</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1893">
                                            <p:txEl>
                                              <p:pRg st="0" end="0"/>
                                            </p:txEl>
                                          </p:spTgt>
                                        </p:tgtEl>
                                        <p:attrNameLst>
                                          <p:attrName>style.visibility</p:attrName>
                                        </p:attrNameLst>
                                      </p:cBhvr>
                                      <p:to>
                                        <p:strVal val="visible"/>
                                      </p:to>
                                    </p:set>
                                    <p:animEffect transition="in" filter="wipe(left)">
                                      <p:cBhvr>
                                        <p:cTn id="7" dur="500"/>
                                        <p:tgtEl>
                                          <p:spTgt spid="42189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3"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22" name="Espaço Reservado para Número de Slide 4"/>
          <p:cNvSpPr>
            <a:spLocks noGrp="1"/>
          </p:cNvSpPr>
          <p:nvPr>
            <p:ph type="sldNum" sz="quarter" idx="11"/>
          </p:nvPr>
        </p:nvSpPr>
        <p:spPr/>
        <p:txBody>
          <a:bodyPr/>
          <a:lstStyle/>
          <a:p>
            <a:r>
              <a:rPr lang="en-US"/>
              <a:t>Slide </a:t>
            </a:r>
            <a:fld id="{A37E36FE-EBA6-4F0A-9A95-32BDC9C8CDF7}" type="slidenum">
              <a:rPr lang="en-US"/>
              <a:pPr/>
              <a:t>76</a:t>
            </a:fld>
            <a:endParaRPr lang="en-US" b="0">
              <a:latin typeface="Times New Roman" pitchFamily="18" charset="0"/>
            </a:endParaRPr>
          </a:p>
        </p:txBody>
      </p:sp>
      <p:sp>
        <p:nvSpPr>
          <p:cNvPr id="23961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3961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39620" name="Line 4"/>
          <p:cNvSpPr>
            <a:spLocks noChangeShapeType="1"/>
          </p:cNvSpPr>
          <p:nvPr/>
        </p:nvSpPr>
        <p:spPr bwMode="auto">
          <a:xfrm>
            <a:off x="2317750" y="2470150"/>
            <a:ext cx="3600450" cy="3448050"/>
          </a:xfrm>
          <a:prstGeom prst="line">
            <a:avLst/>
          </a:prstGeom>
          <a:noFill/>
          <a:ln w="50800">
            <a:solidFill>
              <a:srgbClr val="0000FF"/>
            </a:solidFill>
            <a:round/>
            <a:headEnd/>
            <a:tailEnd/>
          </a:ln>
          <a:effectLst/>
        </p:spPr>
        <p:txBody>
          <a:bodyPr wrap="none" anchor="ctr"/>
          <a:lstStyle/>
          <a:p>
            <a:endParaRPr lang="pt-BR"/>
          </a:p>
        </p:txBody>
      </p:sp>
      <p:sp>
        <p:nvSpPr>
          <p:cNvPr id="239621" name="Rectangle 5"/>
          <p:cNvSpPr>
            <a:spLocks noGrp="1" noChangeArrowheads="1"/>
          </p:cNvSpPr>
          <p:nvPr>
            <p:ph type="title"/>
          </p:nvPr>
        </p:nvSpPr>
        <p:spPr>
          <a:xfrm>
            <a:off x="0" y="190500"/>
            <a:ext cx="9296400" cy="781050"/>
          </a:xfrm>
          <a:noFill/>
          <a:ln/>
        </p:spPr>
        <p:txBody>
          <a:bodyPr/>
          <a:lstStyle/>
          <a:p>
            <a:r>
              <a:rPr lang="pt-BR" sz="4200"/>
              <a:t>A escolha por parte do consumidor</a:t>
            </a:r>
          </a:p>
        </p:txBody>
      </p:sp>
      <p:sp>
        <p:nvSpPr>
          <p:cNvPr id="239622" name="Line 6"/>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39623" name="Line 7"/>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39624" name="Freeform 8"/>
          <p:cNvSpPr>
            <a:spLocks/>
          </p:cNvSpPr>
          <p:nvPr/>
        </p:nvSpPr>
        <p:spPr bwMode="auto">
          <a:xfrm>
            <a:off x="4116388" y="3430588"/>
            <a:ext cx="2516187" cy="2287587"/>
          </a:xfrm>
          <a:custGeom>
            <a:avLst/>
            <a:gdLst/>
            <a:ahLst/>
            <a:cxnLst>
              <a:cxn ang="0">
                <a:pos x="0" y="0"/>
              </a:cxn>
              <a:cxn ang="0">
                <a:pos x="7" y="17"/>
              </a:cxn>
              <a:cxn ang="0">
                <a:pos x="7" y="40"/>
              </a:cxn>
              <a:cxn ang="0">
                <a:pos x="20" y="103"/>
              </a:cxn>
              <a:cxn ang="0">
                <a:pos x="47" y="172"/>
              </a:cxn>
              <a:cxn ang="0">
                <a:pos x="74" y="253"/>
              </a:cxn>
              <a:cxn ang="0">
                <a:pos x="94" y="299"/>
              </a:cxn>
              <a:cxn ang="0">
                <a:pos x="114" y="345"/>
              </a:cxn>
              <a:cxn ang="0">
                <a:pos x="160" y="449"/>
              </a:cxn>
              <a:cxn ang="0">
                <a:pos x="214" y="558"/>
              </a:cxn>
              <a:cxn ang="0">
                <a:pos x="274" y="656"/>
              </a:cxn>
              <a:cxn ang="0">
                <a:pos x="341" y="749"/>
              </a:cxn>
              <a:cxn ang="0">
                <a:pos x="421" y="841"/>
              </a:cxn>
              <a:cxn ang="0">
                <a:pos x="501" y="927"/>
              </a:cxn>
              <a:cxn ang="0">
                <a:pos x="588" y="996"/>
              </a:cxn>
              <a:cxn ang="0">
                <a:pos x="688" y="1060"/>
              </a:cxn>
              <a:cxn ang="0">
                <a:pos x="795" y="1112"/>
              </a:cxn>
              <a:cxn ang="0">
                <a:pos x="902" y="1158"/>
              </a:cxn>
              <a:cxn ang="0">
                <a:pos x="1003" y="1204"/>
              </a:cxn>
              <a:cxn ang="0">
                <a:pos x="1089" y="1244"/>
              </a:cxn>
              <a:cxn ang="0">
                <a:pos x="1176" y="1279"/>
              </a:cxn>
              <a:cxn ang="0">
                <a:pos x="1257" y="1307"/>
              </a:cxn>
              <a:cxn ang="0">
                <a:pos x="1330" y="1336"/>
              </a:cxn>
              <a:cxn ang="0">
                <a:pos x="1404" y="1365"/>
              </a:cxn>
              <a:cxn ang="0">
                <a:pos x="1477" y="1394"/>
              </a:cxn>
              <a:cxn ang="0">
                <a:pos x="1537" y="1423"/>
              </a:cxn>
              <a:cxn ang="0">
                <a:pos x="1584" y="1440"/>
              </a:cxn>
            </a:cxnLst>
            <a:rect l="0" t="0" r="r" b="b"/>
            <a:pathLst>
              <a:path w="1585" h="1441">
                <a:moveTo>
                  <a:pt x="0" y="0"/>
                </a:moveTo>
                <a:lnTo>
                  <a:pt x="7" y="17"/>
                </a:lnTo>
                <a:lnTo>
                  <a:pt x="7" y="40"/>
                </a:lnTo>
                <a:lnTo>
                  <a:pt x="20" y="103"/>
                </a:lnTo>
                <a:lnTo>
                  <a:pt x="47" y="172"/>
                </a:lnTo>
                <a:lnTo>
                  <a:pt x="74" y="253"/>
                </a:lnTo>
                <a:lnTo>
                  <a:pt x="94" y="299"/>
                </a:lnTo>
                <a:lnTo>
                  <a:pt x="114" y="345"/>
                </a:lnTo>
                <a:lnTo>
                  <a:pt x="160" y="449"/>
                </a:lnTo>
                <a:lnTo>
                  <a:pt x="214" y="558"/>
                </a:lnTo>
                <a:lnTo>
                  <a:pt x="274" y="656"/>
                </a:lnTo>
                <a:lnTo>
                  <a:pt x="341" y="749"/>
                </a:lnTo>
                <a:lnTo>
                  <a:pt x="421" y="841"/>
                </a:lnTo>
                <a:lnTo>
                  <a:pt x="501" y="927"/>
                </a:lnTo>
                <a:lnTo>
                  <a:pt x="588" y="996"/>
                </a:lnTo>
                <a:lnTo>
                  <a:pt x="688" y="1060"/>
                </a:lnTo>
                <a:lnTo>
                  <a:pt x="795" y="1112"/>
                </a:lnTo>
                <a:lnTo>
                  <a:pt x="902" y="1158"/>
                </a:lnTo>
                <a:lnTo>
                  <a:pt x="1003" y="1204"/>
                </a:lnTo>
                <a:lnTo>
                  <a:pt x="1089" y="1244"/>
                </a:lnTo>
                <a:lnTo>
                  <a:pt x="1176" y="1279"/>
                </a:lnTo>
                <a:lnTo>
                  <a:pt x="1257" y="1307"/>
                </a:lnTo>
                <a:lnTo>
                  <a:pt x="1330" y="1336"/>
                </a:lnTo>
                <a:lnTo>
                  <a:pt x="1404" y="1365"/>
                </a:lnTo>
                <a:lnTo>
                  <a:pt x="1477" y="1394"/>
                </a:lnTo>
                <a:lnTo>
                  <a:pt x="1537" y="1423"/>
                </a:lnTo>
                <a:lnTo>
                  <a:pt x="1584" y="1440"/>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239626" name="Rectangle 10"/>
          <p:cNvSpPr>
            <a:spLocks noChangeArrowheads="1"/>
          </p:cNvSpPr>
          <p:nvPr/>
        </p:nvSpPr>
        <p:spPr bwMode="auto">
          <a:xfrm>
            <a:off x="709613" y="1670050"/>
            <a:ext cx="1654175" cy="638175"/>
          </a:xfrm>
          <a:prstGeom prst="rect">
            <a:avLst/>
          </a:prstGeom>
          <a:noFill/>
          <a:ln w="12700">
            <a:noFill/>
            <a:miter lim="800000"/>
            <a:headEnd/>
            <a:tailEnd/>
          </a:ln>
          <a:effectLst/>
        </p:spPr>
        <p:txBody>
          <a:bodyPr wrap="none" lIns="90488" tIns="44450" rIns="90488" bIns="44450">
            <a:spAutoFit/>
          </a:bodyPr>
          <a:lstStyle/>
          <a:p>
            <a:r>
              <a:rPr lang="en-US"/>
              <a:t>Tamanho</a:t>
            </a:r>
          </a:p>
          <a:p>
            <a:r>
              <a:rPr lang="en-US"/>
              <a:t>(pés cúbicos)</a:t>
            </a:r>
          </a:p>
        </p:txBody>
      </p:sp>
      <p:sp>
        <p:nvSpPr>
          <p:cNvPr id="239627" name="Rectangle 11"/>
          <p:cNvSpPr>
            <a:spLocks noChangeArrowheads="1"/>
          </p:cNvSpPr>
          <p:nvPr/>
        </p:nvSpPr>
        <p:spPr bwMode="auto">
          <a:xfrm>
            <a:off x="6819900" y="5613400"/>
            <a:ext cx="1806575" cy="638175"/>
          </a:xfrm>
          <a:prstGeom prst="rect">
            <a:avLst/>
          </a:prstGeom>
          <a:noFill/>
          <a:ln w="12700">
            <a:noFill/>
            <a:miter lim="800000"/>
            <a:headEnd/>
            <a:tailEnd/>
          </a:ln>
          <a:effectLst/>
        </p:spPr>
        <p:txBody>
          <a:bodyPr wrap="none" lIns="90488" tIns="44450" rIns="90488" bIns="44450">
            <a:spAutoFit/>
          </a:bodyPr>
          <a:lstStyle/>
          <a:p>
            <a:pPr algn="l"/>
            <a:r>
              <a:rPr lang="en-US"/>
              <a:t>Potência </a:t>
            </a:r>
          </a:p>
          <a:p>
            <a:pPr algn="l"/>
            <a:r>
              <a:rPr lang="en-US"/>
              <a:t>(cavalos-força)</a:t>
            </a:r>
          </a:p>
        </p:txBody>
      </p:sp>
      <p:sp>
        <p:nvSpPr>
          <p:cNvPr id="239628" name="Rectangle 12"/>
          <p:cNvSpPr>
            <a:spLocks noChangeArrowheads="1"/>
          </p:cNvSpPr>
          <p:nvPr/>
        </p:nvSpPr>
        <p:spPr bwMode="auto">
          <a:xfrm>
            <a:off x="5556250" y="5915025"/>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239629" name="Rectangle 13"/>
          <p:cNvSpPr>
            <a:spLocks noChangeArrowheads="1"/>
          </p:cNvSpPr>
          <p:nvPr/>
        </p:nvSpPr>
        <p:spPr bwMode="auto">
          <a:xfrm>
            <a:off x="1212850" y="2203450"/>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239632" name="Rectangle 16"/>
          <p:cNvSpPr>
            <a:spLocks noChangeArrowheads="1"/>
          </p:cNvSpPr>
          <p:nvPr/>
        </p:nvSpPr>
        <p:spPr bwMode="auto">
          <a:xfrm>
            <a:off x="1365250" y="4641850"/>
            <a:ext cx="879475" cy="363538"/>
          </a:xfrm>
          <a:prstGeom prst="rect">
            <a:avLst/>
          </a:prstGeom>
          <a:noFill/>
          <a:ln w="12700">
            <a:noFill/>
            <a:miter lim="800000"/>
            <a:headEnd/>
            <a:tailEnd/>
          </a:ln>
          <a:effectLst/>
        </p:spPr>
        <p:txBody>
          <a:bodyPr wrap="none" lIns="90488" tIns="44450" rIns="90488" bIns="44450">
            <a:spAutoFit/>
          </a:bodyPr>
          <a:lstStyle/>
          <a:p>
            <a:pPr algn="l"/>
            <a:r>
              <a:rPr lang="en-US"/>
              <a:t>$3.000</a:t>
            </a:r>
          </a:p>
        </p:txBody>
      </p:sp>
      <p:grpSp>
        <p:nvGrpSpPr>
          <p:cNvPr id="239635" name="Group 19"/>
          <p:cNvGrpSpPr>
            <a:grpSpLocks/>
          </p:cNvGrpSpPr>
          <p:nvPr/>
        </p:nvGrpSpPr>
        <p:grpSpPr bwMode="auto">
          <a:xfrm>
            <a:off x="2317750" y="2106613"/>
            <a:ext cx="5930900" cy="3862387"/>
            <a:chOff x="1460" y="1327"/>
            <a:chExt cx="3736" cy="2433"/>
          </a:xfrm>
        </p:grpSpPr>
        <p:sp>
          <p:nvSpPr>
            <p:cNvPr id="239625" name="Rectangle 9"/>
            <p:cNvSpPr>
              <a:spLocks noChangeArrowheads="1"/>
            </p:cNvSpPr>
            <p:nvPr/>
          </p:nvSpPr>
          <p:spPr bwMode="auto">
            <a:xfrm>
              <a:off x="3274" y="1327"/>
              <a:ext cx="1922" cy="1102"/>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Estes consumidores</a:t>
              </a:r>
            </a:p>
            <a:p>
              <a:r>
                <a:rPr lang="en-US"/>
                <a:t>estão dispostos a abrir </a:t>
              </a:r>
            </a:p>
            <a:p>
              <a:r>
                <a:rPr lang="en-US"/>
                <a:t>mão de uma considerável </a:t>
              </a:r>
            </a:p>
            <a:p>
              <a:r>
                <a:rPr lang="en-US"/>
                <a:t>dose de espaço interno</a:t>
              </a:r>
            </a:p>
            <a:p>
              <a:r>
                <a:rPr lang="en-US"/>
                <a:t>para obter algum </a:t>
              </a:r>
            </a:p>
            <a:p>
              <a:r>
                <a:rPr lang="en-US"/>
                <a:t>desempenho adiciomnal</a:t>
              </a:r>
            </a:p>
          </p:txBody>
        </p:sp>
        <p:sp>
          <p:nvSpPr>
            <p:cNvPr id="239630" name="Oval 14"/>
            <p:cNvSpPr>
              <a:spLocks noChangeArrowheads="1"/>
            </p:cNvSpPr>
            <p:nvPr/>
          </p:nvSpPr>
          <p:spPr bwMode="auto">
            <a:xfrm>
              <a:off x="3024" y="302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39631" name="Line 15"/>
            <p:cNvSpPr>
              <a:spLocks noChangeShapeType="1"/>
            </p:cNvSpPr>
            <p:nvPr/>
          </p:nvSpPr>
          <p:spPr bwMode="auto">
            <a:xfrm flipH="1">
              <a:off x="1460" y="3072"/>
              <a:ext cx="1596" cy="0"/>
            </a:xfrm>
            <a:prstGeom prst="line">
              <a:avLst/>
            </a:prstGeom>
            <a:noFill/>
            <a:ln w="25400">
              <a:solidFill>
                <a:schemeClr val="tx1"/>
              </a:solidFill>
              <a:prstDash val="dash"/>
              <a:round/>
              <a:headEnd/>
              <a:tailEnd/>
            </a:ln>
            <a:effectLst/>
          </p:spPr>
          <p:txBody>
            <a:bodyPr wrap="none" anchor="ctr"/>
            <a:lstStyle/>
            <a:p>
              <a:endParaRPr lang="pt-BR"/>
            </a:p>
          </p:txBody>
        </p:sp>
        <p:sp>
          <p:nvSpPr>
            <p:cNvPr id="239633" name="Line 17"/>
            <p:cNvSpPr>
              <a:spLocks noChangeShapeType="1"/>
            </p:cNvSpPr>
            <p:nvPr/>
          </p:nvSpPr>
          <p:spPr bwMode="auto">
            <a:xfrm>
              <a:off x="3072" y="3108"/>
              <a:ext cx="0" cy="652"/>
            </a:xfrm>
            <a:prstGeom prst="line">
              <a:avLst/>
            </a:prstGeom>
            <a:noFill/>
            <a:ln w="25400">
              <a:solidFill>
                <a:schemeClr val="tx1"/>
              </a:solidFill>
              <a:prstDash val="dash"/>
              <a:round/>
              <a:headEnd/>
              <a:tailEnd/>
            </a:ln>
            <a:effectLst/>
          </p:spPr>
          <p:txBody>
            <a:bodyPr wrap="none" anchor="ctr"/>
            <a:lstStyle/>
            <a:p>
              <a:endParaRPr lang="pt-BR"/>
            </a:p>
          </p:txBody>
        </p:sp>
      </p:grpSp>
      <p:sp>
        <p:nvSpPr>
          <p:cNvPr id="239634" name="Rectangle 18"/>
          <p:cNvSpPr>
            <a:spLocks noChangeArrowheads="1"/>
          </p:cNvSpPr>
          <p:nvPr/>
        </p:nvSpPr>
        <p:spPr bwMode="auto">
          <a:xfrm>
            <a:off x="4413250" y="5899150"/>
            <a:ext cx="879475" cy="363538"/>
          </a:xfrm>
          <a:prstGeom prst="rect">
            <a:avLst/>
          </a:prstGeom>
          <a:noFill/>
          <a:ln w="12700">
            <a:noFill/>
            <a:miter lim="800000"/>
            <a:headEnd/>
            <a:tailEnd/>
          </a:ln>
          <a:effectLst/>
        </p:spPr>
        <p:txBody>
          <a:bodyPr wrap="none" lIns="90488" tIns="44450" rIns="90488" bIns="44450">
            <a:spAutoFit/>
          </a:bodyPr>
          <a:lstStyle/>
          <a:p>
            <a:pPr algn="l"/>
            <a:r>
              <a:rPr lang="en-US"/>
              <a:t>$7.000</a:t>
            </a:r>
          </a:p>
        </p:txBody>
      </p:sp>
      <p:sp>
        <p:nvSpPr>
          <p:cNvPr id="239636" name="Text Box 20"/>
          <p:cNvSpPr txBox="1">
            <a:spLocks noChangeArrowheads="1"/>
          </p:cNvSpPr>
          <p:nvPr/>
        </p:nvSpPr>
        <p:spPr bwMode="auto">
          <a:xfrm>
            <a:off x="0" y="1058863"/>
            <a:ext cx="91170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Escolha do consumidor por atributos de automóveis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9620"/>
                                        </p:tgtEl>
                                        <p:attrNameLst>
                                          <p:attrName>style.visibility</p:attrName>
                                        </p:attrNameLst>
                                      </p:cBhvr>
                                      <p:to>
                                        <p:strVal val="visible"/>
                                      </p:to>
                                    </p:set>
                                    <p:animEffect transition="in" filter="wipe(left)">
                                      <p:cBhvr>
                                        <p:cTn id="7" dur="500"/>
                                        <p:tgtEl>
                                          <p:spTgt spid="2396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9624"/>
                                        </p:tgtEl>
                                        <p:attrNameLst>
                                          <p:attrName>style.visibility</p:attrName>
                                        </p:attrNameLst>
                                      </p:cBhvr>
                                      <p:to>
                                        <p:strVal val="visible"/>
                                      </p:to>
                                    </p:set>
                                    <p:animEffect transition="in" filter="wipe(left)">
                                      <p:cBhvr>
                                        <p:cTn id="12" dur="500"/>
                                        <p:tgtEl>
                                          <p:spTgt spid="2396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9635"/>
                                        </p:tgtEl>
                                        <p:attrNameLst>
                                          <p:attrName>style.visibility</p:attrName>
                                        </p:attrNameLst>
                                      </p:cBhvr>
                                      <p:to>
                                        <p:strVal val="visible"/>
                                      </p:to>
                                    </p:set>
                                    <p:animEffect transition="in" filter="wipe(left)">
                                      <p:cBhvr>
                                        <p:cTn id="17" dur="500"/>
                                        <p:tgtEl>
                                          <p:spTgt spid="23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0" grpId="0" animBg="1"/>
      <p:bldP spid="23962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22" name="Espaço Reservado para Número de Slide 4"/>
          <p:cNvSpPr>
            <a:spLocks noGrp="1"/>
          </p:cNvSpPr>
          <p:nvPr>
            <p:ph type="sldNum" sz="quarter" idx="11"/>
          </p:nvPr>
        </p:nvSpPr>
        <p:spPr/>
        <p:txBody>
          <a:bodyPr/>
          <a:lstStyle/>
          <a:p>
            <a:r>
              <a:rPr lang="en-US"/>
              <a:t>Slide </a:t>
            </a:r>
            <a:fld id="{C2A44C21-FE36-4A8E-BDD9-34819C972F4F}" type="slidenum">
              <a:rPr lang="en-US"/>
              <a:pPr/>
              <a:t>77</a:t>
            </a:fld>
            <a:endParaRPr lang="en-US" b="0">
              <a:latin typeface="Times New Roman" pitchFamily="18" charset="0"/>
            </a:endParaRPr>
          </a:p>
        </p:txBody>
      </p:sp>
      <p:sp>
        <p:nvSpPr>
          <p:cNvPr id="42393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2393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23940" name="Line 4"/>
          <p:cNvSpPr>
            <a:spLocks noChangeShapeType="1"/>
          </p:cNvSpPr>
          <p:nvPr/>
        </p:nvSpPr>
        <p:spPr bwMode="auto">
          <a:xfrm>
            <a:off x="2317750" y="2470150"/>
            <a:ext cx="3600450" cy="3448050"/>
          </a:xfrm>
          <a:prstGeom prst="line">
            <a:avLst/>
          </a:prstGeom>
          <a:noFill/>
          <a:ln w="50800">
            <a:solidFill>
              <a:srgbClr val="0000FF"/>
            </a:solidFill>
            <a:round/>
            <a:headEnd/>
            <a:tailEnd/>
          </a:ln>
          <a:effectLst/>
        </p:spPr>
        <p:txBody>
          <a:bodyPr wrap="none" anchor="ctr"/>
          <a:lstStyle/>
          <a:p>
            <a:endParaRPr lang="pt-BR"/>
          </a:p>
        </p:txBody>
      </p:sp>
      <p:sp>
        <p:nvSpPr>
          <p:cNvPr id="423941" name="Rectangle 5"/>
          <p:cNvSpPr>
            <a:spLocks noGrp="1" noChangeArrowheads="1"/>
          </p:cNvSpPr>
          <p:nvPr>
            <p:ph type="title"/>
          </p:nvPr>
        </p:nvSpPr>
        <p:spPr>
          <a:xfrm>
            <a:off x="0" y="190500"/>
            <a:ext cx="9309100" cy="781050"/>
          </a:xfrm>
          <a:noFill/>
          <a:ln/>
        </p:spPr>
        <p:txBody>
          <a:bodyPr/>
          <a:lstStyle/>
          <a:p>
            <a:r>
              <a:rPr lang="pt-BR" sz="4200"/>
              <a:t>A escolha por parte do consumidor</a:t>
            </a:r>
          </a:p>
        </p:txBody>
      </p:sp>
      <p:sp>
        <p:nvSpPr>
          <p:cNvPr id="423942" name="Line 6"/>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423943" name="Line 7"/>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423945" name="Rectangle 9"/>
          <p:cNvSpPr>
            <a:spLocks noChangeArrowheads="1"/>
          </p:cNvSpPr>
          <p:nvPr/>
        </p:nvSpPr>
        <p:spPr bwMode="auto">
          <a:xfrm>
            <a:off x="709613" y="1670050"/>
            <a:ext cx="1654175" cy="638175"/>
          </a:xfrm>
          <a:prstGeom prst="rect">
            <a:avLst/>
          </a:prstGeom>
          <a:noFill/>
          <a:ln w="12700">
            <a:noFill/>
            <a:miter lim="800000"/>
            <a:headEnd/>
            <a:tailEnd/>
          </a:ln>
          <a:effectLst/>
        </p:spPr>
        <p:txBody>
          <a:bodyPr wrap="none" lIns="90488" tIns="44450" rIns="90488" bIns="44450">
            <a:spAutoFit/>
          </a:bodyPr>
          <a:lstStyle/>
          <a:p>
            <a:r>
              <a:rPr lang="en-US"/>
              <a:t>Tamanho</a:t>
            </a:r>
          </a:p>
          <a:p>
            <a:r>
              <a:rPr lang="en-US"/>
              <a:t>(pés cúbicos)</a:t>
            </a:r>
          </a:p>
        </p:txBody>
      </p:sp>
      <p:sp>
        <p:nvSpPr>
          <p:cNvPr id="423947" name="Rectangle 11"/>
          <p:cNvSpPr>
            <a:spLocks noChangeArrowheads="1"/>
          </p:cNvSpPr>
          <p:nvPr/>
        </p:nvSpPr>
        <p:spPr bwMode="auto">
          <a:xfrm>
            <a:off x="5556250" y="5915025"/>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423948" name="Rectangle 12"/>
          <p:cNvSpPr>
            <a:spLocks noChangeArrowheads="1"/>
          </p:cNvSpPr>
          <p:nvPr/>
        </p:nvSpPr>
        <p:spPr bwMode="auto">
          <a:xfrm>
            <a:off x="1212850" y="2203450"/>
            <a:ext cx="1006475" cy="363538"/>
          </a:xfrm>
          <a:prstGeom prst="rect">
            <a:avLst/>
          </a:prstGeom>
          <a:noFill/>
          <a:ln w="12700">
            <a:noFill/>
            <a:miter lim="800000"/>
            <a:headEnd/>
            <a:tailEnd/>
          </a:ln>
          <a:effectLst/>
        </p:spPr>
        <p:txBody>
          <a:bodyPr wrap="none" lIns="90488" tIns="44450" rIns="90488" bIns="44450">
            <a:spAutoFit/>
          </a:bodyPr>
          <a:lstStyle/>
          <a:p>
            <a:pPr algn="l"/>
            <a:r>
              <a:rPr lang="en-US"/>
              <a:t>$10.000</a:t>
            </a:r>
          </a:p>
        </p:txBody>
      </p:sp>
      <p:sp>
        <p:nvSpPr>
          <p:cNvPr id="423956" name="Freeform 20"/>
          <p:cNvSpPr>
            <a:spLocks/>
          </p:cNvSpPr>
          <p:nvPr/>
        </p:nvSpPr>
        <p:spPr bwMode="auto">
          <a:xfrm>
            <a:off x="2363788" y="1828800"/>
            <a:ext cx="2211387" cy="2060575"/>
          </a:xfrm>
          <a:custGeom>
            <a:avLst/>
            <a:gdLst/>
            <a:ahLst/>
            <a:cxnLst>
              <a:cxn ang="0">
                <a:pos x="0" y="0"/>
              </a:cxn>
              <a:cxn ang="0">
                <a:pos x="5" y="16"/>
              </a:cxn>
              <a:cxn ang="0">
                <a:pos x="9" y="39"/>
              </a:cxn>
              <a:cxn ang="0">
                <a:pos x="14" y="67"/>
              </a:cxn>
              <a:cxn ang="0">
                <a:pos x="18" y="94"/>
              </a:cxn>
              <a:cxn ang="0">
                <a:pos x="37" y="161"/>
              </a:cxn>
              <a:cxn ang="0">
                <a:pos x="64" y="231"/>
              </a:cxn>
              <a:cxn ang="0">
                <a:pos x="83" y="270"/>
              </a:cxn>
              <a:cxn ang="0">
                <a:pos x="101" y="313"/>
              </a:cxn>
              <a:cxn ang="0">
                <a:pos x="143" y="408"/>
              </a:cxn>
              <a:cxn ang="0">
                <a:pos x="189" y="502"/>
              </a:cxn>
              <a:cxn ang="0">
                <a:pos x="217" y="549"/>
              </a:cxn>
              <a:cxn ang="0">
                <a:pos x="244" y="592"/>
              </a:cxn>
              <a:cxn ang="0">
                <a:pos x="304" y="678"/>
              </a:cxn>
              <a:cxn ang="0">
                <a:pos x="369" y="760"/>
              </a:cxn>
              <a:cxn ang="0">
                <a:pos x="438" y="835"/>
              </a:cxn>
              <a:cxn ang="0">
                <a:pos x="516" y="901"/>
              </a:cxn>
              <a:cxn ang="0">
                <a:pos x="604" y="956"/>
              </a:cxn>
              <a:cxn ang="0">
                <a:pos x="696" y="1007"/>
              </a:cxn>
              <a:cxn ang="0">
                <a:pos x="793" y="1046"/>
              </a:cxn>
              <a:cxn ang="0">
                <a:pos x="880" y="1085"/>
              </a:cxn>
              <a:cxn ang="0">
                <a:pos x="959" y="1121"/>
              </a:cxn>
              <a:cxn ang="0">
                <a:pos x="1037" y="1152"/>
              </a:cxn>
              <a:cxn ang="0">
                <a:pos x="1106" y="1179"/>
              </a:cxn>
              <a:cxn ang="0">
                <a:pos x="1171" y="1207"/>
              </a:cxn>
              <a:cxn ang="0">
                <a:pos x="1235" y="1234"/>
              </a:cxn>
              <a:cxn ang="0">
                <a:pos x="1295" y="1258"/>
              </a:cxn>
              <a:cxn ang="0">
                <a:pos x="1351" y="1281"/>
              </a:cxn>
              <a:cxn ang="0">
                <a:pos x="1392" y="1297"/>
              </a:cxn>
            </a:cxnLst>
            <a:rect l="0" t="0" r="r" b="b"/>
            <a:pathLst>
              <a:path w="1393" h="1298">
                <a:moveTo>
                  <a:pt x="0" y="0"/>
                </a:moveTo>
                <a:lnTo>
                  <a:pt x="5" y="16"/>
                </a:lnTo>
                <a:lnTo>
                  <a:pt x="9" y="39"/>
                </a:lnTo>
                <a:lnTo>
                  <a:pt x="14" y="67"/>
                </a:lnTo>
                <a:lnTo>
                  <a:pt x="18" y="94"/>
                </a:lnTo>
                <a:lnTo>
                  <a:pt x="37" y="161"/>
                </a:lnTo>
                <a:lnTo>
                  <a:pt x="64" y="231"/>
                </a:lnTo>
                <a:lnTo>
                  <a:pt x="83" y="270"/>
                </a:lnTo>
                <a:lnTo>
                  <a:pt x="101" y="313"/>
                </a:lnTo>
                <a:lnTo>
                  <a:pt x="143" y="408"/>
                </a:lnTo>
                <a:lnTo>
                  <a:pt x="189" y="502"/>
                </a:lnTo>
                <a:lnTo>
                  <a:pt x="217" y="549"/>
                </a:lnTo>
                <a:lnTo>
                  <a:pt x="244" y="592"/>
                </a:lnTo>
                <a:lnTo>
                  <a:pt x="304" y="678"/>
                </a:lnTo>
                <a:lnTo>
                  <a:pt x="369" y="760"/>
                </a:lnTo>
                <a:lnTo>
                  <a:pt x="438" y="835"/>
                </a:lnTo>
                <a:lnTo>
                  <a:pt x="516" y="901"/>
                </a:lnTo>
                <a:lnTo>
                  <a:pt x="604" y="956"/>
                </a:lnTo>
                <a:lnTo>
                  <a:pt x="696" y="1007"/>
                </a:lnTo>
                <a:lnTo>
                  <a:pt x="793" y="1046"/>
                </a:lnTo>
                <a:lnTo>
                  <a:pt x="880" y="1085"/>
                </a:lnTo>
                <a:lnTo>
                  <a:pt x="959" y="1121"/>
                </a:lnTo>
                <a:lnTo>
                  <a:pt x="1037" y="1152"/>
                </a:lnTo>
                <a:lnTo>
                  <a:pt x="1106" y="1179"/>
                </a:lnTo>
                <a:lnTo>
                  <a:pt x="1171" y="1207"/>
                </a:lnTo>
                <a:lnTo>
                  <a:pt x="1235" y="1234"/>
                </a:lnTo>
                <a:lnTo>
                  <a:pt x="1295" y="1258"/>
                </a:lnTo>
                <a:lnTo>
                  <a:pt x="1351" y="1281"/>
                </a:lnTo>
                <a:lnTo>
                  <a:pt x="1392" y="129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grpSp>
        <p:nvGrpSpPr>
          <p:cNvPr id="423962" name="Group 26"/>
          <p:cNvGrpSpPr>
            <a:grpSpLocks/>
          </p:cNvGrpSpPr>
          <p:nvPr/>
        </p:nvGrpSpPr>
        <p:grpSpPr bwMode="auto">
          <a:xfrm>
            <a:off x="1308100" y="2130425"/>
            <a:ext cx="6940550" cy="4151313"/>
            <a:chOff x="824" y="1342"/>
            <a:chExt cx="4372" cy="2615"/>
          </a:xfrm>
        </p:grpSpPr>
        <p:sp>
          <p:nvSpPr>
            <p:cNvPr id="423949" name="Rectangle 13"/>
            <p:cNvSpPr>
              <a:spLocks noChangeArrowheads="1"/>
            </p:cNvSpPr>
            <p:nvPr/>
          </p:nvSpPr>
          <p:spPr bwMode="auto">
            <a:xfrm>
              <a:off x="1628" y="3728"/>
              <a:ext cx="554" cy="229"/>
            </a:xfrm>
            <a:prstGeom prst="rect">
              <a:avLst/>
            </a:prstGeom>
            <a:noFill/>
            <a:ln w="12700">
              <a:noFill/>
              <a:miter lim="800000"/>
              <a:headEnd/>
              <a:tailEnd/>
            </a:ln>
            <a:effectLst/>
          </p:spPr>
          <p:txBody>
            <a:bodyPr wrap="none" lIns="90488" tIns="44450" rIns="90488" bIns="44450">
              <a:spAutoFit/>
            </a:bodyPr>
            <a:lstStyle/>
            <a:p>
              <a:pPr algn="l"/>
              <a:r>
                <a:rPr lang="en-US"/>
                <a:t>$3.000</a:t>
              </a:r>
            </a:p>
          </p:txBody>
        </p:sp>
        <p:sp>
          <p:nvSpPr>
            <p:cNvPr id="423957" name="Rectangle 21"/>
            <p:cNvSpPr>
              <a:spLocks noChangeArrowheads="1"/>
            </p:cNvSpPr>
            <p:nvPr/>
          </p:nvSpPr>
          <p:spPr bwMode="auto">
            <a:xfrm>
              <a:off x="3274" y="1342"/>
              <a:ext cx="1922" cy="1102"/>
            </a:xfrm>
            <a:prstGeom prst="rect">
              <a:avLst/>
            </a:prstGeom>
            <a:solidFill>
              <a:schemeClr val="hlink"/>
            </a:solidFill>
            <a:ln w="12700">
              <a:solidFill>
                <a:schemeClr val="tx1"/>
              </a:solidFill>
              <a:miter lim="800000"/>
              <a:headEnd/>
              <a:tailEnd/>
            </a:ln>
            <a:effectLst/>
          </p:spPr>
          <p:txBody>
            <a:bodyPr wrap="none" lIns="90488" tIns="44450" rIns="90488" bIns="44450">
              <a:spAutoFit/>
            </a:bodyPr>
            <a:lstStyle/>
            <a:p>
              <a:r>
                <a:rPr lang="en-US"/>
                <a:t>Estes consumidores</a:t>
              </a:r>
            </a:p>
            <a:p>
              <a:r>
                <a:rPr lang="en-US"/>
                <a:t>estão dispostos a abrir </a:t>
              </a:r>
            </a:p>
            <a:p>
              <a:r>
                <a:rPr lang="en-US"/>
                <a:t>mão de uma considerável </a:t>
              </a:r>
            </a:p>
            <a:p>
              <a:r>
                <a:rPr lang="en-US"/>
                <a:t>dose de desempenho </a:t>
              </a:r>
            </a:p>
            <a:p>
              <a:r>
                <a:rPr lang="en-US"/>
                <a:t>para obter algum </a:t>
              </a:r>
            </a:p>
            <a:p>
              <a:r>
                <a:rPr lang="en-US"/>
                <a:t>espaço interno adicional</a:t>
              </a:r>
            </a:p>
          </p:txBody>
        </p:sp>
        <p:sp>
          <p:nvSpPr>
            <p:cNvPr id="423958" name="Oval 22"/>
            <p:cNvSpPr>
              <a:spLocks noChangeArrowheads="1"/>
            </p:cNvSpPr>
            <p:nvPr/>
          </p:nvSpPr>
          <p:spPr bwMode="auto">
            <a:xfrm>
              <a:off x="1872" y="196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23959" name="Line 23"/>
            <p:cNvSpPr>
              <a:spLocks noChangeShapeType="1"/>
            </p:cNvSpPr>
            <p:nvPr/>
          </p:nvSpPr>
          <p:spPr bwMode="auto">
            <a:xfrm flipH="1">
              <a:off x="1448" y="2016"/>
              <a:ext cx="552" cy="0"/>
            </a:xfrm>
            <a:prstGeom prst="line">
              <a:avLst/>
            </a:prstGeom>
            <a:noFill/>
            <a:ln w="25400">
              <a:solidFill>
                <a:schemeClr val="tx1"/>
              </a:solidFill>
              <a:prstDash val="dash"/>
              <a:round/>
              <a:headEnd/>
              <a:tailEnd/>
            </a:ln>
            <a:effectLst/>
          </p:spPr>
          <p:txBody>
            <a:bodyPr wrap="none" anchor="ctr"/>
            <a:lstStyle/>
            <a:p>
              <a:endParaRPr lang="pt-BR"/>
            </a:p>
          </p:txBody>
        </p:sp>
        <p:sp>
          <p:nvSpPr>
            <p:cNvPr id="423960" name="Line 24"/>
            <p:cNvSpPr>
              <a:spLocks noChangeShapeType="1"/>
            </p:cNvSpPr>
            <p:nvPr/>
          </p:nvSpPr>
          <p:spPr bwMode="auto">
            <a:xfrm>
              <a:off x="1920" y="2052"/>
              <a:ext cx="0" cy="1708"/>
            </a:xfrm>
            <a:prstGeom prst="line">
              <a:avLst/>
            </a:prstGeom>
            <a:noFill/>
            <a:ln w="25400">
              <a:solidFill>
                <a:schemeClr val="tx1"/>
              </a:solidFill>
              <a:prstDash val="dash"/>
              <a:round/>
              <a:headEnd/>
              <a:tailEnd/>
            </a:ln>
            <a:effectLst/>
          </p:spPr>
          <p:txBody>
            <a:bodyPr wrap="none" anchor="ctr"/>
            <a:lstStyle/>
            <a:p>
              <a:endParaRPr lang="pt-BR"/>
            </a:p>
          </p:txBody>
        </p:sp>
        <p:sp>
          <p:nvSpPr>
            <p:cNvPr id="423961" name="Rectangle 25"/>
            <p:cNvSpPr>
              <a:spLocks noChangeArrowheads="1"/>
            </p:cNvSpPr>
            <p:nvPr/>
          </p:nvSpPr>
          <p:spPr bwMode="auto">
            <a:xfrm>
              <a:off x="824" y="1892"/>
              <a:ext cx="554" cy="229"/>
            </a:xfrm>
            <a:prstGeom prst="rect">
              <a:avLst/>
            </a:prstGeom>
            <a:noFill/>
            <a:ln w="12700">
              <a:noFill/>
              <a:miter lim="800000"/>
              <a:headEnd/>
              <a:tailEnd/>
            </a:ln>
            <a:effectLst/>
          </p:spPr>
          <p:txBody>
            <a:bodyPr wrap="none" lIns="90488" tIns="44450" rIns="90488" bIns="44450">
              <a:spAutoFit/>
            </a:bodyPr>
            <a:lstStyle/>
            <a:p>
              <a:pPr algn="l"/>
              <a:r>
                <a:rPr lang="en-US"/>
                <a:t>$7.000</a:t>
              </a:r>
            </a:p>
          </p:txBody>
        </p:sp>
      </p:grpSp>
      <p:sp>
        <p:nvSpPr>
          <p:cNvPr id="423963" name="Rectangle 27"/>
          <p:cNvSpPr>
            <a:spLocks noChangeArrowheads="1"/>
          </p:cNvSpPr>
          <p:nvPr/>
        </p:nvSpPr>
        <p:spPr bwMode="auto">
          <a:xfrm>
            <a:off x="6604000" y="5600700"/>
            <a:ext cx="1806575" cy="638175"/>
          </a:xfrm>
          <a:prstGeom prst="rect">
            <a:avLst/>
          </a:prstGeom>
          <a:noFill/>
          <a:ln w="12700">
            <a:noFill/>
            <a:miter lim="800000"/>
            <a:headEnd/>
            <a:tailEnd/>
          </a:ln>
          <a:effectLst/>
        </p:spPr>
        <p:txBody>
          <a:bodyPr wrap="none" lIns="90488" tIns="44450" rIns="90488" bIns="44450">
            <a:spAutoFit/>
          </a:bodyPr>
          <a:lstStyle/>
          <a:p>
            <a:pPr algn="l"/>
            <a:r>
              <a:rPr lang="en-US"/>
              <a:t>Potência</a:t>
            </a:r>
          </a:p>
          <a:p>
            <a:pPr algn="l"/>
            <a:r>
              <a:rPr lang="en-US"/>
              <a:t>(cavalos-força)</a:t>
            </a:r>
          </a:p>
        </p:txBody>
      </p:sp>
      <p:sp>
        <p:nvSpPr>
          <p:cNvPr id="423965" name="Text Box 29"/>
          <p:cNvSpPr txBox="1">
            <a:spLocks noChangeArrowheads="1"/>
          </p:cNvSpPr>
          <p:nvPr/>
        </p:nvSpPr>
        <p:spPr bwMode="auto">
          <a:xfrm>
            <a:off x="0" y="1058863"/>
            <a:ext cx="9117013"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Escolha do consumidor por atributos de automóveis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3940"/>
                                        </p:tgtEl>
                                        <p:attrNameLst>
                                          <p:attrName>style.visibility</p:attrName>
                                        </p:attrNameLst>
                                      </p:cBhvr>
                                      <p:to>
                                        <p:strVal val="visible"/>
                                      </p:to>
                                    </p:set>
                                    <p:animEffect transition="in" filter="wipe(left)">
                                      <p:cBhvr>
                                        <p:cTn id="7" dur="500"/>
                                        <p:tgtEl>
                                          <p:spTgt spid="4239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3956"/>
                                        </p:tgtEl>
                                        <p:attrNameLst>
                                          <p:attrName>style.visibility</p:attrName>
                                        </p:attrNameLst>
                                      </p:cBhvr>
                                      <p:to>
                                        <p:strVal val="visible"/>
                                      </p:to>
                                    </p:set>
                                    <p:animEffect transition="in" filter="wipe(left)">
                                      <p:cBhvr>
                                        <p:cTn id="12" dur="500"/>
                                        <p:tgtEl>
                                          <p:spTgt spid="4239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23962"/>
                                        </p:tgtEl>
                                        <p:attrNameLst>
                                          <p:attrName>style.visibility</p:attrName>
                                        </p:attrNameLst>
                                      </p:cBhvr>
                                      <p:to>
                                        <p:strVal val="visible"/>
                                      </p:to>
                                    </p:set>
                                    <p:animEffect transition="in" filter="wipe(left)">
                                      <p:cBhvr>
                                        <p:cTn id="17" dur="500"/>
                                        <p:tgtEl>
                                          <p:spTgt spid="423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animBg="1"/>
      <p:bldP spid="423956"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C2849DEC-0BD9-4190-B665-D1D12EF345FD}" type="slidenum">
              <a:rPr lang="en-US"/>
              <a:pPr/>
              <a:t>78</a:t>
            </a:fld>
            <a:endParaRPr lang="en-US" b="0">
              <a:latin typeface="Times New Roman" pitchFamily="18" charset="0"/>
            </a:endParaRPr>
          </a:p>
        </p:txBody>
      </p:sp>
      <p:sp>
        <p:nvSpPr>
          <p:cNvPr id="2437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37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3716" name="Rectangle 4"/>
          <p:cNvSpPr>
            <a:spLocks noGrp="1" noChangeArrowheads="1"/>
          </p:cNvSpPr>
          <p:nvPr>
            <p:ph type="title"/>
          </p:nvPr>
        </p:nvSpPr>
        <p:spPr>
          <a:xfrm>
            <a:off x="0" y="190500"/>
            <a:ext cx="9410700" cy="781050"/>
          </a:xfrm>
          <a:noFill/>
          <a:ln/>
        </p:spPr>
        <p:txBody>
          <a:bodyPr anchor="ctr"/>
          <a:lstStyle/>
          <a:p>
            <a:r>
              <a:rPr lang="pt-BR" sz="4200"/>
              <a:t>A escolha por parte do consumidor</a:t>
            </a:r>
          </a:p>
        </p:txBody>
      </p:sp>
      <p:sp>
        <p:nvSpPr>
          <p:cNvPr id="243717" name="Rectangle 5"/>
          <p:cNvSpPr>
            <a:spLocks noGrp="1" noChangeArrowheads="1"/>
          </p:cNvSpPr>
          <p:nvPr>
            <p:ph type="body" idx="1"/>
          </p:nvPr>
        </p:nvSpPr>
        <p:spPr>
          <a:xfrm>
            <a:off x="635000" y="1308100"/>
            <a:ext cx="8280400" cy="4635500"/>
          </a:xfrm>
          <a:noFill/>
          <a:ln/>
        </p:spPr>
        <p:txBody>
          <a:bodyPr/>
          <a:lstStyle/>
          <a:p>
            <a:pPr>
              <a:lnSpc>
                <a:spcPct val="90000"/>
              </a:lnSpc>
              <a:spcBef>
                <a:spcPct val="70000"/>
              </a:spcBef>
            </a:pPr>
            <a:r>
              <a:rPr lang="pt-BR">
                <a:solidFill>
                  <a:srgbClr val="FF3300"/>
                </a:solidFill>
              </a:rPr>
              <a:t>Solução de canto</a:t>
            </a:r>
          </a:p>
          <a:p>
            <a:pPr>
              <a:lnSpc>
                <a:spcPct val="90000"/>
              </a:lnSpc>
              <a:spcBef>
                <a:spcPct val="70000"/>
              </a:spcBef>
            </a:pPr>
            <a:r>
              <a:rPr lang="pt-BR"/>
              <a:t>Uma </a:t>
            </a:r>
            <a:r>
              <a:rPr lang="pt-BR">
                <a:solidFill>
                  <a:srgbClr val="FF3300"/>
                </a:solidFill>
              </a:rPr>
              <a:t>solução de canto </a:t>
            </a:r>
            <a:r>
              <a:rPr lang="pt-BR"/>
              <a:t>ocorre quando o consumidor opta por soluções extremas, comprando apenas um tipo de mercadoria. </a:t>
            </a:r>
          </a:p>
          <a:p>
            <a:pPr lvl="1">
              <a:lnSpc>
                <a:spcPct val="90000"/>
              </a:lnSpc>
              <a:buSzPct val="75000"/>
            </a:pPr>
            <a:r>
              <a:rPr lang="pt-BR"/>
              <a:t>Isso ocorre quando as curvas de indiferença são tangentes ao eixo horizontal e/ou ao eixo vertical.</a:t>
            </a:r>
          </a:p>
          <a:p>
            <a:pPr lvl="1">
              <a:lnSpc>
                <a:spcPct val="90000"/>
              </a:lnSpc>
              <a:buSzPct val="75000"/>
            </a:pPr>
            <a:r>
              <a:rPr lang="pt-BR"/>
              <a:t>A</a:t>
            </a:r>
            <a:r>
              <a:rPr lang="pt-BR" i="1"/>
              <a:t> TMS não é igual a P</a:t>
            </a:r>
            <a:r>
              <a:rPr lang="pt-BR" i="1" baseline="-25000"/>
              <a:t>A</a:t>
            </a:r>
            <a:r>
              <a:rPr lang="pt-BR" i="1"/>
              <a:t>/P</a:t>
            </a:r>
            <a:r>
              <a:rPr lang="pt-BR" i="1" baseline="-25000"/>
              <a:t>B  </a:t>
            </a:r>
            <a:r>
              <a:rPr lang="pt-BR"/>
              <a:t>na cesta escolhida.</a:t>
            </a:r>
          </a:p>
        </p:txBody>
      </p:sp>
    </p:spTree>
  </p:cSld>
  <p:clrMapOvr>
    <a:masterClrMapping/>
  </p:clrMapOvr>
  <p:transition spd="med">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28" name="Espaço Reservado para Número de Slide 3"/>
          <p:cNvSpPr>
            <a:spLocks noGrp="1"/>
          </p:cNvSpPr>
          <p:nvPr>
            <p:ph type="sldNum" sz="quarter" idx="11"/>
          </p:nvPr>
        </p:nvSpPr>
        <p:spPr/>
        <p:txBody>
          <a:bodyPr/>
          <a:lstStyle/>
          <a:p>
            <a:r>
              <a:rPr lang="en-US"/>
              <a:t>Slide </a:t>
            </a:r>
            <a:fld id="{82324326-7294-4CD4-84A2-201F2F1AE685}" type="slidenum">
              <a:rPr lang="en-US"/>
              <a:pPr/>
              <a:t>79</a:t>
            </a:fld>
            <a:endParaRPr lang="en-US" b="0">
              <a:latin typeface="Times New Roman" pitchFamily="18" charset="0"/>
            </a:endParaRPr>
          </a:p>
        </p:txBody>
      </p:sp>
      <p:sp>
        <p:nvSpPr>
          <p:cNvPr id="2457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57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5766" name="Rectangle 6"/>
          <p:cNvSpPr>
            <a:spLocks noGrp="1" noChangeArrowheads="1"/>
          </p:cNvSpPr>
          <p:nvPr>
            <p:ph type="title"/>
          </p:nvPr>
        </p:nvSpPr>
        <p:spPr>
          <a:xfrm>
            <a:off x="0" y="190500"/>
            <a:ext cx="9398000" cy="781050"/>
          </a:xfrm>
          <a:noFill/>
          <a:ln/>
        </p:spPr>
        <p:txBody>
          <a:bodyPr anchor="ctr"/>
          <a:lstStyle/>
          <a:p>
            <a:r>
              <a:rPr lang="pt-BR" sz="4200"/>
              <a:t>A escolha por parte do consumidor</a:t>
            </a:r>
          </a:p>
        </p:txBody>
      </p:sp>
      <p:sp>
        <p:nvSpPr>
          <p:cNvPr id="245767"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5768"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5769"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5770"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5771" name="Line 11"/>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45772" name="Line 12"/>
          <p:cNvSpPr>
            <a:spLocks noChangeShapeType="1"/>
          </p:cNvSpPr>
          <p:nvPr/>
        </p:nvSpPr>
        <p:spPr bwMode="auto">
          <a:xfrm>
            <a:off x="2338388" y="5949950"/>
            <a:ext cx="4195762" cy="0"/>
          </a:xfrm>
          <a:prstGeom prst="line">
            <a:avLst/>
          </a:prstGeom>
          <a:noFill/>
          <a:ln w="25400">
            <a:solidFill>
              <a:schemeClr val="tx1"/>
            </a:solidFill>
            <a:round/>
            <a:headEnd/>
            <a:tailEnd/>
          </a:ln>
          <a:effectLst/>
        </p:spPr>
        <p:txBody>
          <a:bodyPr wrap="none" anchor="ctr"/>
          <a:lstStyle/>
          <a:p>
            <a:endParaRPr lang="pt-BR"/>
          </a:p>
        </p:txBody>
      </p:sp>
      <p:sp>
        <p:nvSpPr>
          <p:cNvPr id="245773" name="Rectangle 13"/>
          <p:cNvSpPr>
            <a:spLocks noChangeArrowheads="1"/>
          </p:cNvSpPr>
          <p:nvPr/>
        </p:nvSpPr>
        <p:spPr bwMode="auto">
          <a:xfrm>
            <a:off x="5861050" y="5954713"/>
            <a:ext cx="2797175" cy="363537"/>
          </a:xfrm>
          <a:prstGeom prst="rect">
            <a:avLst/>
          </a:prstGeom>
          <a:noFill/>
          <a:ln w="12700">
            <a:noFill/>
            <a:miter lim="800000"/>
            <a:headEnd/>
            <a:tailEnd/>
          </a:ln>
          <a:effectLst/>
        </p:spPr>
        <p:txBody>
          <a:bodyPr wrap="none" lIns="90488" tIns="44450" rIns="90488" bIns="44450">
            <a:spAutoFit/>
          </a:bodyPr>
          <a:lstStyle/>
          <a:p>
            <a:pPr algn="l"/>
            <a:r>
              <a:rPr lang="en-US"/>
              <a:t>Sorvete (potes por mês)</a:t>
            </a:r>
            <a:endParaRPr lang="en-US" sz="1600"/>
          </a:p>
        </p:txBody>
      </p:sp>
      <p:sp>
        <p:nvSpPr>
          <p:cNvPr id="245774" name="Rectangle 14"/>
          <p:cNvSpPr>
            <a:spLocks noChangeArrowheads="1"/>
          </p:cNvSpPr>
          <p:nvPr/>
        </p:nvSpPr>
        <p:spPr bwMode="auto">
          <a:xfrm>
            <a:off x="347663" y="1441450"/>
            <a:ext cx="1895475" cy="638175"/>
          </a:xfrm>
          <a:prstGeom prst="rect">
            <a:avLst/>
          </a:prstGeom>
          <a:noFill/>
          <a:ln w="12700">
            <a:noFill/>
            <a:miter lim="800000"/>
            <a:headEnd/>
            <a:tailEnd/>
          </a:ln>
          <a:effectLst/>
        </p:spPr>
        <p:txBody>
          <a:bodyPr wrap="none" lIns="90488" tIns="44450" rIns="90488" bIns="44450">
            <a:spAutoFit/>
          </a:bodyPr>
          <a:lstStyle/>
          <a:p>
            <a:pPr algn="r"/>
            <a:r>
              <a:rPr lang="en-US"/>
              <a:t>Iogurte </a:t>
            </a:r>
          </a:p>
          <a:p>
            <a:pPr algn="r"/>
            <a:r>
              <a:rPr lang="en-US"/>
              <a:t>(potes por mês)</a:t>
            </a:r>
          </a:p>
        </p:txBody>
      </p:sp>
      <p:sp>
        <p:nvSpPr>
          <p:cNvPr id="245775" name="Rectangle 15"/>
          <p:cNvSpPr>
            <a:spLocks noChangeArrowheads="1"/>
          </p:cNvSpPr>
          <p:nvPr/>
        </p:nvSpPr>
        <p:spPr bwMode="auto">
          <a:xfrm>
            <a:off x="5329238" y="5938838"/>
            <a:ext cx="346075" cy="363537"/>
          </a:xfrm>
          <a:prstGeom prst="rect">
            <a:avLst/>
          </a:prstGeom>
          <a:noFill/>
          <a:ln w="12700">
            <a:noFill/>
            <a:miter lim="800000"/>
            <a:headEnd/>
            <a:tailEnd/>
          </a:ln>
          <a:effectLst/>
        </p:spPr>
        <p:txBody>
          <a:bodyPr wrap="none" lIns="90488" tIns="44450" rIns="90488" bIns="44450">
            <a:spAutoFit/>
          </a:bodyPr>
          <a:lstStyle/>
          <a:p>
            <a:pPr algn="l"/>
            <a:r>
              <a:rPr lang="en-US" i="1"/>
              <a:t>B</a:t>
            </a:r>
          </a:p>
        </p:txBody>
      </p:sp>
      <p:sp>
        <p:nvSpPr>
          <p:cNvPr id="245776" name="Line 16"/>
          <p:cNvSpPr>
            <a:spLocks noChangeShapeType="1"/>
          </p:cNvSpPr>
          <p:nvPr/>
        </p:nvSpPr>
        <p:spPr bwMode="auto">
          <a:xfrm>
            <a:off x="2317750" y="2470150"/>
            <a:ext cx="3143250" cy="3448050"/>
          </a:xfrm>
          <a:prstGeom prst="line">
            <a:avLst/>
          </a:prstGeom>
          <a:noFill/>
          <a:ln w="50800">
            <a:solidFill>
              <a:srgbClr val="0000FF"/>
            </a:solidFill>
            <a:round/>
            <a:headEnd/>
            <a:tailEnd/>
          </a:ln>
          <a:effectLst/>
        </p:spPr>
        <p:txBody>
          <a:bodyPr wrap="none" anchor="ctr"/>
          <a:lstStyle/>
          <a:p>
            <a:endParaRPr lang="pt-BR"/>
          </a:p>
        </p:txBody>
      </p:sp>
      <p:sp>
        <p:nvSpPr>
          <p:cNvPr id="245777" name="Rectangle 17"/>
          <p:cNvSpPr>
            <a:spLocks noChangeArrowheads="1"/>
          </p:cNvSpPr>
          <p:nvPr/>
        </p:nvSpPr>
        <p:spPr bwMode="auto">
          <a:xfrm>
            <a:off x="2205038" y="21288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245779" name="Oval 19"/>
          <p:cNvSpPr>
            <a:spLocks noChangeArrowheads="1"/>
          </p:cNvSpPr>
          <p:nvPr/>
        </p:nvSpPr>
        <p:spPr bwMode="auto">
          <a:xfrm>
            <a:off x="5372100" y="584835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grpSp>
        <p:nvGrpSpPr>
          <p:cNvPr id="245791" name="Group 31"/>
          <p:cNvGrpSpPr>
            <a:grpSpLocks/>
          </p:cNvGrpSpPr>
          <p:nvPr/>
        </p:nvGrpSpPr>
        <p:grpSpPr bwMode="auto">
          <a:xfrm>
            <a:off x="4260850" y="2173288"/>
            <a:ext cx="4592638" cy="3754437"/>
            <a:chOff x="2684" y="1369"/>
            <a:chExt cx="2893" cy="2365"/>
          </a:xfrm>
        </p:grpSpPr>
        <p:grpSp>
          <p:nvGrpSpPr>
            <p:cNvPr id="245790" name="Group 30"/>
            <p:cNvGrpSpPr>
              <a:grpSpLocks/>
            </p:cNvGrpSpPr>
            <p:nvPr/>
          </p:nvGrpSpPr>
          <p:grpSpPr bwMode="auto">
            <a:xfrm>
              <a:off x="2684" y="1628"/>
              <a:ext cx="1386" cy="2106"/>
              <a:chOff x="2684" y="1628"/>
              <a:chExt cx="1386" cy="2106"/>
            </a:xfrm>
          </p:grpSpPr>
          <p:sp>
            <p:nvSpPr>
              <p:cNvPr id="245765" name="Freeform 5"/>
              <p:cNvSpPr>
                <a:spLocks/>
              </p:cNvSpPr>
              <p:nvPr/>
            </p:nvSpPr>
            <p:spPr bwMode="auto">
              <a:xfrm>
                <a:off x="3108" y="1906"/>
                <a:ext cx="626" cy="1828"/>
              </a:xfrm>
              <a:custGeom>
                <a:avLst/>
                <a:gdLst/>
                <a:ahLst/>
                <a:cxnLst>
                  <a:cxn ang="0">
                    <a:pos x="0" y="0"/>
                  </a:cxn>
                  <a:cxn ang="0">
                    <a:pos x="0" y="25"/>
                  </a:cxn>
                  <a:cxn ang="0">
                    <a:pos x="6" y="55"/>
                  </a:cxn>
                  <a:cxn ang="0">
                    <a:pos x="12" y="134"/>
                  </a:cxn>
                  <a:cxn ang="0">
                    <a:pos x="18" y="225"/>
                  </a:cxn>
                  <a:cxn ang="0">
                    <a:pos x="30" y="328"/>
                  </a:cxn>
                  <a:cxn ang="0">
                    <a:pos x="36" y="383"/>
                  </a:cxn>
                  <a:cxn ang="0">
                    <a:pos x="42" y="443"/>
                  </a:cxn>
                  <a:cxn ang="0">
                    <a:pos x="61" y="577"/>
                  </a:cxn>
                  <a:cxn ang="0">
                    <a:pos x="85" y="710"/>
                  </a:cxn>
                  <a:cxn ang="0">
                    <a:pos x="109" y="838"/>
                  </a:cxn>
                  <a:cxn ang="0">
                    <a:pos x="139" y="953"/>
                  </a:cxn>
                  <a:cxn ang="0">
                    <a:pos x="164" y="1068"/>
                  </a:cxn>
                  <a:cxn ang="0">
                    <a:pos x="194" y="1178"/>
                  </a:cxn>
                  <a:cxn ang="0">
                    <a:pos x="231" y="1269"/>
                  </a:cxn>
                  <a:cxn ang="0">
                    <a:pos x="273" y="1348"/>
                  </a:cxn>
                  <a:cxn ang="0">
                    <a:pos x="315" y="1414"/>
                  </a:cxn>
                  <a:cxn ang="0">
                    <a:pos x="358" y="1475"/>
                  </a:cxn>
                  <a:cxn ang="0">
                    <a:pos x="394" y="1530"/>
                  </a:cxn>
                  <a:cxn ang="0">
                    <a:pos x="431" y="1578"/>
                  </a:cxn>
                  <a:cxn ang="0">
                    <a:pos x="461" y="1627"/>
                  </a:cxn>
                  <a:cxn ang="0">
                    <a:pos x="528" y="1700"/>
                  </a:cxn>
                  <a:cxn ang="0">
                    <a:pos x="583" y="1772"/>
                  </a:cxn>
                  <a:cxn ang="0">
                    <a:pos x="607" y="1803"/>
                  </a:cxn>
                  <a:cxn ang="0">
                    <a:pos x="625" y="1827"/>
                  </a:cxn>
                </a:cxnLst>
                <a:rect l="0" t="0" r="r" b="b"/>
                <a:pathLst>
                  <a:path w="626" h="1828">
                    <a:moveTo>
                      <a:pt x="0" y="0"/>
                    </a:moveTo>
                    <a:lnTo>
                      <a:pt x="0" y="25"/>
                    </a:lnTo>
                    <a:lnTo>
                      <a:pt x="6" y="55"/>
                    </a:lnTo>
                    <a:lnTo>
                      <a:pt x="12" y="134"/>
                    </a:lnTo>
                    <a:lnTo>
                      <a:pt x="18" y="225"/>
                    </a:lnTo>
                    <a:lnTo>
                      <a:pt x="30" y="328"/>
                    </a:lnTo>
                    <a:lnTo>
                      <a:pt x="36" y="383"/>
                    </a:lnTo>
                    <a:lnTo>
                      <a:pt x="42" y="443"/>
                    </a:lnTo>
                    <a:lnTo>
                      <a:pt x="61" y="577"/>
                    </a:lnTo>
                    <a:lnTo>
                      <a:pt x="85" y="710"/>
                    </a:lnTo>
                    <a:lnTo>
                      <a:pt x="109" y="838"/>
                    </a:lnTo>
                    <a:lnTo>
                      <a:pt x="139" y="953"/>
                    </a:lnTo>
                    <a:lnTo>
                      <a:pt x="164" y="1068"/>
                    </a:lnTo>
                    <a:lnTo>
                      <a:pt x="194" y="1178"/>
                    </a:lnTo>
                    <a:lnTo>
                      <a:pt x="231" y="1269"/>
                    </a:lnTo>
                    <a:lnTo>
                      <a:pt x="273" y="1348"/>
                    </a:lnTo>
                    <a:lnTo>
                      <a:pt x="315" y="1414"/>
                    </a:lnTo>
                    <a:lnTo>
                      <a:pt x="358" y="1475"/>
                    </a:lnTo>
                    <a:lnTo>
                      <a:pt x="394" y="1530"/>
                    </a:lnTo>
                    <a:lnTo>
                      <a:pt x="431" y="1578"/>
                    </a:lnTo>
                    <a:lnTo>
                      <a:pt x="461" y="1627"/>
                    </a:lnTo>
                    <a:lnTo>
                      <a:pt x="528" y="1700"/>
                    </a:lnTo>
                    <a:lnTo>
                      <a:pt x="583" y="1772"/>
                    </a:lnTo>
                    <a:lnTo>
                      <a:pt x="607" y="1803"/>
                    </a:lnTo>
                    <a:lnTo>
                      <a:pt x="625" y="1827"/>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245778" name="Rectangle 18"/>
              <p:cNvSpPr>
                <a:spLocks noChangeArrowheads="1"/>
              </p:cNvSpPr>
              <p:nvPr/>
            </p:nvSpPr>
            <p:spPr bwMode="auto">
              <a:xfrm>
                <a:off x="3020" y="1628"/>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2</a:t>
                </a:r>
              </a:p>
            </p:txBody>
          </p:sp>
          <p:sp>
            <p:nvSpPr>
              <p:cNvPr id="245780" name="Freeform 20"/>
              <p:cNvSpPr>
                <a:spLocks/>
              </p:cNvSpPr>
              <p:nvPr/>
            </p:nvSpPr>
            <p:spPr bwMode="auto">
              <a:xfrm>
                <a:off x="3441" y="1906"/>
                <a:ext cx="629" cy="1828"/>
              </a:xfrm>
              <a:custGeom>
                <a:avLst/>
                <a:gdLst/>
                <a:ahLst/>
                <a:cxnLst>
                  <a:cxn ang="0">
                    <a:pos x="0" y="0"/>
                  </a:cxn>
                  <a:cxn ang="0">
                    <a:pos x="0" y="25"/>
                  </a:cxn>
                  <a:cxn ang="0">
                    <a:pos x="7" y="55"/>
                  </a:cxn>
                  <a:cxn ang="0">
                    <a:pos x="14" y="134"/>
                  </a:cxn>
                  <a:cxn ang="0">
                    <a:pos x="20" y="225"/>
                  </a:cxn>
                  <a:cxn ang="0">
                    <a:pos x="33" y="328"/>
                  </a:cxn>
                  <a:cxn ang="0">
                    <a:pos x="40" y="383"/>
                  </a:cxn>
                  <a:cxn ang="0">
                    <a:pos x="47" y="443"/>
                  </a:cxn>
                  <a:cxn ang="0">
                    <a:pos x="66" y="577"/>
                  </a:cxn>
                  <a:cxn ang="0">
                    <a:pos x="86" y="710"/>
                  </a:cxn>
                  <a:cxn ang="0">
                    <a:pos x="113" y="838"/>
                  </a:cxn>
                  <a:cxn ang="0">
                    <a:pos x="139" y="953"/>
                  </a:cxn>
                  <a:cxn ang="0">
                    <a:pos x="166" y="1068"/>
                  </a:cxn>
                  <a:cxn ang="0">
                    <a:pos x="199" y="1178"/>
                  </a:cxn>
                  <a:cxn ang="0">
                    <a:pos x="238" y="1269"/>
                  </a:cxn>
                  <a:cxn ang="0">
                    <a:pos x="278" y="1348"/>
                  </a:cxn>
                  <a:cxn ang="0">
                    <a:pos x="317" y="1414"/>
                  </a:cxn>
                  <a:cxn ang="0">
                    <a:pos x="357" y="1475"/>
                  </a:cxn>
                  <a:cxn ang="0">
                    <a:pos x="397" y="1530"/>
                  </a:cxn>
                  <a:cxn ang="0">
                    <a:pos x="436" y="1578"/>
                  </a:cxn>
                  <a:cxn ang="0">
                    <a:pos x="469" y="1627"/>
                  </a:cxn>
                  <a:cxn ang="0">
                    <a:pos x="529" y="1700"/>
                  </a:cxn>
                  <a:cxn ang="0">
                    <a:pos x="588" y="1772"/>
                  </a:cxn>
                  <a:cxn ang="0">
                    <a:pos x="608" y="1803"/>
                  </a:cxn>
                  <a:cxn ang="0">
                    <a:pos x="628" y="1827"/>
                  </a:cxn>
                </a:cxnLst>
                <a:rect l="0" t="0" r="r" b="b"/>
                <a:pathLst>
                  <a:path w="629" h="1828">
                    <a:moveTo>
                      <a:pt x="0" y="0"/>
                    </a:moveTo>
                    <a:lnTo>
                      <a:pt x="0" y="25"/>
                    </a:lnTo>
                    <a:lnTo>
                      <a:pt x="7" y="55"/>
                    </a:lnTo>
                    <a:lnTo>
                      <a:pt x="14" y="134"/>
                    </a:lnTo>
                    <a:lnTo>
                      <a:pt x="20" y="225"/>
                    </a:lnTo>
                    <a:lnTo>
                      <a:pt x="33" y="328"/>
                    </a:lnTo>
                    <a:lnTo>
                      <a:pt x="40" y="383"/>
                    </a:lnTo>
                    <a:lnTo>
                      <a:pt x="47" y="443"/>
                    </a:lnTo>
                    <a:lnTo>
                      <a:pt x="66" y="577"/>
                    </a:lnTo>
                    <a:lnTo>
                      <a:pt x="86" y="710"/>
                    </a:lnTo>
                    <a:lnTo>
                      <a:pt x="113" y="838"/>
                    </a:lnTo>
                    <a:lnTo>
                      <a:pt x="139" y="953"/>
                    </a:lnTo>
                    <a:lnTo>
                      <a:pt x="166" y="1068"/>
                    </a:lnTo>
                    <a:lnTo>
                      <a:pt x="199" y="1178"/>
                    </a:lnTo>
                    <a:lnTo>
                      <a:pt x="238" y="1269"/>
                    </a:lnTo>
                    <a:lnTo>
                      <a:pt x="278" y="1348"/>
                    </a:lnTo>
                    <a:lnTo>
                      <a:pt x="317" y="1414"/>
                    </a:lnTo>
                    <a:lnTo>
                      <a:pt x="357" y="1475"/>
                    </a:lnTo>
                    <a:lnTo>
                      <a:pt x="397" y="1530"/>
                    </a:lnTo>
                    <a:lnTo>
                      <a:pt x="436" y="1578"/>
                    </a:lnTo>
                    <a:lnTo>
                      <a:pt x="469" y="1627"/>
                    </a:lnTo>
                    <a:lnTo>
                      <a:pt x="529" y="1700"/>
                    </a:lnTo>
                    <a:lnTo>
                      <a:pt x="588" y="1772"/>
                    </a:lnTo>
                    <a:lnTo>
                      <a:pt x="608" y="1803"/>
                    </a:lnTo>
                    <a:lnTo>
                      <a:pt x="628" y="1827"/>
                    </a:lnTo>
                  </a:path>
                </a:pathLst>
              </a:custGeom>
              <a:noFill/>
              <a:ln w="50800" cap="rnd" cmpd="sng">
                <a:solidFill>
                  <a:srgbClr val="99CCFF"/>
                </a:solidFill>
                <a:prstDash val="solid"/>
                <a:round/>
                <a:headEnd type="none" w="med" len="med"/>
                <a:tailEnd type="none" w="med" len="med"/>
              </a:ln>
              <a:effectLst/>
            </p:spPr>
            <p:txBody>
              <a:bodyPr/>
              <a:lstStyle/>
              <a:p>
                <a:endParaRPr lang="pt-BR"/>
              </a:p>
            </p:txBody>
          </p:sp>
          <p:sp>
            <p:nvSpPr>
              <p:cNvPr id="245781" name="Rectangle 21"/>
              <p:cNvSpPr>
                <a:spLocks noChangeArrowheads="1"/>
              </p:cNvSpPr>
              <p:nvPr/>
            </p:nvSpPr>
            <p:spPr bwMode="auto">
              <a:xfrm>
                <a:off x="3356" y="1628"/>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3</a:t>
                </a:r>
              </a:p>
            </p:txBody>
          </p:sp>
          <p:sp>
            <p:nvSpPr>
              <p:cNvPr id="245764" name="Freeform 4"/>
              <p:cNvSpPr>
                <a:spLocks/>
              </p:cNvSpPr>
              <p:nvPr/>
            </p:nvSpPr>
            <p:spPr bwMode="auto">
              <a:xfrm>
                <a:off x="2823" y="1906"/>
                <a:ext cx="623" cy="1828"/>
              </a:xfrm>
              <a:custGeom>
                <a:avLst/>
                <a:gdLst/>
                <a:ahLst/>
                <a:cxnLst>
                  <a:cxn ang="0">
                    <a:pos x="0" y="0"/>
                  </a:cxn>
                  <a:cxn ang="0">
                    <a:pos x="0" y="25"/>
                  </a:cxn>
                  <a:cxn ang="0">
                    <a:pos x="0" y="55"/>
                  </a:cxn>
                  <a:cxn ang="0">
                    <a:pos x="5" y="134"/>
                  </a:cxn>
                  <a:cxn ang="0">
                    <a:pos x="16" y="225"/>
                  </a:cxn>
                  <a:cxn ang="0">
                    <a:pos x="28" y="328"/>
                  </a:cxn>
                  <a:cxn ang="0">
                    <a:pos x="33" y="383"/>
                  </a:cxn>
                  <a:cxn ang="0">
                    <a:pos x="44" y="443"/>
                  </a:cxn>
                  <a:cxn ang="0">
                    <a:pos x="61" y="577"/>
                  </a:cxn>
                  <a:cxn ang="0">
                    <a:pos x="84" y="710"/>
                  </a:cxn>
                  <a:cxn ang="0">
                    <a:pos x="106" y="838"/>
                  </a:cxn>
                  <a:cxn ang="0">
                    <a:pos x="134" y="953"/>
                  </a:cxn>
                  <a:cxn ang="0">
                    <a:pos x="162" y="1068"/>
                  </a:cxn>
                  <a:cxn ang="0">
                    <a:pos x="196" y="1178"/>
                  </a:cxn>
                  <a:cxn ang="0">
                    <a:pos x="229" y="1269"/>
                  </a:cxn>
                  <a:cxn ang="0">
                    <a:pos x="269" y="1348"/>
                  </a:cxn>
                  <a:cxn ang="0">
                    <a:pos x="308" y="1414"/>
                  </a:cxn>
                  <a:cxn ang="0">
                    <a:pos x="353" y="1475"/>
                  </a:cxn>
                  <a:cxn ang="0">
                    <a:pos x="392" y="1530"/>
                  </a:cxn>
                  <a:cxn ang="0">
                    <a:pos x="426" y="1578"/>
                  </a:cxn>
                  <a:cxn ang="0">
                    <a:pos x="459" y="1627"/>
                  </a:cxn>
                  <a:cxn ang="0">
                    <a:pos x="521" y="1700"/>
                  </a:cxn>
                  <a:cxn ang="0">
                    <a:pos x="577" y="1772"/>
                  </a:cxn>
                  <a:cxn ang="0">
                    <a:pos x="605" y="1803"/>
                  </a:cxn>
                  <a:cxn ang="0">
                    <a:pos x="622" y="1827"/>
                  </a:cxn>
                </a:cxnLst>
                <a:rect l="0" t="0" r="r" b="b"/>
                <a:pathLst>
                  <a:path w="623" h="1828">
                    <a:moveTo>
                      <a:pt x="0" y="0"/>
                    </a:moveTo>
                    <a:lnTo>
                      <a:pt x="0" y="25"/>
                    </a:lnTo>
                    <a:lnTo>
                      <a:pt x="0" y="55"/>
                    </a:lnTo>
                    <a:lnTo>
                      <a:pt x="5" y="134"/>
                    </a:lnTo>
                    <a:lnTo>
                      <a:pt x="16" y="225"/>
                    </a:lnTo>
                    <a:lnTo>
                      <a:pt x="28" y="328"/>
                    </a:lnTo>
                    <a:lnTo>
                      <a:pt x="33" y="383"/>
                    </a:lnTo>
                    <a:lnTo>
                      <a:pt x="44" y="443"/>
                    </a:lnTo>
                    <a:lnTo>
                      <a:pt x="61" y="577"/>
                    </a:lnTo>
                    <a:lnTo>
                      <a:pt x="84" y="710"/>
                    </a:lnTo>
                    <a:lnTo>
                      <a:pt x="106" y="838"/>
                    </a:lnTo>
                    <a:lnTo>
                      <a:pt x="134" y="953"/>
                    </a:lnTo>
                    <a:lnTo>
                      <a:pt x="162" y="1068"/>
                    </a:lnTo>
                    <a:lnTo>
                      <a:pt x="196" y="1178"/>
                    </a:lnTo>
                    <a:lnTo>
                      <a:pt x="229" y="1269"/>
                    </a:lnTo>
                    <a:lnTo>
                      <a:pt x="269" y="1348"/>
                    </a:lnTo>
                    <a:lnTo>
                      <a:pt x="308" y="1414"/>
                    </a:lnTo>
                    <a:lnTo>
                      <a:pt x="353" y="1475"/>
                    </a:lnTo>
                    <a:lnTo>
                      <a:pt x="392" y="1530"/>
                    </a:lnTo>
                    <a:lnTo>
                      <a:pt x="426" y="1578"/>
                    </a:lnTo>
                    <a:lnTo>
                      <a:pt x="459" y="1627"/>
                    </a:lnTo>
                    <a:lnTo>
                      <a:pt x="521" y="1700"/>
                    </a:lnTo>
                    <a:lnTo>
                      <a:pt x="577" y="1772"/>
                    </a:lnTo>
                    <a:lnTo>
                      <a:pt x="605" y="1803"/>
                    </a:lnTo>
                    <a:lnTo>
                      <a:pt x="622" y="1827"/>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245782" name="Rectangle 22"/>
              <p:cNvSpPr>
                <a:spLocks noChangeArrowheads="1"/>
              </p:cNvSpPr>
              <p:nvPr/>
            </p:nvSpPr>
            <p:spPr bwMode="auto">
              <a:xfrm>
                <a:off x="2684" y="1628"/>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i="1" baseline="-25000"/>
                  <a:t>1</a:t>
                </a:r>
              </a:p>
            </p:txBody>
          </p:sp>
        </p:grpSp>
        <p:sp>
          <p:nvSpPr>
            <p:cNvPr id="245783" name="Rectangle 23"/>
            <p:cNvSpPr>
              <a:spLocks noChangeArrowheads="1"/>
            </p:cNvSpPr>
            <p:nvPr/>
          </p:nvSpPr>
          <p:spPr bwMode="auto">
            <a:xfrm>
              <a:off x="3927" y="1369"/>
              <a:ext cx="1650" cy="410"/>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pPr algn="l"/>
              <a:r>
                <a:rPr lang="en-US"/>
                <a:t>Uma solução de canto</a:t>
              </a:r>
            </a:p>
            <a:p>
              <a:pPr algn="l"/>
              <a:r>
                <a:rPr lang="en-US"/>
                <a:t>ocorre no ponto </a:t>
              </a:r>
              <a:r>
                <a:rPr lang="en-US" i="1"/>
                <a:t>B.</a:t>
              </a:r>
            </a:p>
          </p:txBody>
        </p:sp>
      </p:grpSp>
      <p:sp>
        <p:nvSpPr>
          <p:cNvPr id="245792" name="Text Box 32"/>
          <p:cNvSpPr txBox="1">
            <a:spLocks noChangeArrowheads="1"/>
          </p:cNvSpPr>
          <p:nvPr/>
        </p:nvSpPr>
        <p:spPr bwMode="auto">
          <a:xfrm>
            <a:off x="2676525" y="1274763"/>
            <a:ext cx="39766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Uma solução de canto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5791"/>
                                        </p:tgtEl>
                                        <p:attrNameLst>
                                          <p:attrName>style.visibility</p:attrName>
                                        </p:attrNameLst>
                                      </p:cBhvr>
                                      <p:to>
                                        <p:strVal val="visible"/>
                                      </p:to>
                                    </p:set>
                                    <p:animEffect transition="in" filter="wipe(left)">
                                      <p:cBhvr>
                                        <p:cTn id="7" dur="500"/>
                                        <p:tgtEl>
                                          <p:spTgt spid="245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05866F97-B4F4-4660-A5B1-589BC501D3D4}" type="slidenum">
              <a:rPr lang="en-US"/>
              <a:pPr/>
              <a:t>8</a:t>
            </a:fld>
            <a:endParaRPr lang="en-US" b="0">
              <a:latin typeface="Times New Roman" pitchFamily="18" charset="0"/>
            </a:endParaRPr>
          </a:p>
        </p:txBody>
      </p:sp>
      <p:sp>
        <p:nvSpPr>
          <p:cNvPr id="901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901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90116" name="Rectangle 4"/>
          <p:cNvSpPr>
            <a:spLocks noGrp="1" noChangeArrowheads="1"/>
          </p:cNvSpPr>
          <p:nvPr>
            <p:ph type="title"/>
          </p:nvPr>
        </p:nvSpPr>
        <p:spPr>
          <a:xfrm>
            <a:off x="550863" y="190500"/>
            <a:ext cx="8377237" cy="781050"/>
          </a:xfrm>
          <a:noFill/>
          <a:ln/>
        </p:spPr>
        <p:txBody>
          <a:bodyPr/>
          <a:lstStyle/>
          <a:p>
            <a:r>
              <a:rPr lang="pt-BR"/>
              <a:t>Introdução</a:t>
            </a:r>
          </a:p>
        </p:txBody>
      </p:sp>
      <p:sp>
        <p:nvSpPr>
          <p:cNvPr id="90117" name="Rectangle 5"/>
          <p:cNvSpPr>
            <a:spLocks noGrp="1" noChangeArrowheads="1"/>
          </p:cNvSpPr>
          <p:nvPr>
            <p:ph type="body" idx="1"/>
          </p:nvPr>
        </p:nvSpPr>
        <p:spPr>
          <a:noFill/>
          <a:ln/>
        </p:spPr>
        <p:txBody>
          <a:bodyPr/>
          <a:lstStyle/>
          <a:p>
            <a:pPr>
              <a:spcBef>
                <a:spcPct val="70000"/>
              </a:spcBef>
            </a:pPr>
            <a:r>
              <a:rPr lang="pt-BR">
                <a:solidFill>
                  <a:srgbClr val="FB110B"/>
                </a:solidFill>
              </a:rPr>
              <a:t>Comportamento do consumidor</a:t>
            </a:r>
            <a:endParaRPr lang="pt-BR"/>
          </a:p>
          <a:p>
            <a:pPr>
              <a:spcBef>
                <a:spcPct val="70000"/>
              </a:spcBef>
            </a:pPr>
            <a:r>
              <a:rPr lang="pt-BR"/>
              <a:t>Há três etapas no estudo do comportamento do consumidor:</a:t>
            </a:r>
          </a:p>
          <a:p>
            <a:pPr>
              <a:spcBef>
                <a:spcPct val="70000"/>
              </a:spcBef>
              <a:buFont typeface="Wingdings" pitchFamily="2" charset="2"/>
              <a:buNone/>
            </a:pPr>
            <a:r>
              <a:rPr lang="pt-BR"/>
              <a:t>	1. Estudaremos as </a:t>
            </a:r>
            <a:r>
              <a:rPr lang="pt-BR" i="1"/>
              <a:t>preferências do consumidor</a:t>
            </a:r>
            <a:r>
              <a:rPr lang="pt-BR"/>
              <a:t>.</a:t>
            </a:r>
            <a:endParaRPr lang="pt-BR">
              <a:solidFill>
                <a:srgbClr val="6666FF"/>
              </a:solidFill>
            </a:endParaRPr>
          </a:p>
          <a:p>
            <a:pPr lvl="2">
              <a:spcBef>
                <a:spcPct val="35000"/>
              </a:spcBef>
            </a:pPr>
            <a:r>
              <a:rPr lang="pt-BR"/>
              <a:t>Para descrever como e por que as pessoas preferem uma mercadoria a outra.</a:t>
            </a:r>
          </a:p>
        </p:txBody>
      </p:sp>
    </p:spTree>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4F157A4-223C-4B24-A159-7D5203E88F18}" type="slidenum">
              <a:rPr lang="en-US"/>
              <a:pPr/>
              <a:t>80</a:t>
            </a:fld>
            <a:endParaRPr lang="en-US" b="0">
              <a:latin typeface="Times New Roman" pitchFamily="18" charset="0"/>
            </a:endParaRPr>
          </a:p>
        </p:txBody>
      </p:sp>
      <p:sp>
        <p:nvSpPr>
          <p:cNvPr id="2478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78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7812" name="Rectangle 4"/>
          <p:cNvSpPr>
            <a:spLocks noGrp="1" noChangeArrowheads="1"/>
          </p:cNvSpPr>
          <p:nvPr>
            <p:ph type="title"/>
          </p:nvPr>
        </p:nvSpPr>
        <p:spPr>
          <a:xfrm>
            <a:off x="0" y="190500"/>
            <a:ext cx="9309100" cy="781050"/>
          </a:xfrm>
          <a:noFill/>
          <a:ln/>
        </p:spPr>
        <p:txBody>
          <a:bodyPr anchor="ctr"/>
          <a:lstStyle/>
          <a:p>
            <a:r>
              <a:rPr lang="pt-BR" sz="4200"/>
              <a:t>A escolha por parte do consumidor</a:t>
            </a:r>
          </a:p>
        </p:txBody>
      </p:sp>
      <p:sp>
        <p:nvSpPr>
          <p:cNvPr id="247813" name="Rectangle 5"/>
          <p:cNvSpPr>
            <a:spLocks noGrp="1" noChangeArrowheads="1"/>
          </p:cNvSpPr>
          <p:nvPr>
            <p:ph type="body" idx="1"/>
          </p:nvPr>
        </p:nvSpPr>
        <p:spPr>
          <a:xfrm>
            <a:off x="1143000" y="2120900"/>
            <a:ext cx="7772400" cy="3822700"/>
          </a:xfrm>
          <a:noFill/>
          <a:ln/>
        </p:spPr>
        <p:txBody>
          <a:bodyPr/>
          <a:lstStyle/>
          <a:p>
            <a:pPr lvl="1">
              <a:lnSpc>
                <a:spcPct val="90000"/>
              </a:lnSpc>
              <a:spcBef>
                <a:spcPct val="70000"/>
              </a:spcBef>
            </a:pPr>
            <a:r>
              <a:rPr lang="pt-BR"/>
              <a:t>No ponto B, a </a:t>
            </a:r>
            <a:r>
              <a:rPr lang="pt-BR" i="1"/>
              <a:t>TMS</a:t>
            </a:r>
            <a:r>
              <a:rPr lang="pt-BR"/>
              <a:t> de iogurte por sorvete é maior que a inclinação da linha do orçamento.</a:t>
            </a:r>
          </a:p>
          <a:p>
            <a:pPr lvl="1">
              <a:lnSpc>
                <a:spcPct val="90000"/>
              </a:lnSpc>
              <a:buSzPct val="75000"/>
            </a:pPr>
            <a:r>
              <a:rPr lang="pt-BR"/>
              <a:t>Isso significa que o consumidor estaria disposto a abrir mão de mais iogurte em troca de um pouco de sorvete, se possível.</a:t>
            </a:r>
          </a:p>
          <a:p>
            <a:pPr lvl="1">
              <a:lnSpc>
                <a:spcPct val="90000"/>
              </a:lnSpc>
              <a:buSzPct val="75000"/>
            </a:pPr>
            <a:r>
              <a:rPr lang="pt-BR"/>
              <a:t>Mas não há mais iogurte que possa ser trocado por sorvete!</a:t>
            </a:r>
          </a:p>
        </p:txBody>
      </p:sp>
      <p:sp>
        <p:nvSpPr>
          <p:cNvPr id="247814" name="Text Box 6"/>
          <p:cNvSpPr txBox="1">
            <a:spLocks noChangeArrowheads="1"/>
          </p:cNvSpPr>
          <p:nvPr/>
        </p:nvSpPr>
        <p:spPr bwMode="auto">
          <a:xfrm>
            <a:off x="511175" y="1516063"/>
            <a:ext cx="31448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Solução de canto</a:t>
            </a:r>
            <a:endParaRPr lang="en-US" sz="3200"/>
          </a:p>
        </p:txBody>
      </p:sp>
    </p:spTree>
  </p:cSld>
  <p:clrMapOvr>
    <a:masterClrMapping/>
  </p:clrMapOvr>
  <p:transition spd="med">
    <p:wipe dir="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0" name="Espaço Reservado para Número de Slide 4"/>
          <p:cNvSpPr>
            <a:spLocks noGrp="1"/>
          </p:cNvSpPr>
          <p:nvPr>
            <p:ph type="sldNum" sz="quarter" idx="11"/>
          </p:nvPr>
        </p:nvSpPr>
        <p:spPr/>
        <p:txBody>
          <a:bodyPr/>
          <a:lstStyle/>
          <a:p>
            <a:r>
              <a:rPr lang="en-US"/>
              <a:t>Slide </a:t>
            </a:r>
            <a:fld id="{9BA06B36-44A3-4712-87B4-CC29CBA0285C}" type="slidenum">
              <a:rPr lang="en-US"/>
              <a:pPr/>
              <a:t>81</a:t>
            </a:fld>
            <a:endParaRPr lang="en-US" b="0">
              <a:latin typeface="Times New Roman" pitchFamily="18" charset="0"/>
            </a:endParaRPr>
          </a:p>
        </p:txBody>
      </p:sp>
      <p:sp>
        <p:nvSpPr>
          <p:cNvPr id="2498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498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49860" name="Rectangle 4"/>
          <p:cNvSpPr>
            <a:spLocks noGrp="1" noChangeArrowheads="1"/>
          </p:cNvSpPr>
          <p:nvPr>
            <p:ph type="title"/>
          </p:nvPr>
        </p:nvSpPr>
        <p:spPr>
          <a:xfrm>
            <a:off x="0" y="190500"/>
            <a:ext cx="9448800" cy="781050"/>
          </a:xfrm>
          <a:noFill/>
          <a:ln/>
        </p:spPr>
        <p:txBody>
          <a:bodyPr anchor="ctr"/>
          <a:lstStyle/>
          <a:p>
            <a:r>
              <a:rPr lang="pt-BR" sz="4200"/>
              <a:t>A escolha por parte do consumidor</a:t>
            </a:r>
          </a:p>
        </p:txBody>
      </p:sp>
      <p:sp>
        <p:nvSpPr>
          <p:cNvPr id="249861" name="Rectangle 5"/>
          <p:cNvSpPr>
            <a:spLocks noGrp="1" noChangeArrowheads="1"/>
          </p:cNvSpPr>
          <p:nvPr>
            <p:ph type="body" idx="1"/>
          </p:nvPr>
        </p:nvSpPr>
        <p:spPr>
          <a:xfrm>
            <a:off x="1143000" y="2222500"/>
            <a:ext cx="7772400" cy="3721100"/>
          </a:xfrm>
          <a:noFill/>
          <a:ln/>
        </p:spPr>
        <p:txBody>
          <a:bodyPr/>
          <a:lstStyle/>
          <a:p>
            <a:pPr lvl="1">
              <a:spcBef>
                <a:spcPct val="70000"/>
              </a:spcBef>
            </a:pPr>
            <a:r>
              <a:rPr lang="pt-BR"/>
              <a:t>Quando ocorre uma solução de canto, a </a:t>
            </a:r>
            <a:r>
              <a:rPr lang="pt-BR" i="1"/>
              <a:t>TMS do consumidor não se iguala necessariamente à razão entre os preços.</a:t>
            </a:r>
            <a:endParaRPr lang="pt-BR" u="sng"/>
          </a:p>
          <a:p>
            <a:pPr>
              <a:spcBef>
                <a:spcPct val="70000"/>
              </a:spcBef>
            </a:pPr>
            <a:r>
              <a:rPr lang="pt-BR"/>
              <a:t>Nesse caso, temos:</a:t>
            </a:r>
          </a:p>
        </p:txBody>
      </p:sp>
      <p:sp>
        <p:nvSpPr>
          <p:cNvPr id="249863" name="Rectangle 7"/>
          <p:cNvSpPr>
            <a:spLocks noChangeArrowheads="1"/>
          </p:cNvSpPr>
          <p:nvPr/>
        </p:nvSpPr>
        <p:spPr bwMode="auto">
          <a:xfrm>
            <a:off x="1924050" y="4686300"/>
            <a:ext cx="5962650" cy="106680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2064" name="Object 0">
            <a:hlinkClick r:id="" action="ppaction://ole?verb=0"/>
          </p:cNvPr>
          <p:cNvGraphicFramePr>
            <a:graphicFrameLocks/>
          </p:cNvGraphicFramePr>
          <p:nvPr/>
        </p:nvGraphicFramePr>
        <p:xfrm>
          <a:off x="2338388" y="4792663"/>
          <a:ext cx="5149850" cy="938212"/>
        </p:xfrm>
        <a:graphic>
          <a:graphicData uri="http://schemas.openxmlformats.org/presentationml/2006/ole">
            <p:oleObj spid="_x0000_s472064" name="Equação" r:id="rId4" imgW="1460160" imgH="266400" progId="Equation.3">
              <p:embed/>
            </p:oleObj>
          </a:graphicData>
        </a:graphic>
      </p:graphicFrame>
      <p:sp>
        <p:nvSpPr>
          <p:cNvPr id="249865" name="Text Box 9"/>
          <p:cNvSpPr txBox="1">
            <a:spLocks noChangeArrowheads="1"/>
          </p:cNvSpPr>
          <p:nvPr/>
        </p:nvSpPr>
        <p:spPr bwMode="auto">
          <a:xfrm>
            <a:off x="511175" y="1516063"/>
            <a:ext cx="31448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Solução de canto</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9861">
                                            <p:txEl>
                                              <p:pRg st="0" end="0"/>
                                            </p:txEl>
                                          </p:spTgt>
                                        </p:tgtEl>
                                        <p:attrNameLst>
                                          <p:attrName>style.visibility</p:attrName>
                                        </p:attrNameLst>
                                      </p:cBhvr>
                                      <p:to>
                                        <p:strVal val="visible"/>
                                      </p:to>
                                    </p:set>
                                    <p:animEffect transition="in" filter="wipe(left)">
                                      <p:cBhvr>
                                        <p:cTn id="7" dur="500"/>
                                        <p:tgtEl>
                                          <p:spTgt spid="2498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9861">
                                            <p:txEl>
                                              <p:pRg st="1" end="1"/>
                                            </p:txEl>
                                          </p:spTgt>
                                        </p:tgtEl>
                                        <p:attrNameLst>
                                          <p:attrName>style.visibility</p:attrName>
                                        </p:attrNameLst>
                                      </p:cBhvr>
                                      <p:to>
                                        <p:strVal val="visible"/>
                                      </p:to>
                                    </p:set>
                                    <p:animEffect transition="in" filter="wipe(left)">
                                      <p:cBhvr>
                                        <p:cTn id="12" dur="500"/>
                                        <p:tgtEl>
                                          <p:spTgt spid="2498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1"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7BD90E5-FC37-4393-A7FC-DA277A7C3E96}" type="slidenum">
              <a:rPr lang="en-US"/>
              <a:pPr/>
              <a:t>82</a:t>
            </a:fld>
            <a:endParaRPr lang="en-US" b="0">
              <a:latin typeface="Times New Roman" pitchFamily="18" charset="0"/>
            </a:endParaRPr>
          </a:p>
        </p:txBody>
      </p:sp>
      <p:sp>
        <p:nvSpPr>
          <p:cNvPr id="2519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519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51908" name="Rectangle 4"/>
          <p:cNvSpPr>
            <a:spLocks noGrp="1" noChangeArrowheads="1"/>
          </p:cNvSpPr>
          <p:nvPr>
            <p:ph type="title"/>
          </p:nvPr>
        </p:nvSpPr>
        <p:spPr>
          <a:xfrm>
            <a:off x="0" y="190500"/>
            <a:ext cx="9359900" cy="781050"/>
          </a:xfrm>
          <a:noFill/>
          <a:ln/>
        </p:spPr>
        <p:txBody>
          <a:bodyPr anchor="ctr"/>
          <a:lstStyle/>
          <a:p>
            <a:r>
              <a:rPr lang="pt-BR" sz="4200"/>
              <a:t>A escolha por parte do consumidor</a:t>
            </a:r>
          </a:p>
        </p:txBody>
      </p:sp>
      <p:sp>
        <p:nvSpPr>
          <p:cNvPr id="251909" name="Rectangle 5"/>
          <p:cNvSpPr>
            <a:spLocks noGrp="1" noChangeArrowheads="1"/>
          </p:cNvSpPr>
          <p:nvPr>
            <p:ph type="body" idx="1"/>
          </p:nvPr>
        </p:nvSpPr>
        <p:spPr>
          <a:xfrm>
            <a:off x="1143000" y="2501900"/>
            <a:ext cx="7772400" cy="3441700"/>
          </a:xfrm>
          <a:noFill/>
          <a:ln/>
        </p:spPr>
        <p:txBody>
          <a:bodyPr/>
          <a:lstStyle/>
          <a:p>
            <a:pPr lvl="1">
              <a:spcBef>
                <a:spcPct val="70000"/>
              </a:spcBef>
            </a:pPr>
            <a:r>
              <a:rPr lang="pt-BR"/>
              <a:t>Se a TMS for, de fato, significativamente maior do que a razão entre os preços, então, uma pequena diminuição no preço do iogurte não alterará a cesta de mercado do consumidor.</a:t>
            </a:r>
          </a:p>
        </p:txBody>
      </p:sp>
      <p:sp>
        <p:nvSpPr>
          <p:cNvPr id="251910" name="Text Box 6"/>
          <p:cNvSpPr txBox="1">
            <a:spLocks noChangeArrowheads="1"/>
          </p:cNvSpPr>
          <p:nvPr/>
        </p:nvSpPr>
        <p:spPr bwMode="auto">
          <a:xfrm>
            <a:off x="511175" y="1516063"/>
            <a:ext cx="314483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Solução de canto</a:t>
            </a:r>
            <a:endParaRPr lang="en-US" sz="3200"/>
          </a:p>
        </p:txBody>
      </p:sp>
    </p:spTree>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2A83D6C8-FCB0-4E2E-9BA7-2F94293F0526}" type="slidenum">
              <a:rPr lang="en-US"/>
              <a:pPr/>
              <a:t>83</a:t>
            </a:fld>
            <a:endParaRPr lang="en-US" b="0">
              <a:latin typeface="Times New Roman" pitchFamily="18" charset="0"/>
            </a:endParaRPr>
          </a:p>
        </p:txBody>
      </p:sp>
      <p:sp>
        <p:nvSpPr>
          <p:cNvPr id="2539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539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53956" name="Rectangle 4"/>
          <p:cNvSpPr>
            <a:spLocks noGrp="1" noChangeArrowheads="1"/>
          </p:cNvSpPr>
          <p:nvPr>
            <p:ph type="title"/>
          </p:nvPr>
        </p:nvSpPr>
        <p:spPr>
          <a:xfrm>
            <a:off x="0" y="190500"/>
            <a:ext cx="9334500" cy="781050"/>
          </a:xfrm>
          <a:noFill/>
          <a:ln/>
        </p:spPr>
        <p:txBody>
          <a:bodyPr anchor="ctr"/>
          <a:lstStyle/>
          <a:p>
            <a:r>
              <a:rPr lang="pt-BR" sz="4200"/>
              <a:t>A escolha por parte do consumidor</a:t>
            </a:r>
          </a:p>
        </p:txBody>
      </p:sp>
      <p:sp>
        <p:nvSpPr>
          <p:cNvPr id="253957" name="Rectangle 5"/>
          <p:cNvSpPr>
            <a:spLocks noGrp="1" noChangeArrowheads="1"/>
          </p:cNvSpPr>
          <p:nvPr>
            <p:ph type="body" idx="1"/>
          </p:nvPr>
        </p:nvSpPr>
        <p:spPr>
          <a:xfrm>
            <a:off x="1143000" y="2152650"/>
            <a:ext cx="7772400" cy="3790950"/>
          </a:xfrm>
          <a:noFill/>
          <a:ln/>
        </p:spPr>
        <p:txBody>
          <a:bodyPr/>
          <a:lstStyle/>
          <a:p>
            <a:pPr>
              <a:spcBef>
                <a:spcPct val="70000"/>
              </a:spcBef>
            </a:pPr>
            <a:r>
              <a:rPr lang="pt-BR"/>
              <a:t>Suponha que os pais de Jane Doe tenham feito uma poupança para custear sua educação universitária.</a:t>
            </a:r>
          </a:p>
          <a:p>
            <a:pPr>
              <a:spcBef>
                <a:spcPct val="70000"/>
              </a:spcBef>
            </a:pPr>
            <a:r>
              <a:rPr lang="pt-BR"/>
              <a:t>O dinheiro só pode ser gasto com educação.</a:t>
            </a:r>
          </a:p>
        </p:txBody>
      </p:sp>
      <p:sp>
        <p:nvSpPr>
          <p:cNvPr id="253958" name="Text Box 6"/>
          <p:cNvSpPr txBox="1">
            <a:spLocks noChangeArrowheads="1"/>
          </p:cNvSpPr>
          <p:nvPr/>
        </p:nvSpPr>
        <p:spPr bwMode="auto">
          <a:xfrm>
            <a:off x="-9525" y="1465263"/>
            <a:ext cx="84089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Exemplo: Poupança para educação universitária</a:t>
            </a:r>
            <a:endParaRPr lang="en-US" sz="32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3957">
                                            <p:txEl>
                                              <p:pRg st="0" end="0"/>
                                            </p:txEl>
                                          </p:spTgt>
                                        </p:tgtEl>
                                        <p:attrNameLst>
                                          <p:attrName>style.visibility</p:attrName>
                                        </p:attrNameLst>
                                      </p:cBhvr>
                                      <p:to>
                                        <p:strVal val="visible"/>
                                      </p:to>
                                    </p:set>
                                    <p:animEffect transition="in" filter="wipe(left)">
                                      <p:cBhvr>
                                        <p:cTn id="7" dur="500"/>
                                        <p:tgtEl>
                                          <p:spTgt spid="2539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3957">
                                            <p:txEl>
                                              <p:pRg st="1" end="1"/>
                                            </p:txEl>
                                          </p:spTgt>
                                        </p:tgtEl>
                                        <p:attrNameLst>
                                          <p:attrName>style.visibility</p:attrName>
                                        </p:attrNameLst>
                                      </p:cBhvr>
                                      <p:to>
                                        <p:strVal val="visible"/>
                                      </p:to>
                                    </p:set>
                                    <p:animEffect transition="in" filter="wipe(left)">
                                      <p:cBhvr>
                                        <p:cTn id="12" dur="500"/>
                                        <p:tgtEl>
                                          <p:spTgt spid="2539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7"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2879A43-B963-4689-9F28-6874F764F761}" type="slidenum">
              <a:rPr lang="en-US"/>
              <a:pPr/>
              <a:t>84</a:t>
            </a:fld>
            <a:endParaRPr lang="en-US" b="0">
              <a:latin typeface="Times New Roman" pitchFamily="18" charset="0"/>
            </a:endParaRPr>
          </a:p>
        </p:txBody>
      </p:sp>
      <p:sp>
        <p:nvSpPr>
          <p:cNvPr id="43213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213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2132" name="Rectangle 4"/>
          <p:cNvSpPr>
            <a:spLocks noGrp="1" noChangeArrowheads="1"/>
          </p:cNvSpPr>
          <p:nvPr>
            <p:ph type="title"/>
          </p:nvPr>
        </p:nvSpPr>
        <p:spPr>
          <a:xfrm>
            <a:off x="0" y="190500"/>
            <a:ext cx="9398000" cy="781050"/>
          </a:xfrm>
          <a:noFill/>
          <a:ln/>
        </p:spPr>
        <p:txBody>
          <a:bodyPr anchor="ctr"/>
          <a:lstStyle/>
          <a:p>
            <a:r>
              <a:rPr lang="pt-BR" sz="4200"/>
              <a:t>A escolha por parte do consumidor</a:t>
            </a:r>
          </a:p>
        </p:txBody>
      </p:sp>
      <p:sp>
        <p:nvSpPr>
          <p:cNvPr id="432133" name="Rectangle 5"/>
          <p:cNvSpPr>
            <a:spLocks noGrp="1" noChangeArrowheads="1"/>
          </p:cNvSpPr>
          <p:nvPr>
            <p:ph type="body" idx="1"/>
          </p:nvPr>
        </p:nvSpPr>
        <p:spPr>
          <a:xfrm>
            <a:off x="1143000" y="2152650"/>
            <a:ext cx="7772400" cy="3790950"/>
          </a:xfrm>
          <a:noFill/>
          <a:ln/>
        </p:spPr>
        <p:txBody>
          <a:bodyPr/>
          <a:lstStyle/>
          <a:p>
            <a:pPr>
              <a:spcBef>
                <a:spcPct val="70000"/>
              </a:spcBef>
            </a:pPr>
            <a:r>
              <a:rPr lang="pt-BR"/>
              <a:t>Se parte do dinheiro pudesse ser usado na aquisição de outras mercadorias, sua cesta de consumo preferida mudaria.</a:t>
            </a:r>
          </a:p>
        </p:txBody>
      </p:sp>
      <p:sp>
        <p:nvSpPr>
          <p:cNvPr id="432135" name="Text Box 7"/>
          <p:cNvSpPr txBox="1">
            <a:spLocks noChangeArrowheads="1"/>
          </p:cNvSpPr>
          <p:nvPr/>
        </p:nvSpPr>
        <p:spPr bwMode="auto">
          <a:xfrm>
            <a:off x="1187450" y="1446213"/>
            <a:ext cx="67087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Poupança para educação universitária</a:t>
            </a:r>
            <a:endParaRPr lang="en-US" sz="3200"/>
          </a:p>
        </p:txBody>
      </p:sp>
    </p:spTree>
  </p:cSld>
  <p:clrMapOvr>
    <a:masterClrMapping/>
  </p:clrMapOvr>
  <p:transition spd="med">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Espaço Reservado para Rodapé 2"/>
          <p:cNvSpPr>
            <a:spLocks noGrp="1"/>
          </p:cNvSpPr>
          <p:nvPr>
            <p:ph type="ftr" sz="quarter" idx="10"/>
          </p:nvPr>
        </p:nvSpPr>
        <p:spPr/>
        <p:txBody>
          <a:bodyPr/>
          <a:lstStyle/>
          <a:p>
            <a:r>
              <a:rPr lang="en-US"/>
              <a:t>Capítulo 3	 </a:t>
            </a:r>
            <a:r>
              <a:rPr lang="en-US" sz="1400"/>
              <a:t>©2006 by Pearson Education do Brasil</a:t>
            </a:r>
          </a:p>
        </p:txBody>
      </p:sp>
      <p:sp>
        <p:nvSpPr>
          <p:cNvPr id="44" name="Espaço Reservado para Número de Slide 3"/>
          <p:cNvSpPr>
            <a:spLocks noGrp="1"/>
          </p:cNvSpPr>
          <p:nvPr>
            <p:ph type="sldNum" sz="quarter" idx="11"/>
          </p:nvPr>
        </p:nvSpPr>
        <p:spPr/>
        <p:txBody>
          <a:bodyPr/>
          <a:lstStyle/>
          <a:p>
            <a:r>
              <a:rPr lang="en-US"/>
              <a:t>Slide </a:t>
            </a:r>
            <a:fld id="{4274211A-D37C-423C-907D-ABE445C99819}" type="slidenum">
              <a:rPr lang="en-US"/>
              <a:pPr/>
              <a:t>85</a:t>
            </a:fld>
            <a:endParaRPr lang="en-US" b="0">
              <a:latin typeface="Times New Roman" pitchFamily="18" charset="0"/>
            </a:endParaRPr>
          </a:p>
        </p:txBody>
      </p:sp>
      <p:grpSp>
        <p:nvGrpSpPr>
          <p:cNvPr id="262190" name="Group 46"/>
          <p:cNvGrpSpPr>
            <a:grpSpLocks/>
          </p:cNvGrpSpPr>
          <p:nvPr/>
        </p:nvGrpSpPr>
        <p:grpSpPr bwMode="auto">
          <a:xfrm>
            <a:off x="2303463" y="1887538"/>
            <a:ext cx="3281362" cy="3992562"/>
            <a:chOff x="1451" y="1201"/>
            <a:chExt cx="2067" cy="2515"/>
          </a:xfrm>
        </p:grpSpPr>
        <p:sp>
          <p:nvSpPr>
            <p:cNvPr id="262179" name="Line 35"/>
            <p:cNvSpPr>
              <a:spLocks noChangeShapeType="1"/>
            </p:cNvSpPr>
            <p:nvPr/>
          </p:nvSpPr>
          <p:spPr bwMode="auto">
            <a:xfrm>
              <a:off x="1451" y="1201"/>
              <a:ext cx="975" cy="1183"/>
            </a:xfrm>
            <a:prstGeom prst="line">
              <a:avLst/>
            </a:prstGeom>
            <a:noFill/>
            <a:ln w="50800">
              <a:solidFill>
                <a:srgbClr val="99CCFF"/>
              </a:solidFill>
              <a:prstDash val="dash"/>
              <a:round/>
              <a:headEnd/>
              <a:tailEnd/>
            </a:ln>
            <a:effectLst/>
          </p:spPr>
          <p:txBody>
            <a:bodyPr wrap="none" anchor="ctr"/>
            <a:lstStyle/>
            <a:p>
              <a:endParaRPr lang="pt-BR"/>
            </a:p>
          </p:txBody>
        </p:sp>
        <p:sp>
          <p:nvSpPr>
            <p:cNvPr id="262167" name="Line 23"/>
            <p:cNvSpPr>
              <a:spLocks noChangeShapeType="1"/>
            </p:cNvSpPr>
            <p:nvPr/>
          </p:nvSpPr>
          <p:spPr bwMode="auto">
            <a:xfrm>
              <a:off x="2444" y="2413"/>
              <a:ext cx="1074" cy="1303"/>
            </a:xfrm>
            <a:prstGeom prst="line">
              <a:avLst/>
            </a:prstGeom>
            <a:noFill/>
            <a:ln w="50800">
              <a:solidFill>
                <a:srgbClr val="99CCFF"/>
              </a:solidFill>
              <a:round/>
              <a:headEnd/>
              <a:tailEnd/>
            </a:ln>
            <a:effectLst/>
          </p:spPr>
          <p:txBody>
            <a:bodyPr wrap="none" anchor="ctr"/>
            <a:lstStyle/>
            <a:p>
              <a:endParaRPr lang="pt-BR"/>
            </a:p>
          </p:txBody>
        </p:sp>
      </p:grpSp>
      <p:sp>
        <p:nvSpPr>
          <p:cNvPr id="262201" name="Text Box 57"/>
          <p:cNvSpPr txBox="1">
            <a:spLocks noChangeArrowheads="1"/>
          </p:cNvSpPr>
          <p:nvPr/>
        </p:nvSpPr>
        <p:spPr bwMode="auto">
          <a:xfrm>
            <a:off x="4148138" y="2506663"/>
            <a:ext cx="4521200" cy="396875"/>
          </a:xfrm>
          <a:prstGeom prst="rect">
            <a:avLst/>
          </a:prstGeom>
          <a:noFill/>
          <a:ln w="12700">
            <a:noFill/>
            <a:miter lim="800000"/>
            <a:headEnd/>
            <a:tailEnd/>
          </a:ln>
          <a:effectLst/>
        </p:spPr>
        <p:txBody>
          <a:bodyPr wrap="none">
            <a:spAutoFit/>
          </a:bodyPr>
          <a:lstStyle/>
          <a:p>
            <a:pPr algn="l"/>
            <a:r>
              <a:rPr lang="en-US" sz="2000" b="0"/>
              <a:t> </a:t>
            </a:r>
            <a:r>
              <a:rPr lang="en-US" b="0"/>
              <a:t>A poupança desloca a linha do orçamento</a:t>
            </a:r>
            <a:endParaRPr lang="en-US" sz="2400" b="0"/>
          </a:p>
        </p:txBody>
      </p:sp>
      <p:sp>
        <p:nvSpPr>
          <p:cNvPr id="26214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214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2150" name="Rectangle 6"/>
          <p:cNvSpPr>
            <a:spLocks noGrp="1" noChangeArrowheads="1"/>
          </p:cNvSpPr>
          <p:nvPr>
            <p:ph type="title"/>
          </p:nvPr>
        </p:nvSpPr>
        <p:spPr>
          <a:xfrm>
            <a:off x="0" y="190500"/>
            <a:ext cx="9372600" cy="781050"/>
          </a:xfrm>
          <a:noFill/>
          <a:ln/>
        </p:spPr>
        <p:txBody>
          <a:bodyPr/>
          <a:lstStyle/>
          <a:p>
            <a:r>
              <a:rPr lang="pt-BR" sz="4200"/>
              <a:t>A escolha por parte do consumidor</a:t>
            </a:r>
          </a:p>
        </p:txBody>
      </p:sp>
      <p:sp>
        <p:nvSpPr>
          <p:cNvPr id="262152"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2153"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2154" name="Rectangle 1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2155" name="Rectangle 1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262180" name="Group 36"/>
          <p:cNvGrpSpPr>
            <a:grpSpLocks/>
          </p:cNvGrpSpPr>
          <p:nvPr/>
        </p:nvGrpSpPr>
        <p:grpSpPr bwMode="auto">
          <a:xfrm>
            <a:off x="1824038" y="3500438"/>
            <a:ext cx="2435225" cy="2774950"/>
            <a:chOff x="1149" y="2205"/>
            <a:chExt cx="1534" cy="1748"/>
          </a:xfrm>
        </p:grpSpPr>
        <p:sp>
          <p:nvSpPr>
            <p:cNvPr id="262161" name="Line 17"/>
            <p:cNvSpPr>
              <a:spLocks noChangeShapeType="1"/>
            </p:cNvSpPr>
            <p:nvPr/>
          </p:nvSpPr>
          <p:spPr bwMode="auto">
            <a:xfrm>
              <a:off x="1460" y="2420"/>
              <a:ext cx="1068" cy="1308"/>
            </a:xfrm>
            <a:prstGeom prst="line">
              <a:avLst/>
            </a:prstGeom>
            <a:noFill/>
            <a:ln w="50800">
              <a:solidFill>
                <a:srgbClr val="0000FF"/>
              </a:solidFill>
              <a:round/>
              <a:headEnd/>
              <a:tailEnd/>
            </a:ln>
            <a:effectLst/>
          </p:spPr>
          <p:txBody>
            <a:bodyPr wrap="none" anchor="ctr"/>
            <a:lstStyle/>
            <a:p>
              <a:endParaRPr lang="pt-BR"/>
            </a:p>
          </p:txBody>
        </p:sp>
        <p:sp>
          <p:nvSpPr>
            <p:cNvPr id="262162" name="Rectangle 18"/>
            <p:cNvSpPr>
              <a:spLocks noChangeArrowheads="1"/>
            </p:cNvSpPr>
            <p:nvPr/>
          </p:nvSpPr>
          <p:spPr bwMode="auto">
            <a:xfrm>
              <a:off x="1149" y="2205"/>
              <a:ext cx="221" cy="248"/>
            </a:xfrm>
            <a:prstGeom prst="rect">
              <a:avLst/>
            </a:prstGeom>
            <a:noFill/>
            <a:ln w="12700">
              <a:noFill/>
              <a:miter lim="800000"/>
              <a:headEnd/>
              <a:tailEnd/>
            </a:ln>
            <a:effectLst/>
          </p:spPr>
          <p:txBody>
            <a:bodyPr wrap="none" lIns="90488" tIns="44450" rIns="90488" bIns="44450">
              <a:spAutoFit/>
            </a:bodyPr>
            <a:lstStyle/>
            <a:p>
              <a:pPr algn="l"/>
              <a:r>
                <a:rPr lang="en-US" sz="2000" i="1"/>
                <a:t>P</a:t>
              </a:r>
              <a:endParaRPr lang="en-US" sz="2400" b="0" i="1">
                <a:latin typeface="Times New Roman" pitchFamily="18" charset="0"/>
              </a:endParaRPr>
            </a:p>
          </p:txBody>
        </p:sp>
        <p:sp>
          <p:nvSpPr>
            <p:cNvPr id="262166" name="Rectangle 22"/>
            <p:cNvSpPr>
              <a:spLocks noChangeArrowheads="1"/>
            </p:cNvSpPr>
            <p:nvPr/>
          </p:nvSpPr>
          <p:spPr bwMode="auto">
            <a:xfrm>
              <a:off x="2445" y="3705"/>
              <a:ext cx="238" cy="248"/>
            </a:xfrm>
            <a:prstGeom prst="rect">
              <a:avLst/>
            </a:prstGeom>
            <a:noFill/>
            <a:ln w="12700">
              <a:noFill/>
              <a:miter lim="800000"/>
              <a:headEnd/>
              <a:tailEnd/>
            </a:ln>
            <a:effectLst/>
          </p:spPr>
          <p:txBody>
            <a:bodyPr wrap="none" lIns="90488" tIns="44450" rIns="90488" bIns="44450">
              <a:spAutoFit/>
            </a:bodyPr>
            <a:lstStyle/>
            <a:p>
              <a:pPr algn="l"/>
              <a:r>
                <a:rPr lang="en-US" sz="2000" i="1"/>
                <a:t>Q</a:t>
              </a:r>
              <a:endParaRPr lang="en-US" sz="2400" i="1"/>
            </a:p>
          </p:txBody>
        </p:sp>
      </p:grpSp>
      <p:sp>
        <p:nvSpPr>
          <p:cNvPr id="262174" name="Line 30"/>
          <p:cNvSpPr>
            <a:spLocks noChangeShapeType="1"/>
          </p:cNvSpPr>
          <p:nvPr/>
        </p:nvSpPr>
        <p:spPr bwMode="auto">
          <a:xfrm>
            <a:off x="2305050"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62175" name="Line 31"/>
          <p:cNvSpPr>
            <a:spLocks noChangeShapeType="1"/>
          </p:cNvSpPr>
          <p:nvPr/>
        </p:nvSpPr>
        <p:spPr bwMode="auto">
          <a:xfrm>
            <a:off x="2319338" y="5930900"/>
            <a:ext cx="4195762" cy="0"/>
          </a:xfrm>
          <a:prstGeom prst="line">
            <a:avLst/>
          </a:prstGeom>
          <a:noFill/>
          <a:ln w="25400">
            <a:solidFill>
              <a:schemeClr val="tx1"/>
            </a:solidFill>
            <a:round/>
            <a:headEnd/>
            <a:tailEnd/>
          </a:ln>
          <a:effectLst/>
        </p:spPr>
        <p:txBody>
          <a:bodyPr wrap="none" anchor="ctr"/>
          <a:lstStyle/>
          <a:p>
            <a:endParaRPr lang="pt-BR"/>
          </a:p>
        </p:txBody>
      </p:sp>
      <p:sp>
        <p:nvSpPr>
          <p:cNvPr id="262176" name="Rectangle 32"/>
          <p:cNvSpPr>
            <a:spLocks noChangeArrowheads="1"/>
          </p:cNvSpPr>
          <p:nvPr/>
        </p:nvSpPr>
        <p:spPr bwMode="auto">
          <a:xfrm>
            <a:off x="5327650" y="5937250"/>
            <a:ext cx="1603375" cy="363538"/>
          </a:xfrm>
          <a:prstGeom prst="rect">
            <a:avLst/>
          </a:prstGeom>
          <a:noFill/>
          <a:ln w="12700">
            <a:noFill/>
            <a:miter lim="800000"/>
            <a:headEnd/>
            <a:tailEnd/>
          </a:ln>
          <a:effectLst/>
        </p:spPr>
        <p:txBody>
          <a:bodyPr wrap="none" lIns="90488" tIns="44450" rIns="90488" bIns="44450">
            <a:spAutoFit/>
          </a:bodyPr>
          <a:lstStyle/>
          <a:p>
            <a:pPr algn="l"/>
            <a:r>
              <a:rPr lang="en-US"/>
              <a:t>Educação ($)</a:t>
            </a:r>
          </a:p>
        </p:txBody>
      </p:sp>
      <p:sp>
        <p:nvSpPr>
          <p:cNvPr id="262177" name="Rectangle 33"/>
          <p:cNvSpPr>
            <a:spLocks noChangeArrowheads="1"/>
          </p:cNvSpPr>
          <p:nvPr/>
        </p:nvSpPr>
        <p:spPr bwMode="auto">
          <a:xfrm>
            <a:off x="593725" y="1670050"/>
            <a:ext cx="1649413" cy="912813"/>
          </a:xfrm>
          <a:prstGeom prst="rect">
            <a:avLst/>
          </a:prstGeom>
          <a:noFill/>
          <a:ln w="12700">
            <a:noFill/>
            <a:miter lim="800000"/>
            <a:headEnd/>
            <a:tailEnd/>
          </a:ln>
          <a:effectLst/>
        </p:spPr>
        <p:txBody>
          <a:bodyPr lIns="90488" tIns="44450" rIns="90488" bIns="44450">
            <a:spAutoFit/>
          </a:bodyPr>
          <a:lstStyle/>
          <a:p>
            <a:pPr algn="r"/>
            <a:r>
              <a:rPr lang="en-US"/>
              <a:t>Outro tipo de</a:t>
            </a:r>
          </a:p>
          <a:p>
            <a:pPr algn="r"/>
            <a:r>
              <a:rPr lang="en-US"/>
              <a:t>consumo</a:t>
            </a:r>
          </a:p>
          <a:p>
            <a:pPr algn="r"/>
            <a:r>
              <a:rPr lang="en-US"/>
              <a:t>($)</a:t>
            </a:r>
          </a:p>
        </p:txBody>
      </p:sp>
      <p:grpSp>
        <p:nvGrpSpPr>
          <p:cNvPr id="262192" name="Group 48"/>
          <p:cNvGrpSpPr>
            <a:grpSpLocks/>
          </p:cNvGrpSpPr>
          <p:nvPr/>
        </p:nvGrpSpPr>
        <p:grpSpPr bwMode="auto">
          <a:xfrm>
            <a:off x="2971800" y="2360613"/>
            <a:ext cx="2260600" cy="2125662"/>
            <a:chOff x="1872" y="1487"/>
            <a:chExt cx="1424" cy="1339"/>
          </a:xfrm>
        </p:grpSpPr>
        <p:sp>
          <p:nvSpPr>
            <p:cNvPr id="262168" name="Freeform 24"/>
            <p:cNvSpPr>
              <a:spLocks/>
            </p:cNvSpPr>
            <p:nvPr/>
          </p:nvSpPr>
          <p:spPr bwMode="auto">
            <a:xfrm>
              <a:off x="1872" y="1487"/>
              <a:ext cx="1106" cy="1155"/>
            </a:xfrm>
            <a:custGeom>
              <a:avLst/>
              <a:gdLst/>
              <a:ahLst/>
              <a:cxnLst>
                <a:cxn ang="0">
                  <a:pos x="0" y="0"/>
                </a:cxn>
                <a:cxn ang="0">
                  <a:pos x="5" y="17"/>
                </a:cxn>
                <a:cxn ang="0">
                  <a:pos x="9" y="34"/>
                </a:cxn>
                <a:cxn ang="0">
                  <a:pos x="19" y="85"/>
                </a:cxn>
                <a:cxn ang="0">
                  <a:pos x="33" y="144"/>
                </a:cxn>
                <a:cxn ang="0">
                  <a:pos x="52" y="207"/>
                </a:cxn>
                <a:cxn ang="0">
                  <a:pos x="67" y="241"/>
                </a:cxn>
                <a:cxn ang="0">
                  <a:pos x="76" y="279"/>
                </a:cxn>
                <a:cxn ang="0">
                  <a:pos x="109" y="364"/>
                </a:cxn>
                <a:cxn ang="0">
                  <a:pos x="152" y="448"/>
                </a:cxn>
                <a:cxn ang="0">
                  <a:pos x="195" y="529"/>
                </a:cxn>
                <a:cxn ang="0">
                  <a:pos x="243" y="600"/>
                </a:cxn>
                <a:cxn ang="0">
                  <a:pos x="295" y="672"/>
                </a:cxn>
                <a:cxn ang="0">
                  <a:pos x="352" y="740"/>
                </a:cxn>
                <a:cxn ang="0">
                  <a:pos x="414" y="799"/>
                </a:cxn>
                <a:cxn ang="0">
                  <a:pos x="481" y="850"/>
                </a:cxn>
                <a:cxn ang="0">
                  <a:pos x="552" y="896"/>
                </a:cxn>
                <a:cxn ang="0">
                  <a:pos x="629" y="934"/>
                </a:cxn>
                <a:cxn ang="0">
                  <a:pos x="700" y="968"/>
                </a:cxn>
                <a:cxn ang="0">
                  <a:pos x="824" y="1027"/>
                </a:cxn>
                <a:cxn ang="0">
                  <a:pos x="929" y="1074"/>
                </a:cxn>
                <a:cxn ang="0">
                  <a:pos x="981" y="1095"/>
                </a:cxn>
                <a:cxn ang="0">
                  <a:pos x="1029" y="1120"/>
                </a:cxn>
                <a:cxn ang="0">
                  <a:pos x="1072" y="1137"/>
                </a:cxn>
                <a:cxn ang="0">
                  <a:pos x="1105" y="1154"/>
                </a:cxn>
              </a:cxnLst>
              <a:rect l="0" t="0" r="r" b="b"/>
              <a:pathLst>
                <a:path w="1106" h="1155">
                  <a:moveTo>
                    <a:pt x="0" y="0"/>
                  </a:moveTo>
                  <a:lnTo>
                    <a:pt x="5" y="17"/>
                  </a:lnTo>
                  <a:lnTo>
                    <a:pt x="9" y="34"/>
                  </a:lnTo>
                  <a:lnTo>
                    <a:pt x="19" y="85"/>
                  </a:lnTo>
                  <a:lnTo>
                    <a:pt x="33" y="144"/>
                  </a:lnTo>
                  <a:lnTo>
                    <a:pt x="52" y="207"/>
                  </a:lnTo>
                  <a:lnTo>
                    <a:pt x="67" y="241"/>
                  </a:lnTo>
                  <a:lnTo>
                    <a:pt x="76" y="279"/>
                  </a:lnTo>
                  <a:lnTo>
                    <a:pt x="109" y="364"/>
                  </a:lnTo>
                  <a:lnTo>
                    <a:pt x="152" y="448"/>
                  </a:lnTo>
                  <a:lnTo>
                    <a:pt x="195" y="529"/>
                  </a:lnTo>
                  <a:lnTo>
                    <a:pt x="243" y="600"/>
                  </a:lnTo>
                  <a:lnTo>
                    <a:pt x="295" y="672"/>
                  </a:lnTo>
                  <a:lnTo>
                    <a:pt x="352" y="740"/>
                  </a:lnTo>
                  <a:lnTo>
                    <a:pt x="414" y="799"/>
                  </a:lnTo>
                  <a:lnTo>
                    <a:pt x="481" y="850"/>
                  </a:lnTo>
                  <a:lnTo>
                    <a:pt x="552" y="896"/>
                  </a:lnTo>
                  <a:lnTo>
                    <a:pt x="629" y="934"/>
                  </a:lnTo>
                  <a:lnTo>
                    <a:pt x="700" y="968"/>
                  </a:lnTo>
                  <a:lnTo>
                    <a:pt x="824" y="1027"/>
                  </a:lnTo>
                  <a:lnTo>
                    <a:pt x="929" y="1074"/>
                  </a:lnTo>
                  <a:lnTo>
                    <a:pt x="981" y="1095"/>
                  </a:lnTo>
                  <a:lnTo>
                    <a:pt x="1029" y="1120"/>
                  </a:lnTo>
                  <a:lnTo>
                    <a:pt x="1072" y="1137"/>
                  </a:lnTo>
                  <a:lnTo>
                    <a:pt x="1105" y="1154"/>
                  </a:lnTo>
                </a:path>
              </a:pathLst>
            </a:custGeom>
            <a:noFill/>
            <a:ln w="50800" cap="rnd" cmpd="sng">
              <a:solidFill>
                <a:srgbClr val="FF9900"/>
              </a:solidFill>
              <a:prstDash val="solid"/>
              <a:round/>
              <a:headEnd type="none" w="med" len="med"/>
              <a:tailEnd type="none" w="med" len="med"/>
            </a:ln>
            <a:effectLst/>
          </p:spPr>
          <p:txBody>
            <a:bodyPr/>
            <a:lstStyle/>
            <a:p>
              <a:endParaRPr lang="pt-BR"/>
            </a:p>
          </p:txBody>
        </p:sp>
        <p:sp>
          <p:nvSpPr>
            <p:cNvPr id="262169" name="Rectangle 25"/>
            <p:cNvSpPr>
              <a:spLocks noChangeArrowheads="1"/>
            </p:cNvSpPr>
            <p:nvPr/>
          </p:nvSpPr>
          <p:spPr bwMode="auto">
            <a:xfrm>
              <a:off x="2972" y="2540"/>
              <a:ext cx="324" cy="286"/>
            </a:xfrm>
            <a:prstGeom prst="rect">
              <a:avLst/>
            </a:prstGeom>
            <a:noFill/>
            <a:ln w="12700">
              <a:noFill/>
              <a:miter lim="800000"/>
              <a:headEnd/>
              <a:tailEnd/>
            </a:ln>
            <a:effectLst/>
          </p:spPr>
          <p:txBody>
            <a:bodyPr wrap="none" lIns="90488" tIns="44450" rIns="90488" bIns="44450">
              <a:spAutoFit/>
            </a:bodyPr>
            <a:lstStyle/>
            <a:p>
              <a:pPr algn="l"/>
              <a:r>
                <a:rPr lang="en-US" sz="2400" i="1"/>
                <a:t>U</a:t>
              </a:r>
              <a:r>
                <a:rPr lang="en-US" sz="2400" i="1" baseline="-25000"/>
                <a:t>2</a:t>
              </a:r>
            </a:p>
          </p:txBody>
        </p:sp>
      </p:grpSp>
      <p:sp>
        <p:nvSpPr>
          <p:cNvPr id="262193" name="Text Box 49"/>
          <p:cNvSpPr txBox="1">
            <a:spLocks noChangeArrowheads="1"/>
          </p:cNvSpPr>
          <p:nvPr/>
        </p:nvSpPr>
        <p:spPr bwMode="auto">
          <a:xfrm>
            <a:off x="222250" y="1027113"/>
            <a:ext cx="755967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Uma poupança para educação universitária</a:t>
            </a:r>
          </a:p>
        </p:txBody>
      </p:sp>
      <p:grpSp>
        <p:nvGrpSpPr>
          <p:cNvPr id="262181" name="Group 37"/>
          <p:cNvGrpSpPr>
            <a:grpSpLocks/>
          </p:cNvGrpSpPr>
          <p:nvPr/>
        </p:nvGrpSpPr>
        <p:grpSpPr bwMode="auto">
          <a:xfrm>
            <a:off x="2435225" y="3424238"/>
            <a:ext cx="2263775" cy="2052637"/>
            <a:chOff x="1534" y="2157"/>
            <a:chExt cx="1426" cy="1293"/>
          </a:xfrm>
        </p:grpSpPr>
        <p:sp>
          <p:nvSpPr>
            <p:cNvPr id="262151" name="Freeform 7"/>
            <p:cNvSpPr>
              <a:spLocks/>
            </p:cNvSpPr>
            <p:nvPr/>
          </p:nvSpPr>
          <p:spPr bwMode="auto">
            <a:xfrm>
              <a:off x="1534" y="2157"/>
              <a:ext cx="1108" cy="1157"/>
            </a:xfrm>
            <a:custGeom>
              <a:avLst/>
              <a:gdLst/>
              <a:ahLst/>
              <a:cxnLst>
                <a:cxn ang="0">
                  <a:pos x="0" y="0"/>
                </a:cxn>
                <a:cxn ang="0">
                  <a:pos x="8" y="38"/>
                </a:cxn>
                <a:cxn ang="0">
                  <a:pos x="17" y="85"/>
                </a:cxn>
                <a:cxn ang="0">
                  <a:pos x="34" y="144"/>
                </a:cxn>
                <a:cxn ang="0">
                  <a:pos x="55" y="207"/>
                </a:cxn>
                <a:cxn ang="0">
                  <a:pos x="80" y="281"/>
                </a:cxn>
                <a:cxn ang="0">
                  <a:pos x="114" y="366"/>
                </a:cxn>
                <a:cxn ang="0">
                  <a:pos x="152" y="451"/>
                </a:cxn>
                <a:cxn ang="0">
                  <a:pos x="194" y="531"/>
                </a:cxn>
                <a:cxn ang="0">
                  <a:pos x="241" y="605"/>
                </a:cxn>
                <a:cxn ang="0">
                  <a:pos x="296" y="679"/>
                </a:cxn>
                <a:cxn ang="0">
                  <a:pos x="351" y="743"/>
                </a:cxn>
                <a:cxn ang="0">
                  <a:pos x="414" y="801"/>
                </a:cxn>
                <a:cxn ang="0">
                  <a:pos x="482" y="854"/>
                </a:cxn>
                <a:cxn ang="0">
                  <a:pos x="558" y="896"/>
                </a:cxn>
                <a:cxn ang="0">
                  <a:pos x="630" y="933"/>
                </a:cxn>
                <a:cxn ang="0">
                  <a:pos x="701" y="970"/>
                </a:cxn>
                <a:cxn ang="0">
                  <a:pos x="824" y="1029"/>
                </a:cxn>
                <a:cxn ang="0">
                  <a:pos x="930" y="1076"/>
                </a:cxn>
                <a:cxn ang="0">
                  <a:pos x="980" y="1098"/>
                </a:cxn>
                <a:cxn ang="0">
                  <a:pos x="1031" y="1124"/>
                </a:cxn>
                <a:cxn ang="0">
                  <a:pos x="1073" y="1140"/>
                </a:cxn>
                <a:cxn ang="0">
                  <a:pos x="1107" y="1156"/>
                </a:cxn>
              </a:cxnLst>
              <a:rect l="0" t="0" r="r" b="b"/>
              <a:pathLst>
                <a:path w="1108" h="1157">
                  <a:moveTo>
                    <a:pt x="0" y="0"/>
                  </a:moveTo>
                  <a:lnTo>
                    <a:pt x="8" y="38"/>
                  </a:lnTo>
                  <a:lnTo>
                    <a:pt x="17" y="85"/>
                  </a:lnTo>
                  <a:lnTo>
                    <a:pt x="34" y="144"/>
                  </a:lnTo>
                  <a:lnTo>
                    <a:pt x="55" y="207"/>
                  </a:lnTo>
                  <a:lnTo>
                    <a:pt x="80" y="281"/>
                  </a:lnTo>
                  <a:lnTo>
                    <a:pt x="114" y="366"/>
                  </a:lnTo>
                  <a:lnTo>
                    <a:pt x="152" y="451"/>
                  </a:lnTo>
                  <a:lnTo>
                    <a:pt x="194" y="531"/>
                  </a:lnTo>
                  <a:lnTo>
                    <a:pt x="241" y="605"/>
                  </a:lnTo>
                  <a:lnTo>
                    <a:pt x="296" y="679"/>
                  </a:lnTo>
                  <a:lnTo>
                    <a:pt x="351" y="743"/>
                  </a:lnTo>
                  <a:lnTo>
                    <a:pt x="414" y="801"/>
                  </a:lnTo>
                  <a:lnTo>
                    <a:pt x="482" y="854"/>
                  </a:lnTo>
                  <a:lnTo>
                    <a:pt x="558" y="896"/>
                  </a:lnTo>
                  <a:lnTo>
                    <a:pt x="630" y="933"/>
                  </a:lnTo>
                  <a:lnTo>
                    <a:pt x="701" y="970"/>
                  </a:lnTo>
                  <a:lnTo>
                    <a:pt x="824" y="1029"/>
                  </a:lnTo>
                  <a:lnTo>
                    <a:pt x="930" y="1076"/>
                  </a:lnTo>
                  <a:lnTo>
                    <a:pt x="980" y="1098"/>
                  </a:lnTo>
                  <a:lnTo>
                    <a:pt x="1031" y="1124"/>
                  </a:lnTo>
                  <a:lnTo>
                    <a:pt x="1073" y="1140"/>
                  </a:lnTo>
                  <a:lnTo>
                    <a:pt x="1107" y="1156"/>
                  </a:lnTo>
                </a:path>
              </a:pathLst>
            </a:custGeom>
            <a:noFill/>
            <a:ln w="50800" cap="rnd" cmpd="sng">
              <a:solidFill>
                <a:srgbClr val="CC6600"/>
              </a:solidFill>
              <a:prstDash val="solid"/>
              <a:round/>
              <a:headEnd type="none" w="med" len="med"/>
              <a:tailEnd type="none" w="med" len="med"/>
            </a:ln>
            <a:effectLst/>
          </p:spPr>
          <p:txBody>
            <a:bodyPr/>
            <a:lstStyle/>
            <a:p>
              <a:endParaRPr lang="pt-BR"/>
            </a:p>
          </p:txBody>
        </p:sp>
        <p:sp>
          <p:nvSpPr>
            <p:cNvPr id="262160" name="Rectangle 16"/>
            <p:cNvSpPr>
              <a:spLocks noChangeArrowheads="1"/>
            </p:cNvSpPr>
            <p:nvPr/>
          </p:nvSpPr>
          <p:spPr bwMode="auto">
            <a:xfrm>
              <a:off x="1821" y="2541"/>
              <a:ext cx="253" cy="286"/>
            </a:xfrm>
            <a:prstGeom prst="rect">
              <a:avLst/>
            </a:prstGeom>
            <a:noFill/>
            <a:ln w="12700">
              <a:noFill/>
              <a:miter lim="800000"/>
              <a:headEnd/>
              <a:tailEnd/>
            </a:ln>
            <a:effectLst/>
          </p:spPr>
          <p:txBody>
            <a:bodyPr wrap="none" lIns="90488" tIns="44450" rIns="90488" bIns="44450">
              <a:spAutoFit/>
            </a:bodyPr>
            <a:lstStyle/>
            <a:p>
              <a:pPr algn="l"/>
              <a:r>
                <a:rPr lang="en-US" sz="2400" i="1"/>
                <a:t>A</a:t>
              </a:r>
            </a:p>
          </p:txBody>
        </p:sp>
        <p:sp>
          <p:nvSpPr>
            <p:cNvPr id="262163" name="Oval 19"/>
            <p:cNvSpPr>
              <a:spLocks noChangeArrowheads="1"/>
            </p:cNvSpPr>
            <p:nvPr/>
          </p:nvSpPr>
          <p:spPr bwMode="auto">
            <a:xfrm>
              <a:off x="1776" y="278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62164" name="Rectangle 20"/>
            <p:cNvSpPr>
              <a:spLocks noChangeArrowheads="1"/>
            </p:cNvSpPr>
            <p:nvPr/>
          </p:nvSpPr>
          <p:spPr bwMode="auto">
            <a:xfrm>
              <a:off x="2636" y="3164"/>
              <a:ext cx="324" cy="286"/>
            </a:xfrm>
            <a:prstGeom prst="rect">
              <a:avLst/>
            </a:prstGeom>
            <a:noFill/>
            <a:ln w="12700">
              <a:noFill/>
              <a:miter lim="800000"/>
              <a:headEnd/>
              <a:tailEnd/>
            </a:ln>
            <a:effectLst/>
          </p:spPr>
          <p:txBody>
            <a:bodyPr wrap="none" lIns="90488" tIns="44450" rIns="90488" bIns="44450">
              <a:spAutoFit/>
            </a:bodyPr>
            <a:lstStyle/>
            <a:p>
              <a:pPr algn="l"/>
              <a:r>
                <a:rPr lang="en-US" sz="2400" i="1"/>
                <a:t>U</a:t>
              </a:r>
              <a:r>
                <a:rPr lang="en-US" sz="2400" i="1" baseline="-25000"/>
                <a:t>1</a:t>
              </a:r>
            </a:p>
          </p:txBody>
        </p:sp>
      </p:grpSp>
      <p:sp>
        <p:nvSpPr>
          <p:cNvPr id="262195" name="Text Box 51"/>
          <p:cNvSpPr txBox="1">
            <a:spLocks noChangeArrowheads="1"/>
          </p:cNvSpPr>
          <p:nvPr/>
        </p:nvSpPr>
        <p:spPr bwMode="auto">
          <a:xfrm>
            <a:off x="4232275" y="2189163"/>
            <a:ext cx="3524250" cy="366712"/>
          </a:xfrm>
          <a:prstGeom prst="rect">
            <a:avLst/>
          </a:prstGeom>
          <a:noFill/>
          <a:ln w="12700">
            <a:noFill/>
            <a:miter lim="800000"/>
            <a:headEnd/>
            <a:tailEnd/>
          </a:ln>
          <a:effectLst/>
        </p:spPr>
        <p:txBody>
          <a:bodyPr wrap="none">
            <a:spAutoFit/>
          </a:bodyPr>
          <a:lstStyle/>
          <a:p>
            <a:pPr algn="l"/>
            <a:r>
              <a:rPr lang="en-US" i="1"/>
              <a:t>A</a:t>
            </a:r>
            <a:r>
              <a:rPr lang="en-US" b="0"/>
              <a:t>: Consumo antes da poupança.</a:t>
            </a:r>
            <a:endParaRPr lang="en-US" sz="2400" b="0"/>
          </a:p>
        </p:txBody>
      </p:sp>
      <p:grpSp>
        <p:nvGrpSpPr>
          <p:cNvPr id="262199" name="Group 55"/>
          <p:cNvGrpSpPr>
            <a:grpSpLocks/>
          </p:cNvGrpSpPr>
          <p:nvPr/>
        </p:nvGrpSpPr>
        <p:grpSpPr bwMode="auto">
          <a:xfrm>
            <a:off x="2317750" y="2563813"/>
            <a:ext cx="6826250" cy="1695450"/>
            <a:chOff x="1460" y="1615"/>
            <a:chExt cx="4300" cy="1068"/>
          </a:xfrm>
        </p:grpSpPr>
        <p:grpSp>
          <p:nvGrpSpPr>
            <p:cNvPr id="262191" name="Group 47"/>
            <p:cNvGrpSpPr>
              <a:grpSpLocks/>
            </p:cNvGrpSpPr>
            <p:nvPr/>
          </p:nvGrpSpPr>
          <p:grpSpPr bwMode="auto">
            <a:xfrm>
              <a:off x="1460" y="2364"/>
              <a:ext cx="1046" cy="319"/>
              <a:chOff x="1460" y="2364"/>
              <a:chExt cx="1046" cy="319"/>
            </a:xfrm>
          </p:grpSpPr>
          <p:sp>
            <p:nvSpPr>
              <p:cNvPr id="262149" name="Line 5"/>
              <p:cNvSpPr>
                <a:spLocks noChangeShapeType="1"/>
              </p:cNvSpPr>
              <p:nvPr/>
            </p:nvSpPr>
            <p:spPr bwMode="auto">
              <a:xfrm>
                <a:off x="1460" y="2412"/>
                <a:ext cx="972" cy="0"/>
              </a:xfrm>
              <a:prstGeom prst="line">
                <a:avLst/>
              </a:prstGeom>
              <a:noFill/>
              <a:ln w="50800">
                <a:solidFill>
                  <a:srgbClr val="3366FF"/>
                </a:solidFill>
                <a:round/>
                <a:headEnd/>
                <a:tailEnd/>
              </a:ln>
              <a:effectLst/>
            </p:spPr>
            <p:txBody>
              <a:bodyPr wrap="none" anchor="ctr"/>
              <a:lstStyle/>
              <a:p>
                <a:endParaRPr lang="pt-BR"/>
              </a:p>
            </p:txBody>
          </p:sp>
          <p:sp>
            <p:nvSpPr>
              <p:cNvPr id="262170" name="Oval 26"/>
              <p:cNvSpPr>
                <a:spLocks noChangeArrowheads="1"/>
              </p:cNvSpPr>
              <p:nvPr/>
            </p:nvSpPr>
            <p:spPr bwMode="auto">
              <a:xfrm>
                <a:off x="2400" y="236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62171" name="Rectangle 27"/>
              <p:cNvSpPr>
                <a:spLocks noChangeArrowheads="1"/>
              </p:cNvSpPr>
              <p:nvPr/>
            </p:nvSpPr>
            <p:spPr bwMode="auto">
              <a:xfrm>
                <a:off x="2253" y="2397"/>
                <a:ext cx="253" cy="286"/>
              </a:xfrm>
              <a:prstGeom prst="rect">
                <a:avLst/>
              </a:prstGeom>
              <a:noFill/>
              <a:ln w="12700">
                <a:noFill/>
                <a:miter lim="800000"/>
                <a:headEnd/>
                <a:tailEnd/>
              </a:ln>
              <a:effectLst/>
            </p:spPr>
            <p:txBody>
              <a:bodyPr wrap="none" lIns="90488" tIns="44450" rIns="90488" bIns="44450">
                <a:spAutoFit/>
              </a:bodyPr>
              <a:lstStyle/>
              <a:p>
                <a:pPr algn="l"/>
                <a:r>
                  <a:rPr lang="en-US" sz="2400" i="1"/>
                  <a:t>B</a:t>
                </a:r>
              </a:p>
            </p:txBody>
          </p:sp>
        </p:grpSp>
        <p:sp>
          <p:nvSpPr>
            <p:cNvPr id="262196" name="Text Box 52"/>
            <p:cNvSpPr txBox="1">
              <a:spLocks noChangeArrowheads="1"/>
            </p:cNvSpPr>
            <p:nvPr/>
          </p:nvSpPr>
          <p:spPr bwMode="auto">
            <a:xfrm>
              <a:off x="3014" y="1615"/>
              <a:ext cx="2746" cy="788"/>
            </a:xfrm>
            <a:prstGeom prst="rect">
              <a:avLst/>
            </a:prstGeom>
            <a:noFill/>
            <a:ln w="12700">
              <a:noFill/>
              <a:miter lim="800000"/>
              <a:headEnd/>
              <a:tailEnd/>
            </a:ln>
            <a:effectLst/>
          </p:spPr>
          <p:txBody>
            <a:bodyPr>
              <a:spAutoFit/>
            </a:bodyPr>
            <a:lstStyle/>
            <a:p>
              <a:pPr algn="l"/>
              <a:endParaRPr lang="en-US" sz="2000" b="0"/>
            </a:p>
            <a:p>
              <a:pPr algn="l"/>
              <a:r>
                <a:rPr lang="en-US" sz="2000" b="0"/>
                <a:t>    </a:t>
              </a:r>
              <a:r>
                <a:rPr lang="en-US" i="1"/>
                <a:t>B</a:t>
              </a:r>
              <a:r>
                <a:rPr lang="en-US" b="0"/>
                <a:t>: Consumo sob a restrição de </a:t>
              </a:r>
            </a:p>
            <a:p>
              <a:pPr algn="l"/>
              <a:r>
                <a:rPr lang="en-US" b="0"/>
                <a:t>         que a poupança deve ser </a:t>
              </a:r>
            </a:p>
            <a:p>
              <a:pPr algn="l"/>
              <a:r>
                <a:rPr lang="en-US" b="0"/>
                <a:t>         gasta com educação</a:t>
              </a:r>
            </a:p>
          </p:txBody>
        </p:sp>
      </p:grpSp>
      <p:grpSp>
        <p:nvGrpSpPr>
          <p:cNvPr id="262189" name="Group 45"/>
          <p:cNvGrpSpPr>
            <a:grpSpLocks/>
          </p:cNvGrpSpPr>
          <p:nvPr/>
        </p:nvGrpSpPr>
        <p:grpSpPr bwMode="auto">
          <a:xfrm>
            <a:off x="3197225" y="2513013"/>
            <a:ext cx="1616075" cy="1420812"/>
            <a:chOff x="2014" y="1583"/>
            <a:chExt cx="1018" cy="895"/>
          </a:xfrm>
        </p:grpSpPr>
        <p:sp>
          <p:nvSpPr>
            <p:cNvPr id="262173" name="Rectangle 29"/>
            <p:cNvSpPr>
              <a:spLocks noChangeArrowheads="1"/>
            </p:cNvSpPr>
            <p:nvPr/>
          </p:nvSpPr>
          <p:spPr bwMode="auto">
            <a:xfrm>
              <a:off x="2253" y="1869"/>
              <a:ext cx="253" cy="286"/>
            </a:xfrm>
            <a:prstGeom prst="rect">
              <a:avLst/>
            </a:prstGeom>
            <a:noFill/>
            <a:ln w="12700">
              <a:noFill/>
              <a:miter lim="800000"/>
              <a:headEnd/>
              <a:tailEnd/>
            </a:ln>
            <a:effectLst/>
          </p:spPr>
          <p:txBody>
            <a:bodyPr wrap="none" lIns="90488" tIns="44450" rIns="90488" bIns="44450">
              <a:spAutoFit/>
            </a:bodyPr>
            <a:lstStyle/>
            <a:p>
              <a:pPr algn="l"/>
              <a:r>
                <a:rPr lang="en-US" sz="2400" i="1"/>
                <a:t>C</a:t>
              </a:r>
            </a:p>
          </p:txBody>
        </p:sp>
        <p:sp>
          <p:nvSpPr>
            <p:cNvPr id="262148" name="Freeform 4"/>
            <p:cNvSpPr>
              <a:spLocks/>
            </p:cNvSpPr>
            <p:nvPr/>
          </p:nvSpPr>
          <p:spPr bwMode="auto">
            <a:xfrm>
              <a:off x="2014" y="1583"/>
              <a:ext cx="724" cy="867"/>
            </a:xfrm>
            <a:custGeom>
              <a:avLst/>
              <a:gdLst/>
              <a:ahLst/>
              <a:cxnLst>
                <a:cxn ang="0">
                  <a:pos x="0" y="0"/>
                </a:cxn>
                <a:cxn ang="0">
                  <a:pos x="5" y="27"/>
                </a:cxn>
                <a:cxn ang="0">
                  <a:pos x="14" y="63"/>
                </a:cxn>
                <a:cxn ang="0">
                  <a:pos x="22" y="110"/>
                </a:cxn>
                <a:cxn ang="0">
                  <a:pos x="35" y="157"/>
                </a:cxn>
                <a:cxn ang="0">
                  <a:pos x="53" y="212"/>
                </a:cxn>
                <a:cxn ang="0">
                  <a:pos x="75" y="270"/>
                </a:cxn>
                <a:cxn ang="0">
                  <a:pos x="101" y="337"/>
                </a:cxn>
                <a:cxn ang="0">
                  <a:pos x="127" y="396"/>
                </a:cxn>
                <a:cxn ang="0">
                  <a:pos x="193" y="506"/>
                </a:cxn>
                <a:cxn ang="0">
                  <a:pos x="233" y="556"/>
                </a:cxn>
                <a:cxn ang="0">
                  <a:pos x="272" y="600"/>
                </a:cxn>
                <a:cxn ang="0">
                  <a:pos x="316" y="639"/>
                </a:cxn>
                <a:cxn ang="0">
                  <a:pos x="364" y="670"/>
                </a:cxn>
                <a:cxn ang="0">
                  <a:pos x="412" y="698"/>
                </a:cxn>
                <a:cxn ang="0">
                  <a:pos x="456" y="725"/>
                </a:cxn>
                <a:cxn ang="0">
                  <a:pos x="500" y="748"/>
                </a:cxn>
                <a:cxn ang="0">
                  <a:pos x="539" y="772"/>
                </a:cxn>
                <a:cxn ang="0">
                  <a:pos x="609" y="803"/>
                </a:cxn>
                <a:cxn ang="0">
                  <a:pos x="675" y="839"/>
                </a:cxn>
                <a:cxn ang="0">
                  <a:pos x="701" y="854"/>
                </a:cxn>
                <a:cxn ang="0">
                  <a:pos x="723" y="866"/>
                </a:cxn>
              </a:cxnLst>
              <a:rect l="0" t="0" r="r" b="b"/>
              <a:pathLst>
                <a:path w="724" h="867">
                  <a:moveTo>
                    <a:pt x="0" y="0"/>
                  </a:moveTo>
                  <a:lnTo>
                    <a:pt x="5" y="27"/>
                  </a:lnTo>
                  <a:lnTo>
                    <a:pt x="14" y="63"/>
                  </a:lnTo>
                  <a:lnTo>
                    <a:pt x="22" y="110"/>
                  </a:lnTo>
                  <a:lnTo>
                    <a:pt x="35" y="157"/>
                  </a:lnTo>
                  <a:lnTo>
                    <a:pt x="53" y="212"/>
                  </a:lnTo>
                  <a:lnTo>
                    <a:pt x="75" y="270"/>
                  </a:lnTo>
                  <a:lnTo>
                    <a:pt x="101" y="337"/>
                  </a:lnTo>
                  <a:lnTo>
                    <a:pt x="127" y="396"/>
                  </a:lnTo>
                  <a:lnTo>
                    <a:pt x="193" y="506"/>
                  </a:lnTo>
                  <a:lnTo>
                    <a:pt x="233" y="556"/>
                  </a:lnTo>
                  <a:lnTo>
                    <a:pt x="272" y="600"/>
                  </a:lnTo>
                  <a:lnTo>
                    <a:pt x="316" y="639"/>
                  </a:lnTo>
                  <a:lnTo>
                    <a:pt x="364" y="670"/>
                  </a:lnTo>
                  <a:lnTo>
                    <a:pt x="412" y="698"/>
                  </a:lnTo>
                  <a:lnTo>
                    <a:pt x="456" y="725"/>
                  </a:lnTo>
                  <a:lnTo>
                    <a:pt x="500" y="748"/>
                  </a:lnTo>
                  <a:lnTo>
                    <a:pt x="539" y="772"/>
                  </a:lnTo>
                  <a:lnTo>
                    <a:pt x="609" y="803"/>
                  </a:lnTo>
                  <a:lnTo>
                    <a:pt x="675" y="839"/>
                  </a:lnTo>
                  <a:lnTo>
                    <a:pt x="701" y="854"/>
                  </a:lnTo>
                  <a:lnTo>
                    <a:pt x="723" y="866"/>
                  </a:lnTo>
                </a:path>
              </a:pathLst>
            </a:custGeom>
            <a:noFill/>
            <a:ln w="50800" cap="rnd" cmpd="sng">
              <a:solidFill>
                <a:srgbClr val="FFCC00"/>
              </a:solidFill>
              <a:prstDash val="solid"/>
              <a:round/>
              <a:headEnd type="none" w="med" len="med"/>
              <a:tailEnd type="none" w="med" len="med"/>
            </a:ln>
            <a:effectLst/>
          </p:spPr>
          <p:txBody>
            <a:bodyPr/>
            <a:lstStyle/>
            <a:p>
              <a:endParaRPr lang="pt-BR"/>
            </a:p>
          </p:txBody>
        </p:sp>
        <p:sp>
          <p:nvSpPr>
            <p:cNvPr id="262172" name="Oval 28"/>
            <p:cNvSpPr>
              <a:spLocks noChangeArrowheads="1"/>
            </p:cNvSpPr>
            <p:nvPr/>
          </p:nvSpPr>
          <p:spPr bwMode="auto">
            <a:xfrm>
              <a:off x="2208" y="2112"/>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62178" name="Rectangle 34"/>
            <p:cNvSpPr>
              <a:spLocks noChangeArrowheads="1"/>
            </p:cNvSpPr>
            <p:nvPr/>
          </p:nvSpPr>
          <p:spPr bwMode="auto">
            <a:xfrm>
              <a:off x="2708" y="2192"/>
              <a:ext cx="324" cy="286"/>
            </a:xfrm>
            <a:prstGeom prst="rect">
              <a:avLst/>
            </a:prstGeom>
            <a:noFill/>
            <a:ln w="12700">
              <a:noFill/>
              <a:miter lim="800000"/>
              <a:headEnd/>
              <a:tailEnd/>
            </a:ln>
            <a:effectLst/>
          </p:spPr>
          <p:txBody>
            <a:bodyPr wrap="none" lIns="90488" tIns="44450" rIns="90488" bIns="44450">
              <a:spAutoFit/>
            </a:bodyPr>
            <a:lstStyle/>
            <a:p>
              <a:pPr algn="l"/>
              <a:r>
                <a:rPr lang="en-US" sz="2400" i="1"/>
                <a:t>U</a:t>
              </a:r>
              <a:r>
                <a:rPr lang="en-US" sz="2400" i="1" baseline="-25000"/>
                <a:t>3</a:t>
              </a:r>
            </a:p>
          </p:txBody>
        </p:sp>
      </p:grpSp>
      <p:sp>
        <p:nvSpPr>
          <p:cNvPr id="262197" name="Text Box 53"/>
          <p:cNvSpPr txBox="1">
            <a:spLocks noChangeArrowheads="1"/>
          </p:cNvSpPr>
          <p:nvPr/>
        </p:nvSpPr>
        <p:spPr bwMode="auto">
          <a:xfrm>
            <a:off x="5219700" y="3865563"/>
            <a:ext cx="3270250" cy="915987"/>
          </a:xfrm>
          <a:prstGeom prst="rect">
            <a:avLst/>
          </a:prstGeom>
          <a:noFill/>
          <a:ln w="12700">
            <a:noFill/>
            <a:miter lim="800000"/>
            <a:headEnd/>
            <a:tailEnd/>
          </a:ln>
          <a:effectLst/>
        </p:spPr>
        <p:txBody>
          <a:bodyPr wrap="none">
            <a:spAutoFit/>
          </a:bodyPr>
          <a:lstStyle/>
          <a:p>
            <a:pPr algn="l"/>
            <a:r>
              <a:rPr lang="en-US" i="1"/>
              <a:t>C</a:t>
            </a:r>
            <a:r>
              <a:rPr lang="en-US" b="0"/>
              <a:t>: Consumo no caso em que</a:t>
            </a:r>
          </a:p>
          <a:p>
            <a:pPr algn="l"/>
            <a:r>
              <a:rPr lang="en-US" b="0"/>
              <a:t>    a poupança pode ser gasta </a:t>
            </a:r>
          </a:p>
          <a:p>
            <a:pPr algn="l"/>
            <a:r>
              <a:rPr lang="en-US" b="0"/>
              <a:t>    com outro tipo de bem</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2180"/>
                                        </p:tgtEl>
                                        <p:attrNameLst>
                                          <p:attrName>style.visibility</p:attrName>
                                        </p:attrNameLst>
                                      </p:cBhvr>
                                      <p:to>
                                        <p:strVal val="visible"/>
                                      </p:to>
                                    </p:set>
                                    <p:animEffect transition="in" filter="wipe(left)">
                                      <p:cBhvr>
                                        <p:cTn id="7" dur="500"/>
                                        <p:tgtEl>
                                          <p:spTgt spid="2621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2181"/>
                                        </p:tgtEl>
                                        <p:attrNameLst>
                                          <p:attrName>style.visibility</p:attrName>
                                        </p:attrNameLst>
                                      </p:cBhvr>
                                      <p:to>
                                        <p:strVal val="visible"/>
                                      </p:to>
                                    </p:set>
                                    <p:animEffect transition="in" filter="wipe(left)">
                                      <p:cBhvr>
                                        <p:cTn id="12" dur="500"/>
                                        <p:tgtEl>
                                          <p:spTgt spid="2621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2190"/>
                                        </p:tgtEl>
                                        <p:attrNameLst>
                                          <p:attrName>style.visibility</p:attrName>
                                        </p:attrNameLst>
                                      </p:cBhvr>
                                      <p:to>
                                        <p:strVal val="visible"/>
                                      </p:to>
                                    </p:set>
                                    <p:animEffect transition="in" filter="wipe(left)">
                                      <p:cBhvr>
                                        <p:cTn id="17" dur="500"/>
                                        <p:tgtEl>
                                          <p:spTgt spid="2621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62192"/>
                                        </p:tgtEl>
                                        <p:attrNameLst>
                                          <p:attrName>style.visibility</p:attrName>
                                        </p:attrNameLst>
                                      </p:cBhvr>
                                      <p:to>
                                        <p:strVal val="visible"/>
                                      </p:to>
                                    </p:set>
                                    <p:animEffect transition="in" filter="wipe(left)">
                                      <p:cBhvr>
                                        <p:cTn id="22" dur="500"/>
                                        <p:tgtEl>
                                          <p:spTgt spid="26219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2199"/>
                                        </p:tgtEl>
                                        <p:attrNameLst>
                                          <p:attrName>style.visibility</p:attrName>
                                        </p:attrNameLst>
                                      </p:cBhvr>
                                      <p:to>
                                        <p:strVal val="visible"/>
                                      </p:to>
                                    </p:set>
                                    <p:animEffect transition="in" filter="wipe(left)">
                                      <p:cBhvr>
                                        <p:cTn id="27" dur="500"/>
                                        <p:tgtEl>
                                          <p:spTgt spid="2621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2189"/>
                                        </p:tgtEl>
                                        <p:attrNameLst>
                                          <p:attrName>style.visibility</p:attrName>
                                        </p:attrNameLst>
                                      </p:cBhvr>
                                      <p:to>
                                        <p:strVal val="visible"/>
                                      </p:to>
                                    </p:set>
                                    <p:animEffect transition="in" filter="wipe(left)">
                                      <p:cBhvr>
                                        <p:cTn id="32" dur="500"/>
                                        <p:tgtEl>
                                          <p:spTgt spid="262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9FCFF2FD-44BB-4671-9B05-123D65D40290}" type="slidenum">
              <a:rPr lang="en-US"/>
              <a:pPr/>
              <a:t>86</a:t>
            </a:fld>
            <a:endParaRPr lang="en-US" b="0">
              <a:latin typeface="Times New Roman" pitchFamily="18" charset="0"/>
            </a:endParaRPr>
          </a:p>
        </p:txBody>
      </p:sp>
      <p:sp>
        <p:nvSpPr>
          <p:cNvPr id="26419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6419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64196" name="Rectangle 4"/>
          <p:cNvSpPr>
            <a:spLocks noGrp="1" noChangeArrowheads="1"/>
          </p:cNvSpPr>
          <p:nvPr>
            <p:ph type="title"/>
          </p:nvPr>
        </p:nvSpPr>
        <p:spPr>
          <a:noFill/>
          <a:ln/>
        </p:spPr>
        <p:txBody>
          <a:bodyPr/>
          <a:lstStyle/>
          <a:p>
            <a:r>
              <a:rPr lang="pt-BR"/>
              <a:t>Preferência revelada</a:t>
            </a:r>
          </a:p>
        </p:txBody>
      </p:sp>
      <p:sp>
        <p:nvSpPr>
          <p:cNvPr id="264197" name="Rectangle 5"/>
          <p:cNvSpPr>
            <a:spLocks noGrp="1" noChangeArrowheads="1"/>
          </p:cNvSpPr>
          <p:nvPr>
            <p:ph type="body" idx="1"/>
          </p:nvPr>
        </p:nvSpPr>
        <p:spPr>
          <a:noFill/>
          <a:ln/>
        </p:spPr>
        <p:txBody>
          <a:bodyPr/>
          <a:lstStyle/>
          <a:p>
            <a:pPr>
              <a:spcBef>
                <a:spcPct val="70000"/>
              </a:spcBef>
            </a:pPr>
            <a:r>
              <a:rPr lang="pt-BR"/>
              <a:t>É possível determinar as preferências de um consumidor a partir da observação de suas escolhas, desde que tenhamos informações sobre um número suficiente de escolhas feitas  quando os preços e a renda variam. </a:t>
            </a:r>
          </a:p>
        </p:txBody>
      </p:sp>
    </p:spTree>
  </p:cSld>
  <p:clrMapOvr>
    <a:masterClrMapping/>
  </p:clrMapOvr>
  <p:transition spd="med">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28" name="Espaço Reservado para Número de Slide 4"/>
          <p:cNvSpPr>
            <a:spLocks noGrp="1"/>
          </p:cNvSpPr>
          <p:nvPr>
            <p:ph type="sldNum" sz="quarter" idx="11"/>
          </p:nvPr>
        </p:nvSpPr>
        <p:spPr/>
        <p:txBody>
          <a:bodyPr/>
          <a:lstStyle/>
          <a:p>
            <a:r>
              <a:rPr lang="en-US"/>
              <a:t>Slide </a:t>
            </a:r>
            <a:fld id="{7C196F8A-F2D1-49C6-AF28-C1B8C9B5E137}" type="slidenum">
              <a:rPr lang="en-US"/>
              <a:pPr/>
              <a:t>87</a:t>
            </a:fld>
            <a:endParaRPr lang="en-US" b="0">
              <a:latin typeface="Times New Roman" pitchFamily="18" charset="0"/>
            </a:endParaRPr>
          </a:p>
        </p:txBody>
      </p:sp>
      <p:sp>
        <p:nvSpPr>
          <p:cNvPr id="461828" name="Oval 4"/>
          <p:cNvSpPr>
            <a:spLocks noChangeArrowheads="1"/>
          </p:cNvSpPr>
          <p:nvPr/>
        </p:nvSpPr>
        <p:spPr bwMode="auto">
          <a:xfrm>
            <a:off x="5029200" y="51054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61829" name="Rectangle 5"/>
          <p:cNvSpPr>
            <a:spLocks noChangeArrowheads="1"/>
          </p:cNvSpPr>
          <p:nvPr/>
        </p:nvSpPr>
        <p:spPr bwMode="auto">
          <a:xfrm>
            <a:off x="5024438" y="46434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461830" name="Rectangle 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1831" name="Rectangle 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32" name="Rectangle 8"/>
          <p:cNvSpPr>
            <a:spLocks noGrp="1" noChangeArrowheads="1"/>
          </p:cNvSpPr>
          <p:nvPr>
            <p:ph type="title"/>
          </p:nvPr>
        </p:nvSpPr>
        <p:spPr>
          <a:xfrm>
            <a:off x="550863" y="142875"/>
            <a:ext cx="7983537" cy="781050"/>
          </a:xfrm>
          <a:noFill/>
          <a:ln/>
        </p:spPr>
        <p:txBody>
          <a:bodyPr/>
          <a:lstStyle/>
          <a:p>
            <a:r>
              <a:rPr lang="pt-BR" sz="4000"/>
              <a:t>Preferência revelada</a:t>
            </a:r>
          </a:p>
        </p:txBody>
      </p:sp>
      <p:sp>
        <p:nvSpPr>
          <p:cNvPr id="461833"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1834"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35" name="Rectangle 11"/>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61836" name="Rectangle 12"/>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38" name="Line 14"/>
          <p:cNvSpPr>
            <a:spLocks noChangeShapeType="1"/>
          </p:cNvSpPr>
          <p:nvPr/>
        </p:nvSpPr>
        <p:spPr bwMode="auto">
          <a:xfrm>
            <a:off x="2317750" y="2089150"/>
            <a:ext cx="2914650" cy="3829050"/>
          </a:xfrm>
          <a:prstGeom prst="line">
            <a:avLst/>
          </a:prstGeom>
          <a:noFill/>
          <a:ln w="50800">
            <a:solidFill>
              <a:srgbClr val="0000FF"/>
            </a:solidFill>
            <a:round/>
            <a:headEnd/>
            <a:tailEnd/>
          </a:ln>
          <a:effectLst/>
        </p:spPr>
        <p:txBody>
          <a:bodyPr wrap="none" anchor="ctr"/>
          <a:lstStyle/>
          <a:p>
            <a:endParaRPr lang="pt-BR"/>
          </a:p>
        </p:txBody>
      </p:sp>
      <p:sp>
        <p:nvSpPr>
          <p:cNvPr id="461839" name="Rectangle 15"/>
          <p:cNvSpPr>
            <a:spLocks noChangeArrowheads="1"/>
          </p:cNvSpPr>
          <p:nvPr/>
        </p:nvSpPr>
        <p:spPr bwMode="auto">
          <a:xfrm>
            <a:off x="2357438" y="1747838"/>
            <a:ext cx="342900" cy="393700"/>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nvGrpSpPr>
          <p:cNvPr id="461840" name="Group 16"/>
          <p:cNvGrpSpPr>
            <a:grpSpLocks/>
          </p:cNvGrpSpPr>
          <p:nvPr/>
        </p:nvGrpSpPr>
        <p:grpSpPr bwMode="auto">
          <a:xfrm>
            <a:off x="2317750" y="2967038"/>
            <a:ext cx="3916363" cy="2930525"/>
            <a:chOff x="1460" y="1869"/>
            <a:chExt cx="2467" cy="1846"/>
          </a:xfrm>
        </p:grpSpPr>
        <p:sp>
          <p:nvSpPr>
            <p:cNvPr id="461841" name="Line 17"/>
            <p:cNvSpPr>
              <a:spLocks noChangeShapeType="1"/>
            </p:cNvSpPr>
            <p:nvPr/>
          </p:nvSpPr>
          <p:spPr bwMode="auto">
            <a:xfrm>
              <a:off x="1460" y="2132"/>
              <a:ext cx="2467" cy="1583"/>
            </a:xfrm>
            <a:prstGeom prst="line">
              <a:avLst/>
            </a:prstGeom>
            <a:noFill/>
            <a:ln w="50800">
              <a:solidFill>
                <a:srgbClr val="0000FF"/>
              </a:solidFill>
              <a:round/>
              <a:headEnd/>
              <a:tailEnd/>
            </a:ln>
            <a:effectLst/>
          </p:spPr>
          <p:txBody>
            <a:bodyPr wrap="none" anchor="ctr"/>
            <a:lstStyle/>
            <a:p>
              <a:endParaRPr lang="pt-BR"/>
            </a:p>
          </p:txBody>
        </p:sp>
        <p:sp>
          <p:nvSpPr>
            <p:cNvPr id="461842" name="Rectangle 18"/>
            <p:cNvSpPr>
              <a:spLocks noChangeArrowheads="1"/>
            </p:cNvSpPr>
            <p:nvPr/>
          </p:nvSpPr>
          <p:spPr bwMode="auto">
            <a:xfrm>
              <a:off x="1485" y="1869"/>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sp>
          <p:nvSpPr>
            <p:cNvPr id="461843" name="Rectangle 19"/>
            <p:cNvSpPr>
              <a:spLocks noChangeArrowheads="1"/>
            </p:cNvSpPr>
            <p:nvPr/>
          </p:nvSpPr>
          <p:spPr bwMode="auto">
            <a:xfrm>
              <a:off x="2685" y="263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461844" name="Oval 20"/>
            <p:cNvSpPr>
              <a:spLocks noChangeArrowheads="1"/>
            </p:cNvSpPr>
            <p:nvPr/>
          </p:nvSpPr>
          <p:spPr bwMode="auto">
            <a:xfrm>
              <a:off x="2640" y="288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sp>
        <p:nvSpPr>
          <p:cNvPr id="461847" name="Rectangle 23"/>
          <p:cNvSpPr>
            <a:spLocks noChangeArrowheads="1"/>
          </p:cNvSpPr>
          <p:nvPr/>
        </p:nvSpPr>
        <p:spPr bwMode="auto">
          <a:xfrm>
            <a:off x="3729038" y="35766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461848" name="Oval 24"/>
          <p:cNvSpPr>
            <a:spLocks noChangeArrowheads="1"/>
          </p:cNvSpPr>
          <p:nvPr/>
        </p:nvSpPr>
        <p:spPr bwMode="auto">
          <a:xfrm>
            <a:off x="3657600" y="3886200"/>
            <a:ext cx="152400" cy="152400"/>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461851" name="Rectangle 27"/>
          <p:cNvSpPr>
            <a:spLocks noChangeArrowheads="1"/>
          </p:cNvSpPr>
          <p:nvPr/>
        </p:nvSpPr>
        <p:spPr bwMode="auto">
          <a:xfrm>
            <a:off x="3897313" y="1658938"/>
            <a:ext cx="5000625" cy="1320800"/>
          </a:xfrm>
          <a:prstGeom prst="rect">
            <a:avLst/>
          </a:prstGeom>
          <a:solidFill>
            <a:srgbClr val="FFCC99"/>
          </a:solidFill>
          <a:ln w="12700">
            <a:solidFill>
              <a:schemeClr val="tx2"/>
            </a:solidFill>
            <a:miter lim="800000"/>
            <a:headEnd/>
            <a:tailEnd/>
          </a:ln>
          <a:effectLst/>
        </p:spPr>
        <p:txBody>
          <a:bodyPr lIns="90488" tIns="44450" rIns="90488" bIns="44450">
            <a:spAutoFit/>
          </a:bodyPr>
          <a:lstStyle/>
          <a:p>
            <a:pPr algn="l"/>
            <a:r>
              <a:rPr lang="en-US" sz="2000" i="1"/>
              <a:t>I</a:t>
            </a:r>
            <a:r>
              <a:rPr lang="en-US" sz="2000" i="1" baseline="-25000"/>
              <a:t>1</a:t>
            </a:r>
            <a:r>
              <a:rPr lang="en-US" sz="2000" i="1"/>
              <a:t>: Escolhe A em vez de B</a:t>
            </a:r>
          </a:p>
          <a:p>
            <a:pPr algn="l"/>
            <a:r>
              <a:rPr lang="en-US" sz="2000" i="1"/>
              <a:t>       A revela-se preferível a B</a:t>
            </a:r>
          </a:p>
          <a:p>
            <a:pPr algn="l"/>
            <a:r>
              <a:rPr lang="en-US" sz="2000" i="1"/>
              <a:t>l</a:t>
            </a:r>
            <a:r>
              <a:rPr lang="en-US" sz="2000" i="1" baseline="-25000"/>
              <a:t>2</a:t>
            </a:r>
            <a:r>
              <a:rPr lang="en-US" sz="2000" i="1"/>
              <a:t>: Escolhe B em vez de D</a:t>
            </a:r>
          </a:p>
          <a:p>
            <a:pPr algn="l"/>
            <a:r>
              <a:rPr lang="en-US" sz="2000" i="1"/>
              <a:t>        B revela-se preferível a D</a:t>
            </a:r>
          </a:p>
        </p:txBody>
      </p:sp>
      <p:sp>
        <p:nvSpPr>
          <p:cNvPr id="461852" name="Rectangle 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61853" name="Line 29"/>
          <p:cNvSpPr>
            <a:spLocks noChangeShapeType="1"/>
          </p:cNvSpPr>
          <p:nvPr/>
        </p:nvSpPr>
        <p:spPr bwMode="auto">
          <a:xfrm>
            <a:off x="2332038" y="1724025"/>
            <a:ext cx="0" cy="4184650"/>
          </a:xfrm>
          <a:prstGeom prst="line">
            <a:avLst/>
          </a:prstGeom>
          <a:noFill/>
          <a:ln w="25400">
            <a:solidFill>
              <a:schemeClr val="tx1"/>
            </a:solidFill>
            <a:round/>
            <a:headEnd/>
            <a:tailEnd/>
          </a:ln>
          <a:effectLst/>
        </p:spPr>
        <p:txBody>
          <a:bodyPr wrap="none" anchor="ctr"/>
          <a:lstStyle/>
          <a:p>
            <a:endParaRPr lang="pt-BR"/>
          </a:p>
        </p:txBody>
      </p:sp>
      <p:sp>
        <p:nvSpPr>
          <p:cNvPr id="461854" name="Line 30"/>
          <p:cNvSpPr>
            <a:spLocks noChangeShapeType="1"/>
          </p:cNvSpPr>
          <p:nvPr/>
        </p:nvSpPr>
        <p:spPr bwMode="auto">
          <a:xfrm>
            <a:off x="2351088" y="5902325"/>
            <a:ext cx="4195762" cy="0"/>
          </a:xfrm>
          <a:prstGeom prst="line">
            <a:avLst/>
          </a:prstGeom>
          <a:noFill/>
          <a:ln w="25400">
            <a:solidFill>
              <a:schemeClr val="tx1"/>
            </a:solidFill>
            <a:round/>
            <a:headEnd/>
            <a:tailEnd/>
          </a:ln>
          <a:effectLst/>
        </p:spPr>
        <p:txBody>
          <a:bodyPr wrap="none" anchor="ctr"/>
          <a:lstStyle/>
          <a:p>
            <a:endParaRPr lang="pt-BR"/>
          </a:p>
        </p:txBody>
      </p:sp>
      <p:sp>
        <p:nvSpPr>
          <p:cNvPr id="461855" name="Rectangle 31"/>
          <p:cNvSpPr>
            <a:spLocks noChangeArrowheads="1"/>
          </p:cNvSpPr>
          <p:nvPr/>
        </p:nvSpPr>
        <p:spPr bwMode="auto">
          <a:xfrm>
            <a:off x="5464175" y="5937250"/>
            <a:ext cx="3330575" cy="363538"/>
          </a:xfrm>
          <a:prstGeom prst="rect">
            <a:avLst/>
          </a:prstGeom>
          <a:noFill/>
          <a:ln w="12700">
            <a:noFill/>
            <a:miter lim="800000"/>
            <a:headEnd/>
            <a:tailEnd/>
          </a:ln>
          <a:effectLst/>
        </p:spPr>
        <p:txBody>
          <a:bodyPr wrap="none" lIns="90488" tIns="44450" rIns="90488" bIns="44450">
            <a:spAutoFit/>
          </a:bodyPr>
          <a:lstStyle/>
          <a:p>
            <a:pPr algn="r"/>
            <a:r>
              <a:rPr lang="en-US"/>
              <a:t>Alimento (unidades por mês)</a:t>
            </a:r>
          </a:p>
        </p:txBody>
      </p:sp>
      <p:sp>
        <p:nvSpPr>
          <p:cNvPr id="461856" name="Rectangle 32"/>
          <p:cNvSpPr>
            <a:spLocks noChangeArrowheads="1"/>
          </p:cNvSpPr>
          <p:nvPr/>
        </p:nvSpPr>
        <p:spPr bwMode="auto">
          <a:xfrm>
            <a:off x="528638" y="1679575"/>
            <a:ext cx="1692275" cy="912813"/>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mês)</a:t>
            </a:r>
          </a:p>
        </p:txBody>
      </p:sp>
      <p:sp>
        <p:nvSpPr>
          <p:cNvPr id="461860" name="Text Box 36"/>
          <p:cNvSpPr txBox="1">
            <a:spLocks noChangeArrowheads="1"/>
          </p:cNvSpPr>
          <p:nvPr/>
        </p:nvSpPr>
        <p:spPr bwMode="auto">
          <a:xfrm>
            <a:off x="315913" y="989013"/>
            <a:ext cx="8488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 duas linhas do orçamento</a:t>
            </a:r>
          </a:p>
        </p:txBody>
      </p:sp>
    </p:spTree>
  </p:cSld>
  <p:clrMapOvr>
    <a:masterClrMapping/>
  </p:clrMapOvr>
  <p:transition spd="med">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34" name="Espaço Reservado para Número de Slide 4"/>
          <p:cNvSpPr>
            <a:spLocks noGrp="1"/>
          </p:cNvSpPr>
          <p:nvPr>
            <p:ph type="sldNum" sz="quarter" idx="11"/>
          </p:nvPr>
        </p:nvSpPr>
        <p:spPr/>
        <p:txBody>
          <a:bodyPr/>
          <a:lstStyle/>
          <a:p>
            <a:r>
              <a:rPr lang="en-US"/>
              <a:t>Slide </a:t>
            </a:r>
            <a:fld id="{5AE25726-5F3F-42CE-88AD-D75220B17668}" type="slidenum">
              <a:rPr lang="en-US"/>
              <a:pPr/>
              <a:t>88</a:t>
            </a:fld>
            <a:endParaRPr lang="en-US" b="0">
              <a:latin typeface="Times New Roman" pitchFamily="18" charset="0"/>
            </a:endParaRPr>
          </a:p>
        </p:txBody>
      </p:sp>
      <p:sp>
        <p:nvSpPr>
          <p:cNvPr id="272389" name="Freeform 5"/>
          <p:cNvSpPr>
            <a:spLocks/>
          </p:cNvSpPr>
          <p:nvPr/>
        </p:nvSpPr>
        <p:spPr bwMode="auto">
          <a:xfrm>
            <a:off x="2347913" y="2154238"/>
            <a:ext cx="3825875" cy="3757612"/>
          </a:xfrm>
          <a:custGeom>
            <a:avLst/>
            <a:gdLst/>
            <a:ahLst/>
            <a:cxnLst>
              <a:cxn ang="0">
                <a:pos x="0" y="200"/>
              </a:cxn>
              <a:cxn ang="0">
                <a:pos x="5" y="2391"/>
              </a:cxn>
              <a:cxn ang="0">
                <a:pos x="2422" y="2389"/>
              </a:cxn>
              <a:cxn ang="0">
                <a:pos x="1211" y="1600"/>
              </a:cxn>
              <a:cxn ang="0">
                <a:pos x="0" y="0"/>
              </a:cxn>
            </a:cxnLst>
            <a:rect l="0" t="0" r="r" b="b"/>
            <a:pathLst>
              <a:path w="2422" h="2391">
                <a:moveTo>
                  <a:pt x="0" y="200"/>
                </a:moveTo>
                <a:lnTo>
                  <a:pt x="5" y="2391"/>
                </a:lnTo>
                <a:lnTo>
                  <a:pt x="2422" y="2389"/>
                </a:lnTo>
                <a:lnTo>
                  <a:pt x="1211" y="1600"/>
                </a:lnTo>
                <a:lnTo>
                  <a:pt x="0" y="0"/>
                </a:lnTo>
              </a:path>
            </a:pathLst>
          </a:custGeom>
          <a:solidFill>
            <a:srgbClr val="CCFFCC"/>
          </a:solidFill>
          <a:ln w="12700" cap="rnd" cmpd="sng">
            <a:noFill/>
            <a:prstDash val="solid"/>
            <a:round/>
            <a:headEnd type="none" w="med" len="med"/>
            <a:tailEnd type="none" w="med" len="med"/>
          </a:ln>
          <a:effectLst/>
        </p:spPr>
        <p:txBody>
          <a:bodyPr/>
          <a:lstStyle/>
          <a:p>
            <a:endParaRPr lang="pt-BR"/>
          </a:p>
        </p:txBody>
      </p:sp>
      <p:sp>
        <p:nvSpPr>
          <p:cNvPr id="27238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238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2390" name="Rectangle 6"/>
          <p:cNvSpPr>
            <a:spLocks noGrp="1" noChangeArrowheads="1"/>
          </p:cNvSpPr>
          <p:nvPr>
            <p:ph type="title"/>
          </p:nvPr>
        </p:nvSpPr>
        <p:spPr>
          <a:xfrm>
            <a:off x="550863" y="130175"/>
            <a:ext cx="7983537" cy="781050"/>
          </a:xfrm>
          <a:noFill/>
          <a:ln/>
        </p:spPr>
        <p:txBody>
          <a:bodyPr/>
          <a:lstStyle/>
          <a:p>
            <a:r>
              <a:rPr lang="pt-BR" sz="4000"/>
              <a:t>Preferência revelada</a:t>
            </a:r>
          </a:p>
        </p:txBody>
      </p:sp>
      <p:sp>
        <p:nvSpPr>
          <p:cNvPr id="272391" name="Rectangle 7"/>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2392" name="Rectangle 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2393" name="Rectangle 9"/>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72394" name="Rectangle 10"/>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grpSp>
        <p:nvGrpSpPr>
          <p:cNvPr id="272429" name="Group 45"/>
          <p:cNvGrpSpPr>
            <a:grpSpLocks/>
          </p:cNvGrpSpPr>
          <p:nvPr/>
        </p:nvGrpSpPr>
        <p:grpSpPr bwMode="auto">
          <a:xfrm>
            <a:off x="2317750" y="1747838"/>
            <a:ext cx="3916363" cy="4170362"/>
            <a:chOff x="1460" y="1101"/>
            <a:chExt cx="2467" cy="2627"/>
          </a:xfrm>
        </p:grpSpPr>
        <p:sp>
          <p:nvSpPr>
            <p:cNvPr id="272399" name="Line 15"/>
            <p:cNvSpPr>
              <a:spLocks noChangeShapeType="1"/>
            </p:cNvSpPr>
            <p:nvPr/>
          </p:nvSpPr>
          <p:spPr bwMode="auto">
            <a:xfrm>
              <a:off x="1460" y="1316"/>
              <a:ext cx="1836" cy="2412"/>
            </a:xfrm>
            <a:prstGeom prst="line">
              <a:avLst/>
            </a:prstGeom>
            <a:noFill/>
            <a:ln w="50800">
              <a:solidFill>
                <a:srgbClr val="0000FF"/>
              </a:solidFill>
              <a:round/>
              <a:headEnd/>
              <a:tailEnd/>
            </a:ln>
            <a:effectLst/>
          </p:spPr>
          <p:txBody>
            <a:bodyPr wrap="none" anchor="ctr"/>
            <a:lstStyle/>
            <a:p>
              <a:endParaRPr lang="pt-BR"/>
            </a:p>
          </p:txBody>
        </p:sp>
        <p:sp>
          <p:nvSpPr>
            <p:cNvPr id="272402" name="Line 18"/>
            <p:cNvSpPr>
              <a:spLocks noChangeShapeType="1"/>
            </p:cNvSpPr>
            <p:nvPr/>
          </p:nvSpPr>
          <p:spPr bwMode="auto">
            <a:xfrm>
              <a:off x="1460" y="2132"/>
              <a:ext cx="2467" cy="1583"/>
            </a:xfrm>
            <a:prstGeom prst="line">
              <a:avLst/>
            </a:prstGeom>
            <a:noFill/>
            <a:ln w="50800">
              <a:solidFill>
                <a:srgbClr val="0000FF"/>
              </a:solidFill>
              <a:round/>
              <a:headEnd/>
              <a:tailEnd/>
            </a:ln>
            <a:effectLst/>
          </p:spPr>
          <p:txBody>
            <a:bodyPr wrap="none" anchor="ctr"/>
            <a:lstStyle/>
            <a:p>
              <a:endParaRPr lang="pt-BR"/>
            </a:p>
          </p:txBody>
        </p:sp>
        <p:sp>
          <p:nvSpPr>
            <p:cNvPr id="272404" name="Rectangle 20"/>
            <p:cNvSpPr>
              <a:spLocks noChangeArrowheads="1"/>
            </p:cNvSpPr>
            <p:nvPr/>
          </p:nvSpPr>
          <p:spPr bwMode="auto">
            <a:xfrm>
              <a:off x="1485" y="1869"/>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sp>
          <p:nvSpPr>
            <p:cNvPr id="272401" name="Rectangle 17"/>
            <p:cNvSpPr>
              <a:spLocks noChangeArrowheads="1"/>
            </p:cNvSpPr>
            <p:nvPr/>
          </p:nvSpPr>
          <p:spPr bwMode="auto">
            <a:xfrm>
              <a:off x="2685" y="2637"/>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272405" name="Oval 21"/>
            <p:cNvSpPr>
              <a:spLocks noChangeArrowheads="1"/>
            </p:cNvSpPr>
            <p:nvPr/>
          </p:nvSpPr>
          <p:spPr bwMode="auto">
            <a:xfrm>
              <a:off x="2640" y="2880"/>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72403" name="Rectangle 19"/>
            <p:cNvSpPr>
              <a:spLocks noChangeArrowheads="1"/>
            </p:cNvSpPr>
            <p:nvPr/>
          </p:nvSpPr>
          <p:spPr bwMode="auto">
            <a:xfrm>
              <a:off x="1485" y="1101"/>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sp>
          <p:nvSpPr>
            <p:cNvPr id="272407" name="Oval 23"/>
            <p:cNvSpPr>
              <a:spLocks noChangeArrowheads="1"/>
            </p:cNvSpPr>
            <p:nvPr/>
          </p:nvSpPr>
          <p:spPr bwMode="auto">
            <a:xfrm>
              <a:off x="3168" y="321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72408" name="Rectangle 24"/>
            <p:cNvSpPr>
              <a:spLocks noChangeArrowheads="1"/>
            </p:cNvSpPr>
            <p:nvPr/>
          </p:nvSpPr>
          <p:spPr bwMode="auto">
            <a:xfrm>
              <a:off x="3165" y="2925"/>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D</a:t>
              </a:r>
            </a:p>
          </p:txBody>
        </p:sp>
        <p:sp>
          <p:nvSpPr>
            <p:cNvPr id="272400" name="Rectangle 16"/>
            <p:cNvSpPr>
              <a:spLocks noChangeArrowheads="1"/>
            </p:cNvSpPr>
            <p:nvPr/>
          </p:nvSpPr>
          <p:spPr bwMode="auto">
            <a:xfrm>
              <a:off x="2073" y="2301"/>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sp>
          <p:nvSpPr>
            <p:cNvPr id="272406" name="Oval 22"/>
            <p:cNvSpPr>
              <a:spLocks noChangeArrowheads="1"/>
            </p:cNvSpPr>
            <p:nvPr/>
          </p:nvSpPr>
          <p:spPr bwMode="auto">
            <a:xfrm>
              <a:off x="2304" y="244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grpSp>
      <p:grpSp>
        <p:nvGrpSpPr>
          <p:cNvPr id="272433" name="Group 49"/>
          <p:cNvGrpSpPr>
            <a:grpSpLocks/>
          </p:cNvGrpSpPr>
          <p:nvPr/>
        </p:nvGrpSpPr>
        <p:grpSpPr bwMode="auto">
          <a:xfrm>
            <a:off x="3733800" y="1425575"/>
            <a:ext cx="4583113" cy="2559050"/>
            <a:chOff x="2352" y="898"/>
            <a:chExt cx="2887" cy="1612"/>
          </a:xfrm>
        </p:grpSpPr>
        <p:sp>
          <p:nvSpPr>
            <p:cNvPr id="272409" name="Line 25"/>
            <p:cNvSpPr>
              <a:spLocks noChangeShapeType="1"/>
            </p:cNvSpPr>
            <p:nvPr/>
          </p:nvSpPr>
          <p:spPr bwMode="auto">
            <a:xfrm flipV="1">
              <a:off x="2352" y="898"/>
              <a:ext cx="0" cy="1612"/>
            </a:xfrm>
            <a:prstGeom prst="line">
              <a:avLst/>
            </a:prstGeom>
            <a:noFill/>
            <a:ln w="12700">
              <a:solidFill>
                <a:schemeClr val="tx1"/>
              </a:solidFill>
              <a:round/>
              <a:headEnd/>
              <a:tailEnd/>
            </a:ln>
            <a:effectLst/>
          </p:spPr>
          <p:txBody>
            <a:bodyPr wrap="none" anchor="ctr"/>
            <a:lstStyle/>
            <a:p>
              <a:endParaRPr lang="pt-BR"/>
            </a:p>
          </p:txBody>
        </p:sp>
        <p:sp>
          <p:nvSpPr>
            <p:cNvPr id="272410" name="Line 26"/>
            <p:cNvSpPr>
              <a:spLocks noChangeShapeType="1"/>
            </p:cNvSpPr>
            <p:nvPr/>
          </p:nvSpPr>
          <p:spPr bwMode="auto">
            <a:xfrm>
              <a:off x="2372" y="2496"/>
              <a:ext cx="1836" cy="0"/>
            </a:xfrm>
            <a:prstGeom prst="line">
              <a:avLst/>
            </a:prstGeom>
            <a:noFill/>
            <a:ln w="12700">
              <a:solidFill>
                <a:schemeClr val="tx1"/>
              </a:solidFill>
              <a:round/>
              <a:headEnd/>
              <a:tailEnd/>
            </a:ln>
            <a:effectLst/>
          </p:spPr>
          <p:txBody>
            <a:bodyPr wrap="none" anchor="ctr"/>
            <a:lstStyle/>
            <a:p>
              <a:endParaRPr lang="pt-BR"/>
            </a:p>
          </p:txBody>
        </p:sp>
        <p:sp>
          <p:nvSpPr>
            <p:cNvPr id="272388" name="Rectangle 4"/>
            <p:cNvSpPr>
              <a:spLocks noChangeArrowheads="1"/>
            </p:cNvSpPr>
            <p:nvPr/>
          </p:nvSpPr>
          <p:spPr bwMode="auto">
            <a:xfrm>
              <a:off x="2358" y="912"/>
              <a:ext cx="1872" cy="1584"/>
            </a:xfrm>
            <a:prstGeom prst="rect">
              <a:avLst/>
            </a:prstGeom>
            <a:solidFill>
              <a:srgbClr val="FF99CC"/>
            </a:solidFill>
            <a:ln w="12700">
              <a:noFill/>
              <a:miter lim="800000"/>
              <a:headEnd/>
              <a:tailEnd/>
            </a:ln>
            <a:effectLst/>
          </p:spPr>
          <p:txBody>
            <a:bodyPr wrap="none" anchor="ctr"/>
            <a:lstStyle/>
            <a:p>
              <a:endParaRPr lang="pt-BR"/>
            </a:p>
          </p:txBody>
        </p:sp>
        <p:sp>
          <p:nvSpPr>
            <p:cNvPr id="272411" name="Rectangle 27"/>
            <p:cNvSpPr>
              <a:spLocks noChangeArrowheads="1"/>
            </p:cNvSpPr>
            <p:nvPr/>
          </p:nvSpPr>
          <p:spPr bwMode="auto">
            <a:xfrm>
              <a:off x="3757" y="1357"/>
              <a:ext cx="1482" cy="756"/>
            </a:xfrm>
            <a:prstGeom prst="rect">
              <a:avLst/>
            </a:prstGeom>
            <a:solidFill>
              <a:srgbClr val="FFCC99"/>
            </a:solidFill>
            <a:ln w="12700">
              <a:solidFill>
                <a:schemeClr val="tx2"/>
              </a:solidFill>
              <a:miter lim="800000"/>
              <a:headEnd/>
              <a:tailEnd/>
            </a:ln>
            <a:effectLst/>
          </p:spPr>
          <p:txBody>
            <a:bodyPr wrap="none" lIns="90488" tIns="44450" rIns="90488" bIns="44450">
              <a:spAutoFit/>
            </a:bodyPr>
            <a:lstStyle/>
            <a:p>
              <a:r>
                <a:rPr lang="en-US"/>
                <a:t>Todas as cestas de </a:t>
              </a:r>
            </a:p>
            <a:p>
              <a:r>
                <a:rPr lang="en-US"/>
                <a:t>mercado</a:t>
              </a:r>
            </a:p>
            <a:p>
              <a:r>
                <a:rPr lang="en-US"/>
                <a:t>na área rosa</a:t>
              </a:r>
            </a:p>
            <a:p>
              <a:r>
                <a:rPr lang="en-US"/>
                <a:t>são preferíveis a  </a:t>
              </a:r>
              <a:r>
                <a:rPr lang="en-US" i="1"/>
                <a:t>A.</a:t>
              </a:r>
            </a:p>
          </p:txBody>
        </p:sp>
      </p:grpSp>
      <p:sp>
        <p:nvSpPr>
          <p:cNvPr id="272412" name="Rectangle 28"/>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72413" name="Line 29"/>
          <p:cNvSpPr>
            <a:spLocks noChangeShapeType="1"/>
          </p:cNvSpPr>
          <p:nvPr/>
        </p:nvSpPr>
        <p:spPr bwMode="auto">
          <a:xfrm>
            <a:off x="2332038" y="1724025"/>
            <a:ext cx="0" cy="4184650"/>
          </a:xfrm>
          <a:prstGeom prst="line">
            <a:avLst/>
          </a:prstGeom>
          <a:noFill/>
          <a:ln w="25400">
            <a:solidFill>
              <a:schemeClr val="tx1"/>
            </a:solidFill>
            <a:round/>
            <a:headEnd/>
            <a:tailEnd/>
          </a:ln>
          <a:effectLst/>
        </p:spPr>
        <p:txBody>
          <a:bodyPr wrap="none" anchor="ctr"/>
          <a:lstStyle/>
          <a:p>
            <a:endParaRPr lang="pt-BR"/>
          </a:p>
        </p:txBody>
      </p:sp>
      <p:sp>
        <p:nvSpPr>
          <p:cNvPr id="272414" name="Line 30"/>
          <p:cNvSpPr>
            <a:spLocks noChangeShapeType="1"/>
          </p:cNvSpPr>
          <p:nvPr/>
        </p:nvSpPr>
        <p:spPr bwMode="auto">
          <a:xfrm>
            <a:off x="2351088" y="5902325"/>
            <a:ext cx="4195762" cy="0"/>
          </a:xfrm>
          <a:prstGeom prst="line">
            <a:avLst/>
          </a:prstGeom>
          <a:noFill/>
          <a:ln w="25400">
            <a:solidFill>
              <a:schemeClr val="tx1"/>
            </a:solidFill>
            <a:round/>
            <a:headEnd/>
            <a:tailEnd/>
          </a:ln>
          <a:effectLst/>
        </p:spPr>
        <p:txBody>
          <a:bodyPr wrap="none" anchor="ctr"/>
          <a:lstStyle/>
          <a:p>
            <a:endParaRPr lang="pt-BR"/>
          </a:p>
        </p:txBody>
      </p:sp>
      <p:sp>
        <p:nvSpPr>
          <p:cNvPr id="272415" name="Rectangle 31"/>
          <p:cNvSpPr>
            <a:spLocks noChangeArrowheads="1"/>
          </p:cNvSpPr>
          <p:nvPr/>
        </p:nvSpPr>
        <p:spPr bwMode="auto">
          <a:xfrm>
            <a:off x="5451475" y="5886450"/>
            <a:ext cx="3330575" cy="363538"/>
          </a:xfrm>
          <a:prstGeom prst="rect">
            <a:avLst/>
          </a:prstGeom>
          <a:noFill/>
          <a:ln w="12700">
            <a:noFill/>
            <a:miter lim="800000"/>
            <a:headEnd/>
            <a:tailEnd/>
          </a:ln>
          <a:effectLst/>
        </p:spPr>
        <p:txBody>
          <a:bodyPr wrap="none" lIns="90488" tIns="44450" rIns="90488" bIns="44450">
            <a:spAutoFit/>
          </a:bodyPr>
          <a:lstStyle/>
          <a:p>
            <a:pPr algn="r"/>
            <a:r>
              <a:rPr lang="en-US"/>
              <a:t>Alimento (unidades por mês)</a:t>
            </a:r>
          </a:p>
        </p:txBody>
      </p:sp>
      <p:sp>
        <p:nvSpPr>
          <p:cNvPr id="272416" name="Rectangle 32"/>
          <p:cNvSpPr>
            <a:spLocks noChangeArrowheads="1"/>
          </p:cNvSpPr>
          <p:nvPr/>
        </p:nvSpPr>
        <p:spPr bwMode="auto">
          <a:xfrm>
            <a:off x="528638" y="1584325"/>
            <a:ext cx="1692275" cy="912813"/>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mês)</a:t>
            </a:r>
          </a:p>
        </p:txBody>
      </p:sp>
      <p:sp>
        <p:nvSpPr>
          <p:cNvPr id="272424" name="Text Box 40"/>
          <p:cNvSpPr txBox="1">
            <a:spLocks noChangeArrowheads="1"/>
          </p:cNvSpPr>
          <p:nvPr/>
        </p:nvSpPr>
        <p:spPr bwMode="auto">
          <a:xfrm>
            <a:off x="1219200" y="4799013"/>
            <a:ext cx="1962150" cy="1203325"/>
          </a:xfrm>
          <a:prstGeom prst="rect">
            <a:avLst/>
          </a:prstGeom>
          <a:solidFill>
            <a:schemeClr val="hlink"/>
          </a:solidFill>
          <a:ln w="12700">
            <a:solidFill>
              <a:schemeClr val="tx1"/>
            </a:solidFill>
            <a:miter lim="800000"/>
            <a:headEnd/>
            <a:tailEnd/>
          </a:ln>
          <a:effectLst/>
        </p:spPr>
        <p:txBody>
          <a:bodyPr wrap="none">
            <a:spAutoFit/>
          </a:bodyPr>
          <a:lstStyle/>
          <a:p>
            <a:pPr algn="l"/>
            <a:r>
              <a:rPr lang="en-US"/>
              <a:t>A é preferível a</a:t>
            </a:r>
          </a:p>
          <a:p>
            <a:pPr algn="l"/>
            <a:r>
              <a:rPr lang="en-US"/>
              <a:t> todas as cestas</a:t>
            </a:r>
          </a:p>
          <a:p>
            <a:pPr algn="l"/>
            <a:r>
              <a:rPr lang="en-US"/>
              <a:t> de mercado na</a:t>
            </a:r>
          </a:p>
          <a:p>
            <a:pPr algn="l"/>
            <a:r>
              <a:rPr lang="en-US"/>
              <a:t> área verde</a:t>
            </a:r>
            <a:endParaRPr lang="en-US" sz="2400" b="0"/>
          </a:p>
        </p:txBody>
      </p:sp>
      <p:sp>
        <p:nvSpPr>
          <p:cNvPr id="272435" name="Text Box 51"/>
          <p:cNvSpPr txBox="1">
            <a:spLocks noChangeArrowheads="1"/>
          </p:cNvSpPr>
          <p:nvPr/>
        </p:nvSpPr>
        <p:spPr bwMode="auto">
          <a:xfrm>
            <a:off x="341313" y="900113"/>
            <a:ext cx="8488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 duas linhas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2429"/>
                                        </p:tgtEl>
                                        <p:attrNameLst>
                                          <p:attrName>style.visibility</p:attrName>
                                        </p:attrNameLst>
                                      </p:cBhvr>
                                      <p:to>
                                        <p:strVal val="visible"/>
                                      </p:to>
                                    </p:set>
                                    <p:animEffect transition="in" filter="wipe(left)">
                                      <p:cBhvr>
                                        <p:cTn id="7" dur="500"/>
                                        <p:tgtEl>
                                          <p:spTgt spid="2724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2433"/>
                                        </p:tgtEl>
                                        <p:attrNameLst>
                                          <p:attrName>style.visibility</p:attrName>
                                        </p:attrNameLst>
                                      </p:cBhvr>
                                      <p:to>
                                        <p:strVal val="visible"/>
                                      </p:to>
                                    </p:set>
                                    <p:animEffect transition="in" filter="wipe(left)">
                                      <p:cBhvr>
                                        <p:cTn id="12" dur="500"/>
                                        <p:tgtEl>
                                          <p:spTgt spid="2724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2389"/>
                                        </p:tgtEl>
                                        <p:attrNameLst>
                                          <p:attrName>style.visibility</p:attrName>
                                        </p:attrNameLst>
                                      </p:cBhvr>
                                      <p:to>
                                        <p:strVal val="visible"/>
                                      </p:to>
                                    </p:set>
                                    <p:animEffect transition="in" filter="wipe(left)">
                                      <p:cBhvr>
                                        <p:cTn id="17" dur="500"/>
                                        <p:tgtEl>
                                          <p:spTgt spid="27238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2424"/>
                                        </p:tgtEl>
                                        <p:attrNameLst>
                                          <p:attrName>style.visibility</p:attrName>
                                        </p:attrNameLst>
                                      </p:cBhvr>
                                      <p:to>
                                        <p:strVal val="visible"/>
                                      </p:to>
                                    </p:set>
                                    <p:animEffect transition="in" filter="wipe(left)">
                                      <p:cBhvr>
                                        <p:cTn id="22" dur="500"/>
                                        <p:tgtEl>
                                          <p:spTgt spid="272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9" grpId="0" animBg="1"/>
      <p:bldP spid="272424" grpId="0" animBg="1"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55" name="Espaço Reservado para Número de Slide 4"/>
          <p:cNvSpPr>
            <a:spLocks noGrp="1"/>
          </p:cNvSpPr>
          <p:nvPr>
            <p:ph type="sldNum" sz="quarter" idx="11"/>
          </p:nvPr>
        </p:nvSpPr>
        <p:spPr/>
        <p:txBody>
          <a:bodyPr/>
          <a:lstStyle/>
          <a:p>
            <a:r>
              <a:rPr lang="en-US"/>
              <a:t>Slide </a:t>
            </a:r>
            <a:fld id="{2A73E664-BF63-44C6-A223-E632799982C9}" type="slidenum">
              <a:rPr lang="en-US"/>
              <a:pPr/>
              <a:t>89</a:t>
            </a:fld>
            <a:endParaRPr lang="en-US" b="0">
              <a:latin typeface="Times New Roman" pitchFamily="18" charset="0"/>
            </a:endParaRPr>
          </a:p>
        </p:txBody>
      </p:sp>
      <p:sp>
        <p:nvSpPr>
          <p:cNvPr id="282629" name="Freeform 5"/>
          <p:cNvSpPr>
            <a:spLocks/>
          </p:cNvSpPr>
          <p:nvPr/>
        </p:nvSpPr>
        <p:spPr bwMode="auto">
          <a:xfrm>
            <a:off x="2293938" y="3298825"/>
            <a:ext cx="3086100" cy="2662238"/>
          </a:xfrm>
          <a:custGeom>
            <a:avLst/>
            <a:gdLst/>
            <a:ahLst/>
            <a:cxnLst>
              <a:cxn ang="0">
                <a:pos x="11" y="11"/>
              </a:cxn>
              <a:cxn ang="0">
                <a:pos x="1022" y="1177"/>
              </a:cxn>
              <a:cxn ang="0">
                <a:pos x="1944" y="1655"/>
              </a:cxn>
              <a:cxn ang="0">
                <a:pos x="0" y="1677"/>
              </a:cxn>
              <a:cxn ang="0">
                <a:pos x="0" y="0"/>
              </a:cxn>
            </a:cxnLst>
            <a:rect l="0" t="0" r="r" b="b"/>
            <a:pathLst>
              <a:path w="1944" h="1677">
                <a:moveTo>
                  <a:pt x="11" y="11"/>
                </a:moveTo>
                <a:lnTo>
                  <a:pt x="1022" y="1177"/>
                </a:lnTo>
                <a:lnTo>
                  <a:pt x="1944" y="1655"/>
                </a:lnTo>
                <a:lnTo>
                  <a:pt x="0" y="1677"/>
                </a:lnTo>
                <a:lnTo>
                  <a:pt x="0" y="0"/>
                </a:lnTo>
              </a:path>
            </a:pathLst>
          </a:custGeom>
          <a:solidFill>
            <a:srgbClr val="CCFFCC"/>
          </a:solidFill>
          <a:ln w="12700" cap="rnd" cmpd="sng">
            <a:noFill/>
            <a:prstDash val="solid"/>
            <a:round/>
            <a:headEnd type="none" w="med" len="med"/>
            <a:tailEnd type="none" w="med" len="med"/>
          </a:ln>
          <a:effectLst/>
        </p:spPr>
        <p:txBody>
          <a:bodyPr/>
          <a:lstStyle/>
          <a:p>
            <a:endParaRPr lang="pt-BR"/>
          </a:p>
        </p:txBody>
      </p:sp>
      <p:sp>
        <p:nvSpPr>
          <p:cNvPr id="282640" name="Line 16"/>
          <p:cNvSpPr>
            <a:spLocks noChangeShapeType="1"/>
          </p:cNvSpPr>
          <p:nvPr/>
        </p:nvSpPr>
        <p:spPr bwMode="auto">
          <a:xfrm>
            <a:off x="2297113"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282631" name="Line 7"/>
          <p:cNvSpPr>
            <a:spLocks noChangeShapeType="1"/>
          </p:cNvSpPr>
          <p:nvPr/>
        </p:nvSpPr>
        <p:spPr bwMode="auto">
          <a:xfrm>
            <a:off x="2316163" y="5932488"/>
            <a:ext cx="4195762" cy="0"/>
          </a:xfrm>
          <a:prstGeom prst="line">
            <a:avLst/>
          </a:prstGeom>
          <a:noFill/>
          <a:ln w="25400">
            <a:solidFill>
              <a:schemeClr val="tx1"/>
            </a:solidFill>
            <a:round/>
            <a:headEnd/>
            <a:tailEnd/>
          </a:ln>
          <a:effectLst/>
        </p:spPr>
        <p:txBody>
          <a:bodyPr wrap="none" anchor="ctr"/>
          <a:lstStyle/>
          <a:p>
            <a:endParaRPr lang="pt-BR"/>
          </a:p>
        </p:txBody>
      </p:sp>
      <p:grpSp>
        <p:nvGrpSpPr>
          <p:cNvPr id="282687" name="Group 63"/>
          <p:cNvGrpSpPr>
            <a:grpSpLocks/>
          </p:cNvGrpSpPr>
          <p:nvPr/>
        </p:nvGrpSpPr>
        <p:grpSpPr bwMode="auto">
          <a:xfrm>
            <a:off x="2743200" y="1847850"/>
            <a:ext cx="5026025" cy="3354388"/>
            <a:chOff x="1728" y="1164"/>
            <a:chExt cx="3166" cy="2113"/>
          </a:xfrm>
        </p:grpSpPr>
        <p:sp>
          <p:nvSpPr>
            <p:cNvPr id="282628" name="Freeform 4"/>
            <p:cNvSpPr>
              <a:spLocks/>
            </p:cNvSpPr>
            <p:nvPr/>
          </p:nvSpPr>
          <p:spPr bwMode="auto">
            <a:xfrm>
              <a:off x="1728" y="1164"/>
              <a:ext cx="2113" cy="2113"/>
            </a:xfrm>
            <a:custGeom>
              <a:avLst/>
              <a:gdLst/>
              <a:ahLst/>
              <a:cxnLst>
                <a:cxn ang="0">
                  <a:pos x="0" y="0"/>
                </a:cxn>
                <a:cxn ang="0">
                  <a:pos x="2112" y="0"/>
                </a:cxn>
                <a:cxn ang="0">
                  <a:pos x="2112" y="2112"/>
                </a:cxn>
                <a:cxn ang="0">
                  <a:pos x="1248" y="2112"/>
                </a:cxn>
                <a:cxn ang="0">
                  <a:pos x="384" y="1680"/>
                </a:cxn>
                <a:cxn ang="0">
                  <a:pos x="0" y="864"/>
                </a:cxn>
              </a:cxnLst>
              <a:rect l="0" t="0" r="r" b="b"/>
              <a:pathLst>
                <a:path w="2113" h="2113">
                  <a:moveTo>
                    <a:pt x="0" y="0"/>
                  </a:moveTo>
                  <a:lnTo>
                    <a:pt x="2112" y="0"/>
                  </a:lnTo>
                  <a:lnTo>
                    <a:pt x="2112" y="2112"/>
                  </a:lnTo>
                  <a:lnTo>
                    <a:pt x="1248" y="2112"/>
                  </a:lnTo>
                  <a:lnTo>
                    <a:pt x="384" y="1680"/>
                  </a:lnTo>
                  <a:lnTo>
                    <a:pt x="0" y="864"/>
                  </a:lnTo>
                </a:path>
              </a:pathLst>
            </a:custGeom>
            <a:solidFill>
              <a:srgbClr val="FF99CC"/>
            </a:solidFill>
            <a:ln w="12700" cap="rnd" cmpd="sng">
              <a:noFill/>
              <a:prstDash val="solid"/>
              <a:round/>
              <a:headEnd type="none" w="med" len="med"/>
              <a:tailEnd type="none" w="med" len="med"/>
            </a:ln>
            <a:effectLst/>
          </p:spPr>
          <p:txBody>
            <a:bodyPr/>
            <a:lstStyle/>
            <a:p>
              <a:endParaRPr lang="pt-BR"/>
            </a:p>
          </p:txBody>
        </p:sp>
        <p:sp>
          <p:nvSpPr>
            <p:cNvPr id="282680" name="Text Box 56"/>
            <p:cNvSpPr txBox="1">
              <a:spLocks noChangeArrowheads="1"/>
            </p:cNvSpPr>
            <p:nvPr/>
          </p:nvSpPr>
          <p:spPr bwMode="auto">
            <a:xfrm>
              <a:off x="3410" y="1415"/>
              <a:ext cx="1484" cy="758"/>
            </a:xfrm>
            <a:prstGeom prst="rect">
              <a:avLst/>
            </a:prstGeom>
            <a:solidFill>
              <a:schemeClr val="hlink"/>
            </a:solidFill>
            <a:ln w="12700">
              <a:solidFill>
                <a:schemeClr val="tx1"/>
              </a:solidFill>
              <a:miter lim="800000"/>
              <a:headEnd/>
              <a:tailEnd/>
            </a:ln>
            <a:effectLst/>
          </p:spPr>
          <p:txBody>
            <a:bodyPr wrap="none">
              <a:spAutoFit/>
            </a:bodyPr>
            <a:lstStyle/>
            <a:p>
              <a:pPr algn="l"/>
              <a:r>
                <a:rPr lang="en-US"/>
                <a:t>Todas as cestas de </a:t>
              </a:r>
            </a:p>
            <a:p>
              <a:pPr algn="l"/>
              <a:r>
                <a:rPr lang="en-US"/>
                <a:t>mercado</a:t>
              </a:r>
            </a:p>
            <a:p>
              <a:pPr algn="l"/>
              <a:r>
                <a:rPr lang="en-US"/>
                <a:t>na área rosa</a:t>
              </a:r>
            </a:p>
            <a:p>
              <a:pPr algn="l"/>
              <a:r>
                <a:rPr lang="en-US"/>
                <a:t>são preferíveis a  </a:t>
              </a:r>
              <a:r>
                <a:rPr lang="en-US" i="1"/>
                <a:t>A.</a:t>
              </a:r>
            </a:p>
          </p:txBody>
        </p:sp>
      </p:grpSp>
      <p:sp>
        <p:nvSpPr>
          <p:cNvPr id="28262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262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2630" name="Rectangle 6"/>
          <p:cNvSpPr>
            <a:spLocks noChangeArrowheads="1"/>
          </p:cNvSpPr>
          <p:nvPr/>
        </p:nvSpPr>
        <p:spPr bwMode="auto">
          <a:xfrm>
            <a:off x="5464175" y="5954713"/>
            <a:ext cx="3330575" cy="638175"/>
          </a:xfrm>
          <a:prstGeom prst="rect">
            <a:avLst/>
          </a:prstGeom>
          <a:noFill/>
          <a:ln w="12700">
            <a:noFill/>
            <a:miter lim="800000"/>
            <a:headEnd/>
            <a:tailEnd/>
          </a:ln>
          <a:effectLst/>
        </p:spPr>
        <p:txBody>
          <a:bodyPr wrap="none" lIns="90488" tIns="44450" rIns="90488" bIns="44450">
            <a:spAutoFit/>
          </a:bodyPr>
          <a:lstStyle/>
          <a:p>
            <a:pPr algn="r"/>
            <a:r>
              <a:rPr lang="en-US"/>
              <a:t>Alimento (unidades por mês)</a:t>
            </a:r>
          </a:p>
          <a:p>
            <a:pPr algn="r"/>
            <a:endParaRPr lang="en-US"/>
          </a:p>
        </p:txBody>
      </p:sp>
      <p:sp>
        <p:nvSpPr>
          <p:cNvPr id="282635" name="Rectangle 11"/>
          <p:cNvSpPr>
            <a:spLocks noGrp="1" noChangeArrowheads="1"/>
          </p:cNvSpPr>
          <p:nvPr>
            <p:ph type="title"/>
          </p:nvPr>
        </p:nvSpPr>
        <p:spPr>
          <a:xfrm>
            <a:off x="576263" y="0"/>
            <a:ext cx="7983537" cy="781050"/>
          </a:xfrm>
          <a:noFill/>
          <a:ln/>
        </p:spPr>
        <p:txBody>
          <a:bodyPr/>
          <a:lstStyle/>
          <a:p>
            <a:r>
              <a:rPr lang="pt-BR" sz="4000"/>
              <a:t>Preferência revelada</a:t>
            </a:r>
          </a:p>
        </p:txBody>
      </p:sp>
      <p:sp>
        <p:nvSpPr>
          <p:cNvPr id="282636" name="Rectangle 1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2637" name="Rectangle 1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2638" name="Rectangle 14"/>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82639" name="Rectangle 15"/>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82641" name="Rectangle 17"/>
          <p:cNvSpPr>
            <a:spLocks noChangeArrowheads="1"/>
          </p:cNvSpPr>
          <p:nvPr/>
        </p:nvSpPr>
        <p:spPr bwMode="auto">
          <a:xfrm>
            <a:off x="504825" y="1720850"/>
            <a:ext cx="1692275" cy="912813"/>
          </a:xfrm>
          <a:prstGeom prst="rect">
            <a:avLst/>
          </a:prstGeom>
          <a:noFill/>
          <a:ln w="12700">
            <a:noFill/>
            <a:miter lim="800000"/>
            <a:headEnd/>
            <a:tailEnd/>
          </a:ln>
          <a:effectLst/>
        </p:spPr>
        <p:txBody>
          <a:bodyPr wrap="none" lIns="90488" tIns="44450" rIns="90488" bIns="44450">
            <a:spAutoFit/>
          </a:bodyPr>
          <a:lstStyle/>
          <a:p>
            <a:r>
              <a:rPr lang="en-US"/>
              <a:t>Vestuário</a:t>
            </a:r>
          </a:p>
          <a:p>
            <a:r>
              <a:rPr lang="en-US"/>
              <a:t>(unidades por</a:t>
            </a:r>
          </a:p>
          <a:p>
            <a:r>
              <a:rPr lang="en-US"/>
              <a:t>mês)</a:t>
            </a:r>
          </a:p>
        </p:txBody>
      </p:sp>
      <p:grpSp>
        <p:nvGrpSpPr>
          <p:cNvPr id="282665" name="Group 41"/>
          <p:cNvGrpSpPr>
            <a:grpSpLocks/>
          </p:cNvGrpSpPr>
          <p:nvPr/>
        </p:nvGrpSpPr>
        <p:grpSpPr bwMode="auto">
          <a:xfrm>
            <a:off x="2292350" y="2965450"/>
            <a:ext cx="2273300" cy="2952750"/>
            <a:chOff x="1444" y="1868"/>
            <a:chExt cx="1432" cy="1860"/>
          </a:xfrm>
        </p:grpSpPr>
        <p:sp>
          <p:nvSpPr>
            <p:cNvPr id="282633" name="Line 9"/>
            <p:cNvSpPr>
              <a:spLocks noChangeShapeType="1"/>
            </p:cNvSpPr>
            <p:nvPr/>
          </p:nvSpPr>
          <p:spPr bwMode="auto">
            <a:xfrm>
              <a:off x="1460" y="2084"/>
              <a:ext cx="1416" cy="1644"/>
            </a:xfrm>
            <a:prstGeom prst="line">
              <a:avLst/>
            </a:prstGeom>
            <a:noFill/>
            <a:ln w="50800">
              <a:solidFill>
                <a:srgbClr val="0000FF"/>
              </a:solidFill>
              <a:round/>
              <a:headEnd/>
              <a:tailEnd/>
            </a:ln>
            <a:effectLst/>
          </p:spPr>
          <p:txBody>
            <a:bodyPr wrap="none" anchor="ctr"/>
            <a:lstStyle/>
            <a:p>
              <a:endParaRPr lang="pt-BR"/>
            </a:p>
          </p:txBody>
        </p:sp>
        <p:sp>
          <p:nvSpPr>
            <p:cNvPr id="282642" name="Rectangle 18"/>
            <p:cNvSpPr>
              <a:spLocks noChangeArrowheads="1"/>
            </p:cNvSpPr>
            <p:nvPr/>
          </p:nvSpPr>
          <p:spPr bwMode="auto">
            <a:xfrm>
              <a:off x="1444" y="1868"/>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1</a:t>
              </a:r>
            </a:p>
          </p:txBody>
        </p:sp>
      </p:grpSp>
      <p:grpSp>
        <p:nvGrpSpPr>
          <p:cNvPr id="282666" name="Group 42"/>
          <p:cNvGrpSpPr>
            <a:grpSpLocks/>
          </p:cNvGrpSpPr>
          <p:nvPr/>
        </p:nvGrpSpPr>
        <p:grpSpPr bwMode="auto">
          <a:xfrm>
            <a:off x="2292350" y="4375150"/>
            <a:ext cx="3092450" cy="1543050"/>
            <a:chOff x="1444" y="2756"/>
            <a:chExt cx="1948" cy="972"/>
          </a:xfrm>
        </p:grpSpPr>
        <p:sp>
          <p:nvSpPr>
            <p:cNvPr id="282643" name="Line 19"/>
            <p:cNvSpPr>
              <a:spLocks noChangeShapeType="1"/>
            </p:cNvSpPr>
            <p:nvPr/>
          </p:nvSpPr>
          <p:spPr bwMode="auto">
            <a:xfrm>
              <a:off x="1460" y="2756"/>
              <a:ext cx="1932" cy="972"/>
            </a:xfrm>
            <a:prstGeom prst="line">
              <a:avLst/>
            </a:prstGeom>
            <a:noFill/>
            <a:ln w="50800">
              <a:solidFill>
                <a:srgbClr val="0000FF"/>
              </a:solidFill>
              <a:round/>
              <a:headEnd/>
              <a:tailEnd/>
            </a:ln>
            <a:effectLst/>
          </p:spPr>
          <p:txBody>
            <a:bodyPr wrap="none" anchor="ctr"/>
            <a:lstStyle/>
            <a:p>
              <a:endParaRPr lang="pt-BR"/>
            </a:p>
          </p:txBody>
        </p:sp>
        <p:sp>
          <p:nvSpPr>
            <p:cNvPr id="282644" name="Rectangle 20"/>
            <p:cNvSpPr>
              <a:spLocks noChangeArrowheads="1"/>
            </p:cNvSpPr>
            <p:nvPr/>
          </p:nvSpPr>
          <p:spPr bwMode="auto">
            <a:xfrm>
              <a:off x="1444" y="2781"/>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2</a:t>
              </a:r>
            </a:p>
          </p:txBody>
        </p:sp>
      </p:grpSp>
      <p:grpSp>
        <p:nvGrpSpPr>
          <p:cNvPr id="282668" name="Group 44"/>
          <p:cNvGrpSpPr>
            <a:grpSpLocks/>
          </p:cNvGrpSpPr>
          <p:nvPr/>
        </p:nvGrpSpPr>
        <p:grpSpPr bwMode="auto">
          <a:xfrm>
            <a:off x="2292350" y="1776413"/>
            <a:ext cx="1644650" cy="4141787"/>
            <a:chOff x="1444" y="1119"/>
            <a:chExt cx="1036" cy="2609"/>
          </a:xfrm>
        </p:grpSpPr>
        <p:sp>
          <p:nvSpPr>
            <p:cNvPr id="282634" name="Line 10"/>
            <p:cNvSpPr>
              <a:spLocks noChangeShapeType="1"/>
            </p:cNvSpPr>
            <p:nvPr/>
          </p:nvSpPr>
          <p:spPr bwMode="auto">
            <a:xfrm>
              <a:off x="1460" y="1364"/>
              <a:ext cx="1020" cy="2364"/>
            </a:xfrm>
            <a:prstGeom prst="line">
              <a:avLst/>
            </a:prstGeom>
            <a:noFill/>
            <a:ln w="50800">
              <a:solidFill>
                <a:srgbClr val="99CCFF"/>
              </a:solidFill>
              <a:round/>
              <a:headEnd/>
              <a:tailEnd/>
            </a:ln>
            <a:effectLst/>
          </p:spPr>
          <p:txBody>
            <a:bodyPr wrap="none" anchor="ctr"/>
            <a:lstStyle/>
            <a:p>
              <a:endParaRPr lang="pt-BR"/>
            </a:p>
          </p:txBody>
        </p:sp>
        <p:sp>
          <p:nvSpPr>
            <p:cNvPr id="282645" name="Rectangle 21"/>
            <p:cNvSpPr>
              <a:spLocks noChangeArrowheads="1"/>
            </p:cNvSpPr>
            <p:nvPr/>
          </p:nvSpPr>
          <p:spPr bwMode="auto">
            <a:xfrm>
              <a:off x="1444" y="1119"/>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3</a:t>
              </a:r>
            </a:p>
          </p:txBody>
        </p:sp>
      </p:grpSp>
      <p:grpSp>
        <p:nvGrpSpPr>
          <p:cNvPr id="282669" name="Group 45"/>
          <p:cNvGrpSpPr>
            <a:grpSpLocks/>
          </p:cNvGrpSpPr>
          <p:nvPr/>
        </p:nvGrpSpPr>
        <p:grpSpPr bwMode="auto">
          <a:xfrm>
            <a:off x="2292350" y="3644900"/>
            <a:ext cx="3930650" cy="2273300"/>
            <a:chOff x="1444" y="2296"/>
            <a:chExt cx="2476" cy="1432"/>
          </a:xfrm>
        </p:grpSpPr>
        <p:sp>
          <p:nvSpPr>
            <p:cNvPr id="282632" name="Line 8"/>
            <p:cNvSpPr>
              <a:spLocks noChangeShapeType="1"/>
            </p:cNvSpPr>
            <p:nvPr/>
          </p:nvSpPr>
          <p:spPr bwMode="auto">
            <a:xfrm>
              <a:off x="1460" y="2516"/>
              <a:ext cx="2460" cy="1212"/>
            </a:xfrm>
            <a:prstGeom prst="line">
              <a:avLst/>
            </a:prstGeom>
            <a:noFill/>
            <a:ln w="50800">
              <a:solidFill>
                <a:srgbClr val="99CCFF"/>
              </a:solidFill>
              <a:round/>
              <a:headEnd/>
              <a:tailEnd/>
            </a:ln>
            <a:effectLst/>
          </p:spPr>
          <p:txBody>
            <a:bodyPr wrap="none" anchor="ctr"/>
            <a:lstStyle/>
            <a:p>
              <a:endParaRPr lang="pt-BR"/>
            </a:p>
          </p:txBody>
        </p:sp>
        <p:sp>
          <p:nvSpPr>
            <p:cNvPr id="282667" name="Rectangle 43"/>
            <p:cNvSpPr>
              <a:spLocks noChangeArrowheads="1"/>
            </p:cNvSpPr>
            <p:nvPr/>
          </p:nvSpPr>
          <p:spPr bwMode="auto">
            <a:xfrm>
              <a:off x="1444" y="2296"/>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i="1" baseline="-25000"/>
                <a:t>4</a:t>
              </a:r>
            </a:p>
          </p:txBody>
        </p:sp>
      </p:grpSp>
      <p:grpSp>
        <p:nvGrpSpPr>
          <p:cNvPr id="282688" name="Group 64"/>
          <p:cNvGrpSpPr>
            <a:grpSpLocks/>
          </p:cNvGrpSpPr>
          <p:nvPr/>
        </p:nvGrpSpPr>
        <p:grpSpPr bwMode="auto">
          <a:xfrm>
            <a:off x="1066800" y="1325563"/>
            <a:ext cx="7272338" cy="5062537"/>
            <a:chOff x="672" y="835"/>
            <a:chExt cx="4581" cy="3189"/>
          </a:xfrm>
        </p:grpSpPr>
        <p:sp>
          <p:nvSpPr>
            <p:cNvPr id="282678" name="Text Box 54"/>
            <p:cNvSpPr txBox="1">
              <a:spLocks noChangeArrowheads="1"/>
            </p:cNvSpPr>
            <p:nvPr/>
          </p:nvSpPr>
          <p:spPr bwMode="auto">
            <a:xfrm>
              <a:off x="672" y="3247"/>
              <a:ext cx="1236" cy="777"/>
            </a:xfrm>
            <a:prstGeom prst="rect">
              <a:avLst/>
            </a:prstGeom>
            <a:solidFill>
              <a:schemeClr val="hlink"/>
            </a:solidFill>
            <a:ln w="12700">
              <a:solidFill>
                <a:schemeClr val="tx1"/>
              </a:solidFill>
              <a:miter lim="800000"/>
              <a:headEnd/>
              <a:tailEnd/>
            </a:ln>
            <a:effectLst/>
          </p:spPr>
          <p:txBody>
            <a:bodyPr wrap="none">
              <a:spAutoFit/>
            </a:bodyPr>
            <a:lstStyle/>
            <a:p>
              <a:pPr algn="l"/>
              <a:r>
                <a:rPr lang="en-US" sz="2000"/>
                <a:t>A é </a:t>
              </a:r>
              <a:r>
                <a:rPr lang="en-US"/>
                <a:t>preferível a</a:t>
              </a:r>
            </a:p>
            <a:p>
              <a:pPr algn="l"/>
              <a:r>
                <a:rPr lang="en-US"/>
                <a:t> todas as cestas</a:t>
              </a:r>
            </a:p>
            <a:p>
              <a:pPr algn="l"/>
              <a:r>
                <a:rPr lang="en-US"/>
                <a:t> de mercado na</a:t>
              </a:r>
            </a:p>
            <a:p>
              <a:pPr algn="l"/>
              <a:r>
                <a:rPr lang="en-US"/>
                <a:t> área verde</a:t>
              </a:r>
            </a:p>
          </p:txBody>
        </p:sp>
        <p:grpSp>
          <p:nvGrpSpPr>
            <p:cNvPr id="282672" name="Group 48"/>
            <p:cNvGrpSpPr>
              <a:grpSpLocks/>
            </p:cNvGrpSpPr>
            <p:nvPr/>
          </p:nvGrpSpPr>
          <p:grpSpPr bwMode="auto">
            <a:xfrm>
              <a:off x="1680" y="1133"/>
              <a:ext cx="2151" cy="2179"/>
              <a:chOff x="1680" y="1133"/>
              <a:chExt cx="2151" cy="2179"/>
            </a:xfrm>
          </p:grpSpPr>
          <p:sp>
            <p:nvSpPr>
              <p:cNvPr id="282651" name="Rectangle 27"/>
              <p:cNvSpPr>
                <a:spLocks noChangeArrowheads="1"/>
              </p:cNvSpPr>
              <p:nvPr/>
            </p:nvSpPr>
            <p:spPr bwMode="auto">
              <a:xfrm>
                <a:off x="1773" y="1773"/>
                <a:ext cx="210" cy="229"/>
              </a:xfrm>
              <a:prstGeom prst="rect">
                <a:avLst/>
              </a:prstGeom>
              <a:noFill/>
              <a:ln w="12700">
                <a:noFill/>
                <a:miter lim="800000"/>
                <a:headEnd/>
                <a:tailEnd/>
              </a:ln>
              <a:effectLst/>
            </p:spPr>
            <p:txBody>
              <a:bodyPr wrap="none" lIns="90488" tIns="44450" rIns="90488" bIns="44450">
                <a:spAutoFit/>
              </a:bodyPr>
              <a:lstStyle/>
              <a:p>
                <a:pPr algn="l"/>
                <a:r>
                  <a:rPr lang="en-US" i="1"/>
                  <a:t>E</a:t>
                </a:r>
              </a:p>
            </p:txBody>
          </p:sp>
          <p:grpSp>
            <p:nvGrpSpPr>
              <p:cNvPr id="282670" name="Group 46"/>
              <p:cNvGrpSpPr>
                <a:grpSpLocks/>
              </p:cNvGrpSpPr>
              <p:nvPr/>
            </p:nvGrpSpPr>
            <p:grpSpPr bwMode="auto">
              <a:xfrm>
                <a:off x="2064" y="2589"/>
                <a:ext cx="599" cy="723"/>
                <a:chOff x="2064" y="2589"/>
                <a:chExt cx="599" cy="723"/>
              </a:xfrm>
            </p:grpSpPr>
            <p:sp>
              <p:nvSpPr>
                <p:cNvPr id="282646" name="Oval 22"/>
                <p:cNvSpPr>
                  <a:spLocks noChangeArrowheads="1"/>
                </p:cNvSpPr>
                <p:nvPr/>
              </p:nvSpPr>
              <p:spPr bwMode="auto">
                <a:xfrm>
                  <a:off x="2064" y="2784"/>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47" name="Rectangle 23"/>
                <p:cNvSpPr>
                  <a:spLocks noChangeArrowheads="1"/>
                </p:cNvSpPr>
                <p:nvPr/>
              </p:nvSpPr>
              <p:spPr bwMode="auto">
                <a:xfrm>
                  <a:off x="2445" y="3069"/>
                  <a:ext cx="218" cy="229"/>
                </a:xfrm>
                <a:prstGeom prst="rect">
                  <a:avLst/>
                </a:prstGeom>
                <a:noFill/>
                <a:ln w="12700">
                  <a:noFill/>
                  <a:miter lim="800000"/>
                  <a:headEnd/>
                  <a:tailEnd/>
                </a:ln>
                <a:effectLst/>
              </p:spPr>
              <p:txBody>
                <a:bodyPr wrap="none" lIns="90488" tIns="44450" rIns="90488" bIns="44450">
                  <a:spAutoFit/>
                </a:bodyPr>
                <a:lstStyle/>
                <a:p>
                  <a:pPr algn="l"/>
                  <a:r>
                    <a:rPr lang="en-US" i="1"/>
                    <a:t>B</a:t>
                  </a:r>
                </a:p>
              </p:txBody>
            </p:sp>
            <p:sp>
              <p:nvSpPr>
                <p:cNvPr id="282648" name="Oval 24"/>
                <p:cNvSpPr>
                  <a:spLocks noChangeArrowheads="1"/>
                </p:cNvSpPr>
                <p:nvPr/>
              </p:nvSpPr>
              <p:spPr bwMode="auto">
                <a:xfrm>
                  <a:off x="2400" y="321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49" name="Rectangle 25"/>
                <p:cNvSpPr>
                  <a:spLocks noChangeArrowheads="1"/>
                </p:cNvSpPr>
                <p:nvPr/>
              </p:nvSpPr>
              <p:spPr bwMode="auto">
                <a:xfrm>
                  <a:off x="2109" y="2589"/>
                  <a:ext cx="218" cy="229"/>
                </a:xfrm>
                <a:prstGeom prst="rect">
                  <a:avLst/>
                </a:prstGeom>
                <a:noFill/>
                <a:ln w="12700">
                  <a:noFill/>
                  <a:miter lim="800000"/>
                  <a:headEnd/>
                  <a:tailEnd/>
                </a:ln>
                <a:effectLst/>
              </p:spPr>
              <p:txBody>
                <a:bodyPr wrap="none" lIns="90488" tIns="44450" rIns="90488" bIns="44450">
                  <a:spAutoFit/>
                </a:bodyPr>
                <a:lstStyle/>
                <a:p>
                  <a:pPr algn="l"/>
                  <a:r>
                    <a:rPr lang="en-US" i="1"/>
                    <a:t>A</a:t>
                  </a:r>
                </a:p>
              </p:txBody>
            </p:sp>
          </p:grpSp>
          <p:sp>
            <p:nvSpPr>
              <p:cNvPr id="282650" name="Oval 26"/>
              <p:cNvSpPr>
                <a:spLocks noChangeArrowheads="1"/>
              </p:cNvSpPr>
              <p:nvPr/>
            </p:nvSpPr>
            <p:spPr bwMode="auto">
              <a:xfrm>
                <a:off x="1680" y="1968"/>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52" name="Oval 28"/>
              <p:cNvSpPr>
                <a:spLocks noChangeArrowheads="1"/>
              </p:cNvSpPr>
              <p:nvPr/>
            </p:nvSpPr>
            <p:spPr bwMode="auto">
              <a:xfrm>
                <a:off x="2928" y="3216"/>
                <a:ext cx="96" cy="96"/>
              </a:xfrm>
              <a:prstGeom prst="ellipse">
                <a:avLst/>
              </a:prstGeom>
              <a:solidFill>
                <a:schemeClr val="tx1"/>
              </a:solidFill>
              <a:ln w="12700">
                <a:solidFill>
                  <a:schemeClr val="tx1"/>
                </a:solidFill>
                <a:round/>
                <a:headEnd/>
                <a:tailEnd/>
              </a:ln>
              <a:effectLst/>
            </p:spPr>
            <p:txBody>
              <a:bodyPr wrap="none" anchor="ctr"/>
              <a:lstStyle/>
              <a:p>
                <a:endParaRPr lang="pt-BR"/>
              </a:p>
            </p:txBody>
          </p:sp>
          <p:sp>
            <p:nvSpPr>
              <p:cNvPr id="282653" name="Rectangle 29"/>
              <p:cNvSpPr>
                <a:spLocks noChangeArrowheads="1"/>
              </p:cNvSpPr>
              <p:nvPr/>
            </p:nvSpPr>
            <p:spPr bwMode="auto">
              <a:xfrm>
                <a:off x="2973" y="3021"/>
                <a:ext cx="226" cy="229"/>
              </a:xfrm>
              <a:prstGeom prst="rect">
                <a:avLst/>
              </a:prstGeom>
              <a:noFill/>
              <a:ln w="12700">
                <a:noFill/>
                <a:miter lim="800000"/>
                <a:headEnd/>
                <a:tailEnd/>
              </a:ln>
              <a:effectLst/>
            </p:spPr>
            <p:txBody>
              <a:bodyPr wrap="none" lIns="90488" tIns="44450" rIns="90488" bIns="44450">
                <a:spAutoFit/>
              </a:bodyPr>
              <a:lstStyle/>
              <a:p>
                <a:pPr algn="l"/>
                <a:r>
                  <a:rPr lang="en-US" i="1"/>
                  <a:t>G</a:t>
                </a:r>
              </a:p>
            </p:txBody>
          </p:sp>
          <p:sp>
            <p:nvSpPr>
              <p:cNvPr id="282655" name="Line 31"/>
              <p:cNvSpPr>
                <a:spLocks noChangeShapeType="1"/>
              </p:cNvSpPr>
              <p:nvPr/>
            </p:nvSpPr>
            <p:spPr bwMode="auto">
              <a:xfrm flipV="1">
                <a:off x="1728" y="1133"/>
                <a:ext cx="0" cy="913"/>
              </a:xfrm>
              <a:prstGeom prst="line">
                <a:avLst/>
              </a:prstGeom>
              <a:noFill/>
              <a:ln w="25400">
                <a:solidFill>
                  <a:schemeClr val="tx1"/>
                </a:solidFill>
                <a:round/>
                <a:headEnd/>
                <a:tailEnd/>
              </a:ln>
              <a:effectLst/>
            </p:spPr>
            <p:txBody>
              <a:bodyPr wrap="none" anchor="ctr"/>
              <a:lstStyle/>
              <a:p>
                <a:endParaRPr lang="pt-BR"/>
              </a:p>
            </p:txBody>
          </p:sp>
          <p:sp>
            <p:nvSpPr>
              <p:cNvPr id="282656" name="Line 32"/>
              <p:cNvSpPr>
                <a:spLocks noChangeShapeType="1"/>
              </p:cNvSpPr>
              <p:nvPr/>
            </p:nvSpPr>
            <p:spPr bwMode="auto">
              <a:xfrm flipV="1">
                <a:off x="2112" y="1986"/>
                <a:ext cx="0" cy="828"/>
              </a:xfrm>
              <a:prstGeom prst="line">
                <a:avLst/>
              </a:prstGeom>
              <a:noFill/>
              <a:ln w="25400">
                <a:solidFill>
                  <a:schemeClr val="tx1"/>
                </a:solidFill>
                <a:round/>
                <a:headEnd/>
                <a:tailEnd/>
              </a:ln>
              <a:effectLst/>
            </p:spPr>
            <p:txBody>
              <a:bodyPr wrap="none" anchor="ctr"/>
              <a:lstStyle/>
              <a:p>
                <a:endParaRPr lang="pt-BR"/>
              </a:p>
            </p:txBody>
          </p:sp>
          <p:sp>
            <p:nvSpPr>
              <p:cNvPr id="282657" name="Line 33"/>
              <p:cNvSpPr>
                <a:spLocks noChangeShapeType="1"/>
              </p:cNvSpPr>
              <p:nvPr/>
            </p:nvSpPr>
            <p:spPr bwMode="auto">
              <a:xfrm flipV="1">
                <a:off x="2976" y="2802"/>
                <a:ext cx="0" cy="444"/>
              </a:xfrm>
              <a:prstGeom prst="line">
                <a:avLst/>
              </a:prstGeom>
              <a:noFill/>
              <a:ln w="25400">
                <a:solidFill>
                  <a:schemeClr val="tx1"/>
                </a:solidFill>
                <a:round/>
                <a:headEnd/>
                <a:tailEnd/>
              </a:ln>
              <a:effectLst/>
            </p:spPr>
            <p:txBody>
              <a:bodyPr wrap="none" anchor="ctr"/>
              <a:lstStyle/>
              <a:p>
                <a:endParaRPr lang="pt-BR"/>
              </a:p>
            </p:txBody>
          </p:sp>
          <p:sp>
            <p:nvSpPr>
              <p:cNvPr id="282658" name="Line 34"/>
              <p:cNvSpPr>
                <a:spLocks noChangeShapeType="1"/>
              </p:cNvSpPr>
              <p:nvPr/>
            </p:nvSpPr>
            <p:spPr bwMode="auto">
              <a:xfrm>
                <a:off x="2152" y="2832"/>
                <a:ext cx="804" cy="0"/>
              </a:xfrm>
              <a:prstGeom prst="line">
                <a:avLst/>
              </a:prstGeom>
              <a:noFill/>
              <a:ln w="25400">
                <a:solidFill>
                  <a:schemeClr val="tx1"/>
                </a:solidFill>
                <a:round/>
                <a:headEnd/>
                <a:tailEnd/>
              </a:ln>
              <a:effectLst/>
            </p:spPr>
            <p:txBody>
              <a:bodyPr wrap="none" anchor="ctr"/>
              <a:lstStyle/>
              <a:p>
                <a:endParaRPr lang="pt-BR"/>
              </a:p>
            </p:txBody>
          </p:sp>
          <p:sp>
            <p:nvSpPr>
              <p:cNvPr id="282659" name="Line 35"/>
              <p:cNvSpPr>
                <a:spLocks noChangeShapeType="1"/>
              </p:cNvSpPr>
              <p:nvPr/>
            </p:nvSpPr>
            <p:spPr bwMode="auto">
              <a:xfrm>
                <a:off x="1779" y="2016"/>
                <a:ext cx="334" cy="0"/>
              </a:xfrm>
              <a:prstGeom prst="line">
                <a:avLst/>
              </a:prstGeom>
              <a:noFill/>
              <a:ln w="25400">
                <a:solidFill>
                  <a:schemeClr val="tx1"/>
                </a:solidFill>
                <a:round/>
                <a:headEnd/>
                <a:tailEnd/>
              </a:ln>
              <a:effectLst/>
            </p:spPr>
            <p:txBody>
              <a:bodyPr wrap="none" anchor="ctr"/>
              <a:lstStyle/>
              <a:p>
                <a:endParaRPr lang="pt-BR"/>
              </a:p>
            </p:txBody>
          </p:sp>
          <p:sp>
            <p:nvSpPr>
              <p:cNvPr id="282660" name="Line 36"/>
              <p:cNvSpPr>
                <a:spLocks noChangeShapeType="1"/>
              </p:cNvSpPr>
              <p:nvPr/>
            </p:nvSpPr>
            <p:spPr bwMode="auto">
              <a:xfrm flipV="1">
                <a:off x="2112" y="1506"/>
                <a:ext cx="0" cy="540"/>
              </a:xfrm>
              <a:prstGeom prst="line">
                <a:avLst/>
              </a:prstGeom>
              <a:noFill/>
              <a:ln w="25400">
                <a:solidFill>
                  <a:schemeClr val="tx1"/>
                </a:solidFill>
                <a:prstDash val="dash"/>
                <a:round/>
                <a:headEnd/>
                <a:tailEnd/>
              </a:ln>
              <a:effectLst/>
            </p:spPr>
            <p:txBody>
              <a:bodyPr wrap="none" anchor="ctr"/>
              <a:lstStyle/>
              <a:p>
                <a:endParaRPr lang="pt-BR"/>
              </a:p>
            </p:txBody>
          </p:sp>
          <p:sp>
            <p:nvSpPr>
              <p:cNvPr id="282661" name="Line 37"/>
              <p:cNvSpPr>
                <a:spLocks noChangeShapeType="1"/>
              </p:cNvSpPr>
              <p:nvPr/>
            </p:nvSpPr>
            <p:spPr bwMode="auto">
              <a:xfrm flipV="1">
                <a:off x="2976" y="2370"/>
                <a:ext cx="0" cy="492"/>
              </a:xfrm>
              <a:prstGeom prst="line">
                <a:avLst/>
              </a:prstGeom>
              <a:noFill/>
              <a:ln w="25400">
                <a:solidFill>
                  <a:schemeClr val="tx1"/>
                </a:solidFill>
                <a:prstDash val="dash"/>
                <a:round/>
                <a:headEnd/>
                <a:tailEnd/>
              </a:ln>
              <a:effectLst/>
            </p:spPr>
            <p:txBody>
              <a:bodyPr wrap="none" anchor="ctr"/>
              <a:lstStyle/>
              <a:p>
                <a:endParaRPr lang="pt-BR"/>
              </a:p>
            </p:txBody>
          </p:sp>
          <p:sp>
            <p:nvSpPr>
              <p:cNvPr id="282662" name="Line 38"/>
              <p:cNvSpPr>
                <a:spLocks noChangeShapeType="1"/>
              </p:cNvSpPr>
              <p:nvPr/>
            </p:nvSpPr>
            <p:spPr bwMode="auto">
              <a:xfrm>
                <a:off x="3016" y="3264"/>
                <a:ext cx="815" cy="0"/>
              </a:xfrm>
              <a:prstGeom prst="line">
                <a:avLst/>
              </a:prstGeom>
              <a:noFill/>
              <a:ln w="25400">
                <a:solidFill>
                  <a:schemeClr val="tx1"/>
                </a:solidFill>
                <a:round/>
                <a:headEnd/>
                <a:tailEnd/>
              </a:ln>
              <a:effectLst/>
            </p:spPr>
            <p:txBody>
              <a:bodyPr wrap="none" anchor="ctr"/>
              <a:lstStyle/>
              <a:p>
                <a:endParaRPr lang="pt-BR"/>
              </a:p>
            </p:txBody>
          </p:sp>
          <p:sp>
            <p:nvSpPr>
              <p:cNvPr id="282663" name="Line 39"/>
              <p:cNvSpPr>
                <a:spLocks noChangeShapeType="1"/>
              </p:cNvSpPr>
              <p:nvPr/>
            </p:nvSpPr>
            <p:spPr bwMode="auto">
              <a:xfrm>
                <a:off x="3012" y="2832"/>
                <a:ext cx="508" cy="0"/>
              </a:xfrm>
              <a:prstGeom prst="line">
                <a:avLst/>
              </a:prstGeom>
              <a:noFill/>
              <a:ln w="25400">
                <a:solidFill>
                  <a:schemeClr val="tx1"/>
                </a:solidFill>
                <a:prstDash val="dash"/>
                <a:round/>
                <a:headEnd/>
                <a:tailEnd/>
              </a:ln>
              <a:effectLst/>
            </p:spPr>
            <p:txBody>
              <a:bodyPr wrap="none" anchor="ctr"/>
              <a:lstStyle/>
              <a:p>
                <a:endParaRPr lang="pt-BR"/>
              </a:p>
            </p:txBody>
          </p:sp>
          <p:sp>
            <p:nvSpPr>
              <p:cNvPr id="282664" name="Line 40"/>
              <p:cNvSpPr>
                <a:spLocks noChangeShapeType="1"/>
              </p:cNvSpPr>
              <p:nvPr/>
            </p:nvSpPr>
            <p:spPr bwMode="auto">
              <a:xfrm>
                <a:off x="2148" y="2016"/>
                <a:ext cx="508" cy="0"/>
              </a:xfrm>
              <a:prstGeom prst="line">
                <a:avLst/>
              </a:prstGeom>
              <a:noFill/>
              <a:ln w="25400">
                <a:solidFill>
                  <a:schemeClr val="tx1"/>
                </a:solidFill>
                <a:prstDash val="dash"/>
                <a:round/>
                <a:headEnd/>
                <a:tailEnd/>
              </a:ln>
              <a:effectLst/>
            </p:spPr>
            <p:txBody>
              <a:bodyPr wrap="none" anchor="ctr"/>
              <a:lstStyle/>
              <a:p>
                <a:endParaRPr lang="pt-BR"/>
              </a:p>
            </p:txBody>
          </p:sp>
        </p:grpSp>
        <p:sp>
          <p:nvSpPr>
            <p:cNvPr id="282675" name="Text Box 51"/>
            <p:cNvSpPr txBox="1">
              <a:spLocks noChangeArrowheads="1"/>
            </p:cNvSpPr>
            <p:nvPr/>
          </p:nvSpPr>
          <p:spPr bwMode="auto">
            <a:xfrm>
              <a:off x="1586" y="835"/>
              <a:ext cx="2775" cy="250"/>
            </a:xfrm>
            <a:prstGeom prst="rect">
              <a:avLst/>
            </a:prstGeom>
            <a:noFill/>
            <a:ln w="12700">
              <a:noFill/>
              <a:miter lim="800000"/>
              <a:headEnd/>
              <a:tailEnd/>
            </a:ln>
            <a:effectLst/>
          </p:spPr>
          <p:txBody>
            <a:bodyPr wrap="none">
              <a:spAutoFit/>
            </a:bodyPr>
            <a:lstStyle/>
            <a:p>
              <a:pPr algn="l"/>
              <a:r>
                <a:rPr lang="en-US" sz="2000" b="0" i="1"/>
                <a:t>I</a:t>
              </a:r>
              <a:r>
                <a:rPr lang="en-US" sz="2000" b="0" i="1" baseline="-25000"/>
                <a:t>3</a:t>
              </a:r>
              <a:r>
                <a:rPr lang="en-US" sz="2000" b="0"/>
                <a:t>: </a:t>
              </a:r>
              <a:r>
                <a:rPr lang="en-US" sz="2000"/>
                <a:t>E é</a:t>
              </a:r>
              <a:r>
                <a:rPr lang="en-US" sz="2000" i="1"/>
                <a:t> </a:t>
              </a:r>
              <a:r>
                <a:rPr lang="en-US" sz="2000"/>
                <a:t>revelada como preferida a</a:t>
              </a:r>
              <a:r>
                <a:rPr lang="en-US" sz="2000" i="1"/>
                <a:t> </a:t>
              </a:r>
              <a:r>
                <a:rPr lang="en-US" sz="2000"/>
                <a:t>A</a:t>
              </a:r>
              <a:r>
                <a:rPr lang="en-US" sz="2000" i="1"/>
                <a:t> </a:t>
              </a:r>
            </a:p>
          </p:txBody>
        </p:sp>
        <p:sp>
          <p:nvSpPr>
            <p:cNvPr id="282676" name="Text Box 52"/>
            <p:cNvSpPr txBox="1">
              <a:spLocks noChangeArrowheads="1"/>
            </p:cNvSpPr>
            <p:nvPr/>
          </p:nvSpPr>
          <p:spPr bwMode="auto">
            <a:xfrm>
              <a:off x="3473" y="3319"/>
              <a:ext cx="1780" cy="442"/>
            </a:xfrm>
            <a:prstGeom prst="rect">
              <a:avLst/>
            </a:prstGeom>
            <a:noFill/>
            <a:ln w="12700">
              <a:noFill/>
              <a:miter lim="800000"/>
              <a:headEnd/>
              <a:tailEnd/>
            </a:ln>
            <a:effectLst/>
          </p:spPr>
          <p:txBody>
            <a:bodyPr wrap="none">
              <a:spAutoFit/>
            </a:bodyPr>
            <a:lstStyle/>
            <a:p>
              <a:pPr algn="l"/>
              <a:r>
                <a:rPr lang="en-US" sz="2000" i="1"/>
                <a:t>I</a:t>
              </a:r>
              <a:r>
                <a:rPr lang="en-US" sz="2000" i="1" baseline="-25000"/>
                <a:t>4</a:t>
              </a:r>
              <a:r>
                <a:rPr lang="en-US" sz="2000" i="1"/>
                <a:t>: </a:t>
              </a:r>
              <a:r>
                <a:rPr lang="en-US" sz="2000"/>
                <a:t>G é</a:t>
              </a:r>
              <a:r>
                <a:rPr lang="en-US" sz="2000" i="1"/>
                <a:t> </a:t>
              </a:r>
              <a:r>
                <a:rPr lang="en-US" sz="2000"/>
                <a:t>revelada como </a:t>
              </a:r>
            </a:p>
            <a:p>
              <a:pPr algn="l"/>
              <a:r>
                <a:rPr lang="en-US" sz="2000"/>
                <a:t>           preferida a</a:t>
              </a:r>
              <a:r>
                <a:rPr lang="en-US" sz="2000" i="1"/>
                <a:t> </a:t>
              </a:r>
              <a:r>
                <a:rPr lang="en-US" sz="2000"/>
                <a:t>A</a:t>
              </a:r>
            </a:p>
          </p:txBody>
        </p:sp>
      </p:grpSp>
      <p:sp>
        <p:nvSpPr>
          <p:cNvPr id="282689" name="Text Box 65"/>
          <p:cNvSpPr txBox="1">
            <a:spLocks noChangeArrowheads="1"/>
          </p:cNvSpPr>
          <p:nvPr/>
        </p:nvSpPr>
        <p:spPr bwMode="auto">
          <a:xfrm>
            <a:off x="180975" y="773113"/>
            <a:ext cx="87645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 quatro linhas do orçamento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2665"/>
                                        </p:tgtEl>
                                        <p:attrNameLst>
                                          <p:attrName>style.visibility</p:attrName>
                                        </p:attrNameLst>
                                      </p:cBhvr>
                                      <p:to>
                                        <p:strVal val="visible"/>
                                      </p:to>
                                    </p:set>
                                    <p:animEffect transition="in" filter="wipe(left)">
                                      <p:cBhvr>
                                        <p:cTn id="7" dur="500"/>
                                        <p:tgtEl>
                                          <p:spTgt spid="2826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2666"/>
                                        </p:tgtEl>
                                        <p:attrNameLst>
                                          <p:attrName>style.visibility</p:attrName>
                                        </p:attrNameLst>
                                      </p:cBhvr>
                                      <p:to>
                                        <p:strVal val="visible"/>
                                      </p:to>
                                    </p:set>
                                    <p:animEffect transition="in" filter="wipe(left)">
                                      <p:cBhvr>
                                        <p:cTn id="12" dur="500"/>
                                        <p:tgtEl>
                                          <p:spTgt spid="2826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2668"/>
                                        </p:tgtEl>
                                        <p:attrNameLst>
                                          <p:attrName>style.visibility</p:attrName>
                                        </p:attrNameLst>
                                      </p:cBhvr>
                                      <p:to>
                                        <p:strVal val="visible"/>
                                      </p:to>
                                    </p:set>
                                    <p:animEffect transition="in" filter="wipe(left)">
                                      <p:cBhvr>
                                        <p:cTn id="17" dur="500"/>
                                        <p:tgtEl>
                                          <p:spTgt spid="28266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2669"/>
                                        </p:tgtEl>
                                        <p:attrNameLst>
                                          <p:attrName>style.visibility</p:attrName>
                                        </p:attrNameLst>
                                      </p:cBhvr>
                                      <p:to>
                                        <p:strVal val="visible"/>
                                      </p:to>
                                    </p:set>
                                    <p:animEffect transition="in" filter="wipe(left)">
                                      <p:cBhvr>
                                        <p:cTn id="22" dur="500"/>
                                        <p:tgtEl>
                                          <p:spTgt spid="28266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2629"/>
                                        </p:tgtEl>
                                        <p:attrNameLst>
                                          <p:attrName>style.visibility</p:attrName>
                                        </p:attrNameLst>
                                      </p:cBhvr>
                                      <p:to>
                                        <p:strVal val="visible"/>
                                      </p:to>
                                    </p:set>
                                    <p:animEffect transition="in" filter="wipe(left)">
                                      <p:cBhvr>
                                        <p:cTn id="27" dur="500"/>
                                        <p:tgtEl>
                                          <p:spTgt spid="2826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82688"/>
                                        </p:tgtEl>
                                        <p:attrNameLst>
                                          <p:attrName>style.visibility</p:attrName>
                                        </p:attrNameLst>
                                      </p:cBhvr>
                                      <p:to>
                                        <p:strVal val="visible"/>
                                      </p:to>
                                    </p:set>
                                    <p:animEffect transition="in" filter="wipe(left)">
                                      <p:cBhvr>
                                        <p:cTn id="32" dur="500"/>
                                        <p:tgtEl>
                                          <p:spTgt spid="28268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82687"/>
                                        </p:tgtEl>
                                        <p:attrNameLst>
                                          <p:attrName>style.visibility</p:attrName>
                                        </p:attrNameLst>
                                      </p:cBhvr>
                                      <p:to>
                                        <p:strVal val="visible"/>
                                      </p:to>
                                    </p:set>
                                    <p:animEffect transition="in" filter="wipe(left)">
                                      <p:cBhvr>
                                        <p:cTn id="37" dur="500"/>
                                        <p:tgtEl>
                                          <p:spTgt spid="282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69043E6F-6788-43F2-A90D-E801E914877C}" type="slidenum">
              <a:rPr lang="en-US"/>
              <a:pPr/>
              <a:t>9</a:t>
            </a:fld>
            <a:endParaRPr lang="en-US" b="0">
              <a:latin typeface="Times New Roman" pitchFamily="18" charset="0"/>
            </a:endParaRPr>
          </a:p>
        </p:txBody>
      </p:sp>
      <p:sp>
        <p:nvSpPr>
          <p:cNvPr id="380930" name="Rectangle 1026"/>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80931" name="Rectangle 1027"/>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80932" name="Rectangle 1028"/>
          <p:cNvSpPr>
            <a:spLocks noGrp="1" noChangeArrowheads="1"/>
          </p:cNvSpPr>
          <p:nvPr>
            <p:ph type="title"/>
          </p:nvPr>
        </p:nvSpPr>
        <p:spPr>
          <a:xfrm>
            <a:off x="550863" y="190500"/>
            <a:ext cx="8288337" cy="781050"/>
          </a:xfrm>
          <a:noFill/>
          <a:ln/>
        </p:spPr>
        <p:txBody>
          <a:bodyPr/>
          <a:lstStyle/>
          <a:p>
            <a:r>
              <a:rPr lang="pt-BR"/>
              <a:t>Introdução</a:t>
            </a:r>
          </a:p>
        </p:txBody>
      </p:sp>
      <p:sp>
        <p:nvSpPr>
          <p:cNvPr id="380933" name="Rectangle 1029"/>
          <p:cNvSpPr>
            <a:spLocks noGrp="1" noChangeArrowheads="1"/>
          </p:cNvSpPr>
          <p:nvPr>
            <p:ph type="body" idx="1"/>
          </p:nvPr>
        </p:nvSpPr>
        <p:spPr>
          <a:noFill/>
          <a:ln/>
        </p:spPr>
        <p:txBody>
          <a:bodyPr/>
          <a:lstStyle/>
          <a:p>
            <a:pPr>
              <a:spcBef>
                <a:spcPct val="70000"/>
              </a:spcBef>
              <a:buFont typeface="Wingdings" pitchFamily="2" charset="2"/>
              <a:buNone/>
            </a:pPr>
            <a:r>
              <a:rPr lang="pt-BR"/>
              <a:t>	</a:t>
            </a:r>
          </a:p>
          <a:p>
            <a:pPr>
              <a:spcBef>
                <a:spcPct val="70000"/>
              </a:spcBef>
              <a:buFont typeface="Wingdings" pitchFamily="2" charset="2"/>
              <a:buNone/>
            </a:pPr>
            <a:r>
              <a:rPr lang="pt-BR"/>
              <a:t>2. Depois, abordaremos as </a:t>
            </a:r>
            <a:r>
              <a:rPr lang="pt-BR" i="1"/>
              <a:t>restrições orçamentárias</a:t>
            </a:r>
            <a:r>
              <a:rPr lang="pt-BR"/>
              <a:t>.</a:t>
            </a:r>
          </a:p>
          <a:p>
            <a:pPr>
              <a:spcBef>
                <a:spcPct val="70000"/>
              </a:spcBef>
              <a:buFont typeface="Wingdings" pitchFamily="2" charset="2"/>
              <a:buNone/>
            </a:pPr>
            <a:endParaRPr lang="pt-BR" sz="1000">
              <a:solidFill>
                <a:srgbClr val="6666FF"/>
              </a:solidFill>
            </a:endParaRPr>
          </a:p>
          <a:p>
            <a:pPr lvl="2">
              <a:spcBef>
                <a:spcPct val="35000"/>
              </a:spcBef>
            </a:pPr>
            <a:r>
              <a:rPr lang="pt-BR"/>
              <a:t>As pessoas têm rendas limitadas.</a:t>
            </a:r>
          </a:p>
        </p:txBody>
      </p:sp>
      <p:sp>
        <p:nvSpPr>
          <p:cNvPr id="380934" name="Text Box 1030"/>
          <p:cNvSpPr txBox="1">
            <a:spLocks noChangeArrowheads="1"/>
          </p:cNvSpPr>
          <p:nvPr/>
        </p:nvSpPr>
        <p:spPr bwMode="auto">
          <a:xfrm>
            <a:off x="257175" y="1427163"/>
            <a:ext cx="5614988"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Comportamento do consumidor</a:t>
            </a:r>
            <a:endParaRPr lang="en-US" sz="3200"/>
          </a:p>
        </p:txBody>
      </p:sp>
    </p:spTree>
  </p:cSld>
  <p:clrMapOvr>
    <a:masterClrMapping/>
  </p:clrMapOvr>
  <p:transition spd="med">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44" name="Espaço Reservado para Número de Slide 4"/>
          <p:cNvSpPr>
            <a:spLocks noGrp="1"/>
          </p:cNvSpPr>
          <p:nvPr>
            <p:ph type="sldNum" sz="quarter" idx="11"/>
          </p:nvPr>
        </p:nvSpPr>
        <p:spPr/>
        <p:txBody>
          <a:bodyPr/>
          <a:lstStyle/>
          <a:p>
            <a:r>
              <a:rPr lang="en-US"/>
              <a:t>Slide </a:t>
            </a:r>
            <a:fld id="{C8874D4A-BBE8-4F30-B4EA-B7560BD01019}" type="slidenum">
              <a:rPr lang="en-US"/>
              <a:pPr/>
              <a:t>90</a:t>
            </a:fld>
            <a:endParaRPr lang="en-US" b="0">
              <a:latin typeface="Times New Roman" pitchFamily="18" charset="0"/>
            </a:endParaRPr>
          </a:p>
        </p:txBody>
      </p:sp>
      <p:sp>
        <p:nvSpPr>
          <p:cNvPr id="434179" name="Rectangle 3"/>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4180" name="Rectangle 4"/>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4181" name="Rectangle 5"/>
          <p:cNvSpPr>
            <a:spLocks noChangeArrowheads="1"/>
          </p:cNvSpPr>
          <p:nvPr/>
        </p:nvSpPr>
        <p:spPr bwMode="auto">
          <a:xfrm>
            <a:off x="6507163" y="5724525"/>
            <a:ext cx="2374900" cy="514350"/>
          </a:xfrm>
          <a:prstGeom prst="rect">
            <a:avLst/>
          </a:prstGeom>
          <a:noFill/>
          <a:ln w="12700">
            <a:noFill/>
            <a:miter lim="800000"/>
            <a:headEnd/>
            <a:tailEnd/>
          </a:ln>
          <a:effectLst/>
        </p:spPr>
        <p:txBody>
          <a:bodyPr wrap="none" lIns="90488" tIns="44450" rIns="90488" bIns="44450">
            <a:spAutoFit/>
          </a:bodyPr>
          <a:lstStyle/>
          <a:p>
            <a:pPr algn="l"/>
            <a:r>
              <a:rPr lang="en-US" sz="1400"/>
              <a:t>Quantidade de exercícios </a:t>
            </a:r>
          </a:p>
          <a:p>
            <a:pPr algn="l"/>
            <a:r>
              <a:rPr lang="en-US" sz="1400"/>
              <a:t>(horas)</a:t>
            </a:r>
          </a:p>
        </p:txBody>
      </p:sp>
      <p:sp>
        <p:nvSpPr>
          <p:cNvPr id="434182" name="Line 6"/>
          <p:cNvSpPr>
            <a:spLocks noChangeShapeType="1"/>
          </p:cNvSpPr>
          <p:nvPr/>
        </p:nvSpPr>
        <p:spPr bwMode="auto">
          <a:xfrm>
            <a:off x="2316163" y="5932488"/>
            <a:ext cx="4195762" cy="0"/>
          </a:xfrm>
          <a:prstGeom prst="line">
            <a:avLst/>
          </a:prstGeom>
          <a:noFill/>
          <a:ln w="25400">
            <a:solidFill>
              <a:schemeClr val="tx1"/>
            </a:solidFill>
            <a:round/>
            <a:headEnd/>
            <a:tailEnd/>
          </a:ln>
          <a:effectLst/>
        </p:spPr>
        <p:txBody>
          <a:bodyPr wrap="none" anchor="ctr"/>
          <a:lstStyle/>
          <a:p>
            <a:endParaRPr lang="pt-BR"/>
          </a:p>
        </p:txBody>
      </p:sp>
      <p:sp>
        <p:nvSpPr>
          <p:cNvPr id="434183" name="Rectangle 7"/>
          <p:cNvSpPr>
            <a:spLocks noGrp="1" noChangeArrowheads="1"/>
          </p:cNvSpPr>
          <p:nvPr>
            <p:ph type="title"/>
          </p:nvPr>
        </p:nvSpPr>
        <p:spPr>
          <a:xfrm>
            <a:off x="550863" y="295275"/>
            <a:ext cx="8283575" cy="781050"/>
          </a:xfrm>
          <a:noFill/>
          <a:ln/>
        </p:spPr>
        <p:txBody>
          <a:bodyPr/>
          <a:lstStyle/>
          <a:p>
            <a:r>
              <a:rPr lang="pt-BR"/>
              <a:t>Preferência revelada</a:t>
            </a:r>
          </a:p>
        </p:txBody>
      </p:sp>
      <p:sp>
        <p:nvSpPr>
          <p:cNvPr id="434184" name="Rectangle 8"/>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4185" name="Rectangle 9"/>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4186" name="Rectangle 10"/>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434187" name="Rectangle 11"/>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434188" name="Line 12"/>
          <p:cNvSpPr>
            <a:spLocks noChangeShapeType="1"/>
          </p:cNvSpPr>
          <p:nvPr/>
        </p:nvSpPr>
        <p:spPr bwMode="auto">
          <a:xfrm>
            <a:off x="2297113" y="1758950"/>
            <a:ext cx="0" cy="4184650"/>
          </a:xfrm>
          <a:prstGeom prst="line">
            <a:avLst/>
          </a:prstGeom>
          <a:noFill/>
          <a:ln w="25400">
            <a:solidFill>
              <a:schemeClr val="tx1"/>
            </a:solidFill>
            <a:round/>
            <a:headEnd/>
            <a:tailEnd/>
          </a:ln>
          <a:effectLst/>
        </p:spPr>
        <p:txBody>
          <a:bodyPr wrap="none" anchor="ctr"/>
          <a:lstStyle/>
          <a:p>
            <a:endParaRPr lang="pt-BR"/>
          </a:p>
        </p:txBody>
      </p:sp>
      <p:sp>
        <p:nvSpPr>
          <p:cNvPr id="434189" name="Rectangle 13"/>
          <p:cNvSpPr>
            <a:spLocks noChangeArrowheads="1"/>
          </p:cNvSpPr>
          <p:nvPr/>
        </p:nvSpPr>
        <p:spPr bwMode="auto">
          <a:xfrm>
            <a:off x="1130300" y="1630363"/>
            <a:ext cx="1046163" cy="939800"/>
          </a:xfrm>
          <a:prstGeom prst="rect">
            <a:avLst/>
          </a:prstGeom>
          <a:noFill/>
          <a:ln w="12700">
            <a:noFill/>
            <a:miter lim="800000"/>
            <a:headEnd/>
            <a:tailEnd/>
          </a:ln>
          <a:effectLst/>
        </p:spPr>
        <p:txBody>
          <a:bodyPr wrap="none" lIns="90488" tIns="44450" rIns="90488" bIns="44450">
            <a:spAutoFit/>
          </a:bodyPr>
          <a:lstStyle/>
          <a:p>
            <a:pPr algn="r"/>
            <a:r>
              <a:rPr lang="en-US" sz="1400"/>
              <a:t>Outras</a:t>
            </a:r>
          </a:p>
          <a:p>
            <a:pPr algn="r"/>
            <a:r>
              <a:rPr lang="en-US" sz="1400"/>
              <a:t>atividades</a:t>
            </a:r>
          </a:p>
          <a:p>
            <a:pPr algn="r"/>
            <a:r>
              <a:rPr lang="en-US" sz="1400"/>
              <a:t>de lazer</a:t>
            </a:r>
          </a:p>
          <a:p>
            <a:pPr algn="r"/>
            <a:r>
              <a:rPr lang="en-US" sz="1400"/>
              <a:t>($)</a:t>
            </a:r>
            <a:endParaRPr lang="en-US" sz="1600"/>
          </a:p>
        </p:txBody>
      </p:sp>
      <p:sp>
        <p:nvSpPr>
          <p:cNvPr id="434225" name="Rectangle 49"/>
          <p:cNvSpPr>
            <a:spLocks noChangeArrowheads="1"/>
          </p:cNvSpPr>
          <p:nvPr/>
        </p:nvSpPr>
        <p:spPr bwMode="auto">
          <a:xfrm>
            <a:off x="1946275" y="5895975"/>
            <a:ext cx="307975" cy="363538"/>
          </a:xfrm>
          <a:prstGeom prst="rect">
            <a:avLst/>
          </a:prstGeom>
          <a:noFill/>
          <a:ln w="12700">
            <a:noFill/>
            <a:miter lim="800000"/>
            <a:headEnd/>
            <a:tailEnd/>
          </a:ln>
          <a:effectLst/>
        </p:spPr>
        <p:txBody>
          <a:bodyPr wrap="none" lIns="90488" tIns="44450" rIns="90488" bIns="44450">
            <a:spAutoFit/>
          </a:bodyPr>
          <a:lstStyle/>
          <a:p>
            <a:pPr algn="r"/>
            <a:r>
              <a:rPr lang="en-US"/>
              <a:t>0</a:t>
            </a:r>
            <a:endParaRPr lang="en-US" i="1"/>
          </a:p>
        </p:txBody>
      </p:sp>
      <p:sp>
        <p:nvSpPr>
          <p:cNvPr id="434226" name="Rectangle 50"/>
          <p:cNvSpPr>
            <a:spLocks noChangeArrowheads="1"/>
          </p:cNvSpPr>
          <p:nvPr/>
        </p:nvSpPr>
        <p:spPr bwMode="auto">
          <a:xfrm>
            <a:off x="3233738" y="5899150"/>
            <a:ext cx="434975" cy="363538"/>
          </a:xfrm>
          <a:prstGeom prst="rect">
            <a:avLst/>
          </a:prstGeom>
          <a:noFill/>
          <a:ln w="12700">
            <a:noFill/>
            <a:miter lim="800000"/>
            <a:headEnd/>
            <a:tailEnd/>
          </a:ln>
          <a:effectLst/>
        </p:spPr>
        <p:txBody>
          <a:bodyPr wrap="none" lIns="90488" tIns="44450" rIns="90488" bIns="44450">
            <a:spAutoFit/>
          </a:bodyPr>
          <a:lstStyle/>
          <a:p>
            <a:pPr algn="r"/>
            <a:r>
              <a:rPr lang="en-US"/>
              <a:t>25</a:t>
            </a:r>
            <a:endParaRPr lang="en-US" i="1"/>
          </a:p>
        </p:txBody>
      </p:sp>
      <p:sp>
        <p:nvSpPr>
          <p:cNvPr id="434227" name="Rectangle 51"/>
          <p:cNvSpPr>
            <a:spLocks noChangeArrowheads="1"/>
          </p:cNvSpPr>
          <p:nvPr/>
        </p:nvSpPr>
        <p:spPr bwMode="auto">
          <a:xfrm>
            <a:off x="4438650" y="5899150"/>
            <a:ext cx="434975" cy="363538"/>
          </a:xfrm>
          <a:prstGeom prst="rect">
            <a:avLst/>
          </a:prstGeom>
          <a:noFill/>
          <a:ln w="12700">
            <a:noFill/>
            <a:miter lim="800000"/>
            <a:headEnd/>
            <a:tailEnd/>
          </a:ln>
          <a:effectLst/>
        </p:spPr>
        <p:txBody>
          <a:bodyPr wrap="none" lIns="90488" tIns="44450" rIns="90488" bIns="44450">
            <a:spAutoFit/>
          </a:bodyPr>
          <a:lstStyle/>
          <a:p>
            <a:pPr algn="r"/>
            <a:r>
              <a:rPr lang="en-US"/>
              <a:t>50</a:t>
            </a:r>
            <a:endParaRPr lang="en-US" i="1"/>
          </a:p>
        </p:txBody>
      </p:sp>
      <p:sp>
        <p:nvSpPr>
          <p:cNvPr id="434228" name="Rectangle 52"/>
          <p:cNvSpPr>
            <a:spLocks noChangeArrowheads="1"/>
          </p:cNvSpPr>
          <p:nvPr/>
        </p:nvSpPr>
        <p:spPr bwMode="auto">
          <a:xfrm>
            <a:off x="5645150" y="5899150"/>
            <a:ext cx="434975" cy="363538"/>
          </a:xfrm>
          <a:prstGeom prst="rect">
            <a:avLst/>
          </a:prstGeom>
          <a:noFill/>
          <a:ln w="12700">
            <a:noFill/>
            <a:miter lim="800000"/>
            <a:headEnd/>
            <a:tailEnd/>
          </a:ln>
          <a:effectLst/>
        </p:spPr>
        <p:txBody>
          <a:bodyPr wrap="none" lIns="90488" tIns="44450" rIns="90488" bIns="44450">
            <a:spAutoFit/>
          </a:bodyPr>
          <a:lstStyle/>
          <a:p>
            <a:pPr algn="r"/>
            <a:r>
              <a:rPr lang="en-US"/>
              <a:t>75</a:t>
            </a:r>
            <a:endParaRPr lang="en-US" i="1"/>
          </a:p>
        </p:txBody>
      </p:sp>
      <p:sp>
        <p:nvSpPr>
          <p:cNvPr id="434229" name="Rectangle 53"/>
          <p:cNvSpPr>
            <a:spLocks noChangeArrowheads="1"/>
          </p:cNvSpPr>
          <p:nvPr/>
        </p:nvSpPr>
        <p:spPr bwMode="auto">
          <a:xfrm>
            <a:off x="1819275" y="5164138"/>
            <a:ext cx="434975" cy="363537"/>
          </a:xfrm>
          <a:prstGeom prst="rect">
            <a:avLst/>
          </a:prstGeom>
          <a:noFill/>
          <a:ln w="12700">
            <a:noFill/>
            <a:miter lim="800000"/>
            <a:headEnd/>
            <a:tailEnd/>
          </a:ln>
          <a:effectLst/>
        </p:spPr>
        <p:txBody>
          <a:bodyPr wrap="none" lIns="90488" tIns="44450" rIns="90488" bIns="44450">
            <a:spAutoFit/>
          </a:bodyPr>
          <a:lstStyle/>
          <a:p>
            <a:pPr algn="r"/>
            <a:r>
              <a:rPr lang="en-US"/>
              <a:t>20</a:t>
            </a:r>
            <a:endParaRPr lang="en-US" i="1"/>
          </a:p>
        </p:txBody>
      </p:sp>
      <p:sp>
        <p:nvSpPr>
          <p:cNvPr id="434230" name="Rectangle 54"/>
          <p:cNvSpPr>
            <a:spLocks noChangeArrowheads="1"/>
          </p:cNvSpPr>
          <p:nvPr/>
        </p:nvSpPr>
        <p:spPr bwMode="auto">
          <a:xfrm>
            <a:off x="1819275" y="4537075"/>
            <a:ext cx="434975" cy="363538"/>
          </a:xfrm>
          <a:prstGeom prst="rect">
            <a:avLst/>
          </a:prstGeom>
          <a:noFill/>
          <a:ln w="12700">
            <a:noFill/>
            <a:miter lim="800000"/>
            <a:headEnd/>
            <a:tailEnd/>
          </a:ln>
          <a:effectLst/>
        </p:spPr>
        <p:txBody>
          <a:bodyPr wrap="none" lIns="90488" tIns="44450" rIns="90488" bIns="44450">
            <a:spAutoFit/>
          </a:bodyPr>
          <a:lstStyle/>
          <a:p>
            <a:pPr algn="r"/>
            <a:r>
              <a:rPr lang="en-US"/>
              <a:t>40</a:t>
            </a:r>
            <a:endParaRPr lang="en-US" i="1"/>
          </a:p>
        </p:txBody>
      </p:sp>
      <p:sp>
        <p:nvSpPr>
          <p:cNvPr id="434231" name="Rectangle 55"/>
          <p:cNvSpPr>
            <a:spLocks noChangeArrowheads="1"/>
          </p:cNvSpPr>
          <p:nvPr/>
        </p:nvSpPr>
        <p:spPr bwMode="auto">
          <a:xfrm>
            <a:off x="1819275" y="3910013"/>
            <a:ext cx="434975" cy="363537"/>
          </a:xfrm>
          <a:prstGeom prst="rect">
            <a:avLst/>
          </a:prstGeom>
          <a:noFill/>
          <a:ln w="12700">
            <a:noFill/>
            <a:miter lim="800000"/>
            <a:headEnd/>
            <a:tailEnd/>
          </a:ln>
          <a:effectLst/>
        </p:spPr>
        <p:txBody>
          <a:bodyPr wrap="none" lIns="90488" tIns="44450" rIns="90488" bIns="44450">
            <a:spAutoFit/>
          </a:bodyPr>
          <a:lstStyle/>
          <a:p>
            <a:pPr algn="r"/>
            <a:r>
              <a:rPr lang="en-US"/>
              <a:t>60</a:t>
            </a:r>
            <a:endParaRPr lang="en-US" i="1"/>
          </a:p>
        </p:txBody>
      </p:sp>
      <p:sp>
        <p:nvSpPr>
          <p:cNvPr id="434232" name="Rectangle 56"/>
          <p:cNvSpPr>
            <a:spLocks noChangeArrowheads="1"/>
          </p:cNvSpPr>
          <p:nvPr/>
        </p:nvSpPr>
        <p:spPr bwMode="auto">
          <a:xfrm>
            <a:off x="1819275" y="3282950"/>
            <a:ext cx="434975" cy="363538"/>
          </a:xfrm>
          <a:prstGeom prst="rect">
            <a:avLst/>
          </a:prstGeom>
          <a:noFill/>
          <a:ln w="12700">
            <a:noFill/>
            <a:miter lim="800000"/>
            <a:headEnd/>
            <a:tailEnd/>
          </a:ln>
          <a:effectLst/>
        </p:spPr>
        <p:txBody>
          <a:bodyPr wrap="none" lIns="90488" tIns="44450" rIns="90488" bIns="44450">
            <a:spAutoFit/>
          </a:bodyPr>
          <a:lstStyle/>
          <a:p>
            <a:pPr algn="r"/>
            <a:r>
              <a:rPr lang="en-US"/>
              <a:t>80</a:t>
            </a:r>
            <a:endParaRPr lang="en-US" i="1"/>
          </a:p>
        </p:txBody>
      </p:sp>
      <p:sp>
        <p:nvSpPr>
          <p:cNvPr id="434233" name="Rectangle 57"/>
          <p:cNvSpPr>
            <a:spLocks noChangeArrowheads="1"/>
          </p:cNvSpPr>
          <p:nvPr/>
        </p:nvSpPr>
        <p:spPr bwMode="auto">
          <a:xfrm>
            <a:off x="1692275" y="2655888"/>
            <a:ext cx="561975" cy="363537"/>
          </a:xfrm>
          <a:prstGeom prst="rect">
            <a:avLst/>
          </a:prstGeom>
          <a:noFill/>
          <a:ln w="12700">
            <a:noFill/>
            <a:miter lim="800000"/>
            <a:headEnd/>
            <a:tailEnd/>
          </a:ln>
          <a:effectLst/>
        </p:spPr>
        <p:txBody>
          <a:bodyPr wrap="none" lIns="90488" tIns="44450" rIns="90488" bIns="44450">
            <a:spAutoFit/>
          </a:bodyPr>
          <a:lstStyle/>
          <a:p>
            <a:pPr algn="r"/>
            <a:r>
              <a:rPr lang="en-US"/>
              <a:t>100</a:t>
            </a:r>
            <a:endParaRPr lang="en-US" i="1"/>
          </a:p>
        </p:txBody>
      </p:sp>
      <p:grpSp>
        <p:nvGrpSpPr>
          <p:cNvPr id="434249" name="Group 73"/>
          <p:cNvGrpSpPr>
            <a:grpSpLocks/>
          </p:cNvGrpSpPr>
          <p:nvPr/>
        </p:nvGrpSpPr>
        <p:grpSpPr bwMode="auto">
          <a:xfrm>
            <a:off x="2222500" y="2536825"/>
            <a:ext cx="1541463" cy="3371850"/>
            <a:chOff x="1400" y="1598"/>
            <a:chExt cx="971" cy="2124"/>
          </a:xfrm>
        </p:grpSpPr>
        <p:sp>
          <p:nvSpPr>
            <p:cNvPr id="434203" name="Line 27"/>
            <p:cNvSpPr>
              <a:spLocks noChangeShapeType="1"/>
            </p:cNvSpPr>
            <p:nvPr/>
          </p:nvSpPr>
          <p:spPr bwMode="auto">
            <a:xfrm>
              <a:off x="1438" y="1794"/>
              <a:ext cx="704" cy="1923"/>
            </a:xfrm>
            <a:prstGeom prst="line">
              <a:avLst/>
            </a:prstGeom>
            <a:noFill/>
            <a:ln w="50800">
              <a:solidFill>
                <a:srgbClr val="0000CC"/>
              </a:solidFill>
              <a:round/>
              <a:headEnd/>
              <a:tailEnd/>
            </a:ln>
            <a:effectLst/>
          </p:spPr>
          <p:txBody>
            <a:bodyPr wrap="none" anchor="ctr"/>
            <a:lstStyle/>
            <a:p>
              <a:endParaRPr lang="pt-BR"/>
            </a:p>
          </p:txBody>
        </p:sp>
        <p:sp>
          <p:nvSpPr>
            <p:cNvPr id="434204" name="Rectangle 28"/>
            <p:cNvSpPr>
              <a:spLocks noChangeArrowheads="1"/>
            </p:cNvSpPr>
            <p:nvPr/>
          </p:nvSpPr>
          <p:spPr bwMode="auto">
            <a:xfrm>
              <a:off x="2155" y="3474"/>
              <a:ext cx="216" cy="248"/>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baseline="-25000"/>
                <a:t>1</a:t>
              </a:r>
              <a:endParaRPr lang="en-US" sz="2000" i="1" baseline="-25000"/>
            </a:p>
          </p:txBody>
        </p:sp>
        <p:sp>
          <p:nvSpPr>
            <p:cNvPr id="434243" name="Rectangle 67"/>
            <p:cNvSpPr>
              <a:spLocks noChangeArrowheads="1"/>
            </p:cNvSpPr>
            <p:nvPr/>
          </p:nvSpPr>
          <p:spPr bwMode="auto">
            <a:xfrm>
              <a:off x="1445" y="1598"/>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C</a:t>
              </a:r>
            </a:p>
          </p:txBody>
        </p:sp>
        <p:sp>
          <p:nvSpPr>
            <p:cNvPr id="434244" name="Oval 68"/>
            <p:cNvSpPr>
              <a:spLocks noChangeArrowheads="1"/>
            </p:cNvSpPr>
            <p:nvPr/>
          </p:nvSpPr>
          <p:spPr bwMode="auto">
            <a:xfrm>
              <a:off x="1400" y="1777"/>
              <a:ext cx="89" cy="89"/>
            </a:xfrm>
            <a:prstGeom prst="ellipse">
              <a:avLst/>
            </a:prstGeom>
            <a:solidFill>
              <a:schemeClr val="tx2"/>
            </a:solidFill>
            <a:ln w="12700">
              <a:solidFill>
                <a:schemeClr val="tx1"/>
              </a:solidFill>
              <a:round/>
              <a:headEnd/>
              <a:tailEnd/>
            </a:ln>
            <a:effectLst/>
          </p:spPr>
          <p:txBody>
            <a:bodyPr anchor="ctr">
              <a:spAutoFit/>
            </a:bodyPr>
            <a:lstStyle/>
            <a:p>
              <a:endParaRPr lang="pt-BR"/>
            </a:p>
          </p:txBody>
        </p:sp>
      </p:grpSp>
      <p:sp>
        <p:nvSpPr>
          <p:cNvPr id="434234" name="Line 58"/>
          <p:cNvSpPr>
            <a:spLocks noChangeShapeType="1"/>
          </p:cNvSpPr>
          <p:nvPr/>
        </p:nvSpPr>
        <p:spPr bwMode="auto">
          <a:xfrm>
            <a:off x="2335213" y="3748088"/>
            <a:ext cx="3146425" cy="2154237"/>
          </a:xfrm>
          <a:prstGeom prst="line">
            <a:avLst/>
          </a:prstGeom>
          <a:noFill/>
          <a:ln w="50800">
            <a:solidFill>
              <a:srgbClr val="00CCFF"/>
            </a:solidFill>
            <a:prstDash val="dash"/>
            <a:round/>
            <a:headEnd/>
            <a:tailEnd/>
          </a:ln>
          <a:effectLst/>
        </p:spPr>
        <p:txBody>
          <a:bodyPr wrap="none" anchor="ctr"/>
          <a:lstStyle/>
          <a:p>
            <a:endParaRPr lang="pt-BR"/>
          </a:p>
        </p:txBody>
      </p:sp>
      <p:sp>
        <p:nvSpPr>
          <p:cNvPr id="434235" name="Rectangle 59"/>
          <p:cNvSpPr>
            <a:spLocks noChangeArrowheads="1"/>
          </p:cNvSpPr>
          <p:nvPr/>
        </p:nvSpPr>
        <p:spPr bwMode="auto">
          <a:xfrm>
            <a:off x="5430838" y="5514975"/>
            <a:ext cx="342900" cy="393700"/>
          </a:xfrm>
          <a:prstGeom prst="rect">
            <a:avLst/>
          </a:prstGeom>
          <a:noFill/>
          <a:ln w="12700">
            <a:noFill/>
            <a:miter lim="800000"/>
            <a:headEnd/>
            <a:tailEnd/>
          </a:ln>
          <a:effectLst/>
        </p:spPr>
        <p:txBody>
          <a:bodyPr wrap="none" lIns="90488" tIns="44450" rIns="90488" bIns="44450">
            <a:spAutoFit/>
          </a:bodyPr>
          <a:lstStyle/>
          <a:p>
            <a:pPr algn="l"/>
            <a:r>
              <a:rPr lang="en-US" sz="2000" i="1"/>
              <a:t>l</a:t>
            </a:r>
            <a:r>
              <a:rPr lang="en-US" sz="2000" baseline="-25000"/>
              <a:t>2</a:t>
            </a:r>
            <a:endParaRPr lang="en-US" sz="2000" i="1" baseline="-25000"/>
          </a:p>
        </p:txBody>
      </p:sp>
      <p:sp>
        <p:nvSpPr>
          <p:cNvPr id="434237" name="Freeform 61"/>
          <p:cNvSpPr>
            <a:spLocks/>
          </p:cNvSpPr>
          <p:nvPr/>
        </p:nvSpPr>
        <p:spPr bwMode="auto">
          <a:xfrm rot="-1864428">
            <a:off x="3240088" y="3417888"/>
            <a:ext cx="693737" cy="1816100"/>
          </a:xfrm>
          <a:custGeom>
            <a:avLst/>
            <a:gdLst/>
            <a:ahLst/>
            <a:cxnLst>
              <a:cxn ang="0">
                <a:pos x="15" y="0"/>
              </a:cxn>
              <a:cxn ang="0">
                <a:pos x="70" y="500"/>
              </a:cxn>
              <a:cxn ang="0">
                <a:pos x="437" y="989"/>
              </a:cxn>
            </a:cxnLst>
            <a:rect l="0" t="0" r="r" b="b"/>
            <a:pathLst>
              <a:path w="437" h="989">
                <a:moveTo>
                  <a:pt x="15" y="0"/>
                </a:moveTo>
                <a:cubicBezTo>
                  <a:pt x="7" y="167"/>
                  <a:pt x="0" y="335"/>
                  <a:pt x="70" y="500"/>
                </a:cubicBezTo>
                <a:cubicBezTo>
                  <a:pt x="140" y="665"/>
                  <a:pt x="288" y="827"/>
                  <a:pt x="437" y="989"/>
                </a:cubicBezTo>
              </a:path>
            </a:pathLst>
          </a:custGeom>
          <a:noFill/>
          <a:ln w="57150" cap="flat" cmpd="sng">
            <a:solidFill>
              <a:srgbClr val="FF3300"/>
            </a:solidFill>
            <a:prstDash val="dash"/>
            <a:round/>
            <a:headEnd type="none" w="med" len="med"/>
            <a:tailEnd type="none" w="med" len="med"/>
          </a:ln>
          <a:effectLst/>
        </p:spPr>
        <p:txBody>
          <a:bodyPr anchor="ctr">
            <a:spAutoFit/>
          </a:bodyPr>
          <a:lstStyle/>
          <a:p>
            <a:endParaRPr lang="pt-BR"/>
          </a:p>
        </p:txBody>
      </p:sp>
      <p:sp>
        <p:nvSpPr>
          <p:cNvPr id="434239" name="Rectangle 63"/>
          <p:cNvSpPr>
            <a:spLocks noChangeArrowheads="1"/>
          </p:cNvSpPr>
          <p:nvPr/>
        </p:nvSpPr>
        <p:spPr bwMode="auto">
          <a:xfrm>
            <a:off x="4373563" y="4597400"/>
            <a:ext cx="457200" cy="393700"/>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baseline="-25000"/>
              <a:t>2</a:t>
            </a:r>
            <a:endParaRPr lang="en-US" sz="2000" i="1" baseline="-25000"/>
          </a:p>
        </p:txBody>
      </p:sp>
      <p:sp>
        <p:nvSpPr>
          <p:cNvPr id="434242" name="Rectangle 66"/>
          <p:cNvSpPr>
            <a:spLocks noChangeArrowheads="1"/>
          </p:cNvSpPr>
          <p:nvPr/>
        </p:nvSpPr>
        <p:spPr bwMode="auto">
          <a:xfrm>
            <a:off x="3475038" y="4122738"/>
            <a:ext cx="365125" cy="393700"/>
          </a:xfrm>
          <a:prstGeom prst="rect">
            <a:avLst/>
          </a:prstGeom>
          <a:noFill/>
          <a:ln w="12700">
            <a:noFill/>
            <a:miter lim="800000"/>
            <a:headEnd/>
            <a:tailEnd/>
          </a:ln>
          <a:effectLst/>
        </p:spPr>
        <p:txBody>
          <a:bodyPr wrap="none" lIns="90488" tIns="44450" rIns="90488" bIns="44450">
            <a:spAutoFit/>
          </a:bodyPr>
          <a:lstStyle/>
          <a:p>
            <a:pPr algn="l"/>
            <a:r>
              <a:rPr lang="en-US" sz="2000" i="1"/>
              <a:t>B</a:t>
            </a:r>
          </a:p>
        </p:txBody>
      </p:sp>
      <p:sp>
        <p:nvSpPr>
          <p:cNvPr id="434246" name="Oval 70"/>
          <p:cNvSpPr>
            <a:spLocks noChangeArrowheads="1"/>
          </p:cNvSpPr>
          <p:nvPr/>
        </p:nvSpPr>
        <p:spPr bwMode="auto">
          <a:xfrm>
            <a:off x="3403600" y="4460875"/>
            <a:ext cx="141288" cy="141288"/>
          </a:xfrm>
          <a:prstGeom prst="ellipse">
            <a:avLst/>
          </a:prstGeom>
          <a:solidFill>
            <a:schemeClr val="tx2"/>
          </a:solidFill>
          <a:ln w="12700">
            <a:solidFill>
              <a:schemeClr val="tx1"/>
            </a:solidFill>
            <a:round/>
            <a:headEnd/>
            <a:tailEnd/>
          </a:ln>
          <a:effectLst/>
        </p:spPr>
        <p:txBody>
          <a:bodyPr anchor="ctr">
            <a:spAutoFit/>
          </a:bodyPr>
          <a:lstStyle/>
          <a:p>
            <a:endParaRPr lang="pt-BR"/>
          </a:p>
        </p:txBody>
      </p:sp>
      <p:sp>
        <p:nvSpPr>
          <p:cNvPr id="434248" name="Text Box 72"/>
          <p:cNvSpPr txBox="1">
            <a:spLocks noChangeArrowheads="1"/>
          </p:cNvSpPr>
          <p:nvPr/>
        </p:nvSpPr>
        <p:spPr bwMode="auto">
          <a:xfrm>
            <a:off x="4889500" y="3443288"/>
            <a:ext cx="4254500" cy="1327150"/>
          </a:xfrm>
          <a:prstGeom prst="rect">
            <a:avLst/>
          </a:prstGeom>
          <a:solidFill>
            <a:schemeClr val="hlink"/>
          </a:solidFill>
          <a:ln w="12700">
            <a:solidFill>
              <a:schemeClr val="tx1"/>
            </a:solidFill>
            <a:miter lim="800000"/>
            <a:headEnd/>
            <a:tailEnd/>
          </a:ln>
          <a:effectLst/>
        </p:spPr>
        <p:txBody>
          <a:bodyPr wrap="none">
            <a:spAutoFit/>
          </a:bodyPr>
          <a:lstStyle/>
          <a:p>
            <a:pPr algn="l">
              <a:buFontTx/>
              <a:buChar char="•"/>
            </a:pPr>
            <a:r>
              <a:rPr lang="en-US" sz="1600"/>
              <a:t>A taxa de utilização do clube muda para</a:t>
            </a:r>
          </a:p>
          <a:p>
            <a:pPr algn="l"/>
            <a:r>
              <a:rPr lang="en-US" sz="1600"/>
              <a:t>$1/hora + $30/semana</a:t>
            </a:r>
          </a:p>
          <a:p>
            <a:pPr algn="l">
              <a:buFontTx/>
              <a:buChar char="•"/>
            </a:pPr>
            <a:r>
              <a:rPr lang="en-US" sz="1600"/>
              <a:t>Nova linha do orçamento </a:t>
            </a:r>
            <a:r>
              <a:rPr lang="en-US" sz="1600" i="1"/>
              <a:t>I</a:t>
            </a:r>
            <a:r>
              <a:rPr lang="en-US" sz="1600" i="1" baseline="-25000"/>
              <a:t>2</a:t>
            </a:r>
            <a:r>
              <a:rPr lang="en-US" sz="1600"/>
              <a:t> &amp; nova cesta </a:t>
            </a:r>
          </a:p>
          <a:p>
            <a:pPr algn="l"/>
            <a:r>
              <a:rPr lang="en-US" sz="1600"/>
              <a:t>escolhida </a:t>
            </a:r>
            <a:r>
              <a:rPr lang="en-US" sz="1600" i="1"/>
              <a:t>B</a:t>
            </a:r>
          </a:p>
          <a:p>
            <a:pPr algn="l">
              <a:buFontTx/>
              <a:buChar char="•"/>
            </a:pPr>
            <a:r>
              <a:rPr lang="en-US" sz="1600"/>
              <a:t>Preferência revelada de </a:t>
            </a:r>
            <a:r>
              <a:rPr lang="en-US" sz="1600" i="1"/>
              <a:t>B </a:t>
            </a:r>
            <a:r>
              <a:rPr lang="en-US" sz="1600"/>
              <a:t>em relação a A</a:t>
            </a:r>
          </a:p>
        </p:txBody>
      </p:sp>
      <p:grpSp>
        <p:nvGrpSpPr>
          <p:cNvPr id="434257" name="Group 81"/>
          <p:cNvGrpSpPr>
            <a:grpSpLocks/>
          </p:cNvGrpSpPr>
          <p:nvPr/>
        </p:nvGrpSpPr>
        <p:grpSpPr bwMode="auto">
          <a:xfrm>
            <a:off x="2346325" y="2998788"/>
            <a:ext cx="1338263" cy="1992312"/>
            <a:chOff x="1478" y="1889"/>
            <a:chExt cx="843" cy="1255"/>
          </a:xfrm>
        </p:grpSpPr>
        <p:grpSp>
          <p:nvGrpSpPr>
            <p:cNvPr id="434256" name="Group 80"/>
            <p:cNvGrpSpPr>
              <a:grpSpLocks/>
            </p:cNvGrpSpPr>
            <p:nvPr/>
          </p:nvGrpSpPr>
          <p:grpSpPr bwMode="auto">
            <a:xfrm>
              <a:off x="1478" y="1889"/>
              <a:ext cx="843" cy="1255"/>
              <a:chOff x="1478" y="1889"/>
              <a:chExt cx="843" cy="1255"/>
            </a:xfrm>
          </p:grpSpPr>
          <p:sp>
            <p:nvSpPr>
              <p:cNvPr id="434236" name="Freeform 60"/>
              <p:cNvSpPr>
                <a:spLocks/>
              </p:cNvSpPr>
              <p:nvPr/>
            </p:nvSpPr>
            <p:spPr bwMode="auto">
              <a:xfrm>
                <a:off x="1619" y="1889"/>
                <a:ext cx="437" cy="1144"/>
              </a:xfrm>
              <a:custGeom>
                <a:avLst/>
                <a:gdLst/>
                <a:ahLst/>
                <a:cxnLst>
                  <a:cxn ang="0">
                    <a:pos x="15" y="0"/>
                  </a:cxn>
                  <a:cxn ang="0">
                    <a:pos x="70" y="500"/>
                  </a:cxn>
                  <a:cxn ang="0">
                    <a:pos x="437" y="989"/>
                  </a:cxn>
                </a:cxnLst>
                <a:rect l="0" t="0" r="r" b="b"/>
                <a:pathLst>
                  <a:path w="437" h="989">
                    <a:moveTo>
                      <a:pt x="15" y="0"/>
                    </a:moveTo>
                    <a:cubicBezTo>
                      <a:pt x="7" y="167"/>
                      <a:pt x="0" y="335"/>
                      <a:pt x="70" y="500"/>
                    </a:cubicBezTo>
                    <a:cubicBezTo>
                      <a:pt x="140" y="665"/>
                      <a:pt x="288" y="827"/>
                      <a:pt x="437" y="989"/>
                    </a:cubicBezTo>
                  </a:path>
                </a:pathLst>
              </a:custGeom>
              <a:noFill/>
              <a:ln w="57150" cap="flat" cmpd="sng">
                <a:solidFill>
                  <a:srgbClr val="FF3300"/>
                </a:solidFill>
                <a:prstDash val="solid"/>
                <a:round/>
                <a:headEnd type="none" w="med" len="med"/>
                <a:tailEnd type="none" w="med" len="med"/>
              </a:ln>
              <a:effectLst/>
            </p:spPr>
            <p:txBody>
              <a:bodyPr anchor="ctr">
                <a:spAutoFit/>
              </a:bodyPr>
              <a:lstStyle/>
              <a:p>
                <a:endParaRPr lang="pt-BR"/>
              </a:p>
            </p:txBody>
          </p:sp>
          <p:sp>
            <p:nvSpPr>
              <p:cNvPr id="434240" name="Rectangle 64"/>
              <p:cNvSpPr>
                <a:spLocks noChangeArrowheads="1"/>
              </p:cNvSpPr>
              <p:nvPr/>
            </p:nvSpPr>
            <p:spPr bwMode="auto">
              <a:xfrm>
                <a:off x="2033" y="2896"/>
                <a:ext cx="288" cy="248"/>
              </a:xfrm>
              <a:prstGeom prst="rect">
                <a:avLst/>
              </a:prstGeom>
              <a:noFill/>
              <a:ln w="12700">
                <a:noFill/>
                <a:miter lim="800000"/>
                <a:headEnd/>
                <a:tailEnd/>
              </a:ln>
              <a:effectLst/>
            </p:spPr>
            <p:txBody>
              <a:bodyPr wrap="none" lIns="90488" tIns="44450" rIns="90488" bIns="44450">
                <a:spAutoFit/>
              </a:bodyPr>
              <a:lstStyle/>
              <a:p>
                <a:pPr algn="l"/>
                <a:r>
                  <a:rPr lang="en-US" sz="2000" i="1"/>
                  <a:t>U</a:t>
                </a:r>
                <a:r>
                  <a:rPr lang="en-US" sz="2000" baseline="-25000"/>
                  <a:t>1</a:t>
                </a:r>
                <a:endParaRPr lang="en-US" sz="2000" i="1" baseline="-25000"/>
              </a:p>
            </p:txBody>
          </p:sp>
          <p:sp>
            <p:nvSpPr>
              <p:cNvPr id="434241" name="Rectangle 65"/>
              <p:cNvSpPr>
                <a:spLocks noChangeArrowheads="1"/>
              </p:cNvSpPr>
              <p:nvPr/>
            </p:nvSpPr>
            <p:spPr bwMode="auto">
              <a:xfrm>
                <a:off x="1478" y="2474"/>
                <a:ext cx="230" cy="248"/>
              </a:xfrm>
              <a:prstGeom prst="rect">
                <a:avLst/>
              </a:prstGeom>
              <a:noFill/>
              <a:ln w="12700">
                <a:noFill/>
                <a:miter lim="800000"/>
                <a:headEnd/>
                <a:tailEnd/>
              </a:ln>
              <a:effectLst/>
            </p:spPr>
            <p:txBody>
              <a:bodyPr wrap="none" lIns="90488" tIns="44450" rIns="90488" bIns="44450">
                <a:spAutoFit/>
              </a:bodyPr>
              <a:lstStyle/>
              <a:p>
                <a:pPr algn="l"/>
                <a:r>
                  <a:rPr lang="en-US" sz="2000" i="1"/>
                  <a:t>A</a:t>
                </a:r>
              </a:p>
            </p:txBody>
          </p:sp>
        </p:grpSp>
        <p:sp>
          <p:nvSpPr>
            <p:cNvPr id="434245" name="Oval 69"/>
            <p:cNvSpPr>
              <a:spLocks noChangeArrowheads="1"/>
            </p:cNvSpPr>
            <p:nvPr/>
          </p:nvSpPr>
          <p:spPr bwMode="auto">
            <a:xfrm>
              <a:off x="1666" y="2477"/>
              <a:ext cx="89" cy="89"/>
            </a:xfrm>
            <a:prstGeom prst="ellipse">
              <a:avLst/>
            </a:prstGeom>
            <a:solidFill>
              <a:schemeClr val="tx2"/>
            </a:solidFill>
            <a:ln w="12700">
              <a:solidFill>
                <a:schemeClr val="tx1"/>
              </a:solidFill>
              <a:round/>
              <a:headEnd/>
              <a:tailEnd/>
            </a:ln>
            <a:effectLst/>
          </p:spPr>
          <p:txBody>
            <a:bodyPr anchor="ctr">
              <a:spAutoFit/>
            </a:bodyPr>
            <a:lstStyle/>
            <a:p>
              <a:endParaRPr lang="pt-BR"/>
            </a:p>
          </p:txBody>
        </p:sp>
      </p:grpSp>
      <p:sp>
        <p:nvSpPr>
          <p:cNvPr id="434247" name="Text Box 71"/>
          <p:cNvSpPr txBox="1">
            <a:spLocks noChangeArrowheads="1"/>
          </p:cNvSpPr>
          <p:nvPr/>
        </p:nvSpPr>
        <p:spPr bwMode="auto">
          <a:xfrm>
            <a:off x="3078163" y="1568450"/>
            <a:ext cx="6065837" cy="1327150"/>
          </a:xfrm>
          <a:prstGeom prst="rect">
            <a:avLst/>
          </a:prstGeom>
          <a:solidFill>
            <a:schemeClr val="hlink"/>
          </a:solidFill>
          <a:ln w="12700">
            <a:solidFill>
              <a:schemeClr val="tx1"/>
            </a:solidFill>
            <a:miter lim="800000"/>
            <a:headEnd/>
            <a:tailEnd/>
          </a:ln>
          <a:effectLst/>
        </p:spPr>
        <p:txBody>
          <a:bodyPr>
            <a:spAutoFit/>
          </a:bodyPr>
          <a:lstStyle/>
          <a:p>
            <a:pPr algn="l"/>
            <a:r>
              <a:rPr lang="en-US" sz="1600"/>
              <a:t>Situação inicial</a:t>
            </a:r>
          </a:p>
          <a:p>
            <a:pPr algn="l">
              <a:buFontTx/>
              <a:buChar char="•"/>
            </a:pPr>
            <a:r>
              <a:rPr lang="en-US" sz="1600"/>
              <a:t>Renda de Roberta disponível para lazer = $100/semana</a:t>
            </a:r>
          </a:p>
          <a:p>
            <a:pPr algn="l">
              <a:buFontTx/>
              <a:buChar char="•"/>
            </a:pPr>
            <a:r>
              <a:rPr lang="en-US" sz="1600"/>
              <a:t>Taxa de utilização do clube = $4/hora</a:t>
            </a:r>
          </a:p>
          <a:p>
            <a:pPr algn="l">
              <a:buFontTx/>
              <a:buChar char="•"/>
            </a:pPr>
            <a:r>
              <a:rPr lang="en-US" sz="1600"/>
              <a:t>Horas semanais de exercício, dados </a:t>
            </a:r>
            <a:r>
              <a:rPr lang="en-US" sz="1600" i="1"/>
              <a:t>U</a:t>
            </a:r>
            <a:r>
              <a:rPr lang="en-US" sz="1600" i="1" baseline="-25000"/>
              <a:t>1</a:t>
            </a:r>
            <a:r>
              <a:rPr lang="en-US" sz="1600" i="1"/>
              <a:t> &amp; </a:t>
            </a:r>
            <a:r>
              <a:rPr lang="en-US" sz="1600"/>
              <a:t>I</a:t>
            </a:r>
            <a:r>
              <a:rPr lang="en-US" sz="1600" baseline="-25000"/>
              <a:t>1 </a:t>
            </a:r>
            <a:r>
              <a:rPr lang="en-US" sz="1600"/>
              <a:t>= 10 horas (no ponto A)</a:t>
            </a:r>
          </a:p>
        </p:txBody>
      </p:sp>
      <p:sp>
        <p:nvSpPr>
          <p:cNvPr id="434253" name="Text Box 77"/>
          <p:cNvSpPr txBox="1">
            <a:spLocks noChangeArrowheads="1"/>
          </p:cNvSpPr>
          <p:nvPr/>
        </p:nvSpPr>
        <p:spPr bwMode="auto">
          <a:xfrm>
            <a:off x="6048375" y="4786313"/>
            <a:ext cx="2185988" cy="701675"/>
          </a:xfrm>
          <a:prstGeom prst="rect">
            <a:avLst/>
          </a:prstGeom>
          <a:noFill/>
          <a:ln w="12700">
            <a:noFill/>
            <a:miter lim="800000"/>
            <a:headEnd/>
            <a:tailEnd/>
          </a:ln>
          <a:effectLst/>
        </p:spPr>
        <p:txBody>
          <a:bodyPr wrap="none">
            <a:spAutoFit/>
          </a:bodyPr>
          <a:lstStyle/>
          <a:p>
            <a:pPr algn="l"/>
            <a:r>
              <a:rPr lang="en-US" sz="2000">
                <a:solidFill>
                  <a:srgbClr val="FF3300"/>
                </a:solidFill>
              </a:rPr>
              <a:t>O lucro do clube</a:t>
            </a:r>
          </a:p>
          <a:p>
            <a:pPr algn="l"/>
            <a:r>
              <a:rPr lang="en-US" sz="2000">
                <a:solidFill>
                  <a:srgbClr val="FF3300"/>
                </a:solidFill>
              </a:rPr>
              <a:t> aumentaria?</a:t>
            </a:r>
            <a:endParaRPr lang="en-US" sz="2000"/>
          </a:p>
        </p:txBody>
      </p:sp>
      <p:sp>
        <p:nvSpPr>
          <p:cNvPr id="434258" name="Text Box 82"/>
          <p:cNvSpPr txBox="1">
            <a:spLocks noChangeArrowheads="1"/>
          </p:cNvSpPr>
          <p:nvPr/>
        </p:nvSpPr>
        <p:spPr bwMode="auto">
          <a:xfrm>
            <a:off x="561975" y="989013"/>
            <a:ext cx="59785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Preferência revelada na recreação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34249"/>
                                        </p:tgtEl>
                                        <p:attrNameLst>
                                          <p:attrName>style.visibility</p:attrName>
                                        </p:attrNameLst>
                                      </p:cBhvr>
                                      <p:to>
                                        <p:strVal val="visible"/>
                                      </p:to>
                                    </p:set>
                                    <p:animEffect transition="in" filter="wipe(up)">
                                      <p:cBhvr>
                                        <p:cTn id="7" dur="500"/>
                                        <p:tgtEl>
                                          <p:spTgt spid="4342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4257"/>
                                        </p:tgtEl>
                                        <p:attrNameLst>
                                          <p:attrName>style.visibility</p:attrName>
                                        </p:attrNameLst>
                                      </p:cBhvr>
                                      <p:to>
                                        <p:strVal val="visible"/>
                                      </p:to>
                                    </p:set>
                                    <p:animEffect transition="in" filter="wipe(left)">
                                      <p:cBhvr>
                                        <p:cTn id="12" dur="500"/>
                                        <p:tgtEl>
                                          <p:spTgt spid="4342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4253"/>
                                        </p:tgtEl>
                                        <p:attrNameLst>
                                          <p:attrName>style.visibility</p:attrName>
                                        </p:attrNameLst>
                                      </p:cBhvr>
                                      <p:to>
                                        <p:strVal val="visible"/>
                                      </p:to>
                                    </p:set>
                                    <p:animEffect transition="in" filter="wipe(left)">
                                      <p:cBhvr>
                                        <p:cTn id="17" dur="500"/>
                                        <p:tgtEl>
                                          <p:spTgt spid="434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253"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F1275740-DD36-4D22-910A-EFF8EA66AD0F}" type="slidenum">
              <a:rPr lang="en-US"/>
              <a:pPr/>
              <a:t>91</a:t>
            </a:fld>
            <a:endParaRPr lang="en-US" b="0">
              <a:latin typeface="Times New Roman" pitchFamily="18" charset="0"/>
            </a:endParaRPr>
          </a:p>
        </p:txBody>
      </p:sp>
      <p:sp>
        <p:nvSpPr>
          <p:cNvPr id="29286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286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2869" name="Rectangle 5"/>
          <p:cNvSpPr>
            <a:spLocks noGrp="1" noChangeArrowheads="1"/>
          </p:cNvSpPr>
          <p:nvPr>
            <p:ph type="body" idx="1"/>
          </p:nvPr>
        </p:nvSpPr>
        <p:spPr>
          <a:xfrm>
            <a:off x="1143000" y="2457450"/>
            <a:ext cx="7772400" cy="3486150"/>
          </a:xfrm>
          <a:noFill/>
          <a:ln/>
        </p:spPr>
        <p:txBody>
          <a:bodyPr/>
          <a:lstStyle/>
          <a:p>
            <a:pPr>
              <a:spcBef>
                <a:spcPct val="70000"/>
              </a:spcBef>
            </a:pPr>
            <a:r>
              <a:rPr lang="pt-BR">
                <a:solidFill>
                  <a:srgbClr val="336600"/>
                </a:solidFill>
              </a:rPr>
              <a:t>A</a:t>
            </a:r>
            <a:r>
              <a:rPr lang="pt-BR">
                <a:solidFill>
                  <a:srgbClr val="FF3300"/>
                </a:solidFill>
              </a:rPr>
              <a:t> utilidade marginal </a:t>
            </a:r>
            <a:r>
              <a:rPr lang="pt-BR">
                <a:solidFill>
                  <a:srgbClr val="336600"/>
                </a:solidFill>
              </a:rPr>
              <a:t>mede a satisfação adicional obtida</a:t>
            </a:r>
            <a:r>
              <a:rPr lang="pt-BR">
                <a:solidFill>
                  <a:srgbClr val="FF3300"/>
                </a:solidFill>
              </a:rPr>
              <a:t> </a:t>
            </a:r>
            <a:r>
              <a:rPr lang="pt-BR"/>
              <a:t>do consumo de uma unidade adicional de uma mercadoria.</a:t>
            </a:r>
          </a:p>
        </p:txBody>
      </p:sp>
      <p:sp>
        <p:nvSpPr>
          <p:cNvPr id="292871" name="Rectangle 7"/>
          <p:cNvSpPr>
            <a:spLocks noGrp="1" noChangeArrowheads="1"/>
          </p:cNvSpPr>
          <p:nvPr>
            <p:ph type="title"/>
          </p:nvPr>
        </p:nvSpPr>
        <p:spPr>
          <a:xfrm>
            <a:off x="550863" y="88900"/>
            <a:ext cx="8593137" cy="1111250"/>
          </a:xfrm>
          <a:noFill/>
          <a:ln/>
        </p:spPr>
        <p:txBody>
          <a:bodyPr/>
          <a:lstStyle/>
          <a:p>
            <a:r>
              <a:rPr lang="pt-BR" sz="4200"/>
              <a:t>Utilidade marginal e escolha por parte do consumidor</a:t>
            </a:r>
          </a:p>
        </p:txBody>
      </p:sp>
      <p:sp>
        <p:nvSpPr>
          <p:cNvPr id="292875" name="Text Box 11"/>
          <p:cNvSpPr txBox="1">
            <a:spLocks noChangeArrowheads="1"/>
          </p:cNvSpPr>
          <p:nvPr/>
        </p:nvSpPr>
        <p:spPr bwMode="auto">
          <a:xfrm>
            <a:off x="585788" y="1757363"/>
            <a:ext cx="3281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Utilidade marginal</a:t>
            </a:r>
            <a:endParaRPr lang="en-US" sz="3200"/>
          </a:p>
        </p:txBody>
      </p:sp>
    </p:spTree>
  </p:cSld>
  <p:clrMapOvr>
    <a:masterClrMapping/>
  </p:clrMapOvr>
  <p:transition spd="med">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5DD8CAA7-FEC1-4C00-BF0D-FFC1B8CE13BB}" type="slidenum">
              <a:rPr lang="en-US"/>
              <a:pPr/>
              <a:t>92</a:t>
            </a:fld>
            <a:endParaRPr lang="en-US" b="0">
              <a:latin typeface="Times New Roman" pitchFamily="18" charset="0"/>
            </a:endParaRPr>
          </a:p>
        </p:txBody>
      </p:sp>
      <p:sp>
        <p:nvSpPr>
          <p:cNvPr id="29491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491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4917" name="Rectangle 5"/>
          <p:cNvSpPr>
            <a:spLocks noGrp="1" noChangeArrowheads="1"/>
          </p:cNvSpPr>
          <p:nvPr>
            <p:ph type="body" idx="1"/>
          </p:nvPr>
        </p:nvSpPr>
        <p:spPr>
          <a:xfrm>
            <a:off x="1143000" y="1962150"/>
            <a:ext cx="7772400" cy="3981450"/>
          </a:xfrm>
          <a:noFill/>
          <a:ln/>
        </p:spPr>
        <p:txBody>
          <a:bodyPr/>
          <a:lstStyle/>
          <a:p>
            <a:pPr>
              <a:lnSpc>
                <a:spcPct val="90000"/>
              </a:lnSpc>
              <a:spcBef>
                <a:spcPct val="70000"/>
              </a:spcBef>
            </a:pPr>
            <a:r>
              <a:rPr lang="pt-BR"/>
              <a:t>Exemplo</a:t>
            </a:r>
          </a:p>
          <a:p>
            <a:pPr lvl="1">
              <a:lnSpc>
                <a:spcPct val="90000"/>
              </a:lnSpc>
              <a:spcBef>
                <a:spcPct val="35000"/>
              </a:spcBef>
              <a:buSzPct val="75000"/>
            </a:pPr>
            <a:r>
              <a:rPr lang="pt-BR"/>
              <a:t>A utilidade marginal derivada do aumento de 0 para 1 unidade de alimento poderia ser 9.</a:t>
            </a:r>
          </a:p>
          <a:p>
            <a:pPr lvl="1">
              <a:lnSpc>
                <a:spcPct val="90000"/>
              </a:lnSpc>
              <a:spcBef>
                <a:spcPct val="35000"/>
              </a:spcBef>
              <a:buSzPct val="75000"/>
            </a:pPr>
            <a:r>
              <a:rPr lang="pt-BR"/>
              <a:t>Do aumento de 1 para 2 poderia ser 7.</a:t>
            </a:r>
          </a:p>
          <a:p>
            <a:pPr lvl="1">
              <a:lnSpc>
                <a:spcPct val="90000"/>
              </a:lnSpc>
              <a:spcBef>
                <a:spcPct val="35000"/>
              </a:spcBef>
              <a:buSzPct val="75000"/>
            </a:pPr>
            <a:r>
              <a:rPr lang="pt-BR"/>
              <a:t>Do aumento de 2 para 3 poderia ser 5.</a:t>
            </a:r>
          </a:p>
          <a:p>
            <a:pPr>
              <a:lnSpc>
                <a:spcPct val="90000"/>
              </a:lnSpc>
              <a:spcBef>
                <a:spcPct val="35000"/>
              </a:spcBef>
            </a:pPr>
            <a:r>
              <a:rPr lang="pt-BR"/>
              <a:t>Observação: A utilidade marginal é decrescente</a:t>
            </a:r>
          </a:p>
        </p:txBody>
      </p:sp>
      <p:sp>
        <p:nvSpPr>
          <p:cNvPr id="294919" name="Text Box 7"/>
          <p:cNvSpPr txBox="1">
            <a:spLocks noChangeArrowheads="1"/>
          </p:cNvSpPr>
          <p:nvPr/>
        </p:nvSpPr>
        <p:spPr bwMode="auto">
          <a:xfrm>
            <a:off x="414338" y="1312863"/>
            <a:ext cx="3281362"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Utilidade marginal</a:t>
            </a:r>
          </a:p>
        </p:txBody>
      </p:sp>
      <p:sp>
        <p:nvSpPr>
          <p:cNvPr id="294921" name="Rectangle 9"/>
          <p:cNvSpPr>
            <a:spLocks noGrp="1" noChangeArrowheads="1"/>
          </p:cNvSpPr>
          <p:nvPr>
            <p:ph type="title"/>
          </p:nvPr>
        </p:nvSpPr>
        <p:spPr>
          <a:xfrm>
            <a:off x="271463" y="101600"/>
            <a:ext cx="8936037"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8" name="Espaço Reservado para Número de Slide 4"/>
          <p:cNvSpPr>
            <a:spLocks noGrp="1"/>
          </p:cNvSpPr>
          <p:nvPr>
            <p:ph type="sldNum" sz="quarter" idx="11"/>
          </p:nvPr>
        </p:nvSpPr>
        <p:spPr/>
        <p:txBody>
          <a:bodyPr/>
          <a:lstStyle/>
          <a:p>
            <a:r>
              <a:rPr lang="en-US"/>
              <a:t>Slide </a:t>
            </a:r>
            <a:fld id="{DB6D5CD2-CE52-422F-A859-48C84F9A335B}" type="slidenum">
              <a:rPr lang="en-US"/>
              <a:pPr/>
              <a:t>93</a:t>
            </a:fld>
            <a:endParaRPr lang="en-US" b="0">
              <a:latin typeface="Times New Roman" pitchFamily="18" charset="0"/>
            </a:endParaRPr>
          </a:p>
        </p:txBody>
      </p:sp>
      <p:sp>
        <p:nvSpPr>
          <p:cNvPr id="296962"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6963"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6965" name="Rectangle 5"/>
          <p:cNvSpPr>
            <a:spLocks noGrp="1" noChangeArrowheads="1"/>
          </p:cNvSpPr>
          <p:nvPr>
            <p:ph type="body" idx="1"/>
          </p:nvPr>
        </p:nvSpPr>
        <p:spPr>
          <a:xfrm>
            <a:off x="1143000" y="2235200"/>
            <a:ext cx="7772400" cy="3708400"/>
          </a:xfrm>
          <a:noFill/>
          <a:ln/>
        </p:spPr>
        <p:txBody>
          <a:bodyPr/>
          <a:lstStyle/>
          <a:p>
            <a:pPr>
              <a:spcBef>
                <a:spcPct val="70000"/>
              </a:spcBef>
            </a:pPr>
            <a:r>
              <a:rPr lang="pt-BR"/>
              <a:t>O </a:t>
            </a:r>
            <a:r>
              <a:rPr lang="pt-BR">
                <a:solidFill>
                  <a:srgbClr val="FF3300"/>
                </a:solidFill>
              </a:rPr>
              <a:t>princípio da utilidade marginal decrescente</a:t>
            </a:r>
            <a:r>
              <a:rPr lang="pt-BR"/>
              <a:t> afirma que, à medida que se consome mais de uma mercadoria, cada quantidade adicional que for consumida propiciará adições cada vez menores de utilidade.</a:t>
            </a:r>
          </a:p>
        </p:txBody>
      </p:sp>
      <p:sp>
        <p:nvSpPr>
          <p:cNvPr id="296966" name="Text Box 6"/>
          <p:cNvSpPr txBox="1">
            <a:spLocks noChangeArrowheads="1"/>
          </p:cNvSpPr>
          <p:nvPr/>
        </p:nvSpPr>
        <p:spPr bwMode="auto">
          <a:xfrm>
            <a:off x="331788" y="1446213"/>
            <a:ext cx="5559425" cy="531812"/>
          </a:xfrm>
          <a:prstGeom prst="rect">
            <a:avLst/>
          </a:prstGeom>
          <a:solidFill>
            <a:srgbClr val="D8C0CB"/>
          </a:solidFill>
          <a:ln w="12700">
            <a:solidFill>
              <a:srgbClr val="376546"/>
            </a:solidFill>
            <a:miter lim="800000"/>
            <a:headEnd/>
            <a:tailEnd/>
          </a:ln>
          <a:effectLst>
            <a:outerShdw dist="107763" dir="2700000" algn="ctr" rotWithShape="0">
              <a:srgbClr val="B2B2B2"/>
            </a:outerShdw>
          </a:effectLst>
        </p:spPr>
        <p:txBody>
          <a:bodyPr wrap="none">
            <a:spAutoFit/>
          </a:bodyPr>
          <a:lstStyle/>
          <a:p>
            <a:r>
              <a:rPr lang="en-US" sz="2800"/>
              <a:t>Utilidade marginal decrescente </a:t>
            </a:r>
          </a:p>
        </p:txBody>
      </p:sp>
      <p:sp>
        <p:nvSpPr>
          <p:cNvPr id="296968" name="Rectangle 8"/>
          <p:cNvSpPr>
            <a:spLocks noGrp="1" noChangeArrowheads="1"/>
          </p:cNvSpPr>
          <p:nvPr>
            <p:ph type="title"/>
          </p:nvPr>
        </p:nvSpPr>
        <p:spPr>
          <a:xfrm>
            <a:off x="292100" y="101600"/>
            <a:ext cx="9144000"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7" name="Espaço Reservado para Número de Slide 4"/>
          <p:cNvSpPr>
            <a:spLocks noGrp="1"/>
          </p:cNvSpPr>
          <p:nvPr>
            <p:ph type="sldNum" sz="quarter" idx="11"/>
          </p:nvPr>
        </p:nvSpPr>
        <p:spPr/>
        <p:txBody>
          <a:bodyPr/>
          <a:lstStyle/>
          <a:p>
            <a:r>
              <a:rPr lang="en-US"/>
              <a:t>Slide </a:t>
            </a:r>
            <a:fld id="{7BB3AFE7-214B-4041-91F8-FC137AC71025}" type="slidenum">
              <a:rPr lang="en-US"/>
              <a:pPr/>
              <a:t>94</a:t>
            </a:fld>
            <a:endParaRPr lang="en-US" b="0">
              <a:latin typeface="Times New Roman" pitchFamily="18" charset="0"/>
            </a:endParaRPr>
          </a:p>
        </p:txBody>
      </p:sp>
      <p:sp>
        <p:nvSpPr>
          <p:cNvPr id="29901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29901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299013" name="Rectangle 5"/>
          <p:cNvSpPr>
            <a:spLocks noGrp="1" noChangeArrowheads="1"/>
          </p:cNvSpPr>
          <p:nvPr>
            <p:ph type="body" idx="1"/>
          </p:nvPr>
        </p:nvSpPr>
        <p:spPr>
          <a:noFill/>
          <a:ln/>
        </p:spPr>
        <p:txBody>
          <a:bodyPr/>
          <a:lstStyle/>
          <a:p>
            <a:pPr>
              <a:spcBef>
                <a:spcPct val="70000"/>
              </a:spcBef>
            </a:pPr>
            <a:r>
              <a:rPr lang="pt-BR"/>
              <a:t>Utilidade marginal e curva de indiferença</a:t>
            </a:r>
          </a:p>
          <a:p>
            <a:pPr lvl="1">
              <a:buSzPct val="75000"/>
            </a:pPr>
            <a:r>
              <a:rPr lang="pt-BR"/>
              <a:t>Se o consumo se move ao longo de uma curva de indiferença, a utilidade adicional derivada de um aumento no consumo de uma mercadoria, alimento (A),  deve compensar a perda de utilidade da diminuição no consumo da outra mercadoria, vestuário (V).</a:t>
            </a:r>
          </a:p>
        </p:txBody>
      </p:sp>
      <p:sp>
        <p:nvSpPr>
          <p:cNvPr id="299015" name="Rectangle 7"/>
          <p:cNvSpPr>
            <a:spLocks noGrp="1" noChangeArrowheads="1"/>
          </p:cNvSpPr>
          <p:nvPr>
            <p:ph type="title"/>
          </p:nvPr>
        </p:nvSpPr>
        <p:spPr>
          <a:xfrm>
            <a:off x="317500" y="88900"/>
            <a:ext cx="9144000"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6D4B733F-EE23-4AEF-8ED3-7A1EE906603C}" type="slidenum">
              <a:rPr lang="en-US"/>
              <a:pPr/>
              <a:t>95</a:t>
            </a:fld>
            <a:endParaRPr lang="en-US" b="0">
              <a:latin typeface="Times New Roman" pitchFamily="18" charset="0"/>
            </a:endParaRPr>
          </a:p>
        </p:txBody>
      </p:sp>
      <p:sp>
        <p:nvSpPr>
          <p:cNvPr id="30105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105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1061" name="Rectangle 5"/>
          <p:cNvSpPr>
            <a:spLocks noGrp="1" noChangeArrowheads="1"/>
          </p:cNvSpPr>
          <p:nvPr>
            <p:ph type="body" idx="1"/>
          </p:nvPr>
        </p:nvSpPr>
        <p:spPr>
          <a:noFill/>
          <a:ln/>
        </p:spPr>
        <p:txBody>
          <a:bodyPr/>
          <a:lstStyle/>
          <a:p>
            <a:pPr>
              <a:spcBef>
                <a:spcPct val="70000"/>
              </a:spcBef>
            </a:pPr>
            <a:r>
              <a:rPr lang="pt-BR"/>
              <a:t>Formalmente:</a:t>
            </a:r>
          </a:p>
        </p:txBody>
      </p:sp>
      <p:sp>
        <p:nvSpPr>
          <p:cNvPr id="301065" name="Rectangle 9"/>
          <p:cNvSpPr>
            <a:spLocks noChangeArrowheads="1"/>
          </p:cNvSpPr>
          <p:nvPr/>
        </p:nvSpPr>
        <p:spPr bwMode="auto">
          <a:xfrm>
            <a:off x="941388" y="3103563"/>
            <a:ext cx="7494587" cy="1006475"/>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3088" name="Object 0">
            <a:hlinkClick r:id="" action="ppaction://ole?verb=0"/>
          </p:cNvPr>
          <p:cNvGraphicFramePr>
            <a:graphicFrameLocks/>
          </p:cNvGraphicFramePr>
          <p:nvPr/>
        </p:nvGraphicFramePr>
        <p:xfrm>
          <a:off x="1243013" y="3228975"/>
          <a:ext cx="6953250" cy="800100"/>
        </p:xfrm>
        <a:graphic>
          <a:graphicData uri="http://schemas.openxmlformats.org/presentationml/2006/ole">
            <p:oleObj spid="_x0000_s473088" name="Equação" r:id="rId4" imgW="1638000" imgH="203040" progId="Equation.3">
              <p:embed/>
            </p:oleObj>
          </a:graphicData>
        </a:graphic>
      </p:graphicFrame>
      <p:sp>
        <p:nvSpPr>
          <p:cNvPr id="301064" name="Rectangle 8"/>
          <p:cNvSpPr>
            <a:spLocks noGrp="1" noChangeArrowheads="1"/>
          </p:cNvSpPr>
          <p:nvPr>
            <p:ph type="title"/>
          </p:nvPr>
        </p:nvSpPr>
        <p:spPr>
          <a:xfrm>
            <a:off x="347663" y="101600"/>
            <a:ext cx="8897937" cy="1111250"/>
          </a:xfrm>
          <a:noFill/>
          <a:ln/>
        </p:spPr>
        <p:txBody>
          <a:bodyPr/>
          <a:lstStyle/>
          <a:p>
            <a:r>
              <a:rPr lang="pt-BR" sz="4200"/>
              <a:t>Utilidade marginal e escolha por parte do consumidor</a:t>
            </a:r>
          </a:p>
        </p:txBody>
      </p:sp>
    </p:spTree>
  </p:cSld>
  <p:clrMapOvr>
    <a:masterClrMapping/>
  </p:clrMapOvr>
  <p:transition spd="med">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CBB4839E-478A-4E1C-BAF9-E909FE14245F}" type="slidenum">
              <a:rPr lang="en-US"/>
              <a:pPr/>
              <a:t>96</a:t>
            </a:fld>
            <a:endParaRPr lang="en-US" b="0">
              <a:latin typeface="Times New Roman" pitchFamily="18" charset="0"/>
            </a:endParaRPr>
          </a:p>
        </p:txBody>
      </p:sp>
      <p:sp>
        <p:nvSpPr>
          <p:cNvPr id="303106"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3107"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3109" name="Rectangle 5"/>
          <p:cNvSpPr>
            <a:spLocks noGrp="1" noChangeArrowheads="1"/>
          </p:cNvSpPr>
          <p:nvPr>
            <p:ph type="body" idx="1"/>
          </p:nvPr>
        </p:nvSpPr>
        <p:spPr>
          <a:noFill/>
          <a:ln/>
        </p:spPr>
        <p:txBody>
          <a:bodyPr/>
          <a:lstStyle/>
          <a:p>
            <a:pPr>
              <a:spcBef>
                <a:spcPct val="70000"/>
              </a:spcBef>
            </a:pPr>
            <a:r>
              <a:rPr lang="pt-BR"/>
              <a:t>Reescrevendo essa equação, temos:  </a:t>
            </a:r>
          </a:p>
        </p:txBody>
      </p:sp>
      <p:sp>
        <p:nvSpPr>
          <p:cNvPr id="303112" name="Rectangle 8"/>
          <p:cNvSpPr>
            <a:spLocks noGrp="1" noChangeArrowheads="1"/>
          </p:cNvSpPr>
          <p:nvPr>
            <p:ph type="title"/>
          </p:nvPr>
        </p:nvSpPr>
        <p:spPr>
          <a:xfrm>
            <a:off x="296863" y="88900"/>
            <a:ext cx="8923337" cy="1111250"/>
          </a:xfrm>
          <a:noFill/>
          <a:ln/>
        </p:spPr>
        <p:txBody>
          <a:bodyPr/>
          <a:lstStyle/>
          <a:p>
            <a:r>
              <a:rPr lang="pt-BR" sz="4200"/>
              <a:t>Utilidade marginal e escolha por parte do consumidor</a:t>
            </a:r>
          </a:p>
        </p:txBody>
      </p:sp>
      <p:sp>
        <p:nvSpPr>
          <p:cNvPr id="303114" name="Rectangle 10"/>
          <p:cNvSpPr>
            <a:spLocks noChangeArrowheads="1"/>
          </p:cNvSpPr>
          <p:nvPr/>
        </p:nvSpPr>
        <p:spPr bwMode="auto">
          <a:xfrm>
            <a:off x="1428750" y="3086100"/>
            <a:ext cx="6334125" cy="1023938"/>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4112" name="Object 0"/>
          <p:cNvGraphicFramePr>
            <a:graphicFrameLocks noChangeAspect="1"/>
          </p:cNvGraphicFramePr>
          <p:nvPr/>
        </p:nvGraphicFramePr>
        <p:xfrm>
          <a:off x="1541463" y="3190875"/>
          <a:ext cx="6092825" cy="863600"/>
        </p:xfrm>
        <a:graphic>
          <a:graphicData uri="http://schemas.openxmlformats.org/presentationml/2006/ole">
            <p:oleObj spid="_x0000_s474112" name="Equação" r:id="rId4" imgW="1612800" imgH="228600" progId="Equation.3">
              <p:embed/>
            </p:oleObj>
          </a:graphicData>
        </a:graphic>
      </p:graphicFrame>
    </p:spTree>
  </p:cSld>
  <p:clrMapOvr>
    <a:masterClrMapping/>
  </p:clrMapOvr>
  <p:transition spd="med">
    <p:wipe dir="r"/>
  </p:transition>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5" name="Espaço Reservado para Número de Slide 4"/>
          <p:cNvSpPr>
            <a:spLocks noGrp="1"/>
          </p:cNvSpPr>
          <p:nvPr>
            <p:ph type="sldNum" sz="quarter" idx="11"/>
          </p:nvPr>
        </p:nvSpPr>
        <p:spPr/>
        <p:txBody>
          <a:bodyPr/>
          <a:lstStyle/>
          <a:p>
            <a:r>
              <a:rPr lang="en-US"/>
              <a:t>Slide </a:t>
            </a:r>
            <a:fld id="{1D5BA32D-6775-4BB9-8754-92A4B80C4587}" type="slidenum">
              <a:rPr lang="en-US"/>
              <a:pPr/>
              <a:t>97</a:t>
            </a:fld>
            <a:endParaRPr lang="en-US" b="0">
              <a:latin typeface="Times New Roman" pitchFamily="18" charset="0"/>
            </a:endParaRPr>
          </a:p>
        </p:txBody>
      </p:sp>
      <p:sp>
        <p:nvSpPr>
          <p:cNvPr id="305154"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5155"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5157" name="Rectangle 5"/>
          <p:cNvSpPr>
            <a:spLocks noGrp="1" noChangeArrowheads="1"/>
          </p:cNvSpPr>
          <p:nvPr>
            <p:ph type="body" idx="1"/>
          </p:nvPr>
        </p:nvSpPr>
        <p:spPr>
          <a:xfrm>
            <a:off x="1047750" y="2581275"/>
            <a:ext cx="7772400" cy="731838"/>
          </a:xfrm>
          <a:noFill/>
          <a:ln/>
        </p:spPr>
        <p:txBody>
          <a:bodyPr/>
          <a:lstStyle/>
          <a:p>
            <a:pPr>
              <a:spcBef>
                <a:spcPct val="300000"/>
              </a:spcBef>
            </a:pPr>
            <a:r>
              <a:rPr lang="pt-BR"/>
              <a:t>Dado que:</a:t>
            </a:r>
          </a:p>
        </p:txBody>
      </p:sp>
      <p:sp>
        <p:nvSpPr>
          <p:cNvPr id="305170" name="Rectangle 18"/>
          <p:cNvSpPr>
            <a:spLocks noChangeArrowheads="1"/>
          </p:cNvSpPr>
          <p:nvPr/>
        </p:nvSpPr>
        <p:spPr bwMode="auto">
          <a:xfrm>
            <a:off x="2311400" y="5221288"/>
            <a:ext cx="4797425" cy="774700"/>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5136" name="Object 0">
            <a:hlinkClick r:id="" action="ppaction://ole?verb=0"/>
          </p:cNvPr>
          <p:cNvGraphicFramePr>
            <a:graphicFrameLocks/>
          </p:cNvGraphicFramePr>
          <p:nvPr/>
        </p:nvGraphicFramePr>
        <p:xfrm>
          <a:off x="2386013" y="5322888"/>
          <a:ext cx="4605337" cy="619125"/>
        </p:xfrm>
        <a:graphic>
          <a:graphicData uri="http://schemas.openxmlformats.org/presentationml/2006/ole">
            <p:oleObj spid="_x0000_s475136" name="Equação" r:id="rId4" imgW="1218960" imgH="177480" progId="Equation.3">
              <p:embed/>
            </p:oleObj>
          </a:graphicData>
        </a:graphic>
      </p:graphicFrame>
      <p:sp>
        <p:nvSpPr>
          <p:cNvPr id="305161" name="Rectangle 9"/>
          <p:cNvSpPr>
            <a:spLocks noGrp="1" noChangeArrowheads="1"/>
          </p:cNvSpPr>
          <p:nvPr>
            <p:ph type="title"/>
          </p:nvPr>
        </p:nvSpPr>
        <p:spPr>
          <a:xfrm>
            <a:off x="322263" y="101600"/>
            <a:ext cx="8770937" cy="1111250"/>
          </a:xfrm>
          <a:noFill/>
          <a:ln/>
        </p:spPr>
        <p:txBody>
          <a:bodyPr/>
          <a:lstStyle/>
          <a:p>
            <a:r>
              <a:rPr lang="pt-BR" sz="4200"/>
              <a:t>Utilidade marginal e escolha por parte do consumidor</a:t>
            </a:r>
          </a:p>
        </p:txBody>
      </p:sp>
      <p:sp>
        <p:nvSpPr>
          <p:cNvPr id="305163" name="Rectangle 11"/>
          <p:cNvSpPr>
            <a:spLocks noChangeArrowheads="1"/>
          </p:cNvSpPr>
          <p:nvPr/>
        </p:nvSpPr>
        <p:spPr bwMode="auto">
          <a:xfrm>
            <a:off x="1392238" y="1392238"/>
            <a:ext cx="6334125" cy="1023937"/>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5137" name="Object 1"/>
          <p:cNvGraphicFramePr>
            <a:graphicFrameLocks noChangeAspect="1"/>
          </p:cNvGraphicFramePr>
          <p:nvPr/>
        </p:nvGraphicFramePr>
        <p:xfrm>
          <a:off x="1504950" y="1497013"/>
          <a:ext cx="6091238" cy="863600"/>
        </p:xfrm>
        <a:graphic>
          <a:graphicData uri="http://schemas.openxmlformats.org/presentationml/2006/ole">
            <p:oleObj spid="_x0000_s475137" name="Equação" r:id="rId5" imgW="1612800" imgH="228600" progId="Equation.3">
              <p:embed/>
            </p:oleObj>
          </a:graphicData>
        </a:graphic>
      </p:graphicFrame>
      <p:graphicFrame>
        <p:nvGraphicFramePr>
          <p:cNvPr id="475138" name="Object 2">
            <a:hlinkClick r:id="" action="ppaction://ole?verb=0"/>
          </p:cNvPr>
          <p:cNvGraphicFramePr>
            <a:graphicFrameLocks/>
          </p:cNvGraphicFramePr>
          <p:nvPr/>
        </p:nvGraphicFramePr>
        <p:xfrm>
          <a:off x="2476500" y="7532688"/>
          <a:ext cx="4144963" cy="735012"/>
        </p:xfrm>
        <a:graphic>
          <a:graphicData uri="http://schemas.openxmlformats.org/presentationml/2006/ole">
            <p:oleObj spid="_x0000_s475138" name="Equação" r:id="rId6" imgW="4143240" imgH="733320" progId="Equation.3">
              <p:embed/>
            </p:oleObj>
          </a:graphicData>
        </a:graphic>
      </p:graphicFrame>
      <p:sp>
        <p:nvSpPr>
          <p:cNvPr id="305167" name="Rectangle 15"/>
          <p:cNvSpPr>
            <a:spLocks noChangeArrowheads="1"/>
          </p:cNvSpPr>
          <p:nvPr/>
        </p:nvSpPr>
        <p:spPr bwMode="auto">
          <a:xfrm>
            <a:off x="1004888" y="3313113"/>
            <a:ext cx="7092950" cy="1023937"/>
          </a:xfrm>
          <a:prstGeom prst="rect">
            <a:avLst/>
          </a:prstGeom>
          <a:solidFill>
            <a:schemeClr val="hlink"/>
          </a:solidFill>
          <a:ln w="12700">
            <a:solidFill>
              <a:schemeClr val="tx1"/>
            </a:solidFill>
            <a:miter lim="800000"/>
            <a:headEnd/>
            <a:tailEnd/>
          </a:ln>
          <a:effectLst/>
        </p:spPr>
        <p:txBody>
          <a:bodyPr anchor="ctr">
            <a:spAutoFit/>
          </a:bodyPr>
          <a:lstStyle/>
          <a:p>
            <a:endParaRPr lang="pt-BR"/>
          </a:p>
        </p:txBody>
      </p:sp>
      <p:graphicFrame>
        <p:nvGraphicFramePr>
          <p:cNvPr id="475139" name="Object 3"/>
          <p:cNvGraphicFramePr>
            <a:graphicFrameLocks noChangeAspect="1"/>
          </p:cNvGraphicFramePr>
          <p:nvPr/>
        </p:nvGraphicFramePr>
        <p:xfrm>
          <a:off x="1025525" y="3444875"/>
          <a:ext cx="7051675" cy="809625"/>
        </p:xfrm>
        <a:graphic>
          <a:graphicData uri="http://schemas.openxmlformats.org/presentationml/2006/ole">
            <p:oleObj spid="_x0000_s475139" name="Equação" r:id="rId7" imgW="1866600" imgH="215640" progId="Equation.3">
              <p:embed/>
            </p:oleObj>
          </a:graphicData>
        </a:graphic>
      </p:graphicFrame>
      <p:sp>
        <p:nvSpPr>
          <p:cNvPr id="305173" name="Rectangle 21"/>
          <p:cNvSpPr>
            <a:spLocks noChangeArrowheads="1"/>
          </p:cNvSpPr>
          <p:nvPr/>
        </p:nvSpPr>
        <p:spPr bwMode="auto">
          <a:xfrm>
            <a:off x="1009650" y="4543425"/>
            <a:ext cx="7772400" cy="731838"/>
          </a:xfrm>
          <a:prstGeom prst="rect">
            <a:avLst/>
          </a:prstGeom>
          <a:noFill/>
          <a:ln w="12700">
            <a:noFill/>
            <a:miter lim="800000"/>
            <a:headEnd/>
            <a:tailEnd/>
          </a:ln>
          <a:effectLst/>
        </p:spPr>
        <p:txBody>
          <a:bodyPr lIns="90488" tIns="44450" rIns="90488" bIns="44450"/>
          <a:lstStyle/>
          <a:p>
            <a:pPr marL="342900" indent="-342900" algn="l">
              <a:spcBef>
                <a:spcPct val="300000"/>
              </a:spcBef>
              <a:buClr>
                <a:srgbClr val="663300"/>
              </a:buClr>
              <a:buSzPct val="75000"/>
              <a:buFont typeface="Wingdings" pitchFamily="2" charset="2"/>
              <a:buChar char="n"/>
            </a:pPr>
            <a:r>
              <a:rPr lang="pt-BR" sz="3200" b="0">
                <a:solidFill>
                  <a:srgbClr val="376546"/>
                </a:solidFill>
              </a:rPr>
              <a:t>Temos então: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5157">
                                            <p:txEl>
                                              <p:pRg st="0" end="0"/>
                                            </p:txEl>
                                          </p:spTgt>
                                        </p:tgtEl>
                                        <p:attrNameLst>
                                          <p:attrName>style.visibility</p:attrName>
                                        </p:attrNameLst>
                                      </p:cBhvr>
                                      <p:to>
                                        <p:strVal val="visible"/>
                                      </p:to>
                                    </p:set>
                                    <p:animEffect transition="in" filter="wipe(left)">
                                      <p:cBhvr>
                                        <p:cTn id="7" dur="500"/>
                                        <p:tgtEl>
                                          <p:spTgt spid="305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5173">
                                            <p:txEl>
                                              <p:pRg st="0" end="0"/>
                                            </p:txEl>
                                          </p:spTgt>
                                        </p:tgtEl>
                                        <p:attrNameLst>
                                          <p:attrName>style.visibility</p:attrName>
                                        </p:attrNameLst>
                                      </p:cBhvr>
                                      <p:to>
                                        <p:strVal val="visible"/>
                                      </p:to>
                                    </p:set>
                                    <p:animEffect transition="in" filter="wipe(left)">
                                      <p:cBhvr>
                                        <p:cTn id="12" dur="500"/>
                                        <p:tgtEl>
                                          <p:spTgt spid="3051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7" grpId="0" build="p" autoUpdateAnimBg="0"/>
      <p:bldP spid="305173" grpId="0" build="p"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12" name="Espaço Reservado para Número de Slide 4"/>
          <p:cNvSpPr>
            <a:spLocks noGrp="1"/>
          </p:cNvSpPr>
          <p:nvPr>
            <p:ph type="sldNum" sz="quarter" idx="11"/>
          </p:nvPr>
        </p:nvSpPr>
        <p:spPr/>
        <p:txBody>
          <a:bodyPr/>
          <a:lstStyle/>
          <a:p>
            <a:r>
              <a:rPr lang="en-US"/>
              <a:t>Slide </a:t>
            </a:r>
            <a:fld id="{D12EF1E8-0946-499C-8567-533D28A0BB41}" type="slidenum">
              <a:rPr lang="en-US"/>
              <a:pPr/>
              <a:t>98</a:t>
            </a:fld>
            <a:endParaRPr lang="en-US" b="0">
              <a:latin typeface="Times New Roman" pitchFamily="18" charset="0"/>
            </a:endParaRPr>
          </a:p>
        </p:txBody>
      </p:sp>
      <p:sp>
        <p:nvSpPr>
          <p:cNvPr id="309250"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09251"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09253" name="Rectangle 5"/>
          <p:cNvSpPr>
            <a:spLocks noGrp="1" noChangeArrowheads="1"/>
          </p:cNvSpPr>
          <p:nvPr>
            <p:ph type="body" sz="half" idx="1"/>
          </p:nvPr>
        </p:nvSpPr>
        <p:spPr>
          <a:xfrm>
            <a:off x="1143000" y="1524000"/>
            <a:ext cx="7772400" cy="1316038"/>
          </a:xfrm>
          <a:noFill/>
          <a:ln/>
        </p:spPr>
        <p:txBody>
          <a:bodyPr/>
          <a:lstStyle/>
          <a:p>
            <a:pPr>
              <a:spcBef>
                <a:spcPct val="70000"/>
              </a:spcBef>
            </a:pPr>
            <a:r>
              <a:rPr lang="pt-BR"/>
              <a:t>Quando os consumidores maximizam sua satisfação:</a:t>
            </a:r>
          </a:p>
        </p:txBody>
      </p:sp>
      <p:sp>
        <p:nvSpPr>
          <p:cNvPr id="309258" name="Rectangle 10"/>
          <p:cNvSpPr>
            <a:spLocks noChangeArrowheads="1"/>
          </p:cNvSpPr>
          <p:nvPr/>
        </p:nvSpPr>
        <p:spPr bwMode="auto">
          <a:xfrm>
            <a:off x="3081338" y="2693988"/>
            <a:ext cx="3863975" cy="881062"/>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6160" name="Object 0">
            <a:hlinkClick r:id="" action="ppaction://ole?verb=0"/>
          </p:cNvPr>
          <p:cNvGraphicFramePr>
            <a:graphicFrameLocks/>
          </p:cNvGraphicFramePr>
          <p:nvPr/>
        </p:nvGraphicFramePr>
        <p:xfrm>
          <a:off x="3152775" y="2755900"/>
          <a:ext cx="3706813" cy="776288"/>
        </p:xfrm>
        <a:graphic>
          <a:graphicData uri="http://schemas.openxmlformats.org/presentationml/2006/ole">
            <p:oleObj spid="_x0000_s476160" name="Equação" r:id="rId4" imgW="939600" imgH="177480" progId="Equation.3">
              <p:embed/>
            </p:oleObj>
          </a:graphicData>
        </a:graphic>
      </p:graphicFrame>
      <p:sp>
        <p:nvSpPr>
          <p:cNvPr id="309260" name="Rectangle 12"/>
          <p:cNvSpPr>
            <a:spLocks noChangeArrowheads="1"/>
          </p:cNvSpPr>
          <p:nvPr/>
        </p:nvSpPr>
        <p:spPr bwMode="auto">
          <a:xfrm>
            <a:off x="2892425" y="5378450"/>
            <a:ext cx="4375150" cy="776288"/>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6161" name="Object 1">
            <a:hlinkClick r:id="" action="ppaction://ole?verb=0"/>
          </p:cNvPr>
          <p:cNvGraphicFramePr>
            <a:graphicFrameLocks/>
          </p:cNvGraphicFramePr>
          <p:nvPr/>
        </p:nvGraphicFramePr>
        <p:xfrm>
          <a:off x="2927350" y="5448300"/>
          <a:ext cx="4311650" cy="635000"/>
        </p:xfrm>
        <a:graphic>
          <a:graphicData uri="http://schemas.openxmlformats.org/presentationml/2006/ole">
            <p:oleObj spid="_x0000_s476161" name="Equação" r:id="rId5" imgW="1307880" imgH="177480" progId="Equation.3">
              <p:embed/>
            </p:oleObj>
          </a:graphicData>
        </a:graphic>
      </p:graphicFrame>
      <p:sp>
        <p:nvSpPr>
          <p:cNvPr id="309257" name="Rectangle 9"/>
          <p:cNvSpPr>
            <a:spLocks noGrp="1" noChangeArrowheads="1"/>
          </p:cNvSpPr>
          <p:nvPr>
            <p:ph type="title"/>
          </p:nvPr>
        </p:nvSpPr>
        <p:spPr>
          <a:xfrm>
            <a:off x="385763" y="88900"/>
            <a:ext cx="8974137" cy="1111250"/>
          </a:xfrm>
          <a:noFill/>
          <a:ln/>
        </p:spPr>
        <p:txBody>
          <a:bodyPr/>
          <a:lstStyle/>
          <a:p>
            <a:r>
              <a:rPr lang="pt-BR" sz="4200"/>
              <a:t>Utilidade marginal e escolha por parte do consumidor</a:t>
            </a:r>
          </a:p>
        </p:txBody>
      </p:sp>
      <p:sp>
        <p:nvSpPr>
          <p:cNvPr id="309263" name="Rectangle 15"/>
          <p:cNvSpPr>
            <a:spLocks noChangeArrowheads="1"/>
          </p:cNvSpPr>
          <p:nvPr/>
        </p:nvSpPr>
        <p:spPr bwMode="auto">
          <a:xfrm>
            <a:off x="1143000" y="3657600"/>
            <a:ext cx="7772400" cy="1316038"/>
          </a:xfrm>
          <a:prstGeom prst="rect">
            <a:avLst/>
          </a:prstGeom>
          <a:noFill/>
          <a:ln w="12700">
            <a:noFill/>
            <a:miter lim="800000"/>
            <a:headEnd/>
            <a:tailEnd/>
          </a:ln>
          <a:effectLst/>
        </p:spPr>
        <p:txBody>
          <a:bodyPr lIns="90488" tIns="44450" rIns="90488" bIns="44450"/>
          <a:lstStyle/>
          <a:p>
            <a:pPr marL="342900" indent="-342900" algn="l">
              <a:spcBef>
                <a:spcPct val="220000"/>
              </a:spcBef>
              <a:buClr>
                <a:srgbClr val="663300"/>
              </a:buClr>
              <a:buSzPct val="75000"/>
              <a:buFont typeface="Wingdings" pitchFamily="2" charset="2"/>
              <a:buChar char="n"/>
            </a:pPr>
            <a:r>
              <a:rPr lang="en-US" sz="3200" b="0">
                <a:solidFill>
                  <a:srgbClr val="376546"/>
                </a:solidFill>
              </a:rPr>
              <a:t>Sendo a TMS também igual à razão das utilidades marginais do consumo de A e V, temos: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9253">
                                            <p:txEl>
                                              <p:pRg st="0" end="0"/>
                                            </p:txEl>
                                          </p:spTgt>
                                        </p:tgtEl>
                                        <p:attrNameLst>
                                          <p:attrName>style.visibility</p:attrName>
                                        </p:attrNameLst>
                                      </p:cBhvr>
                                      <p:to>
                                        <p:strVal val="visible"/>
                                      </p:to>
                                    </p:set>
                                    <p:animEffect transition="in" filter="wipe(left)">
                                      <p:cBhvr>
                                        <p:cTn id="7" dur="500"/>
                                        <p:tgtEl>
                                          <p:spTgt spid="3092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9263"/>
                                        </p:tgtEl>
                                        <p:attrNameLst>
                                          <p:attrName>style.visibility</p:attrName>
                                        </p:attrNameLst>
                                      </p:cBhvr>
                                      <p:to>
                                        <p:strVal val="visible"/>
                                      </p:to>
                                    </p:set>
                                    <p:animEffect transition="in" filter="wipe(left)">
                                      <p:cBhvr>
                                        <p:cTn id="12" dur="500"/>
                                        <p:tgtEl>
                                          <p:spTgt spid="309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3" grpId="0" build="p" autoUpdateAnimBg="0"/>
      <p:bldP spid="309263" grpId="0"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Rodapé 3"/>
          <p:cNvSpPr>
            <a:spLocks noGrp="1"/>
          </p:cNvSpPr>
          <p:nvPr>
            <p:ph type="ftr" sz="quarter" idx="10"/>
          </p:nvPr>
        </p:nvSpPr>
        <p:spPr/>
        <p:txBody>
          <a:bodyPr/>
          <a:lstStyle/>
          <a:p>
            <a:r>
              <a:rPr lang="en-US"/>
              <a:t>Capítulo 3	 </a:t>
            </a:r>
            <a:r>
              <a:rPr lang="en-US" sz="1400"/>
              <a:t>©2006 by Pearson Education do Brasil</a:t>
            </a:r>
          </a:p>
        </p:txBody>
      </p:sp>
      <p:sp>
        <p:nvSpPr>
          <p:cNvPr id="9" name="Espaço Reservado para Número de Slide 4"/>
          <p:cNvSpPr>
            <a:spLocks noGrp="1"/>
          </p:cNvSpPr>
          <p:nvPr>
            <p:ph type="sldNum" sz="quarter" idx="11"/>
          </p:nvPr>
        </p:nvSpPr>
        <p:spPr/>
        <p:txBody>
          <a:bodyPr/>
          <a:lstStyle/>
          <a:p>
            <a:r>
              <a:rPr lang="en-US"/>
              <a:t>Slide </a:t>
            </a:r>
            <a:fld id="{B366B56D-3A4E-4314-AEEB-1C7F1CD878F1}" type="slidenum">
              <a:rPr lang="en-US"/>
              <a:pPr/>
              <a:t>99</a:t>
            </a:fld>
            <a:endParaRPr lang="en-US" b="0">
              <a:latin typeface="Times New Roman" pitchFamily="18" charset="0"/>
            </a:endParaRPr>
          </a:p>
        </p:txBody>
      </p:sp>
      <p:sp>
        <p:nvSpPr>
          <p:cNvPr id="311298" name="Rectangle 2"/>
          <p:cNvSpPr>
            <a:spLocks noChangeArrowheads="1"/>
          </p:cNvSpPr>
          <p:nvPr/>
        </p:nvSpPr>
        <p:spPr bwMode="auto">
          <a:xfrm>
            <a:off x="762000" y="6248400"/>
            <a:ext cx="1905000" cy="457200"/>
          </a:xfrm>
          <a:prstGeom prst="rect">
            <a:avLst/>
          </a:prstGeom>
          <a:noFill/>
          <a:ln w="12700">
            <a:noFill/>
            <a:miter lim="800000"/>
            <a:headEnd/>
            <a:tailEnd/>
          </a:ln>
          <a:effectLst/>
        </p:spPr>
        <p:txBody>
          <a:bodyPr wrap="none" anchor="ctr"/>
          <a:lstStyle/>
          <a:p>
            <a:endParaRPr lang="pt-BR"/>
          </a:p>
        </p:txBody>
      </p:sp>
      <p:sp>
        <p:nvSpPr>
          <p:cNvPr id="311299" name="Rectangle 3"/>
          <p:cNvSpPr>
            <a:spLocks noChangeArrowheads="1"/>
          </p:cNvSpPr>
          <p:nvPr/>
        </p:nvSpPr>
        <p:spPr bwMode="auto">
          <a:xfrm>
            <a:off x="3276600" y="6248400"/>
            <a:ext cx="2895600" cy="457200"/>
          </a:xfrm>
          <a:prstGeom prst="rect">
            <a:avLst/>
          </a:prstGeom>
          <a:noFill/>
          <a:ln w="12700">
            <a:noFill/>
            <a:miter lim="800000"/>
            <a:headEnd/>
            <a:tailEnd/>
          </a:ln>
          <a:effectLst/>
        </p:spPr>
        <p:txBody>
          <a:bodyPr wrap="none" anchor="ctr"/>
          <a:lstStyle/>
          <a:p>
            <a:endParaRPr lang="pt-BR"/>
          </a:p>
        </p:txBody>
      </p:sp>
      <p:sp>
        <p:nvSpPr>
          <p:cNvPr id="311301" name="Rectangle 5"/>
          <p:cNvSpPr>
            <a:spLocks noGrp="1" noChangeArrowheads="1"/>
          </p:cNvSpPr>
          <p:nvPr>
            <p:ph type="body" idx="1"/>
          </p:nvPr>
        </p:nvSpPr>
        <p:spPr>
          <a:noFill/>
          <a:ln/>
        </p:spPr>
        <p:txBody>
          <a:bodyPr/>
          <a:lstStyle/>
          <a:p>
            <a:pPr>
              <a:spcBef>
                <a:spcPct val="70000"/>
              </a:spcBef>
            </a:pPr>
            <a:r>
              <a:rPr lang="pt-BR"/>
              <a:t>O que nos dá a equação para a maximização da utilidade:</a:t>
            </a:r>
          </a:p>
        </p:txBody>
      </p:sp>
      <p:sp>
        <p:nvSpPr>
          <p:cNvPr id="311305" name="Rectangle 9"/>
          <p:cNvSpPr>
            <a:spLocks noChangeArrowheads="1"/>
          </p:cNvSpPr>
          <p:nvPr/>
        </p:nvSpPr>
        <p:spPr bwMode="auto">
          <a:xfrm>
            <a:off x="1905000" y="3492500"/>
            <a:ext cx="5327650" cy="1146175"/>
          </a:xfrm>
          <a:prstGeom prst="rect">
            <a:avLst/>
          </a:prstGeom>
          <a:solidFill>
            <a:schemeClr val="hlink"/>
          </a:solidFill>
          <a:ln w="12700">
            <a:solidFill>
              <a:schemeClr val="tx1"/>
            </a:solidFill>
            <a:miter lim="800000"/>
            <a:headEnd/>
            <a:tailEnd/>
          </a:ln>
          <a:effectLst/>
        </p:spPr>
        <p:txBody>
          <a:bodyPr wrap="none" anchor="ctr">
            <a:spAutoFit/>
          </a:bodyPr>
          <a:lstStyle/>
          <a:p>
            <a:endParaRPr lang="pt-BR"/>
          </a:p>
        </p:txBody>
      </p:sp>
      <p:graphicFrame>
        <p:nvGraphicFramePr>
          <p:cNvPr id="477184" name="Object 0">
            <a:hlinkClick r:id="" action="ppaction://ole?verb=0"/>
          </p:cNvPr>
          <p:cNvGraphicFramePr>
            <a:graphicFrameLocks/>
          </p:cNvGraphicFramePr>
          <p:nvPr/>
        </p:nvGraphicFramePr>
        <p:xfrm>
          <a:off x="2014538" y="3605213"/>
          <a:ext cx="5121275" cy="998537"/>
        </p:xfrm>
        <a:graphic>
          <a:graphicData uri="http://schemas.openxmlformats.org/presentationml/2006/ole">
            <p:oleObj spid="_x0000_s477184" name="Equação" r:id="rId4" imgW="1333440" imgH="228600" progId="Equation.3">
              <p:embed/>
            </p:oleObj>
          </a:graphicData>
        </a:graphic>
      </p:graphicFrame>
      <p:sp>
        <p:nvSpPr>
          <p:cNvPr id="311304" name="Rectangle 8"/>
          <p:cNvSpPr>
            <a:spLocks noGrp="1" noChangeArrowheads="1"/>
          </p:cNvSpPr>
          <p:nvPr>
            <p:ph type="title"/>
          </p:nvPr>
        </p:nvSpPr>
        <p:spPr>
          <a:xfrm>
            <a:off x="373063" y="101600"/>
            <a:ext cx="8745537" cy="1111250"/>
          </a:xfrm>
          <a:noFill/>
          <a:ln/>
        </p:spPr>
        <p:txBody>
          <a:bodyPr/>
          <a:lstStyle/>
          <a:p>
            <a:r>
              <a:rPr lang="pt-BR" sz="4200"/>
              <a:t>Utilidade marginal e escolha por parte do consumidor</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ppt/theme/themeOverride2.xml><?xml version="1.0" encoding="utf-8"?>
<a:themeOverride xmlns:a="http://schemas.openxmlformats.org/drawingml/2006/main">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Designs\Multiple Bars.pot</Template>
  <TotalTime>3407</TotalTime>
  <Words>6502</Words>
  <Application>Microsoft Office PowerPoint</Application>
  <PresentationFormat>Apresentação na tela (4:3)</PresentationFormat>
  <Paragraphs>1565</Paragraphs>
  <Slides>138</Slides>
  <Notes>136</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incorporados</vt:lpstr>
      </vt:variant>
      <vt:variant>
        <vt:i4>1</vt:i4>
      </vt:variant>
      <vt:variant>
        <vt:lpstr>Títulos de slides</vt:lpstr>
      </vt:variant>
      <vt:variant>
        <vt:i4>138</vt:i4>
      </vt:variant>
    </vt:vector>
  </HeadingPairs>
  <TitlesOfParts>
    <vt:vector size="143" baseType="lpstr">
      <vt:lpstr>Times New Roman</vt:lpstr>
      <vt:lpstr>Arial</vt:lpstr>
      <vt:lpstr>Wingdings</vt:lpstr>
      <vt:lpstr>Multiple Bars</vt:lpstr>
      <vt:lpstr>Microsoft Equation 3.0</vt:lpstr>
      <vt:lpstr>Capítulo 3</vt:lpstr>
      <vt:lpstr>Tópicos para discussão</vt:lpstr>
      <vt:lpstr>Tópicos para discussão</vt:lpstr>
      <vt:lpstr>Introdução</vt:lpstr>
      <vt:lpstr>Introdução</vt:lpstr>
      <vt:lpstr>Introdução</vt:lpstr>
      <vt:lpstr>Introdução</vt:lpstr>
      <vt:lpstr>Introdução</vt:lpstr>
      <vt:lpstr>Introdução</vt:lpstr>
      <vt:lpstr>Introdução</vt:lpstr>
      <vt:lpstr>Preferências do consumidor </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Preferências do consumidor</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Restrições orçamentárias</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A escolha por parte do consumidor</vt:lpstr>
      <vt:lpstr>Preferência revelada</vt:lpstr>
      <vt:lpstr>Preferência revelada</vt:lpstr>
      <vt:lpstr>Preferência revelada</vt:lpstr>
      <vt:lpstr>Preferência revelada</vt:lpstr>
      <vt:lpstr>Preferência revelada</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Utilidade marginal e escolha por parte do consumidor</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Índices de custo de vida</vt:lpstr>
      <vt:lpstr>Resumo</vt:lpstr>
      <vt:lpstr>Resumo</vt:lpstr>
      <vt:lpstr>Resumo</vt:lpstr>
      <vt:lpstr>Resumo</vt:lpstr>
      <vt:lpstr> Fim do Capítulo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Jeff Caldwell</dc:creator>
  <cp:lastModifiedBy>EDGARD</cp:lastModifiedBy>
  <cp:revision>418</cp:revision>
  <dcterms:created xsi:type="dcterms:W3CDTF">1997-07-14T00:22:12Z</dcterms:created>
  <dcterms:modified xsi:type="dcterms:W3CDTF">2017-03-04T19:39:56Z</dcterms:modified>
</cp:coreProperties>
</file>