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41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comments/comment5.xml" ContentType="application/vnd.openxmlformats-officedocument.presentationml.comments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325" r:id="rId2"/>
    <p:sldId id="262" r:id="rId3"/>
    <p:sldId id="264" r:id="rId4"/>
    <p:sldId id="265" r:id="rId5"/>
    <p:sldId id="293" r:id="rId6"/>
    <p:sldId id="266" r:id="rId7"/>
    <p:sldId id="267" r:id="rId8"/>
    <p:sldId id="294" r:id="rId9"/>
    <p:sldId id="295" r:id="rId10"/>
    <p:sldId id="296" r:id="rId11"/>
    <p:sldId id="297" r:id="rId12"/>
    <p:sldId id="298" r:id="rId13"/>
    <p:sldId id="268" r:id="rId14"/>
    <p:sldId id="269" r:id="rId15"/>
    <p:sldId id="270" r:id="rId16"/>
    <p:sldId id="299" r:id="rId17"/>
    <p:sldId id="271" r:id="rId18"/>
    <p:sldId id="272" r:id="rId19"/>
    <p:sldId id="300" r:id="rId20"/>
    <p:sldId id="305" r:id="rId21"/>
    <p:sldId id="301" r:id="rId22"/>
    <p:sldId id="306" r:id="rId23"/>
    <p:sldId id="302" r:id="rId24"/>
    <p:sldId id="303" r:id="rId25"/>
    <p:sldId id="304" r:id="rId26"/>
    <p:sldId id="307" r:id="rId27"/>
    <p:sldId id="308" r:id="rId28"/>
    <p:sldId id="309" r:id="rId29"/>
    <p:sldId id="310" r:id="rId30"/>
    <p:sldId id="311" r:id="rId31"/>
    <p:sldId id="312" r:id="rId32"/>
    <p:sldId id="315" r:id="rId33"/>
    <p:sldId id="320" r:id="rId34"/>
    <p:sldId id="316" r:id="rId35"/>
    <p:sldId id="314" r:id="rId36"/>
    <p:sldId id="313" r:id="rId37"/>
    <p:sldId id="317" r:id="rId38"/>
    <p:sldId id="318" r:id="rId39"/>
    <p:sldId id="273" r:id="rId40"/>
    <p:sldId id="322" r:id="rId41"/>
    <p:sldId id="274" r:id="rId42"/>
    <p:sldId id="323" r:id="rId43"/>
    <p:sldId id="276" r:id="rId44"/>
    <p:sldId id="290" r:id="rId45"/>
    <p:sldId id="324" r:id="rId46"/>
    <p:sldId id="291" r:id="rId47"/>
    <p:sldId id="260" r:id="rId4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elma" initials="T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DAEDD1"/>
    <a:srgbClr val="C4E3B5"/>
    <a:srgbClr val="663300"/>
    <a:srgbClr val="1C4E35"/>
    <a:srgbClr val="FFFFFF"/>
    <a:srgbClr val="B2B2B2"/>
    <a:srgbClr val="77613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Grid="0">
      <p:cViewPr varScale="1">
        <p:scale>
          <a:sx n="78" d="100"/>
          <a:sy n="78" d="100"/>
        </p:scale>
        <p:origin x="-13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5-08-18T10:02:31.015" idx="6">
    <p:pos x="4534" y="426"/>
    <p:text>Verificar no final dee todos os slides que o título do Capítulo 1 está errado. Isso acontece em todos os capítulos que tiverem seu título corrigido. Não sei como alterar essa parte.
Tentei mudar no rodapé, mas não consegui.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5-08-17T10:51:24.979" idx="2">
    <p:pos x="5149" y="1203"/>
    <p:text>verificar se é realmente preço da manteiga. Antes estava Leite, mas no livro não há nenhum cáculo sobre leite, só sobre manteiga.</p:text>
  </p:cm>
  <p:cm authorId="0" dt="2005-08-17T11:46:34.432" idx="4">
    <p:pos x="5422" y="2798"/>
    <p:text>Excluí a linha que não havia informações no texto do livro.
1980	0,65	82,4	0,31 = 38,8/82,4 x0,65
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5-08-17T11:05:08.916" idx="3">
    <p:pos x="5447" y="1492"/>
    <p:text>Arrumei as equações de acordo com os valores de 1970 e 2002, e não com valores de 1998.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5-08-18T10:17:04.734" idx="7">
    <p:pos x="5347" y="574"/>
    <p:text>Alterei a tabela de acordo com o livro (página 11 do Capítulo 1).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5-08-18T09:55:54.140" idx="5">
    <p:pos x="5459" y="1180"/>
    <p:text>Aqui o tamanho da fonte é 28, mas nos outros slides de resumo o tamanho é 32. Só é possível aumentar a fonte se for aberto outro slide, pois só cabem dois itens por slide.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1</a:t>
            </a: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0710" name="Rectangle 6"/>
          <p:cNvSpPr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11" name="Rectangle 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10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848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848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11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523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523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12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728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728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17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053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053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17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077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077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18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258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25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18</a:t>
            </a: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282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28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19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463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46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20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667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667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21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872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87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2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680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680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21</a:t>
            </a: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487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48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21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691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69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21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896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89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21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101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10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21</a:t>
            </a: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306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306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22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511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511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25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125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125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25</a:t>
            </a:r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149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149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32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26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330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330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92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24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920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920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4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090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90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23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715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71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27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535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53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28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739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739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13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933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933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13</a:t>
            </a: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56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5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14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138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13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14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661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66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16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547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547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30</a:t>
            </a: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415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41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30</a:t>
            </a: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866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866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5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295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29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31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619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619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1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271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6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499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499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7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704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704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8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909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909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9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114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11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 u="none"/>
              <a:t>10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319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31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CD92DFE-6094-472B-843C-B9E474BEED20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CC993D9-0429-45CB-88CE-F7969DE34062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24663" y="228600"/>
            <a:ext cx="2090737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50863" y="228600"/>
            <a:ext cx="612140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498F3C7-C52D-4E33-8334-75F8DFE8DA25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62E39AA-7F9A-4EDD-8E25-2F87748109D5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80A2166-073A-46A4-BECE-8BBFBF93B634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4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054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6F0ABA-19A0-4A46-AED5-715E39AADF56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3C254F-E7FD-493D-AB1D-116CAC17A967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F5CECC1-AB85-4947-AD4D-51C7DC1F1C83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7075A69-F777-4124-ABDC-53546B37ABE3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39C0C59-F2FA-48C2-9C8A-FF35C0D4B68D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741B62C-DC5F-4BEA-9939-5286157F2ADF}" type="slidenum">
              <a:rPr lang="en-US"/>
              <a:pPr/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228600"/>
            <a:ext cx="7983537" cy="116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8288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349250" y="1371600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519113" y="1530350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0738" y="6440488"/>
            <a:ext cx="588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 u="none">
                <a:latin typeface="+mn-lt"/>
              </a:defRPr>
            </a:lvl1pPr>
          </a:lstStyle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59638" y="6440488"/>
            <a:ext cx="1093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 u="none">
                <a:latin typeface="+mn-lt"/>
              </a:defRPr>
            </a:lvl1pPr>
          </a:lstStyle>
          <a:p>
            <a:r>
              <a:rPr lang="en-US"/>
              <a:t>Slide </a:t>
            </a:r>
            <a:fld id="{20936757-0A75-41F3-8ACD-97C209FADED4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349250" y="6186488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519113" y="6345238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40000"/>
        <a:buFont typeface="Wingdings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•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comments" Target="../comments/comment3.x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377825"/>
            <a:ext cx="9144000" cy="1104900"/>
          </a:xfrm>
          <a:noFill/>
          <a:ln/>
        </p:spPr>
        <p:txBody>
          <a:bodyPr/>
          <a:lstStyle/>
          <a:p>
            <a:pPr algn="ctr"/>
            <a:r>
              <a:rPr lang="pt-BR" sz="6000"/>
              <a:t>Capítulo 1</a:t>
            </a:r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22638" y="2935288"/>
            <a:ext cx="5678487" cy="3697287"/>
          </a:xfrm>
          <a:noFill/>
          <a:ln/>
          <a:effectLst>
            <a:outerShdw dist="71842" dir="2700000" algn="ctr" rotWithShape="0">
              <a:srgbClr val="B2B2B2"/>
            </a:outerShdw>
          </a:effectLst>
        </p:spPr>
        <p:txBody>
          <a:bodyPr anchor="ctr" anchorCtr="1"/>
          <a:lstStyle/>
          <a:p>
            <a:r>
              <a:rPr lang="pt-BR" sz="4800" b="1"/>
              <a:t>Aspectos Preliminares</a:t>
            </a:r>
          </a:p>
        </p:txBody>
      </p:sp>
      <p:pic>
        <p:nvPicPr>
          <p:cNvPr id="199686" name="Picture 6" descr="C:\00_Fabio\LaserHouse\Pindyck\Capa\85-7605-018-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375" y="2827338"/>
            <a:ext cx="3019425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9687" name="Group 7"/>
          <p:cNvGrpSpPr>
            <a:grpSpLocks/>
          </p:cNvGrpSpPr>
          <p:nvPr/>
        </p:nvGrpSpPr>
        <p:grpSpPr bwMode="auto">
          <a:xfrm>
            <a:off x="349250" y="1927225"/>
            <a:ext cx="8526463" cy="158750"/>
            <a:chOff x="220" y="864"/>
            <a:chExt cx="5371" cy="100"/>
          </a:xfrm>
        </p:grpSpPr>
        <p:sp>
          <p:nvSpPr>
            <p:cNvPr id="199688" name="Line 8"/>
            <p:cNvSpPr>
              <a:spLocks noChangeShapeType="1"/>
            </p:cNvSpPr>
            <p:nvPr/>
          </p:nvSpPr>
          <p:spPr bwMode="auto">
            <a:xfrm>
              <a:off x="220" y="864"/>
              <a:ext cx="5265" cy="0"/>
            </a:xfrm>
            <a:prstGeom prst="line">
              <a:avLst/>
            </a:prstGeom>
            <a:noFill/>
            <a:ln w="38100">
              <a:solidFill>
                <a:srgbClr val="37654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9689" name="Line 9"/>
            <p:cNvSpPr>
              <a:spLocks noChangeShapeType="1"/>
            </p:cNvSpPr>
            <p:nvPr/>
          </p:nvSpPr>
          <p:spPr bwMode="auto">
            <a:xfrm>
              <a:off x="327" y="964"/>
              <a:ext cx="5264" cy="0"/>
            </a:xfrm>
            <a:prstGeom prst="line">
              <a:avLst/>
            </a:prstGeom>
            <a:noFill/>
            <a:ln w="38100">
              <a:solidFill>
                <a:srgbClr val="37654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99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4" grpId="0" autoUpdateAnimBg="0"/>
      <p:bldP spid="19968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56886D7A-E8B2-40AB-BAC7-B4CB8B6B3522}" type="slidenum">
              <a:rPr lang="en-US"/>
              <a:pPr/>
              <a:t>10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Os temas da microeconomia</a:t>
            </a:r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Microeconomia</a:t>
            </a:r>
          </a:p>
          <a:p>
            <a:pPr lvl="1"/>
            <a:r>
              <a:rPr lang="pt-BR"/>
              <a:t>Alocação de recursos escassos e escolhas entre situações alternativas</a:t>
            </a:r>
            <a:endParaRPr lang="pt-BR" i="1"/>
          </a:p>
          <a:p>
            <a:pPr lvl="2">
              <a:spcBef>
                <a:spcPct val="35000"/>
              </a:spcBef>
              <a:buSzPct val="55000"/>
            </a:pPr>
            <a:r>
              <a:rPr lang="pt-BR"/>
              <a:t>em uma economia planejada</a:t>
            </a:r>
          </a:p>
          <a:p>
            <a:pPr lvl="2">
              <a:spcBef>
                <a:spcPct val="35000"/>
              </a:spcBef>
              <a:buSzPct val="55000"/>
            </a:pPr>
            <a:r>
              <a:rPr lang="pt-BR"/>
              <a:t>em uma economia de mercado</a:t>
            </a: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A7C9826D-3DDF-475A-A72B-087D273272D3}" type="slidenum">
              <a:rPr lang="en-US"/>
              <a:pPr/>
              <a:t>11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45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Os temas da microeconomia</a:t>
            </a:r>
          </a:p>
        </p:txBody>
      </p:sp>
      <p:sp>
        <p:nvSpPr>
          <p:cNvPr id="145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Microeconomia e </a:t>
            </a:r>
            <a:r>
              <a:rPr lang="pt-BR" i="1"/>
              <a:t>escolhas ótimas</a:t>
            </a:r>
          </a:p>
          <a:p>
            <a:pPr lvl="1">
              <a:buFont typeface="Wingdings" pitchFamily="2" charset="2"/>
              <a:buNone/>
            </a:pPr>
            <a:r>
              <a:rPr lang="pt-BR"/>
              <a:t>1. Teoria do consumidor</a:t>
            </a:r>
          </a:p>
          <a:p>
            <a:pPr lvl="1">
              <a:buFont typeface="Wingdings" pitchFamily="2" charset="2"/>
              <a:buNone/>
            </a:pPr>
            <a:r>
              <a:rPr lang="pt-BR"/>
              <a:t>2. Trabalhadores</a:t>
            </a:r>
          </a:p>
          <a:p>
            <a:pPr lvl="1">
              <a:buFont typeface="Wingdings" pitchFamily="2" charset="2"/>
              <a:buNone/>
            </a:pPr>
            <a:r>
              <a:rPr lang="pt-BR"/>
              <a:t>3. Teoria da empresa</a:t>
            </a: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55AAF0AC-8860-461D-BC0B-80C4CE13C7AF}" type="slidenum">
              <a:rPr lang="en-US"/>
              <a:pPr/>
              <a:t>12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46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Os temas da microeconomia</a:t>
            </a:r>
          </a:p>
        </p:txBody>
      </p:sp>
      <p:sp>
        <p:nvSpPr>
          <p:cNvPr id="146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microeconomia e os </a:t>
            </a:r>
            <a:r>
              <a:rPr lang="pt-BR" i="1"/>
              <a:t>preços</a:t>
            </a:r>
            <a:r>
              <a:rPr lang="pt-BR"/>
              <a:t> </a:t>
            </a:r>
            <a:endParaRPr lang="pt-BR" i="1"/>
          </a:p>
          <a:p>
            <a:pPr lvl="1"/>
            <a:r>
              <a:rPr lang="pt-BR"/>
              <a:t>O papel dos preços em uma economia de mercado</a:t>
            </a:r>
          </a:p>
          <a:p>
            <a:pPr lvl="1"/>
            <a:r>
              <a:rPr lang="pt-BR"/>
              <a:t>Como os preços são determinados</a:t>
            </a: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A8EB2598-925C-423F-B98D-C6F35B356499}" type="slidenum">
              <a:rPr lang="en-US"/>
              <a:pPr/>
              <a:t>13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597025"/>
            <a:ext cx="7772400" cy="4745038"/>
          </a:xfrm>
          <a:noFill/>
          <a:ln/>
        </p:spPr>
        <p:txBody>
          <a:bodyPr/>
          <a:lstStyle/>
          <a:p>
            <a:r>
              <a:rPr lang="pt-BR">
                <a:solidFill>
                  <a:srgbClr val="FF3300"/>
                </a:solidFill>
              </a:rPr>
              <a:t>Teorias e modelos</a:t>
            </a:r>
          </a:p>
          <a:p>
            <a:r>
              <a:rPr lang="pt-BR"/>
              <a:t>Análise microeconômica</a:t>
            </a:r>
          </a:p>
          <a:p>
            <a:pPr lvl="1">
              <a:buSzPct val="75000"/>
            </a:pPr>
            <a:r>
              <a:rPr lang="pt-BR">
                <a:solidFill>
                  <a:srgbClr val="1C4E35"/>
                </a:solidFill>
              </a:rPr>
              <a:t>As</a:t>
            </a:r>
            <a:r>
              <a:rPr lang="pt-BR">
                <a:solidFill>
                  <a:schemeClr val="tx1"/>
                </a:solidFill>
              </a:rPr>
              <a:t> </a:t>
            </a:r>
            <a:r>
              <a:rPr lang="pt-BR">
                <a:solidFill>
                  <a:srgbClr val="FF3300"/>
                </a:solidFill>
              </a:rPr>
              <a:t>teorias</a:t>
            </a:r>
            <a:r>
              <a:rPr lang="pt-BR"/>
              <a:t> são desenvolvidas para explicar fenômenos observados em termos de um conjunto de regras básicas e premissas.</a:t>
            </a:r>
          </a:p>
          <a:p>
            <a:pPr lvl="1">
              <a:buSzPct val="75000"/>
            </a:pPr>
            <a:r>
              <a:rPr lang="pt-BR"/>
              <a:t>Por exemplo</a:t>
            </a:r>
          </a:p>
          <a:p>
            <a:pPr lvl="2">
              <a:spcBef>
                <a:spcPct val="35000"/>
              </a:spcBef>
              <a:buSzPct val="55000"/>
            </a:pPr>
            <a:r>
              <a:rPr lang="pt-BR"/>
              <a:t>A teoria da empresa</a:t>
            </a:r>
          </a:p>
          <a:p>
            <a:pPr lvl="2">
              <a:spcBef>
                <a:spcPct val="35000"/>
              </a:spcBef>
              <a:buSzPct val="55000"/>
            </a:pPr>
            <a:r>
              <a:rPr lang="pt-BR"/>
              <a:t>A teoria do consumidor</a:t>
            </a:r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Os temas da microeconomia</a:t>
            </a:r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CD22AE5-7DF1-4448-98EB-95C2A64514E0}" type="slidenum">
              <a:rPr lang="en-US"/>
              <a:pPr/>
              <a:t>14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562225"/>
            <a:ext cx="7772400" cy="3381375"/>
          </a:xfrm>
          <a:noFill/>
          <a:ln/>
        </p:spPr>
        <p:txBody>
          <a:bodyPr/>
          <a:lstStyle/>
          <a:p>
            <a:r>
              <a:rPr lang="pt-BR"/>
              <a:t>Análise microeconômica</a:t>
            </a:r>
          </a:p>
          <a:p>
            <a:pPr lvl="1">
              <a:buSzPct val="75000"/>
            </a:pPr>
            <a:r>
              <a:rPr lang="pt-BR">
                <a:solidFill>
                  <a:srgbClr val="FF3300"/>
                </a:solidFill>
              </a:rPr>
              <a:t>Modelos</a:t>
            </a:r>
          </a:p>
          <a:p>
            <a:pPr lvl="2">
              <a:buSzPct val="75000"/>
            </a:pPr>
            <a:r>
              <a:rPr lang="pt-BR"/>
              <a:t> representação matemática de uma teoria usada para fazer previsões.</a:t>
            </a:r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Os temas da microeconomia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01663" y="1916113"/>
            <a:ext cx="332263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 u="none">
                <a:latin typeface="Arial" charset="0"/>
              </a:rPr>
              <a:t>Teorias e modelos</a:t>
            </a:r>
            <a:endParaRPr lang="en-US" sz="3200" b="1" u="none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8451589F-BBA6-4B04-9C38-8F2DE21A260B}" type="slidenum">
              <a:rPr lang="en-US"/>
              <a:pPr/>
              <a:t>15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589213"/>
            <a:ext cx="7772400" cy="3354387"/>
          </a:xfrm>
          <a:noFill/>
          <a:ln/>
        </p:spPr>
        <p:txBody>
          <a:bodyPr/>
          <a:lstStyle/>
          <a:p>
            <a:r>
              <a:rPr lang="pt-BR"/>
              <a:t>Análise microeconômica</a:t>
            </a:r>
          </a:p>
          <a:p>
            <a:pPr lvl="1">
              <a:buSzPct val="75000"/>
            </a:pPr>
            <a:r>
              <a:rPr lang="pt-BR"/>
              <a:t>Validação de uma teoria</a:t>
            </a:r>
          </a:p>
          <a:p>
            <a:pPr lvl="2">
              <a:spcBef>
                <a:spcPct val="35000"/>
              </a:spcBef>
              <a:buSzPct val="55000"/>
            </a:pPr>
            <a:r>
              <a:rPr lang="pt-BR"/>
              <a:t>A validade de uma teoria é determinada pela qualidade de suas previsões, dadas as premissas.</a:t>
            </a:r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Os temas da microeconomia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601663" y="1916113"/>
            <a:ext cx="332263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 u="none">
                <a:latin typeface="Arial" charset="0"/>
              </a:rPr>
              <a:t>Teorias e modelos</a:t>
            </a:r>
            <a:endParaRPr lang="en-US" sz="3200" b="1" u="none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3FD1039-009E-420A-B25D-FF598D120014}" type="slidenum">
              <a:rPr lang="en-US"/>
              <a:pPr/>
              <a:t>16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794000"/>
            <a:ext cx="7772400" cy="3149600"/>
          </a:xfrm>
          <a:noFill/>
          <a:ln/>
        </p:spPr>
        <p:txBody>
          <a:bodyPr/>
          <a:lstStyle/>
          <a:p>
            <a:r>
              <a:rPr lang="pt-BR"/>
              <a:t>Análise microeconômica</a:t>
            </a:r>
          </a:p>
          <a:p>
            <a:pPr lvl="1">
              <a:buSzPct val="75000"/>
            </a:pPr>
            <a:r>
              <a:rPr lang="pt-BR"/>
              <a:t>Desenvolvimento da teoria</a:t>
            </a:r>
          </a:p>
          <a:p>
            <a:pPr lvl="2">
              <a:spcBef>
                <a:spcPct val="35000"/>
              </a:spcBef>
              <a:buSzPct val="55000"/>
            </a:pPr>
            <a:r>
              <a:rPr lang="pt-BR"/>
              <a:t>Testar e aperfeiçoar as teorias é fundamental para o desenvolvimento da ciência econômica.</a:t>
            </a:r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Os temas da microeconomia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01663" y="1916113"/>
            <a:ext cx="3322637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 u="none">
                <a:latin typeface="Arial" charset="0"/>
              </a:rPr>
              <a:t>Teorias e modelos</a:t>
            </a:r>
            <a:endParaRPr lang="en-US" sz="3200" b="1" u="none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7726C2E3-BE72-4DFB-B45B-71131572CBC0}" type="slidenum">
              <a:rPr lang="en-US"/>
              <a:pPr/>
              <a:t>17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Os temas da microeconomia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630363"/>
            <a:ext cx="7772400" cy="460533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3100">
                <a:solidFill>
                  <a:srgbClr val="FF3300"/>
                </a:solidFill>
              </a:rPr>
              <a:t>Análise positiva </a:t>
            </a:r>
            <a:r>
              <a:rPr lang="pt-BR" sz="3100" i="1">
                <a:solidFill>
                  <a:srgbClr val="FF3300"/>
                </a:solidFill>
              </a:rPr>
              <a:t>versus</a:t>
            </a:r>
            <a:r>
              <a:rPr lang="pt-BR" sz="3100">
                <a:solidFill>
                  <a:srgbClr val="FF3300"/>
                </a:solidFill>
              </a:rPr>
              <a:t> análise normativa</a:t>
            </a:r>
            <a:endParaRPr lang="pt-BR" sz="280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2800"/>
              <a:t>Análise positiva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pt-BR" sz="2400"/>
              <a:t>A</a:t>
            </a:r>
            <a:r>
              <a:rPr lang="pt-BR" sz="2400">
                <a:solidFill>
                  <a:srgbClr val="FF3300"/>
                </a:solidFill>
              </a:rPr>
              <a:t> análise positiva</a:t>
            </a:r>
            <a:r>
              <a:rPr lang="pt-BR" sz="2400"/>
              <a:t> é o uso de teorias e modelos com o objetivo de prever os efeitos de determinada escolha.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pt-BR" sz="2400"/>
              <a:t>Por exemplo:</a:t>
            </a:r>
          </a:p>
          <a:p>
            <a:pPr lvl="2">
              <a:lnSpc>
                <a:spcPct val="90000"/>
              </a:lnSpc>
              <a:spcBef>
                <a:spcPct val="35000"/>
              </a:spcBef>
              <a:buSzPct val="55000"/>
            </a:pPr>
            <a:r>
              <a:rPr lang="pt-BR" sz="2400"/>
              <a:t>Qual será o impacto de uma quota de importação para automóveis estrangeiros?</a:t>
            </a:r>
          </a:p>
          <a:p>
            <a:pPr lvl="2">
              <a:lnSpc>
                <a:spcPct val="90000"/>
              </a:lnSpc>
              <a:spcBef>
                <a:spcPct val="35000"/>
              </a:spcBef>
              <a:buSzPct val="55000"/>
            </a:pPr>
            <a:r>
              <a:rPr lang="pt-BR" sz="2400"/>
              <a:t>Qual será o impacto de um aumento no imposto da gasolina?</a:t>
            </a:r>
          </a:p>
        </p:txBody>
      </p:sp>
    </p:spTree>
  </p:cSld>
  <p:clrMapOvr>
    <a:masterClrMapping/>
  </p:clrMapOvr>
  <p:transition spd="med"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AB48C0B-9677-4C89-896C-2659E415CD49}" type="slidenum">
              <a:rPr lang="en-US"/>
              <a:pPr/>
              <a:t>18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Os temas da microeconomia</a:t>
            </a:r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370138"/>
            <a:ext cx="7772400" cy="3573462"/>
          </a:xfrm>
          <a:noFill/>
          <a:ln/>
        </p:spPr>
        <p:txBody>
          <a:bodyPr/>
          <a:lstStyle/>
          <a:p>
            <a:r>
              <a:rPr lang="pt-BR" sz="2800"/>
              <a:t>Análise normativa</a:t>
            </a:r>
          </a:p>
          <a:p>
            <a:pPr lvl="1">
              <a:buSzPct val="75000"/>
            </a:pPr>
            <a:r>
              <a:rPr lang="pt-BR" sz="2400">
                <a:solidFill>
                  <a:srgbClr val="1C4E35"/>
                </a:solidFill>
              </a:rPr>
              <a:t>A </a:t>
            </a:r>
            <a:r>
              <a:rPr lang="pt-BR" sz="2400">
                <a:solidFill>
                  <a:srgbClr val="FF3300"/>
                </a:solidFill>
              </a:rPr>
              <a:t>análise normativa </a:t>
            </a:r>
            <a:r>
              <a:rPr lang="pt-BR" sz="2400"/>
              <a:t>aborda as questões pela perspectiva de “como deveria ser o mundo”.</a:t>
            </a:r>
          </a:p>
          <a:p>
            <a:pPr lvl="1">
              <a:buSzPct val="75000"/>
            </a:pPr>
            <a:r>
              <a:rPr lang="pt-BR" sz="2400"/>
              <a:t>Por exemplo:</a:t>
            </a:r>
          </a:p>
          <a:p>
            <a:pPr lvl="2">
              <a:spcBef>
                <a:spcPct val="35000"/>
              </a:spcBef>
              <a:buSzPct val="55000"/>
            </a:pPr>
            <a:r>
              <a:rPr lang="pt-BR" sz="2400"/>
              <a:t>Considera o dilema</a:t>
            </a:r>
            <a:r>
              <a:rPr lang="pt-BR" sz="2400" i="1"/>
              <a:t> </a:t>
            </a:r>
            <a:r>
              <a:rPr lang="pt-BR" sz="2400"/>
              <a:t>entre eqüidade e eficiência na escolha entre um aumento no imposto da gasolina e a imposição de restrições à importação de petróleo estrangeiro.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263525" y="1801813"/>
            <a:ext cx="7262813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 u="none">
                <a:latin typeface="Arial" charset="0"/>
              </a:rPr>
              <a:t>Análise positiva </a:t>
            </a:r>
            <a:r>
              <a:rPr lang="en-US" sz="2800" b="1" i="1" u="none">
                <a:latin typeface="Arial" charset="0"/>
              </a:rPr>
              <a:t>versus</a:t>
            </a:r>
            <a:r>
              <a:rPr lang="en-US" sz="2800" b="1" u="none">
                <a:latin typeface="Arial" charset="0"/>
              </a:rPr>
              <a:t> análise normativa</a:t>
            </a:r>
            <a:endParaRPr lang="en-US" sz="3200" b="1" u="none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F70AE31-8962-4F33-9E73-E1A07DAFE295}" type="slidenum">
              <a:rPr lang="en-US"/>
              <a:pPr/>
              <a:t>19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que é um mercado?</a:t>
            </a:r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>
                <a:solidFill>
                  <a:srgbClr val="FF3300"/>
                </a:solidFill>
              </a:rPr>
              <a:t>Mercados</a:t>
            </a:r>
          </a:p>
          <a:p>
            <a:pPr lvl="1">
              <a:buSzPct val="75000"/>
            </a:pPr>
            <a:r>
              <a:rPr lang="pt-BR"/>
              <a:t>Área geograficamente definida onde compradores e vendedores interagem e determinam o preço de um produto ou de um conjunto de produtos.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8635572-5D72-49EA-947D-639ABEE7AA45}" type="slidenum">
              <a:rPr lang="en-US"/>
              <a:pPr/>
              <a:t>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Tópicos para discussão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Os temas da microeconomia</a:t>
            </a:r>
          </a:p>
          <a:p>
            <a:r>
              <a:rPr lang="pt-BR"/>
              <a:t>O que é um mercado?</a:t>
            </a:r>
          </a:p>
          <a:p>
            <a:r>
              <a:rPr lang="pt-BR"/>
              <a:t>Preços reais </a:t>
            </a:r>
            <a:r>
              <a:rPr lang="pt-BR" i="1"/>
              <a:t>versus</a:t>
            </a:r>
            <a:r>
              <a:rPr lang="pt-BR"/>
              <a:t> preços nominais</a:t>
            </a:r>
          </a:p>
          <a:p>
            <a:r>
              <a:rPr lang="pt-BR"/>
              <a:t>Por que estudar microeconomia?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5717C0C6-E2B2-452C-8BDC-838908414F16}" type="slidenum">
              <a:rPr lang="en-US"/>
              <a:pPr/>
              <a:t>20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que é um mercado?</a:t>
            </a:r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Mercados </a:t>
            </a:r>
            <a:r>
              <a:rPr lang="pt-BR" i="1"/>
              <a:t>versus</a:t>
            </a:r>
            <a:r>
              <a:rPr lang="pt-BR"/>
              <a:t> setores</a:t>
            </a:r>
          </a:p>
          <a:p>
            <a:pPr lvl="1">
              <a:buSzPct val="75000"/>
            </a:pPr>
            <a:r>
              <a:rPr lang="pt-BR"/>
              <a:t>Setores são o lado da oferta do mercado.</a:t>
            </a:r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B03054F-5BA6-4535-A2E8-B77CBCF3CD24}" type="slidenum">
              <a:rPr lang="en-US"/>
              <a:pPr/>
              <a:t>21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que é um mercado?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Definição de mercado</a:t>
            </a:r>
          </a:p>
          <a:p>
            <a:pPr lvl="1">
              <a:buSzPct val="75000"/>
            </a:pPr>
            <a:r>
              <a:rPr lang="pt-BR"/>
              <a:t>Os parâmetros do mercado devem ser determinados antes que ele possa ser analisado.</a:t>
            </a:r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52B6E5E3-9ED3-4A1C-8028-8EA81D7BA3A1}" type="slidenum">
              <a:rPr lang="en-US"/>
              <a:pPr/>
              <a:t>22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que é um mercado?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>
                <a:solidFill>
                  <a:srgbClr val="FF3300"/>
                </a:solidFill>
              </a:rPr>
              <a:t>Arbitragem</a:t>
            </a:r>
            <a:endParaRPr lang="pt-BR"/>
          </a:p>
          <a:p>
            <a:pPr lvl="1">
              <a:buSzPct val="75000"/>
            </a:pPr>
            <a:r>
              <a:rPr lang="pt-BR"/>
              <a:t>Comprar um produto a baixo preço em uma localidade e vendê-lo a um preço alto em outro lugar.</a:t>
            </a:r>
          </a:p>
        </p:txBody>
      </p:sp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47E6EADD-B634-497D-9C76-19505D2FD6BE}" type="slidenum">
              <a:rPr lang="en-US"/>
              <a:pPr/>
              <a:t>23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que é um mercado?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63563" y="1828800"/>
            <a:ext cx="8351837" cy="4283075"/>
          </a:xfrm>
          <a:noFill/>
          <a:ln/>
        </p:spPr>
        <p:txBody>
          <a:bodyPr/>
          <a:lstStyle/>
          <a:p>
            <a:r>
              <a:rPr lang="pt-BR">
                <a:solidFill>
                  <a:srgbClr val="FF3300"/>
                </a:solidFill>
              </a:rPr>
              <a:t>Mercados competitivos </a:t>
            </a:r>
            <a:r>
              <a:rPr lang="pt-BR" i="1">
                <a:solidFill>
                  <a:srgbClr val="FF3300"/>
                </a:solidFill>
              </a:rPr>
              <a:t>versus</a:t>
            </a:r>
            <a:r>
              <a:rPr lang="pt-BR">
                <a:solidFill>
                  <a:srgbClr val="FF3300"/>
                </a:solidFill>
              </a:rPr>
              <a:t> mercados não competitivos</a:t>
            </a:r>
          </a:p>
          <a:p>
            <a:pPr lvl="1"/>
            <a:r>
              <a:rPr lang="pt-BR"/>
              <a:t>Mercado competitivo</a:t>
            </a:r>
          </a:p>
          <a:p>
            <a:pPr lvl="2">
              <a:spcBef>
                <a:spcPct val="35000"/>
              </a:spcBef>
              <a:buSzPct val="55000"/>
            </a:pPr>
            <a:r>
              <a:rPr lang="pt-BR"/>
              <a:t>Devido ao grande número de compradores e vendedores, nenhum comprador ou vendedor pode, individualmente, influenciar o preço de um produto. </a:t>
            </a:r>
          </a:p>
          <a:p>
            <a:pPr lvl="2">
              <a:spcBef>
                <a:spcPct val="35000"/>
              </a:spcBef>
              <a:buSzPct val="55000"/>
            </a:pPr>
            <a:r>
              <a:rPr lang="pt-BR"/>
              <a:t>Exemplo: Maioria dos mercados agrícolas.</a:t>
            </a:r>
          </a:p>
        </p:txBody>
      </p:sp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BBDDB498-906F-4454-84A7-7CB89144872D}" type="slidenum">
              <a:rPr lang="en-US"/>
              <a:pPr/>
              <a:t>24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que é um mercado?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782888"/>
            <a:ext cx="7772400" cy="3160712"/>
          </a:xfrm>
          <a:noFill/>
          <a:ln/>
        </p:spPr>
        <p:txBody>
          <a:bodyPr/>
          <a:lstStyle/>
          <a:p>
            <a:pPr lvl="1">
              <a:buSzPct val="75000"/>
            </a:pPr>
            <a:r>
              <a:rPr lang="pt-BR"/>
              <a:t>Mercado não competitivo</a:t>
            </a:r>
          </a:p>
          <a:p>
            <a:pPr lvl="2">
              <a:spcBef>
                <a:spcPct val="35000"/>
              </a:spcBef>
              <a:buSzPct val="55000"/>
            </a:pPr>
            <a:r>
              <a:rPr lang="pt-BR"/>
              <a:t>Mercados onde os produtores podem, individualmente, influenciar o preço.</a:t>
            </a:r>
          </a:p>
          <a:p>
            <a:pPr lvl="2">
              <a:spcBef>
                <a:spcPct val="35000"/>
              </a:spcBef>
              <a:buSzPct val="55000"/>
            </a:pPr>
            <a:r>
              <a:rPr lang="pt-BR"/>
              <a:t>Exemplo: OPEP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801688" y="1712913"/>
            <a:ext cx="5403850" cy="958850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 u="none">
                <a:latin typeface="Arial" charset="0"/>
              </a:rPr>
              <a:t>Mercados competitivos </a:t>
            </a:r>
            <a:r>
              <a:rPr lang="en-US" sz="2800" b="1" i="1" u="none">
                <a:latin typeface="Arial" charset="0"/>
              </a:rPr>
              <a:t>versus</a:t>
            </a:r>
            <a:endParaRPr lang="en-US" sz="2800" b="1" u="none">
              <a:latin typeface="Arial" charset="0"/>
            </a:endParaRPr>
          </a:p>
          <a:p>
            <a:pPr algn="ctr"/>
            <a:r>
              <a:rPr lang="en-US" sz="2800" b="1" u="none">
                <a:latin typeface="Arial" charset="0"/>
              </a:rPr>
              <a:t>mercados não competitivos</a:t>
            </a:r>
            <a:endParaRPr lang="en-US" sz="3200" b="1" u="none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1B82A5D8-20DD-41ED-AC61-081CA07F3BAC}" type="slidenum">
              <a:rPr lang="en-US"/>
              <a:pPr/>
              <a:t>25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que é um mercado?</a:t>
            </a:r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>
                <a:solidFill>
                  <a:srgbClr val="FF3300"/>
                </a:solidFill>
              </a:rPr>
              <a:t>Preço de mercado</a:t>
            </a:r>
          </a:p>
          <a:p>
            <a:pPr lvl="1">
              <a:buSzPct val="75000"/>
            </a:pPr>
            <a:r>
              <a:rPr lang="pt-BR"/>
              <a:t>Mercados competitivos estabelecem um único preço.</a:t>
            </a:r>
          </a:p>
          <a:p>
            <a:pPr lvl="1">
              <a:buSzPct val="75000"/>
            </a:pPr>
            <a:r>
              <a:rPr lang="pt-BR"/>
              <a:t>Mercados não competitivos podem estabelecer vários preços para o mesmo produto.</a:t>
            </a:r>
          </a:p>
        </p:txBody>
      </p:sp>
    </p:spTree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8B4539FA-2468-4822-8945-E0B36CF10C06}" type="slidenum">
              <a:rPr lang="en-US"/>
              <a:pPr/>
              <a:t>26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que é um mercado?</a:t>
            </a:r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>
                <a:solidFill>
                  <a:srgbClr val="FF3300"/>
                </a:solidFill>
              </a:rPr>
              <a:t>Definição de mercado — a extensão de um mercado</a:t>
            </a:r>
          </a:p>
          <a:p>
            <a:pPr lvl="1"/>
            <a:r>
              <a:rPr lang="pt-BR">
                <a:solidFill>
                  <a:srgbClr val="FF3300"/>
                </a:solidFill>
              </a:rPr>
              <a:t>Definição de mercado</a:t>
            </a:r>
            <a:r>
              <a:rPr lang="pt-BR"/>
              <a:t> </a:t>
            </a:r>
          </a:p>
          <a:p>
            <a:pPr lvl="2">
              <a:buSzPct val="55000"/>
            </a:pPr>
            <a:r>
              <a:rPr lang="pt-BR"/>
              <a:t>Quais compradores e vendedores devem ser incluídos em um determinado mercado?</a:t>
            </a:r>
            <a:endParaRPr lang="pt-BR" sz="2400"/>
          </a:p>
        </p:txBody>
      </p:sp>
    </p:spTree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5064AC56-A349-46F2-AD64-BAC2B0ED151C}" type="slidenum">
              <a:rPr lang="en-US"/>
              <a:pPr/>
              <a:t>27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65890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891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que é um mercado?</a:t>
            </a:r>
          </a:p>
        </p:txBody>
      </p:sp>
      <p:sp>
        <p:nvSpPr>
          <p:cNvPr id="16589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1143000" y="2871788"/>
            <a:ext cx="7772400" cy="3071812"/>
          </a:xfrm>
          <a:noFill/>
          <a:ln/>
        </p:spPr>
        <p:txBody>
          <a:bodyPr/>
          <a:lstStyle/>
          <a:p>
            <a:pPr lvl="1"/>
            <a:r>
              <a:rPr lang="pt-BR"/>
              <a:t>Extensão de um mercado</a:t>
            </a:r>
          </a:p>
          <a:p>
            <a:pPr lvl="2">
              <a:buSzPct val="55000"/>
            </a:pPr>
            <a:r>
              <a:rPr lang="pt-BR"/>
              <a:t>Define os limites do mercado</a:t>
            </a:r>
          </a:p>
          <a:p>
            <a:pPr lvl="3">
              <a:buSzPct val="55000"/>
            </a:pPr>
            <a:r>
              <a:rPr lang="pt-BR"/>
              <a:t>Geográficos</a:t>
            </a:r>
          </a:p>
          <a:p>
            <a:pPr lvl="3">
              <a:buSzPct val="55000"/>
            </a:pPr>
            <a:r>
              <a:rPr lang="pt-BR"/>
              <a:t>Gama de produtos</a:t>
            </a:r>
            <a:endParaRPr lang="pt-BR" sz="2000"/>
          </a:p>
          <a:p>
            <a:pPr lvl="3">
              <a:buSzPct val="65000"/>
            </a:pPr>
            <a:endParaRPr lang="pt-BR" sz="2000"/>
          </a:p>
        </p:txBody>
      </p:sp>
      <p:sp>
        <p:nvSpPr>
          <p:cNvPr id="165894" name="Text Box 1030"/>
          <p:cNvSpPr txBox="1">
            <a:spLocks noChangeArrowheads="1"/>
          </p:cNvSpPr>
          <p:nvPr/>
        </p:nvSpPr>
        <p:spPr bwMode="auto">
          <a:xfrm>
            <a:off x="230188" y="2046288"/>
            <a:ext cx="8864600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 u="none">
                <a:latin typeface="Arial" charset="0"/>
              </a:rPr>
              <a:t>Definição de mercado – a extensão de um mercado</a:t>
            </a:r>
            <a:endParaRPr lang="en-US" sz="3200" b="1" u="none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EDC8AD2-DA16-4843-88F8-04777B90EF4C}" type="slidenum">
              <a:rPr lang="en-US"/>
              <a:pPr/>
              <a:t>28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67938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7939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7940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que é um mercado?</a:t>
            </a:r>
          </a:p>
        </p:txBody>
      </p:sp>
      <p:sp>
        <p:nvSpPr>
          <p:cNvPr id="167941" name="Rectangle 102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Exemplos</a:t>
            </a:r>
          </a:p>
          <a:p>
            <a:pPr lvl="1"/>
            <a:r>
              <a:rPr lang="pt-BR"/>
              <a:t>Fronteiras geográficas</a:t>
            </a:r>
          </a:p>
          <a:p>
            <a:pPr lvl="2"/>
            <a:r>
              <a:rPr lang="pt-BR"/>
              <a:t>Gasolina: EUA </a:t>
            </a:r>
            <a:r>
              <a:rPr lang="pt-BR" i="1"/>
              <a:t>versus</a:t>
            </a:r>
            <a:r>
              <a:rPr lang="pt-BR"/>
              <a:t> Califórnia</a:t>
            </a:r>
          </a:p>
          <a:p>
            <a:pPr lvl="2"/>
            <a:r>
              <a:rPr lang="pt-BR"/>
              <a:t>Habitação: Chicago </a:t>
            </a:r>
            <a:r>
              <a:rPr lang="pt-BR" i="1"/>
              <a:t>versus</a:t>
            </a:r>
            <a:r>
              <a:rPr lang="pt-BR"/>
              <a:t> arredores de Chicago</a:t>
            </a:r>
            <a:endParaRPr lang="pt-BR" sz="2400"/>
          </a:p>
        </p:txBody>
      </p:sp>
    </p:spTree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08C12A08-A973-4D1E-B186-886C22C0793E}" type="slidenum">
              <a:rPr lang="en-US"/>
              <a:pPr/>
              <a:t>29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que é um mercado?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Exemplos</a:t>
            </a:r>
          </a:p>
          <a:p>
            <a:pPr lvl="1"/>
            <a:r>
              <a:rPr lang="pt-BR"/>
              <a:t>Leque de produtos</a:t>
            </a:r>
          </a:p>
          <a:p>
            <a:pPr lvl="2"/>
            <a:r>
              <a:rPr lang="pt-BR"/>
              <a:t>Gasolina: comum, super &amp; óleo diesel</a:t>
            </a:r>
          </a:p>
          <a:p>
            <a:pPr lvl="2"/>
            <a:r>
              <a:rPr lang="pt-BR"/>
              <a:t>Máquinas fotográficas: SLR, automática, digital</a:t>
            </a:r>
            <a:endParaRPr lang="pt-BR" sz="2400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273FC2-302B-49D1-9A4C-3E581EC926DB}" type="slidenum">
              <a:rPr lang="en-US"/>
              <a:pPr/>
              <a:t>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79874" name="Rectangle 1026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9875" name="Rectangle 1027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9876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Introdução</a:t>
            </a:r>
          </a:p>
        </p:txBody>
      </p:sp>
      <p:sp>
        <p:nvSpPr>
          <p:cNvPr id="79877" name="Rectangle 102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A microeconomia lida com:</a:t>
            </a:r>
          </a:p>
          <a:p>
            <a:pPr lvl="1">
              <a:buSzPct val="75000"/>
            </a:pPr>
            <a:r>
              <a:rPr lang="pt-BR"/>
              <a:t>Comportamento de unidades individuais</a:t>
            </a:r>
          </a:p>
          <a:p>
            <a:pPr lvl="2">
              <a:spcBef>
                <a:spcPct val="35000"/>
              </a:spcBef>
              <a:buSzPct val="75000"/>
            </a:pPr>
            <a:r>
              <a:rPr lang="pt-BR"/>
              <a:t> No consumo</a:t>
            </a:r>
          </a:p>
          <a:p>
            <a:pPr lvl="3">
              <a:buSzPct val="75000"/>
            </a:pPr>
            <a:r>
              <a:rPr lang="pt-BR"/>
              <a:t>Como escolher o que comprar</a:t>
            </a:r>
          </a:p>
        </p:txBody>
      </p:sp>
    </p:spTree>
  </p:cSld>
  <p:clrMapOvr>
    <a:masterClrMapping/>
  </p:clrMapOvr>
  <p:transition spd="med"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BBE829A6-FBE0-4E61-8C38-94471358DEC2}" type="slidenum">
              <a:rPr lang="en-US"/>
              <a:pPr/>
              <a:t>30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O que é um mercado?</a:t>
            </a: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Exemplos</a:t>
            </a:r>
          </a:p>
          <a:p>
            <a:pPr lvl="1"/>
            <a:r>
              <a:rPr lang="pt-BR"/>
              <a:t>Mercados de remédios controlados</a:t>
            </a:r>
          </a:p>
          <a:p>
            <a:pPr lvl="2"/>
            <a:r>
              <a:rPr lang="pt-BR"/>
              <a:t>Mercados bem definidos – drogas terapêuticas</a:t>
            </a:r>
          </a:p>
          <a:p>
            <a:pPr lvl="2"/>
            <a:r>
              <a:rPr lang="pt-BR"/>
              <a:t>Mercados imprecisos – analgésicos</a:t>
            </a:r>
          </a:p>
        </p:txBody>
      </p:sp>
    </p:spTree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991E76B3-CE84-4F8A-BBE1-72B04AFA64F4}" type="slidenum">
              <a:rPr lang="en-US"/>
              <a:pPr/>
              <a:t>31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Preços reais </a:t>
            </a:r>
            <a:r>
              <a:rPr lang="pt-BR" i="1"/>
              <a:t>versus</a:t>
            </a:r>
            <a:r>
              <a:rPr lang="pt-BR"/>
              <a:t> preços nominais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>
                <a:solidFill>
                  <a:srgbClr val="FF3300"/>
                </a:solidFill>
              </a:rPr>
              <a:t>Preço nominal </a:t>
            </a:r>
            <a:r>
              <a:rPr lang="pt-BR"/>
              <a:t>é o preço absoluto (ou preço em moeda corrente) de uma mercadoria ou serviço no momento de sua venda.</a:t>
            </a:r>
          </a:p>
          <a:p>
            <a:r>
              <a:rPr lang="pt-BR">
                <a:solidFill>
                  <a:srgbClr val="FF3300"/>
                </a:solidFill>
              </a:rPr>
              <a:t>Preço real </a:t>
            </a:r>
            <a:r>
              <a:rPr lang="pt-BR"/>
              <a:t>é o preço da mercadoria em relação a uma medida agregada dos preços (ou preço em moeda constante).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A10727B5-27CA-43D6-971E-B43E3059F0FB}" type="slidenum">
              <a:rPr lang="en-US"/>
              <a:pPr/>
              <a:t>32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Preços reais </a:t>
            </a:r>
            <a:r>
              <a:rPr lang="pt-BR" i="1"/>
              <a:t>versus</a:t>
            </a:r>
            <a:r>
              <a:rPr lang="pt-BR"/>
              <a:t> preços nominais</a:t>
            </a: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O </a:t>
            </a:r>
            <a:r>
              <a:rPr lang="pt-BR">
                <a:solidFill>
                  <a:srgbClr val="FF3300"/>
                </a:solidFill>
              </a:rPr>
              <a:t>Índice de Preços ao Consumidor</a:t>
            </a:r>
            <a:r>
              <a:rPr lang="pt-BR"/>
              <a:t> (IPC) é uma medida de nível agregado de preços.</a:t>
            </a:r>
          </a:p>
          <a:p>
            <a:pPr lvl="1"/>
            <a:r>
              <a:rPr lang="pt-BR"/>
              <a:t>O estudo dos preços reais permite a análise dos preços relativos.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11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89C8A451-9083-46D8-BA10-06F2E767C9D0}" type="slidenum">
              <a:rPr lang="en-US"/>
              <a:pPr/>
              <a:t>33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Preços reais </a:t>
            </a:r>
            <a:r>
              <a:rPr lang="pt-BR" i="1"/>
              <a:t>versus</a:t>
            </a:r>
            <a:r>
              <a:rPr lang="pt-BR"/>
              <a:t> preços nominais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Cálculo dos preços reais</a:t>
            </a:r>
          </a:p>
        </p:txBody>
      </p:sp>
      <p:grpSp>
        <p:nvGrpSpPr>
          <p:cNvPr id="190483" name="Group 19"/>
          <p:cNvGrpSpPr>
            <a:grpSpLocks/>
          </p:cNvGrpSpPr>
          <p:nvPr/>
        </p:nvGrpSpPr>
        <p:grpSpPr bwMode="auto">
          <a:xfrm>
            <a:off x="344488" y="3422650"/>
            <a:ext cx="8509000" cy="1411288"/>
            <a:chOff x="209" y="2156"/>
            <a:chExt cx="5360" cy="889"/>
          </a:xfrm>
        </p:grpSpPr>
        <p:sp>
          <p:nvSpPr>
            <p:cNvPr id="190472" name="Rectangle 8"/>
            <p:cNvSpPr>
              <a:spLocks noChangeArrowheads="1"/>
            </p:cNvSpPr>
            <p:nvPr/>
          </p:nvSpPr>
          <p:spPr bwMode="auto">
            <a:xfrm>
              <a:off x="209" y="2156"/>
              <a:ext cx="5360" cy="889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graphicFrame>
          <p:nvGraphicFramePr>
            <p:cNvPr id="190470" name="Object 6"/>
            <p:cNvGraphicFramePr>
              <a:graphicFrameLocks noChangeAspect="1"/>
            </p:cNvGraphicFramePr>
            <p:nvPr/>
          </p:nvGraphicFramePr>
          <p:xfrm>
            <a:off x="502" y="2239"/>
            <a:ext cx="4806" cy="678"/>
          </p:xfrm>
          <a:graphic>
            <a:graphicData uri="http://schemas.openxmlformats.org/presentationml/2006/ole">
              <p:oleObj spid="_x0000_s190470" name="Equação" r:id="rId4" imgW="3060360" imgH="431640" progId="Equation.3">
                <p:embed/>
              </p:oleObj>
            </a:graphicData>
          </a:graphic>
        </p:graphicFrame>
        <p:sp>
          <p:nvSpPr>
            <p:cNvPr id="190471" name="Text Box 7"/>
            <p:cNvSpPr txBox="1">
              <a:spLocks noChangeArrowheads="1"/>
            </p:cNvSpPr>
            <p:nvPr/>
          </p:nvSpPr>
          <p:spPr bwMode="auto">
            <a:xfrm>
              <a:off x="398" y="2599"/>
              <a:ext cx="115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u="none">
                  <a:latin typeface="Arial" charset="0"/>
                </a:rPr>
                <a:t>(ano-base  = 100)</a:t>
              </a:r>
            </a:p>
          </p:txBody>
        </p:sp>
      </p:grpSp>
    </p:spTree>
  </p:cSld>
  <p:clrMapOvr>
    <a:masterClrMapping/>
  </p:clrMapOvr>
  <p:transition spd="med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10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35B2F97-BB3E-4A85-B7C1-98B56B2429B1}" type="slidenum">
              <a:rPr lang="en-US"/>
              <a:pPr/>
              <a:t>34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228600"/>
            <a:ext cx="8318500" cy="1162050"/>
          </a:xfrm>
          <a:noFill/>
          <a:ln/>
        </p:spPr>
        <p:txBody>
          <a:bodyPr/>
          <a:lstStyle/>
          <a:p>
            <a:r>
              <a:rPr lang="pt-BR"/>
              <a:t>Preços reais </a:t>
            </a:r>
            <a:r>
              <a:rPr lang="pt-BR" i="1"/>
              <a:t>versus</a:t>
            </a:r>
            <a:r>
              <a:rPr lang="pt-BR"/>
              <a:t> preços nominais</a:t>
            </a: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1450" y="3771900"/>
            <a:ext cx="8915400" cy="2230438"/>
          </a:xfrm>
          <a:noFill/>
          <a:ln/>
        </p:spPr>
        <p:txBody>
          <a:bodyPr/>
          <a:lstStyle/>
          <a:p>
            <a:pPr marL="0" indent="0">
              <a:lnSpc>
                <a:spcPct val="140000"/>
              </a:lnSpc>
              <a:buFont typeface="Wingdings" pitchFamily="2" charset="2"/>
              <a:buNone/>
              <a:tabLst>
                <a:tab pos="1714500" algn="dec"/>
                <a:tab pos="3771900" algn="r"/>
                <a:tab pos="4800600" algn="l"/>
              </a:tabLst>
            </a:pPr>
            <a:r>
              <a:rPr lang="pt-BR" sz="2800" b="1"/>
              <a:t>1970	    0,40	38,8	0,40 = 38,8/38,8 x0,40</a:t>
            </a:r>
          </a:p>
          <a:p>
            <a:pPr marL="0" indent="0">
              <a:lnSpc>
                <a:spcPct val="140000"/>
              </a:lnSpc>
              <a:buFont typeface="Wingdings" pitchFamily="2" charset="2"/>
              <a:buNone/>
              <a:tabLst>
                <a:tab pos="1714500" algn="dec"/>
                <a:tab pos="3771900" algn="r"/>
                <a:tab pos="4800600" algn="l"/>
              </a:tabLst>
            </a:pPr>
            <a:r>
              <a:rPr lang="pt-BR" sz="2800" b="1"/>
              <a:t>1980	0,65	82,4	0,31 = 38,8/82,4 x0,65</a:t>
            </a:r>
          </a:p>
          <a:p>
            <a:pPr marL="0" indent="0">
              <a:lnSpc>
                <a:spcPct val="140000"/>
              </a:lnSpc>
              <a:buFont typeface="Wingdings" pitchFamily="2" charset="2"/>
              <a:buNone/>
              <a:tabLst>
                <a:tab pos="1714500" algn="dec"/>
                <a:tab pos="3771900" algn="r"/>
                <a:tab pos="4800600" algn="l"/>
              </a:tabLst>
            </a:pPr>
            <a:r>
              <a:rPr lang="pt-BR" sz="2800" b="1"/>
              <a:t>2001	3,30	177,0	0,72 = 38,8/177,0 x3,30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249238" y="2554288"/>
            <a:ext cx="8623300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962025">
              <a:tabLst>
                <a:tab pos="1943100" algn="ctr"/>
                <a:tab pos="3314700" algn="ctr"/>
                <a:tab pos="6515100" algn="ctr"/>
              </a:tabLst>
            </a:pPr>
            <a:r>
              <a:rPr lang="en-US" u="none">
                <a:latin typeface="Arial" charset="0"/>
              </a:rPr>
              <a:t>	</a:t>
            </a:r>
            <a:r>
              <a:rPr lang="en-US" b="1" u="none">
                <a:latin typeface="Arial" charset="0"/>
              </a:rPr>
              <a:t>Preço nominal		Preço real da manteiga</a:t>
            </a:r>
          </a:p>
          <a:p>
            <a:pPr defTabSz="962025">
              <a:tabLst>
                <a:tab pos="1943100" algn="ctr"/>
                <a:tab pos="3314700" algn="ctr"/>
                <a:tab pos="6515100" algn="ctr"/>
              </a:tabLst>
            </a:pPr>
            <a:r>
              <a:rPr lang="en-US" b="1" u="none">
                <a:latin typeface="Arial" charset="0"/>
              </a:rPr>
              <a:t>Ano	da manteiga	IPC	em dólares de 1970 	</a:t>
            </a:r>
          </a:p>
        </p:txBody>
      </p:sp>
      <p:sp>
        <p:nvSpPr>
          <p:cNvPr id="182279" name="Line 7"/>
          <p:cNvSpPr>
            <a:spLocks noChangeShapeType="1"/>
          </p:cNvSpPr>
          <p:nvPr/>
        </p:nvSpPr>
        <p:spPr bwMode="auto">
          <a:xfrm>
            <a:off x="277813" y="3543300"/>
            <a:ext cx="8075612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2281" name="Text Box 9"/>
          <p:cNvSpPr txBox="1">
            <a:spLocks noChangeArrowheads="1"/>
          </p:cNvSpPr>
          <p:nvPr/>
        </p:nvSpPr>
        <p:spPr bwMode="auto">
          <a:xfrm>
            <a:off x="1185863" y="1828800"/>
            <a:ext cx="5992812" cy="531813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 u="none">
                <a:latin typeface="Arial" charset="0"/>
              </a:rPr>
              <a:t>Cálculo do preço real da manteiga</a:t>
            </a:r>
            <a:endParaRPr lang="en-US" sz="3200" b="1" u="none">
              <a:latin typeface="Arial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2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2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13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7B370D89-1127-474C-8EE2-22AAAAAAA48B}" type="slidenum">
              <a:rPr lang="en-US"/>
              <a:pPr/>
              <a:t>35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>
          <a:xfrm>
            <a:off x="577850" y="219075"/>
            <a:ext cx="7983538" cy="1162050"/>
          </a:xfrm>
          <a:noFill/>
          <a:ln/>
        </p:spPr>
        <p:txBody>
          <a:bodyPr/>
          <a:lstStyle/>
          <a:p>
            <a:r>
              <a:rPr lang="pt-BR"/>
              <a:t>Preços reais </a:t>
            </a:r>
            <a:r>
              <a:rPr lang="pt-BR" i="1"/>
              <a:t>versus</a:t>
            </a:r>
            <a:r>
              <a:rPr lang="pt-BR"/>
              <a:t> preços nominais</a:t>
            </a:r>
          </a:p>
        </p:txBody>
      </p:sp>
      <p:sp>
        <p:nvSpPr>
          <p:cNvPr id="178190" name="Rectangle 14"/>
          <p:cNvSpPr>
            <a:spLocks noChangeArrowheads="1"/>
          </p:cNvSpPr>
          <p:nvPr/>
        </p:nvSpPr>
        <p:spPr bwMode="auto">
          <a:xfrm>
            <a:off x="465138" y="4465638"/>
            <a:ext cx="8366125" cy="1535112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anchor="ctr">
            <a:spAutoFit/>
          </a:bodyPr>
          <a:lstStyle/>
          <a:p>
            <a:endParaRPr lang="pt-BR"/>
          </a:p>
        </p:txBody>
      </p:sp>
      <p:graphicFrame>
        <p:nvGraphicFramePr>
          <p:cNvPr id="178183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3922713" y="4729163"/>
          <a:ext cx="4659312" cy="1016000"/>
        </p:xfrm>
        <a:graphic>
          <a:graphicData uri="http://schemas.openxmlformats.org/presentationml/2006/ole">
            <p:oleObj spid="_x0000_s178183" name="Equação" r:id="rId4" imgW="1739880" imgH="419040" progId="Equation.3">
              <p:embed/>
            </p:oleObj>
          </a:graphicData>
        </a:graphic>
      </p:graphicFrame>
      <p:sp>
        <p:nvSpPr>
          <p:cNvPr id="178184" name="Rectangle 8"/>
          <p:cNvSpPr>
            <a:spLocks noChangeArrowheads="1"/>
          </p:cNvSpPr>
          <p:nvPr/>
        </p:nvSpPr>
        <p:spPr bwMode="auto">
          <a:xfrm>
            <a:off x="549275" y="4513263"/>
            <a:ext cx="3398838" cy="1490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u="none"/>
              <a:t>     Preço real do </a:t>
            </a:r>
          </a:p>
          <a:p>
            <a:r>
              <a:rPr lang="en-US" sz="3200" u="none"/>
              <a:t>ensino universitário</a:t>
            </a:r>
          </a:p>
          <a:p>
            <a:r>
              <a:rPr lang="en-US" sz="2800" u="none">
                <a:latin typeface="Arial" charset="0"/>
              </a:rPr>
              <a:t>   </a:t>
            </a:r>
            <a:r>
              <a:rPr lang="en-US" sz="2000" b="1" u="none">
                <a:latin typeface="Arial" charset="0"/>
              </a:rPr>
              <a:t>2002</a:t>
            </a:r>
            <a:r>
              <a:rPr lang="en-US" sz="2800" b="1" u="none">
                <a:latin typeface="Arial" charset="0"/>
              </a:rPr>
              <a:t> </a:t>
            </a:r>
            <a:r>
              <a:rPr lang="en-US" sz="2000" b="1" u="none">
                <a:latin typeface="Arial" charset="0"/>
              </a:rPr>
              <a:t>(1970 = 100)</a:t>
            </a:r>
            <a:endParaRPr lang="en-US" sz="3200" u="none">
              <a:latin typeface="Arial" charset="0"/>
            </a:endParaRPr>
          </a:p>
        </p:txBody>
      </p:sp>
      <p:sp>
        <p:nvSpPr>
          <p:cNvPr id="178187" name="Rectangle 11"/>
          <p:cNvSpPr>
            <a:spLocks noChangeArrowheads="1"/>
          </p:cNvSpPr>
          <p:nvPr/>
        </p:nvSpPr>
        <p:spPr bwMode="auto">
          <a:xfrm>
            <a:off x="982663" y="2486025"/>
            <a:ext cx="7396162" cy="142875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anchor="ctr">
            <a:spAutoFit/>
          </a:bodyPr>
          <a:lstStyle/>
          <a:p>
            <a:endParaRPr lang="pt-BR"/>
          </a:p>
        </p:txBody>
      </p:sp>
      <p:graphicFrame>
        <p:nvGraphicFramePr>
          <p:cNvPr id="178182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3316288" y="2651125"/>
          <a:ext cx="4791075" cy="1065213"/>
        </p:xfrm>
        <a:graphic>
          <a:graphicData uri="http://schemas.openxmlformats.org/presentationml/2006/ole">
            <p:oleObj spid="_x0000_s178182" name="Equação" r:id="rId5" imgW="1625400" imgH="419040" progId="Equation.3">
              <p:embed/>
            </p:oleObj>
          </a:graphicData>
        </a:graphic>
      </p:graphicFrame>
      <p:sp>
        <p:nvSpPr>
          <p:cNvPr id="178198" name="Rectangle 22"/>
          <p:cNvSpPr>
            <a:spLocks noChangeArrowheads="1"/>
          </p:cNvSpPr>
          <p:nvPr/>
        </p:nvSpPr>
        <p:spPr bwMode="auto">
          <a:xfrm>
            <a:off x="1023938" y="2452688"/>
            <a:ext cx="2289175" cy="1490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u="none"/>
              <a:t>  Preço real </a:t>
            </a:r>
          </a:p>
          <a:p>
            <a:r>
              <a:rPr lang="en-US" sz="3200" u="none"/>
              <a:t>   dos ovos</a:t>
            </a:r>
          </a:p>
          <a:p>
            <a:r>
              <a:rPr lang="en-US" sz="2000" b="1" u="none">
                <a:latin typeface="Arial" charset="0"/>
              </a:rPr>
              <a:t>2002</a:t>
            </a:r>
            <a:r>
              <a:rPr lang="en-US" sz="2800" b="1" u="none">
                <a:latin typeface="Arial" charset="0"/>
              </a:rPr>
              <a:t> </a:t>
            </a:r>
            <a:r>
              <a:rPr lang="en-US" sz="2000" b="1" u="none">
                <a:latin typeface="Arial" charset="0"/>
              </a:rPr>
              <a:t>(1970 = 100)</a:t>
            </a:r>
            <a:endParaRPr lang="en-US" sz="3200" u="none">
              <a:latin typeface="Arial" charset="0"/>
            </a:endParaRP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441325" y="1738313"/>
            <a:ext cx="8288338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 u="none">
                <a:latin typeface="Arial" charset="0"/>
              </a:rPr>
              <a:t>Preços reais dos ovos e do ensino universitário</a:t>
            </a:r>
            <a:endParaRPr lang="en-US" sz="3200" b="1" u="none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573C2128-E408-428D-85D6-16536F3A3CB3}" type="slidenum">
              <a:rPr lang="en-US"/>
              <a:pPr/>
              <a:t>36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62050"/>
          </a:xfrm>
          <a:noFill/>
          <a:ln/>
        </p:spPr>
        <p:txBody>
          <a:bodyPr/>
          <a:lstStyle/>
          <a:p>
            <a:r>
              <a:rPr lang="pt-BR" sz="4000"/>
              <a:t>Cálculo dos preços reais: exemplo - ovos &amp; ensino universitário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667000"/>
            <a:ext cx="9144000" cy="4191000"/>
          </a:xfrm>
          <a:noFill/>
          <a:ln/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  <a:tabLst>
                <a:tab pos="171450" algn="l"/>
                <a:tab pos="457200" algn="l"/>
                <a:tab pos="2857500" algn="l"/>
                <a:tab pos="3781425" algn="l"/>
                <a:tab pos="4791075" algn="l"/>
                <a:tab pos="5830888" algn="l"/>
                <a:tab pos="6858000" algn="l"/>
                <a:tab pos="8001000" algn="l"/>
              </a:tabLst>
            </a:pPr>
            <a:r>
              <a:rPr lang="pt-BR" sz="2000" b="1"/>
              <a:t>Ind. Preços ao Consumidor								(1983 = 100)            </a:t>
            </a:r>
            <a:r>
              <a:rPr lang="pt-BR" sz="1800" b="1"/>
              <a:t>38,8       53,8      82,4      107,6    130,7    152,4     181,0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  <a:tabLst>
                <a:tab pos="171450" algn="l"/>
                <a:tab pos="457200" algn="l"/>
                <a:tab pos="2857500" algn="l"/>
                <a:tab pos="3781425" algn="l"/>
                <a:tab pos="4791075" algn="l"/>
                <a:tab pos="5830888" algn="l"/>
                <a:tab pos="6858000" algn="l"/>
                <a:tab pos="8001000" algn="l"/>
              </a:tabLst>
            </a:pPr>
            <a:r>
              <a:rPr lang="pt-BR" sz="2400" b="1"/>
              <a:t>Preços Nominais								</a:t>
            </a:r>
            <a:r>
              <a:rPr lang="pt-BR" sz="1600" b="1"/>
              <a:t>Ovos tipo grande classe A  </a:t>
            </a:r>
            <a:r>
              <a:rPr lang="pt-BR" sz="1800" b="1"/>
              <a:t>$0,61    $0,77    $0,84    $0,80   $1,01      $0,93     $1,03</a:t>
            </a:r>
            <a:r>
              <a:rPr lang="pt-BR" sz="1900" b="1"/>
              <a:t>      </a:t>
            </a:r>
            <a:r>
              <a:rPr lang="pt-BR" sz="2000" b="1"/>
              <a:t>	Ensino Universitário  </a:t>
            </a:r>
            <a:r>
              <a:rPr lang="pt-BR" sz="1800" b="1"/>
              <a:t>$2.530  $3.403  $4.912  $8.202  $12.018  $16.207 $18.273</a:t>
            </a:r>
          </a:p>
          <a:p>
            <a:pPr marL="0" indent="0">
              <a:lnSpc>
                <a:spcPct val="10000"/>
              </a:lnSpc>
              <a:buFont typeface="Wingdings" pitchFamily="2" charset="2"/>
              <a:buNone/>
              <a:tabLst>
                <a:tab pos="171450" algn="l"/>
                <a:tab pos="457200" algn="l"/>
                <a:tab pos="2857500" algn="l"/>
                <a:tab pos="3781425" algn="l"/>
                <a:tab pos="4791075" algn="l"/>
                <a:tab pos="5830888" algn="l"/>
                <a:tab pos="6858000" algn="l"/>
                <a:tab pos="8001000" algn="l"/>
              </a:tabLst>
            </a:pPr>
            <a:endParaRPr lang="pt-BR" sz="1900" b="1"/>
          </a:p>
          <a:p>
            <a:pPr marL="0" indent="0">
              <a:buFont typeface="Wingdings" pitchFamily="2" charset="2"/>
              <a:buNone/>
              <a:tabLst>
                <a:tab pos="171450" algn="l"/>
                <a:tab pos="457200" algn="l"/>
                <a:tab pos="2857500" algn="l"/>
                <a:tab pos="3781425" algn="l"/>
                <a:tab pos="4791075" algn="l"/>
                <a:tab pos="5830888" algn="l"/>
                <a:tab pos="6858000" algn="l"/>
                <a:tab pos="8001000" algn="l"/>
              </a:tabLst>
            </a:pPr>
            <a:r>
              <a:rPr lang="pt-BR" sz="2400" b="1"/>
              <a:t>Preços Reais ($1970)							</a:t>
            </a:r>
            <a:r>
              <a:rPr lang="pt-BR" sz="1600" b="1"/>
              <a:t>Ovos tipo grande classe A</a:t>
            </a:r>
            <a:r>
              <a:rPr lang="pt-BR" sz="2000" b="1"/>
              <a:t> 	</a:t>
            </a:r>
            <a:r>
              <a:rPr lang="pt-BR" sz="1800" b="1"/>
              <a:t>$0,61    $0,56    $0,40    $0,29    $0,30	   $0,24     $0,22</a:t>
            </a:r>
            <a:r>
              <a:rPr lang="pt-BR" sz="2000" b="1"/>
              <a:t>	Ensino Universitário 	</a:t>
            </a:r>
            <a:r>
              <a:rPr lang="pt-BR" sz="1800" b="1"/>
              <a:t>$2.530  $2.454  $2.313  $2.958  $3.568   $4.126   $3.917</a:t>
            </a: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2628900" y="1906588"/>
            <a:ext cx="65151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tabLst>
                <a:tab pos="1371600" algn="ctr"/>
                <a:tab pos="2343150" algn="ctr"/>
                <a:tab pos="3429000" algn="ctr"/>
                <a:tab pos="4400550" algn="ctr"/>
                <a:tab pos="5543550" algn="ctr"/>
              </a:tabLst>
            </a:pPr>
            <a:r>
              <a:rPr lang="en-US" b="1" u="none">
                <a:latin typeface="Arial" charset="0"/>
              </a:rPr>
              <a:t>1970   1975  1980   1985	   1990	  1995   2002</a:t>
            </a:r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>
            <a:off x="2871788" y="2438400"/>
            <a:ext cx="5897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6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83CF3107-9353-42E8-A307-C6879C060673}" type="slidenum">
              <a:rPr lang="en-US"/>
              <a:pPr/>
              <a:t>37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Preços reais </a:t>
            </a:r>
            <a:r>
              <a:rPr lang="pt-BR" i="1"/>
              <a:t>versus</a:t>
            </a:r>
            <a:r>
              <a:rPr lang="pt-BR"/>
              <a:t> preços nominais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484438"/>
            <a:ext cx="7772400" cy="3459162"/>
          </a:xfrm>
          <a:noFill/>
          <a:ln/>
        </p:spPr>
        <p:txBody>
          <a:bodyPr/>
          <a:lstStyle/>
          <a:p>
            <a:pPr>
              <a:tabLst>
                <a:tab pos="800100" algn="l"/>
              </a:tabLst>
            </a:pPr>
            <a:r>
              <a:rPr lang="pt-BR"/>
              <a:t>Observações</a:t>
            </a:r>
          </a:p>
          <a:p>
            <a:pPr>
              <a:buFont typeface="Wingdings" pitchFamily="2" charset="2"/>
              <a:buNone/>
              <a:tabLst>
                <a:tab pos="800100" algn="l"/>
              </a:tabLst>
            </a:pPr>
            <a:r>
              <a:rPr lang="pt-BR"/>
              <a:t>	</a:t>
            </a:r>
            <a:r>
              <a:rPr lang="pt-BR" sz="2800"/>
              <a:t>1. O salário mínimo vem aumentando em termos nominais desde 1940.</a:t>
            </a:r>
          </a:p>
          <a:p>
            <a:pPr>
              <a:buFont typeface="Wingdings" pitchFamily="2" charset="2"/>
              <a:buNone/>
              <a:tabLst>
                <a:tab pos="800100" algn="l"/>
              </a:tabLst>
            </a:pPr>
            <a:r>
              <a:rPr lang="pt-BR" sz="2800"/>
              <a:t>	2. O salário mínimo real em 1999 não era maior do que em 1950.</a:t>
            </a: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279400" y="1776413"/>
            <a:ext cx="4781550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 u="none">
                <a:latin typeface="Arial" charset="0"/>
              </a:rPr>
              <a:t>Exemplo: O salário mínimo</a:t>
            </a:r>
            <a:endParaRPr lang="en-US" sz="3200" b="1" u="none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B3FD426-10E3-412D-AE03-09DECF121EC8}" type="slidenum">
              <a:rPr lang="en-US"/>
              <a:pPr/>
              <a:t>38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Preços reais </a:t>
            </a:r>
            <a:r>
              <a:rPr lang="pt-BR" i="1"/>
              <a:t>versus</a:t>
            </a:r>
            <a:r>
              <a:rPr lang="pt-BR"/>
              <a:t> preços nominais</a:t>
            </a: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2613025"/>
            <a:ext cx="7772400" cy="3330575"/>
          </a:xfrm>
          <a:noFill/>
          <a:ln/>
        </p:spPr>
        <p:txBody>
          <a:bodyPr/>
          <a:lstStyle/>
          <a:p>
            <a:r>
              <a:rPr lang="pt-BR"/>
              <a:t>O que você acha?</a:t>
            </a:r>
          </a:p>
          <a:p>
            <a:pPr lvl="1"/>
            <a:r>
              <a:rPr lang="pt-BR"/>
              <a:t>Quais são as questões positivas e normativas de um aumento do salário mínimo?</a:t>
            </a: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1130300" y="1776413"/>
            <a:ext cx="3081338" cy="531812"/>
          </a:xfrm>
          <a:prstGeom prst="rect">
            <a:avLst/>
          </a:prstGeom>
          <a:solidFill>
            <a:srgbClr val="D8C0CB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b="1" u="none">
                <a:latin typeface="Arial" charset="0"/>
              </a:rPr>
              <a:t>O salário mínimo</a:t>
            </a:r>
            <a:endParaRPr lang="en-US" sz="3200" b="1" u="none"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6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3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1C999BF-5B9B-4F9E-9EE2-7D369FC1C75F}" type="slidenum">
              <a:rPr lang="en-US"/>
              <a:pPr/>
              <a:t>39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Por que estudar microeconomia?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Os conceitos da microeconomia são usados por todos para ajudar em suas escolhas como consumidores e produtores. </a:t>
            </a:r>
          </a:p>
        </p:txBody>
      </p:sp>
    </p:spTree>
  </p:cSld>
  <p:clrMapOvr>
    <a:masterClrMapping/>
  </p:clrMapOvr>
  <p:transition spd="med"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22F55C5-9171-442A-903E-C72D84AAC1A2}" type="slidenum">
              <a:rPr lang="en-US"/>
              <a:pPr/>
              <a:t>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Introdução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A microeconomia lida com:</a:t>
            </a:r>
          </a:p>
          <a:p>
            <a:pPr lvl="1">
              <a:buSzPct val="75000"/>
            </a:pPr>
            <a:r>
              <a:rPr lang="pt-BR"/>
              <a:t>Comportamento de unidades individuais</a:t>
            </a:r>
          </a:p>
          <a:p>
            <a:pPr lvl="2">
              <a:spcBef>
                <a:spcPct val="35000"/>
              </a:spcBef>
              <a:buSzPct val="75000"/>
            </a:pPr>
            <a:r>
              <a:rPr lang="pt-BR"/>
              <a:t> Na produção</a:t>
            </a:r>
          </a:p>
          <a:p>
            <a:pPr lvl="3">
              <a:buSzPct val="75000"/>
            </a:pPr>
            <a:r>
              <a:rPr lang="pt-BR"/>
              <a:t>Como escolher o que produzir</a:t>
            </a:r>
          </a:p>
        </p:txBody>
      </p:sp>
    </p:spTree>
  </p:cSld>
  <p:clrMapOvr>
    <a:masterClrMapping/>
  </p:clrMapOvr>
  <p:transition spd="med"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2090085-D4A8-4AB2-9A60-226CFE8A061A}" type="slidenum">
              <a:rPr lang="en-US"/>
              <a:pPr/>
              <a:t>40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Por que estudar microeconomia?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Dois exemplos</a:t>
            </a:r>
          </a:p>
          <a:p>
            <a:pPr lvl="1"/>
            <a:r>
              <a:rPr lang="pt-BR"/>
              <a:t>A Ford e o desenvolvimento de seus veículos utilitários esportivos</a:t>
            </a:r>
          </a:p>
          <a:p>
            <a:pPr lvl="1"/>
            <a:r>
              <a:rPr lang="pt-BR"/>
              <a:t>Formulação de políticas públicas</a:t>
            </a:r>
          </a:p>
          <a:p>
            <a:pPr lvl="2">
              <a:buSzPct val="55000"/>
            </a:pPr>
            <a:r>
              <a:rPr lang="pt-BR"/>
              <a:t>Padrões para emissão de poluentes pelos automóveis no século XXI</a:t>
            </a:r>
          </a:p>
        </p:txBody>
      </p:sp>
    </p:spTree>
  </p:cSld>
  <p:clrMapOvr>
    <a:masterClrMapping/>
  </p:clrMapOvr>
  <p:transition spd="med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7000E772-1F27-45AE-A83E-F942BCC125C0}" type="slidenum">
              <a:rPr lang="en-US"/>
              <a:pPr/>
              <a:t>41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Por que estudar microeconomia?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A Ford e o desenvolvimento de seus veículos utilitários esportivos</a:t>
            </a:r>
          </a:p>
          <a:p>
            <a:pPr lvl="1">
              <a:spcBef>
                <a:spcPct val="35000"/>
              </a:spcBef>
              <a:buSzPct val="75000"/>
            </a:pPr>
            <a:r>
              <a:rPr lang="pt-BR"/>
              <a:t>Questões</a:t>
            </a:r>
          </a:p>
          <a:p>
            <a:pPr lvl="2">
              <a:buSzPct val="55000"/>
            </a:pPr>
            <a:r>
              <a:rPr lang="pt-BR"/>
              <a:t>Aceitação do consumidor e demanda</a:t>
            </a:r>
          </a:p>
          <a:p>
            <a:pPr lvl="2">
              <a:buSzPct val="55000"/>
            </a:pPr>
            <a:r>
              <a:rPr lang="pt-BR"/>
              <a:t>Custos de produção</a:t>
            </a:r>
          </a:p>
          <a:p>
            <a:pPr lvl="2">
              <a:buSzPct val="55000"/>
            </a:pPr>
            <a:r>
              <a:rPr lang="pt-BR"/>
              <a:t>Estratégia de preços</a:t>
            </a:r>
          </a:p>
        </p:txBody>
      </p:sp>
    </p:spTree>
  </p:cSld>
  <p:clrMapOvr>
    <a:masterClrMapping/>
  </p:clrMapOvr>
  <p:transition spd="med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B7156530-B003-4674-8A47-D81E018A809C}" type="slidenum">
              <a:rPr lang="en-US"/>
              <a:pPr/>
              <a:t>42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Por que estudar microeconomia?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A Ford e o desenvolvimento de seus veículos utilitários esportivos</a:t>
            </a:r>
          </a:p>
          <a:p>
            <a:pPr lvl="1">
              <a:spcBef>
                <a:spcPct val="35000"/>
              </a:spcBef>
              <a:buSzPct val="75000"/>
            </a:pPr>
            <a:r>
              <a:rPr lang="pt-BR"/>
              <a:t>Questões</a:t>
            </a:r>
          </a:p>
          <a:p>
            <a:pPr lvl="2">
              <a:buSzPct val="55000"/>
            </a:pPr>
            <a:r>
              <a:rPr lang="pt-BR"/>
              <a:t>Análise de riscos</a:t>
            </a:r>
          </a:p>
          <a:p>
            <a:pPr lvl="2">
              <a:buSzPct val="55000"/>
            </a:pPr>
            <a:r>
              <a:rPr lang="pt-BR"/>
              <a:t>Decisões organizacionais</a:t>
            </a:r>
          </a:p>
          <a:p>
            <a:pPr lvl="2">
              <a:buSzPct val="55000"/>
            </a:pPr>
            <a:r>
              <a:rPr lang="pt-BR"/>
              <a:t>Regulamentação governamental</a:t>
            </a:r>
          </a:p>
        </p:txBody>
      </p:sp>
    </p:spTree>
  </p:cSld>
  <p:clrMapOvr>
    <a:masterClrMapping/>
  </p:clrMapOvr>
  <p:transition spd="med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0686E6F6-0053-4418-AD6F-F6F6461FE0A5}" type="slidenum">
              <a:rPr lang="en-US"/>
              <a:pPr/>
              <a:t>43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Por que estudar microeconomia?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Padrões para emissão de poluentes de automóveis no século XXI</a:t>
            </a:r>
          </a:p>
          <a:p>
            <a:pPr lvl="1">
              <a:spcBef>
                <a:spcPct val="35000"/>
              </a:spcBef>
              <a:buSzPct val="75000"/>
            </a:pPr>
            <a:r>
              <a:rPr lang="pt-BR"/>
              <a:t>Questões</a:t>
            </a:r>
          </a:p>
          <a:p>
            <a:pPr lvl="2">
              <a:buSzPct val="55000"/>
            </a:pPr>
            <a:r>
              <a:rPr lang="pt-BR"/>
              <a:t>Impacto sobre os consumidores</a:t>
            </a:r>
          </a:p>
          <a:p>
            <a:pPr lvl="2">
              <a:buSzPct val="55000"/>
            </a:pPr>
            <a:r>
              <a:rPr lang="pt-BR"/>
              <a:t>Impacto sobre os produtores</a:t>
            </a:r>
          </a:p>
          <a:p>
            <a:pPr lvl="2">
              <a:buSzPct val="55000"/>
            </a:pPr>
            <a:r>
              <a:rPr lang="pt-BR"/>
              <a:t>Como efetivar os padrões</a:t>
            </a:r>
          </a:p>
          <a:p>
            <a:pPr lvl="2">
              <a:buSzPct val="55000"/>
            </a:pPr>
            <a:r>
              <a:rPr lang="pt-BR"/>
              <a:t>Quais os benefícios e os custos?</a:t>
            </a:r>
          </a:p>
        </p:txBody>
      </p:sp>
    </p:spTree>
  </p:cSld>
  <p:clrMapOvr>
    <a:masterClrMapping/>
  </p:clrMapOvr>
  <p:transition spd="med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16581970-659B-4B88-9FFE-ACBF99EB2491}" type="slidenum">
              <a:rPr lang="en-US"/>
              <a:pPr/>
              <a:t>44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Resumo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A microeconomia trata das decisões tomadas por pequenas unidades econômicas.</a:t>
            </a:r>
          </a:p>
          <a:p>
            <a:r>
              <a:rPr lang="pt-BR"/>
              <a:t>A microeconomia está fortemente baseada no uso de teorias e modelos.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8CBC35F8-1693-4F0C-8933-DD6FDF7795DB}" type="slidenum">
              <a:rPr lang="en-US"/>
              <a:pPr/>
              <a:t>45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Resumo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A microeconomia trata de questões positivas e análise normativa.</a:t>
            </a:r>
          </a:p>
          <a:p>
            <a:r>
              <a:rPr lang="pt-BR"/>
              <a:t>Um </a:t>
            </a:r>
            <a:r>
              <a:rPr lang="pt-BR" i="1"/>
              <a:t>mercado</a:t>
            </a:r>
            <a:r>
              <a:rPr lang="pt-BR"/>
              <a:t> diz respeito a um conjunto de compradores e vendedores que interagem e à possibilidade de compras e vendas resultantes dessa interação.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7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7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7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80D8249A-BA3F-4198-908F-26767742D0BB}" type="slidenum">
              <a:rPr lang="en-US"/>
              <a:pPr/>
              <a:t>46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Resumo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sz="3100"/>
              <a:t>O preço de mercado é estabelecido pela interação de compradores e vendedores.</a:t>
            </a:r>
          </a:p>
          <a:p>
            <a:r>
              <a:rPr lang="pt-BR" sz="3100"/>
              <a:t>Devem-se definir as fronteiras geográficas e o leque de produtos de um mercado.  </a:t>
            </a:r>
          </a:p>
          <a:p>
            <a:r>
              <a:rPr lang="pt-BR" sz="3100"/>
              <a:t>Para eliminar os efeitos da inflação, medem-se os preços reais em vez dos preços nominais.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20574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pt-BR" sz="6000" b="0"/>
              <a:t> Fim do Capítulo 1</a:t>
            </a:r>
            <a:endParaRPr lang="pt-BR" sz="6600"/>
          </a:p>
        </p:txBody>
      </p:sp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717550" y="492125"/>
            <a:ext cx="1076325" cy="5556250"/>
          </a:xfrm>
          <a:prstGeom prst="rtTriangle">
            <a:avLst/>
          </a:prstGeom>
          <a:gradFill rotWithShape="0">
            <a:gsLst>
              <a:gs pos="0">
                <a:srgbClr val="48845C"/>
              </a:gs>
              <a:gs pos="100000">
                <a:srgbClr val="1C4E35"/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563563" y="1905000"/>
            <a:ext cx="0" cy="387985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 rot="20903740" flipV="1">
            <a:off x="1250950" y="2460625"/>
            <a:ext cx="22225" cy="32464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900113" y="5837238"/>
            <a:ext cx="739775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6400800" cy="990600"/>
          </a:xfrm>
          <a:noFill/>
          <a:ln/>
          <a:effectLst>
            <a:outerShdw dist="71842" dir="2700000" algn="ctr" rotWithShape="0">
              <a:srgbClr val="B2B2B2"/>
            </a:outerShdw>
          </a:effectLst>
        </p:spPr>
        <p:txBody>
          <a:bodyPr/>
          <a:lstStyle/>
          <a:p>
            <a:r>
              <a:rPr lang="pt-BR" sz="6000" b="1"/>
              <a:t>Aspectos Preliminares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B279BFC7-C9C6-4574-9741-05C0AC458122}" type="slidenum">
              <a:rPr lang="en-US"/>
              <a:pPr/>
              <a:t>5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41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Introdução</a:t>
            </a:r>
          </a:p>
        </p:txBody>
      </p:sp>
      <p:sp>
        <p:nvSpPr>
          <p:cNvPr id="141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microeconomia lida com:</a:t>
            </a:r>
          </a:p>
          <a:p>
            <a:pPr lvl="1">
              <a:buSzPct val="75000"/>
            </a:pPr>
            <a:r>
              <a:rPr lang="pt-BR"/>
              <a:t>Mercados: a interação entre consumidores e produtores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504FBE80-C6FA-40E3-AEA9-B79414E10965}" type="slidenum">
              <a:rPr lang="en-US"/>
              <a:pPr/>
              <a:t>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Introdução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A macroeconomia lida com:</a:t>
            </a:r>
          </a:p>
          <a:p>
            <a:pPr lvl="1">
              <a:buSzPct val="75000"/>
            </a:pPr>
            <a:r>
              <a:rPr lang="pt-BR"/>
              <a:t>Análise de questões agregadas:</a:t>
            </a:r>
          </a:p>
          <a:p>
            <a:pPr lvl="2">
              <a:spcBef>
                <a:spcPct val="35000"/>
              </a:spcBef>
              <a:buSzPct val="75000"/>
            </a:pPr>
            <a:r>
              <a:rPr lang="pt-BR"/>
              <a:t> Crescimento econômico</a:t>
            </a:r>
          </a:p>
          <a:p>
            <a:pPr lvl="2">
              <a:spcBef>
                <a:spcPct val="35000"/>
              </a:spcBef>
              <a:buSzPct val="75000"/>
            </a:pPr>
            <a:r>
              <a:rPr lang="pt-BR"/>
              <a:t> Inflação</a:t>
            </a:r>
          </a:p>
          <a:p>
            <a:pPr lvl="2">
              <a:spcBef>
                <a:spcPct val="35000"/>
              </a:spcBef>
              <a:buSzPct val="75000"/>
            </a:pPr>
            <a:r>
              <a:rPr lang="pt-BR"/>
              <a:t> Desemprego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B3D0A02F-6E5A-4B35-8596-FC0843EE5384}" type="slidenum">
              <a:rPr lang="en-US"/>
              <a:pPr/>
              <a:t>7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Introdução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A relação entre a micro e a macroeconomia</a:t>
            </a:r>
          </a:p>
          <a:p>
            <a:pPr lvl="1">
              <a:buSzPct val="75000"/>
            </a:pPr>
            <a:r>
              <a:rPr lang="pt-BR"/>
              <a:t>A microeconomia é a base da análise macroeconômica</a:t>
            </a: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B3C775A4-4E2E-42AC-83E0-E060CEB9F6F2}" type="slidenum">
              <a:rPr lang="en-US"/>
              <a:pPr/>
              <a:t>8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Os temas da microeconomia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De acordo com Mick Jagger* e os Rolling Stones</a:t>
            </a:r>
          </a:p>
          <a:p>
            <a:pPr lvl="1">
              <a:lnSpc>
                <a:spcPct val="90000"/>
              </a:lnSpc>
            </a:pPr>
            <a:r>
              <a:rPr lang="pt-BR"/>
              <a:t>“Não se pode conseguir sempre aquilo que se deseja ”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pt-BR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pt-BR"/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pt-BR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pt-BR"/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r>
              <a:rPr lang="pt-BR" sz="2000"/>
              <a:t>*Formado em economia pela London School of Economics</a:t>
            </a:r>
            <a:endParaRPr lang="pt-BR"/>
          </a:p>
        </p:txBody>
      </p:sp>
    </p:spTree>
  </p:cSld>
  <p:clrMapOvr>
    <a:masterClrMapping/>
  </p:clrMapOvr>
  <p:transition spd="med"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Capítulo 1	</a:t>
            </a:r>
            <a:r>
              <a:rPr lang="en-US" sz="1400"/>
              <a:t>©2006 by Pearson Education do Brasil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9D0F7F2-5123-45CE-956D-790AC0656850}" type="slidenum">
              <a:rPr lang="en-US"/>
              <a:pPr/>
              <a:t>9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143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Os temas da microeconomia</a:t>
            </a:r>
          </a:p>
        </p:txBody>
      </p:sp>
      <p:sp>
        <p:nvSpPr>
          <p:cNvPr id="143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Por que não?</a:t>
            </a:r>
          </a:p>
          <a:p>
            <a:pPr lvl="1"/>
            <a:r>
              <a:rPr lang="pt-BR"/>
              <a:t>Recursos limitados</a:t>
            </a: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E1"/>
    </a:lt1>
    <a:dk2>
      <a:srgbClr val="000000"/>
    </a:dk2>
    <a:lt2>
      <a:srgbClr val="FFFFCC"/>
    </a:lt2>
    <a:accent1>
      <a:srgbClr val="FF9933"/>
    </a:accent1>
    <a:accent2>
      <a:srgbClr val="9999FF"/>
    </a:accent2>
    <a:accent3>
      <a:srgbClr val="FFFFEE"/>
    </a:accent3>
    <a:accent4>
      <a:srgbClr val="000000"/>
    </a:accent4>
    <a:accent5>
      <a:srgbClr val="FFCAAD"/>
    </a:accent5>
    <a:accent6>
      <a:srgbClr val="8A8AE7"/>
    </a:accent6>
    <a:hlink>
      <a:srgbClr val="FFCC99"/>
    </a:hlink>
    <a:folHlink>
      <a:srgbClr val="DDDDDD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E1"/>
    </a:lt1>
    <a:dk2>
      <a:srgbClr val="000000"/>
    </a:dk2>
    <a:lt2>
      <a:srgbClr val="FFFFCC"/>
    </a:lt2>
    <a:accent1>
      <a:srgbClr val="FF9933"/>
    </a:accent1>
    <a:accent2>
      <a:srgbClr val="9999FF"/>
    </a:accent2>
    <a:accent3>
      <a:srgbClr val="FFFFEE"/>
    </a:accent3>
    <a:accent4>
      <a:srgbClr val="000000"/>
    </a:accent4>
    <a:accent5>
      <a:srgbClr val="FFCAAD"/>
    </a:accent5>
    <a:accent6>
      <a:srgbClr val="8A8AE7"/>
    </a:accent6>
    <a:hlink>
      <a:srgbClr val="FFCC99"/>
    </a:hlink>
    <a:folHlink>
      <a:srgbClr val="DDDDD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Designs\Multiple Bars.pot</Template>
  <TotalTime>1143</TotalTime>
  <Words>1459</Words>
  <Application>Microsoft Office PowerPoint</Application>
  <PresentationFormat>Apresentação na tela (4:3)</PresentationFormat>
  <Paragraphs>349</Paragraphs>
  <Slides>47</Slides>
  <Notes>41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2" baseType="lpstr">
      <vt:lpstr>Times New Roman</vt:lpstr>
      <vt:lpstr>Arial</vt:lpstr>
      <vt:lpstr>Wingdings</vt:lpstr>
      <vt:lpstr>Multiple Bars</vt:lpstr>
      <vt:lpstr>Microsoft Equation 3.0</vt:lpstr>
      <vt:lpstr>Capítulo 1</vt:lpstr>
      <vt:lpstr>Tópicos para discussão</vt:lpstr>
      <vt:lpstr>Introdução</vt:lpstr>
      <vt:lpstr>Introdução</vt:lpstr>
      <vt:lpstr>Introdução</vt:lpstr>
      <vt:lpstr>Introdução</vt:lpstr>
      <vt:lpstr>Introdução</vt:lpstr>
      <vt:lpstr>Os temas da microeconomia</vt:lpstr>
      <vt:lpstr>Os temas da microeconomia</vt:lpstr>
      <vt:lpstr>Os temas da microeconomia</vt:lpstr>
      <vt:lpstr>Os temas da microeconomia</vt:lpstr>
      <vt:lpstr>Os temas da microeconomia</vt:lpstr>
      <vt:lpstr>Os temas da microeconomia</vt:lpstr>
      <vt:lpstr>Os temas da microeconomia</vt:lpstr>
      <vt:lpstr>Os temas da microeconomia</vt:lpstr>
      <vt:lpstr>Os temas da microeconomia</vt:lpstr>
      <vt:lpstr>Os temas da microeconomia</vt:lpstr>
      <vt:lpstr>Os temas da microeconomia</vt:lpstr>
      <vt:lpstr>O que é um mercado?</vt:lpstr>
      <vt:lpstr>O que é um mercado?</vt:lpstr>
      <vt:lpstr>O que é um mercado?</vt:lpstr>
      <vt:lpstr>O que é um mercado?</vt:lpstr>
      <vt:lpstr>O que é um mercado?</vt:lpstr>
      <vt:lpstr>O que é um mercado?</vt:lpstr>
      <vt:lpstr>O que é um mercado?</vt:lpstr>
      <vt:lpstr>O que é um mercado?</vt:lpstr>
      <vt:lpstr>O que é um mercado?</vt:lpstr>
      <vt:lpstr>O que é um mercado?</vt:lpstr>
      <vt:lpstr>O que é um mercado?</vt:lpstr>
      <vt:lpstr>O que é um mercado?</vt:lpstr>
      <vt:lpstr>Preços reais versus preços nominais</vt:lpstr>
      <vt:lpstr>Preços reais versus preços nominais</vt:lpstr>
      <vt:lpstr>Preços reais versus preços nominais</vt:lpstr>
      <vt:lpstr>Preços reais versus preços nominais</vt:lpstr>
      <vt:lpstr>Preços reais versus preços nominais</vt:lpstr>
      <vt:lpstr>Cálculo dos preços reais: exemplo - ovos &amp; ensino universitário</vt:lpstr>
      <vt:lpstr>Preços reais versus preços nominais</vt:lpstr>
      <vt:lpstr>Preços reais versus preços nominais</vt:lpstr>
      <vt:lpstr>Por que estudar microeconomia?</vt:lpstr>
      <vt:lpstr>Por que estudar microeconomia?</vt:lpstr>
      <vt:lpstr>Por que estudar microeconomia?</vt:lpstr>
      <vt:lpstr>Por que estudar microeconomia?</vt:lpstr>
      <vt:lpstr>Por que estudar microeconomia?</vt:lpstr>
      <vt:lpstr>Resumo</vt:lpstr>
      <vt:lpstr>Resumo</vt:lpstr>
      <vt:lpstr>Resumo</vt:lpstr>
      <vt:lpstr> Fim do Capítulo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Jeff Caldwell</dc:creator>
  <cp:lastModifiedBy>EDGARD</cp:lastModifiedBy>
  <cp:revision>183</cp:revision>
  <dcterms:created xsi:type="dcterms:W3CDTF">1997-07-14T00:22:12Z</dcterms:created>
  <dcterms:modified xsi:type="dcterms:W3CDTF">2017-03-04T19:37:19Z</dcterms:modified>
</cp:coreProperties>
</file>