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5" r:id="rId20"/>
    <p:sldId id="276" r:id="rId21"/>
    <p:sldId id="277" r:id="rId22"/>
    <p:sldId id="278" r:id="rId23"/>
    <p:sldId id="283" r:id="rId24"/>
    <p:sldId id="279" r:id="rId25"/>
    <p:sldId id="280" r:id="rId26"/>
    <p:sldId id="281" r:id="rId27"/>
    <p:sldId id="286" r:id="rId28"/>
    <p:sldId id="282" r:id="rId29"/>
    <p:sldId id="284" r:id="rId30"/>
    <p:sldId id="285" r:id="rId31"/>
    <p:sldId id="287" r:id="rId32"/>
    <p:sldId id="288" r:id="rId3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66FF"/>
    <a:srgbClr val="99CCFF"/>
    <a:srgbClr val="FF00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46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49AE-5DBB-42E1-95D6-B75E6743E2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6D97-226D-4A1B-BBEB-B13A7C765A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3EC92-C3D8-4DD1-BB2D-925B24F618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C7F4-1A4E-40DF-9968-52187AB5D9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CD26-D6F4-4DD8-B19D-5602256504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FE18-DA7D-448B-A262-8755F5E784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CCC9E-5865-4743-AA86-F824887B5D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004CA-8BC5-417D-9A96-B38B5A2DD8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C31FF-32C3-4DF4-8C60-105569333A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A667-46E9-48F7-A2A7-A860622A0F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F652-388F-422F-BCF1-F1B09AB471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E3206-94B3-4C62-95D5-79B6E8FBB6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D906D-A236-4311-8B11-04BB6CD146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BC2A418-9AD4-4F32-9B59-E968B1B391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pt-BR" b="1" smtClean="0">
                <a:solidFill>
                  <a:srgbClr val="FFFF00"/>
                </a:solidFill>
              </a:rPr>
              <a:t>COMO FAZER UMA APRESENTAÇÃO DE DEZ MINUTOS</a:t>
            </a:r>
            <a:endParaRPr lang="pt-B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smtClean="0"/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2362200" y="3048000"/>
          <a:ext cx="3627438" cy="3175000"/>
        </p:xfrm>
        <a:graphic>
          <a:graphicData uri="http://schemas.openxmlformats.org/presentationml/2006/ole">
            <p:oleObj spid="_x0000_s2052" name="Clip" r:id="rId3" imgW="4054475" imgH="354965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54102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b="1" smtClean="0">
                <a:solidFill>
                  <a:srgbClr val="99CCFF"/>
                </a:solidFill>
              </a:rPr>
              <a:t>Conclusões: 1 a 2 diapositivos</a:t>
            </a:r>
          </a:p>
          <a:p>
            <a:pPr algn="ctr">
              <a:buFontTx/>
              <a:buNone/>
            </a:pPr>
            <a:r>
              <a:rPr lang="pt-BR" b="1" i="1" smtClean="0">
                <a:solidFill>
                  <a:schemeClr val="bg1"/>
                </a:solidFill>
              </a:rPr>
              <a:t>“O que eu aprendi”?</a:t>
            </a:r>
          </a:p>
          <a:p>
            <a:pPr algn="ctr"/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Monotype Sorts" pitchFamily="2" charset="2"/>
              <a:buChar char="ä"/>
            </a:pPr>
            <a:r>
              <a:rPr lang="pt-BR" b="1" smtClean="0">
                <a:solidFill>
                  <a:schemeClr val="bg1"/>
                </a:solidFill>
              </a:rPr>
              <a:t>Devem estar relacionadas aos objetivos</a:t>
            </a:r>
          </a:p>
          <a:p>
            <a:pPr algn="ctr">
              <a:buClr>
                <a:srgbClr val="FF0000"/>
              </a:buClr>
              <a:buFont typeface="Monotype Sorts" pitchFamily="2" charset="2"/>
              <a:buChar char="ä"/>
            </a:pPr>
            <a:r>
              <a:rPr lang="pt-BR" b="1" smtClean="0">
                <a:solidFill>
                  <a:schemeClr val="bg1"/>
                </a:solidFill>
              </a:rPr>
              <a:t>Concluir apenas o que apresentou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943600" y="2057400"/>
          <a:ext cx="2713038" cy="4003675"/>
        </p:xfrm>
        <a:graphic>
          <a:graphicData uri="http://schemas.openxmlformats.org/presentationml/2006/ole">
            <p:oleObj spid="_x0000_s11268" name="Clip" r:id="rId3" imgW="2712985" imgH="4002687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981200"/>
            <a:ext cx="5486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pt-BR" b="1" smtClean="0">
                <a:solidFill>
                  <a:srgbClr val="99CCFF"/>
                </a:solidFill>
              </a:rPr>
              <a:t>Tópicos Opcionais</a:t>
            </a:r>
            <a:r>
              <a:rPr lang="pt-BR" b="1" i="1" smtClean="0">
                <a:solidFill>
                  <a:schemeClr val="bg1"/>
                </a:solidFill>
              </a:rPr>
              <a:t>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Significância do estudo: 1 diapositivo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Recomendações: 1 diapositivo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57200" y="2590800"/>
          <a:ext cx="2713038" cy="3311525"/>
        </p:xfrm>
        <a:graphic>
          <a:graphicData uri="http://schemas.openxmlformats.org/presentationml/2006/ole">
            <p:oleObj spid="_x0000_s12292" name="Clip" r:id="rId3" imgW="2712985" imgH="3310923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43434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Faça os diapositivos após escrever a apresentação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486400" y="2133600"/>
          <a:ext cx="2209800" cy="2073275"/>
        </p:xfrm>
        <a:graphic>
          <a:graphicData uri="http://schemas.openxmlformats.org/presentationml/2006/ole">
            <p:oleObj spid="_x0000_s13316" name="Clip" r:id="rId3" imgW="2979738" imgH="2795588" progId="MS_ClipArt_Gallery.2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5791200" y="4419600"/>
          <a:ext cx="2362200" cy="2076450"/>
        </p:xfrm>
        <a:graphic>
          <a:graphicData uri="http://schemas.openxmlformats.org/presentationml/2006/ole">
            <p:oleObj spid="_x0000_s13317" name="Clip" r:id="rId4" imgW="5418138" imgH="47625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46482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Calcule                      1 diapositivo por minuto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5334000" y="2590800"/>
          <a:ext cx="2927350" cy="3262313"/>
        </p:xfrm>
        <a:graphic>
          <a:graphicData uri="http://schemas.openxmlformats.org/presentationml/2006/ole">
            <p:oleObj spid="_x0000_s14340" name="Clip" r:id="rId3" imgW="3530379" imgH="393430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mtClean="0"/>
              <a:t> </a:t>
            </a:r>
            <a:r>
              <a:rPr lang="pt-BR" b="1" smtClean="0">
                <a:solidFill>
                  <a:schemeClr val="bg1"/>
                </a:solidFill>
              </a:rPr>
              <a:t>Inclua o título</a:t>
            </a:r>
          </a:p>
          <a:p>
            <a:pPr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b="1" smtClean="0">
                <a:solidFill>
                  <a:schemeClr val="bg1"/>
                </a:solidFill>
              </a:rPr>
              <a:t> Use letras minúsculas, exceto o TÍTULO</a:t>
            </a:r>
          </a:p>
          <a:p>
            <a:pPr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b="1" smtClean="0">
                <a:solidFill>
                  <a:schemeClr val="bg1"/>
                </a:solidFill>
              </a:rPr>
              <a:t> Não use letras </a:t>
            </a:r>
            <a:r>
              <a:rPr lang="pt-BR" sz="1400" b="1" smtClean="0">
                <a:solidFill>
                  <a:schemeClr val="bg1"/>
                </a:solidFill>
              </a:rPr>
              <a:t>pequenas demais</a:t>
            </a:r>
          </a:p>
          <a:p>
            <a:pPr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b="1" smtClean="0">
                <a:solidFill>
                  <a:schemeClr val="bg1"/>
                </a:solidFill>
              </a:rPr>
              <a:t> Não polua o diapositivo.</a:t>
            </a:r>
            <a:r>
              <a:rPr lang="pt-BR" sz="1400" b="1" smtClean="0">
                <a:solidFill>
                  <a:schemeClr val="bg1"/>
                </a:solidFill>
              </a:rPr>
              <a:t>  </a:t>
            </a:r>
            <a:r>
              <a:rPr lang="pt-BR" b="1" smtClean="0">
                <a:solidFill>
                  <a:schemeClr val="bg1"/>
                </a:solidFill>
              </a:rPr>
              <a:t>Utilize no máximo 7 linhas e 7 palavras por linha</a:t>
            </a:r>
            <a:endParaRPr lang="pt-BR" smtClean="0">
              <a:solidFill>
                <a:schemeClr val="bg1"/>
              </a:solidFill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781800" y="1676400"/>
          <a:ext cx="1905000" cy="1674813"/>
        </p:xfrm>
        <a:graphic>
          <a:graphicData uri="http://schemas.openxmlformats.org/presentationml/2006/ole">
            <p:oleObj spid="_x0000_s15364" name="Clip" r:id="rId3" imgW="5418138" imgH="47625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mtClean="0"/>
              <a:t> </a:t>
            </a:r>
            <a:r>
              <a:rPr lang="pt-BR" b="1" smtClean="0">
                <a:solidFill>
                  <a:schemeClr val="bg1"/>
                </a:solidFill>
              </a:rPr>
              <a:t>Evite abreviações</a:t>
            </a:r>
          </a:p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b="1" smtClean="0">
                <a:solidFill>
                  <a:schemeClr val="bg1"/>
                </a:solidFill>
              </a:rPr>
              <a:t> Em tabelas de 2 colunas, use no máximo 4  linhas</a:t>
            </a:r>
          </a:p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b="1" smtClean="0">
                <a:solidFill>
                  <a:schemeClr val="bg1"/>
                </a:solidFill>
              </a:rPr>
              <a:t> Refaça tabelas publicadas, se inadequadas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781800" y="1676400"/>
          <a:ext cx="1905000" cy="1674813"/>
        </p:xfrm>
        <a:graphic>
          <a:graphicData uri="http://schemas.openxmlformats.org/presentationml/2006/ole">
            <p:oleObj spid="_x0000_s16388" name="Clip" r:id="rId3" imgW="5418138" imgH="47625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smtClean="0">
                <a:solidFill>
                  <a:srgbClr val="800000"/>
                </a:solidFill>
                <a:latin typeface="Comic Sans MS" pitchFamily="66" charset="0"/>
              </a:rPr>
              <a:t>RESULTADOS</a:t>
            </a:r>
            <a:r>
              <a:rPr lang="pt-BR" b="1" i="1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pt-BR" b="1" i="1" smtClean="0">
                <a:solidFill>
                  <a:srgbClr val="990000"/>
                </a:solidFill>
                <a:latin typeface="Comic Sans MS" pitchFamily="66" charset="0"/>
              </a:rPr>
            </a:br>
            <a:endParaRPr lang="pt-BR" b="1" i="1" smtClean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876800"/>
          </a:xfrm>
        </p:spPr>
        <p:txBody>
          <a:bodyPr/>
          <a:lstStyle/>
          <a:p>
            <a:pPr>
              <a:buFontTx/>
              <a:buNone/>
            </a:pPr>
            <a:r>
              <a:rPr lang="pt-BR" b="1" smtClean="0">
                <a:solidFill>
                  <a:srgbClr val="800000"/>
                </a:solidFill>
                <a:latin typeface="Comic Sans MS" pitchFamily="66" charset="0"/>
              </a:rPr>
              <a:t>Características das mulheres, por grupo</a:t>
            </a:r>
            <a:r>
              <a:rPr lang="pt-BR" smtClean="0">
                <a:solidFill>
                  <a:srgbClr val="800000"/>
                </a:solidFill>
                <a:latin typeface="Comic Sans MS" pitchFamily="66" charset="0"/>
              </a:rPr>
              <a:t>                     </a:t>
            </a:r>
          </a:p>
          <a:p>
            <a:pPr>
              <a:buFontTx/>
              <a:buNone/>
            </a:pPr>
            <a:r>
              <a:rPr lang="pt-BR" sz="280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pt-BR" sz="2800" smtClean="0">
                <a:solidFill>
                  <a:srgbClr val="800000"/>
                </a:solidFill>
                <a:latin typeface="Comic Sans MS" pitchFamily="66" charset="0"/>
              </a:rPr>
              <a:t>                                     </a:t>
            </a: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c/ mamapl.    s/ mamapl.</a:t>
            </a:r>
          </a:p>
          <a:p>
            <a:pPr>
              <a:buFontTx/>
              <a:buNone/>
            </a:pPr>
            <a:endParaRPr lang="pt-BR" sz="2400" smtClean="0">
              <a:solidFill>
                <a:srgbClr val="80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Idade da mãe (anos)             30,8 </a:t>
            </a:r>
            <a:r>
              <a:rPr lang="pt-BR" sz="2400" u="sng" smtClean="0">
                <a:solidFill>
                  <a:srgbClr val="800000"/>
                </a:solidFill>
                <a:latin typeface="Comic Sans MS" pitchFamily="66" charset="0"/>
              </a:rPr>
              <a:t>+</a:t>
            </a: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 5,4     28,5 </a:t>
            </a:r>
            <a:r>
              <a:rPr lang="pt-BR" sz="2400" u="sng" smtClean="0">
                <a:solidFill>
                  <a:srgbClr val="800000"/>
                </a:solidFill>
                <a:latin typeface="Comic Sans MS" pitchFamily="66" charset="0"/>
              </a:rPr>
              <a:t>+ </a:t>
            </a: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5,8*</a:t>
            </a:r>
          </a:p>
          <a:p>
            <a:pPr>
              <a:buFontTx/>
              <a:buNone/>
            </a:pP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2</a:t>
            </a:r>
            <a:r>
              <a:rPr lang="pt-BR" sz="2400" baseline="30000" smtClean="0">
                <a:solidFill>
                  <a:srgbClr val="800000"/>
                </a:solidFill>
                <a:latin typeface="Comic Sans MS" pitchFamily="66" charset="0"/>
              </a:rPr>
              <a:t>o</a:t>
            </a: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 grau completo (%)                 83,7             67,7*</a:t>
            </a:r>
          </a:p>
          <a:p>
            <a:pPr>
              <a:buFontTx/>
              <a:buNone/>
            </a:pP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Renda </a:t>
            </a:r>
            <a:r>
              <a:rPr lang="pt-BR" sz="2400" i="1" smtClean="0">
                <a:solidFill>
                  <a:srgbClr val="800000"/>
                </a:solidFill>
                <a:latin typeface="Comic Sans MS" pitchFamily="66" charset="0"/>
              </a:rPr>
              <a:t>per capita</a:t>
            </a: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 (SM)               6,4               3,1*</a:t>
            </a:r>
          </a:p>
          <a:p>
            <a:pPr>
              <a:buFontTx/>
              <a:buNone/>
            </a:pP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Primeiro filho (%)                     69,4             46,9*</a:t>
            </a:r>
          </a:p>
          <a:p>
            <a:pPr>
              <a:buFontTx/>
              <a:buNone/>
            </a:pPr>
            <a:endParaRPr lang="pt-BR" sz="2400" smtClean="0">
              <a:solidFill>
                <a:srgbClr val="80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pt-BR" sz="2400" smtClean="0">
                <a:solidFill>
                  <a:srgbClr val="800000"/>
                </a:solidFill>
                <a:latin typeface="Comic Sans MS" pitchFamily="66" charset="0"/>
              </a:rPr>
              <a:t>* p &lt; 0,05</a:t>
            </a:r>
          </a:p>
        </p:txBody>
      </p:sp>
      <p:pic>
        <p:nvPicPr>
          <p:cNvPr id="17412" name="Picture 4" descr="A:\Ima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52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743200"/>
            <a:ext cx="38100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Em gráficos de barra, use no máximo 8 barras por diapositivo</a:t>
            </a:r>
          </a:p>
          <a:p>
            <a:endParaRPr lang="pt-BR" sz="3600" smtClean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5029200" y="2209800"/>
          <a:ext cx="3527425" cy="4106863"/>
        </p:xfrm>
        <a:graphic>
          <a:graphicData uri="http://schemas.openxmlformats.org/presentationml/2006/ole">
            <p:oleObj spid="_x0000_s18436" name="Gráfico" r:id="rId3" imgW="3528466" imgH="41076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b="1" smtClean="0">
                <a:solidFill>
                  <a:srgbClr val="FFFF00"/>
                </a:solidFill>
              </a:rPr>
              <a:t>Idade mediana de introdução de água e outros alimentos à dieta da criança</a:t>
            </a:r>
            <a:endParaRPr lang="en-US" sz="3200" smtClean="0"/>
          </a:p>
        </p:txBody>
      </p:sp>
      <p:graphicFrame>
        <p:nvGraphicFramePr>
          <p:cNvPr id="19459" name="Object 3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685800" y="2286000"/>
          <a:ext cx="7924800" cy="3657600"/>
        </p:xfrm>
        <a:graphic>
          <a:graphicData uri="http://schemas.openxmlformats.org/presentationml/2006/ole">
            <p:oleObj spid="_x0000_s19459" name="Gráfico" r:id="rId3" imgW="7772941" imgH="411516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dos Diapositivos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2286000"/>
            <a:ext cx="4038600" cy="4114800"/>
          </a:xfrm>
        </p:spPr>
        <p:txBody>
          <a:bodyPr/>
          <a:lstStyle/>
          <a:p>
            <a:endParaRPr lang="pt-BR" smtClean="0"/>
          </a:p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Se for mostrar dados de outros autores, coloque a referência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62000" y="2667000"/>
          <a:ext cx="3495675" cy="3086100"/>
        </p:xfrm>
        <a:graphic>
          <a:graphicData uri="http://schemas.openxmlformats.org/presentationml/2006/ole">
            <p:oleObj spid="_x0000_s20484" name="Clip" r:id="rId3" imgW="3495675" imgH="30861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685800"/>
          <a:ext cx="5056188" cy="4965700"/>
        </p:xfrm>
        <a:graphic>
          <a:graphicData uri="http://schemas.openxmlformats.org/presentationml/2006/ole">
            <p:oleObj spid="_x0000_s3076" name="Clip" r:id="rId3" imgW="4016999" imgH="3945437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 lIns="90488" tIns="44450" rIns="90488" bIns="44450" anchor="b"/>
          <a:lstStyle/>
          <a:p>
            <a:r>
              <a:rPr lang="pt-BR" sz="2400" b="1" smtClean="0">
                <a:solidFill>
                  <a:srgbClr val="FFFF00"/>
                </a:solidFill>
              </a:rPr>
              <a:t>Risco de morte por diarréia em crianças inglesas de acordo com o padrão de alimentação, 1903 -1905</a:t>
            </a:r>
            <a:endParaRPr lang="pt-BR" sz="2400" b="1" smtClean="0"/>
          </a:p>
        </p:txBody>
      </p:sp>
      <p:graphicFrame>
        <p:nvGraphicFramePr>
          <p:cNvPr id="21507" name="Object 3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482600" y="1733550"/>
          <a:ext cx="8061325" cy="4578350"/>
        </p:xfrm>
        <a:graphic>
          <a:graphicData uri="http://schemas.openxmlformats.org/presentationml/2006/ole">
            <p:oleObj spid="_x0000_s21507" name="Gráfico" r:id="rId3" imgW="8062231" imgH="457992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Treinamento Prévio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3352800"/>
            <a:ext cx="47244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Reserve nove minutos e meio</a:t>
            </a:r>
            <a:endParaRPr lang="pt-BR" sz="360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990600" y="2514600"/>
          <a:ext cx="2635250" cy="3181350"/>
        </p:xfrm>
        <a:graphic>
          <a:graphicData uri="http://schemas.openxmlformats.org/presentationml/2006/ole">
            <p:oleObj spid="_x0000_s22532" name="Clip" r:id="rId3" imgW="2571750" imgH="310515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Treinamento Prévio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00600"/>
            <a:ext cx="77724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Treine primeiro sozinho, depois com outros</a:t>
            </a:r>
            <a:endParaRPr lang="pt-BR" smtClean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90600" y="2133600"/>
          <a:ext cx="1879600" cy="2316163"/>
        </p:xfrm>
        <a:graphic>
          <a:graphicData uri="http://schemas.openxmlformats.org/presentationml/2006/ole">
            <p:oleObj spid="_x0000_s23556" name="Clip" r:id="rId3" imgW="1570025" imgH="1935785" progId="MS_ClipArt_Gallery.2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886200" y="3048000"/>
          <a:ext cx="881063" cy="703263"/>
        </p:xfrm>
        <a:graphic>
          <a:graphicData uri="http://schemas.openxmlformats.org/presentationml/2006/ole">
            <p:oleObj spid="_x0000_s23557" name="Clip" r:id="rId4" imgW="882396" imgH="705002" progId="MS_ClipArt_Gallery.2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486400" y="2133600"/>
          <a:ext cx="2667000" cy="2333625"/>
        </p:xfrm>
        <a:graphic>
          <a:graphicData uri="http://schemas.openxmlformats.org/presentationml/2006/ole">
            <p:oleObj spid="_x0000_s23558" name="Clip" r:id="rId5" imgW="4054475" imgH="354965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endParaRPr lang="pt-BR" smtClean="0"/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Seja positivo, firme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Fale com motivação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467600" y="4038600"/>
          <a:ext cx="1222375" cy="2559050"/>
        </p:xfrm>
        <a:graphic>
          <a:graphicData uri="http://schemas.openxmlformats.org/presentationml/2006/ole">
            <p:oleObj spid="_x0000_s24580" name="Clip" r:id="rId3" imgW="1717675" imgH="3594100" progId="MS_ClipArt_Gallery.2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343400" y="2438400"/>
          <a:ext cx="2895600" cy="2711450"/>
        </p:xfrm>
        <a:graphic>
          <a:graphicData uri="http://schemas.openxmlformats.org/presentationml/2006/ole">
            <p:oleObj spid="_x0000_s24581" name="Clip" r:id="rId4" imgW="4218962" imgH="395179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2286000"/>
            <a:ext cx="3962400" cy="4114800"/>
          </a:xfrm>
        </p:spPr>
        <p:txBody>
          <a:bodyPr/>
          <a:lstStyle/>
          <a:p>
            <a:endParaRPr lang="pt-BR" smtClean="0"/>
          </a:p>
          <a:p>
            <a:endParaRPr lang="pt-BR" smtClean="0"/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Fale olhando para a platéia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762000" y="2771775"/>
          <a:ext cx="3581400" cy="3241675"/>
        </p:xfrm>
        <a:graphic>
          <a:graphicData uri="http://schemas.openxmlformats.org/presentationml/2006/ole">
            <p:oleObj spid="_x0000_s25604" name="Clip" r:id="rId3" imgW="2705100" imgH="244792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</p:spPr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29200" y="3581400"/>
            <a:ext cx="3581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Fale devagar</a:t>
            </a:r>
          </a:p>
        </p:txBody>
      </p:sp>
      <p:graphicFrame>
        <p:nvGraphicFramePr>
          <p:cNvPr id="2765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3200400"/>
          <a:ext cx="3627438" cy="2409825"/>
        </p:xfrm>
        <a:graphic>
          <a:graphicData uri="http://schemas.openxmlformats.org/presentationml/2006/ole">
            <p:oleObj spid="_x0000_s26628" name="Clip" r:id="rId3" imgW="5124450" imgH="340677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2743200"/>
            <a:ext cx="48006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Aponte para os diapositivos para orientar a platéia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Use as mesmas palavras dos diapositivos</a:t>
            </a:r>
            <a:endParaRPr lang="pt-BR" smtClean="0">
              <a:solidFill>
                <a:schemeClr val="bg1"/>
              </a:solidFill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33400" y="2813050"/>
          <a:ext cx="3581400" cy="2927350"/>
        </p:xfrm>
        <a:graphic>
          <a:graphicData uri="http://schemas.openxmlformats.org/presentationml/2006/ole">
            <p:oleObj spid="_x0000_s27652" name="Clip" r:id="rId3" imgW="2305202" imgH="188457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2800" b="1" smtClean="0">
                <a:solidFill>
                  <a:srgbClr val="FFFF00"/>
                </a:solidFill>
              </a:rPr>
              <a:t> </a:t>
            </a: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743200"/>
            <a:ext cx="3810000" cy="4114800"/>
          </a:xfrm>
        </p:spPr>
        <p:txBody>
          <a:bodyPr/>
          <a:lstStyle/>
          <a:p>
            <a:pPr algn="ctr">
              <a:buClr>
                <a:srgbClr val="FF0000"/>
              </a:buClr>
              <a:buFont typeface="Monotype Sorts" pitchFamily="2" charset="2"/>
              <a:buChar char="è"/>
            </a:pPr>
            <a:r>
              <a:rPr lang="pt-BR" sz="3600" b="1" smtClean="0">
                <a:solidFill>
                  <a:schemeClr val="bg1"/>
                </a:solidFill>
              </a:rPr>
              <a:t> Nos diapositivos de gráficos, sempre indique o que significam</a:t>
            </a:r>
          </a:p>
          <a:p>
            <a:endParaRPr lang="pt-BR" sz="3600" smtClean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800600" y="2590800"/>
          <a:ext cx="4343400" cy="3802063"/>
        </p:xfrm>
        <a:graphic>
          <a:graphicData uri="http://schemas.openxmlformats.org/presentationml/2006/ole">
            <p:oleObj spid="_x0000_s28676" name="Gráfico" r:id="rId3" imgW="3528466" imgH="41076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OleChart spid="33796" grpId="0" 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4343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Não distraia a platéia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191000" y="2630488"/>
          <a:ext cx="4343400" cy="3311525"/>
        </p:xfrm>
        <a:graphic>
          <a:graphicData uri="http://schemas.openxmlformats.org/presentationml/2006/ole">
            <p:oleObj spid="_x0000_s29700" name="Clip" r:id="rId3" imgW="5154613" imgH="3929063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Dê um fecho para a apresentação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953000" y="2743200"/>
          <a:ext cx="3300413" cy="3006725"/>
        </p:xfrm>
        <a:graphic>
          <a:graphicData uri="http://schemas.openxmlformats.org/presentationml/2006/ole">
            <p:oleObj spid="_x0000_s30724" name="Clip" r:id="rId3" imgW="4313238" imgH="3929063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Passos a seguir</a:t>
            </a:r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endParaRPr lang="pt-BR" b="1" smtClean="0"/>
          </a:p>
          <a:p>
            <a:pPr>
              <a:buClr>
                <a:srgbClr val="00FF00"/>
              </a:buClr>
              <a:buSzPct val="120000"/>
              <a:buFont typeface="Monotype Sorts" pitchFamily="2" charset="2"/>
              <a:buChar char="¶"/>
            </a:pPr>
            <a:r>
              <a:rPr lang="pt-BR" b="1" smtClean="0">
                <a:solidFill>
                  <a:schemeClr val="bg1"/>
                </a:solidFill>
              </a:rPr>
              <a:t> Elaborar um bom resumo</a:t>
            </a:r>
          </a:p>
          <a:p>
            <a:endParaRPr lang="pt-BR" b="1" smtClean="0">
              <a:solidFill>
                <a:schemeClr val="bg1"/>
              </a:solidFill>
            </a:endParaRPr>
          </a:p>
          <a:p>
            <a:pPr>
              <a:buClr>
                <a:srgbClr val="00FF00"/>
              </a:buClr>
              <a:buSzPct val="120000"/>
              <a:buFont typeface="Monotype Sorts" pitchFamily="2" charset="2"/>
              <a:buChar char="·"/>
            </a:pPr>
            <a:r>
              <a:rPr lang="pt-BR" b="1" smtClean="0">
                <a:solidFill>
                  <a:schemeClr val="bg1"/>
                </a:solidFill>
              </a:rPr>
              <a:t> Criar os diapositivos ou retrotransparências</a:t>
            </a:r>
          </a:p>
          <a:p>
            <a:endParaRPr lang="pt-BR" b="1" smtClean="0">
              <a:solidFill>
                <a:schemeClr val="bg1"/>
              </a:solidFill>
            </a:endParaRPr>
          </a:p>
          <a:p>
            <a:pPr>
              <a:buClr>
                <a:srgbClr val="00FF00"/>
              </a:buClr>
              <a:buSzPct val="120000"/>
              <a:buFont typeface="Monotype Sorts" pitchFamily="2" charset="2"/>
              <a:buChar char="¸"/>
            </a:pPr>
            <a:r>
              <a:rPr lang="pt-BR" b="1" smtClean="0">
                <a:solidFill>
                  <a:schemeClr val="bg1"/>
                </a:solidFill>
              </a:rPr>
              <a:t> Desenvolver a apresentação</a:t>
            </a:r>
          </a:p>
          <a:p>
            <a:endParaRPr lang="pt-BR" b="1" smtClean="0">
              <a:solidFill>
                <a:schemeClr val="bg1"/>
              </a:solidFill>
            </a:endParaRPr>
          </a:p>
          <a:p>
            <a:pPr>
              <a:buClr>
                <a:srgbClr val="00FF00"/>
              </a:buClr>
              <a:buSzPct val="120000"/>
              <a:buFont typeface="Monotype Sorts" pitchFamily="2" charset="2"/>
              <a:buChar char="¹"/>
            </a:pPr>
            <a:r>
              <a:rPr lang="pt-BR" b="1" smtClean="0">
                <a:solidFill>
                  <a:schemeClr val="bg1"/>
                </a:solidFill>
              </a:rPr>
              <a:t> Treinar a apresentação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72200" y="1295400"/>
          <a:ext cx="2582863" cy="2338388"/>
        </p:xfrm>
        <a:graphic>
          <a:graphicData uri="http://schemas.openxmlformats.org/presentationml/2006/ole">
            <p:oleObj spid="_x0000_s4100" name="Clip" r:id="rId3" imgW="3421685" imgH="3097987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Algumas Dicas para a Hora da Apresentação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endParaRPr lang="pt-BR" sz="3600" b="1" smtClean="0">
              <a:solidFill>
                <a:schemeClr val="bg1"/>
              </a:solidFill>
            </a:endParaRPr>
          </a:p>
          <a:p>
            <a:pPr algn="ctr"/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Tente responder as perguntas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ph type="body" sz="half" idx="2"/>
          </p:nvPr>
        </p:nvGraphicFramePr>
        <p:xfrm>
          <a:off x="6019800" y="2286000"/>
          <a:ext cx="1806575" cy="3886200"/>
        </p:xfrm>
        <a:graphic>
          <a:graphicData uri="http://schemas.openxmlformats.org/presentationml/2006/ole">
            <p:oleObj spid="_x0000_s31748" name="Clip" r:id="rId3" imgW="1857375" imgH="399573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Referência Bibliográfica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b="1" smtClean="0">
                <a:solidFill>
                  <a:schemeClr val="bg1"/>
                </a:solidFill>
              </a:rPr>
              <a:t>Garson Jr A et al. </a:t>
            </a:r>
          </a:p>
          <a:p>
            <a:pPr algn="ctr">
              <a:buFontTx/>
              <a:buNone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pt-BR" b="1" smtClean="0">
                <a:solidFill>
                  <a:schemeClr val="bg1"/>
                </a:solidFill>
              </a:rPr>
              <a:t>The 10-minute talk: Organizatin, slides, writing, and delivery</a:t>
            </a:r>
          </a:p>
          <a:p>
            <a:pPr algn="ctr">
              <a:buFontTx/>
              <a:buNone/>
            </a:pPr>
            <a:endParaRPr lang="pt-BR" b="1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pt-BR" b="1" smtClean="0">
                <a:solidFill>
                  <a:schemeClr val="bg1"/>
                </a:solidFill>
              </a:rPr>
              <a:t>American Heart Journal 1986; 193-203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t-BR" sz="4800" b="1" smtClean="0">
                <a:solidFill>
                  <a:schemeClr val="bg1"/>
                </a:solidFill>
              </a:rPr>
              <a:t>Boa Sorte!</a:t>
            </a:r>
            <a:endParaRPr lang="pt-BR" sz="4800" b="1" smtClean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95600" y="3048000"/>
          <a:ext cx="3511550" cy="3563938"/>
        </p:xfrm>
        <a:graphic>
          <a:graphicData uri="http://schemas.openxmlformats.org/presentationml/2006/ole">
            <p:oleObj spid="_x0000_s33796" name="Clip" r:id="rId3" imgW="3886200" imgH="394493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Elaboração do Resumo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ctr">
              <a:buClr>
                <a:srgbClr val="FF0000"/>
              </a:buClr>
              <a:buSzPct val="130000"/>
              <a:buFont typeface="Monotype Sorts" pitchFamily="2" charset="2"/>
              <a:buChar char="è"/>
            </a:pPr>
            <a:r>
              <a:rPr lang="pt-BR" smtClean="0"/>
              <a:t> </a:t>
            </a:r>
            <a:r>
              <a:rPr lang="pt-BR" b="1" i="1" smtClean="0">
                <a:solidFill>
                  <a:srgbClr val="99CCFF"/>
                </a:solidFill>
              </a:rPr>
              <a:t>Uma boa apresentação começa com um bom resumo</a:t>
            </a:r>
            <a:endParaRPr lang="pt-BR" b="1" smtClean="0">
              <a:solidFill>
                <a:srgbClr val="99CCFF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smtClean="0"/>
              <a:t> </a:t>
            </a:r>
            <a:r>
              <a:rPr lang="pt-BR" b="1" smtClean="0">
                <a:solidFill>
                  <a:schemeClr val="bg1"/>
                </a:solidFill>
              </a:rPr>
              <a:t>Uma ou duas frases introdutórias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Objetivos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Metodologia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Resultados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Conclusões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95800" y="4186238"/>
          <a:ext cx="2438400" cy="2287587"/>
        </p:xfrm>
        <a:graphic>
          <a:graphicData uri="http://schemas.openxmlformats.org/presentationml/2006/ole">
            <p:oleObj spid="_x0000_s5124" name="Clip" r:id="rId3" imgW="2979738" imgH="279558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da Apresentação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981200"/>
            <a:ext cx="5943600" cy="4114800"/>
          </a:xfrm>
        </p:spPr>
        <p:txBody>
          <a:bodyPr/>
          <a:lstStyle/>
          <a:p>
            <a:endParaRPr lang="pt-BR" sz="3600" smtClean="0"/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Faça com antecedência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®"/>
            </a:pPr>
            <a:r>
              <a:rPr lang="pt-BR" sz="3600" b="1" smtClean="0">
                <a:solidFill>
                  <a:schemeClr val="bg1"/>
                </a:solidFill>
              </a:rPr>
              <a:t> Escreva a apresentação</a:t>
            </a:r>
          </a:p>
          <a:p>
            <a:pPr algn="ctr"/>
            <a:endParaRPr lang="pt-BR" sz="3600" b="1" smtClean="0">
              <a:solidFill>
                <a:schemeClr val="bg1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7200" y="3505200"/>
          <a:ext cx="2352675" cy="2889250"/>
        </p:xfrm>
        <a:graphic>
          <a:graphicData uri="http://schemas.openxmlformats.org/presentationml/2006/ole">
            <p:oleObj spid="_x0000_s6148" name="Clip" r:id="rId3" imgW="3217098" imgH="395179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362200"/>
            <a:ext cx="6172200" cy="4114800"/>
          </a:xfrm>
        </p:spPr>
        <p:txBody>
          <a:bodyPr/>
          <a:lstStyle/>
          <a:p>
            <a:endParaRPr lang="pt-BR" smtClean="0"/>
          </a:p>
          <a:p>
            <a:pPr algn="ctr">
              <a:buFontTx/>
              <a:buNone/>
            </a:pPr>
            <a:r>
              <a:rPr lang="pt-BR" sz="3600" b="1" smtClean="0">
                <a:solidFill>
                  <a:srgbClr val="99CCFF"/>
                </a:solidFill>
              </a:rPr>
              <a:t>Introdução: 1 a 2 diapositivos</a:t>
            </a:r>
            <a:endParaRPr lang="pt-BR" sz="3600" b="1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pt-BR" sz="3600" b="1" i="1" smtClean="0">
                <a:solidFill>
                  <a:schemeClr val="bg1"/>
                </a:solidFill>
              </a:rPr>
              <a:t>“O que me fez pensar no assunto”?</a:t>
            </a:r>
            <a:endParaRPr lang="pt-BR" b="1" i="1" smtClean="0">
              <a:solidFill>
                <a:schemeClr val="bg1"/>
              </a:solidFill>
            </a:endParaRPr>
          </a:p>
          <a:p>
            <a:endParaRPr lang="pt-BR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838200" y="2362200"/>
          <a:ext cx="1295400" cy="3933825"/>
        </p:xfrm>
        <a:graphic>
          <a:graphicData uri="http://schemas.openxmlformats.org/presentationml/2006/ole">
            <p:oleObj spid="_x0000_s7172" name="Clip" r:id="rId3" imgW="1296063" imgH="393430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971800"/>
            <a:ext cx="5867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sz="3600" b="1" smtClean="0">
                <a:solidFill>
                  <a:srgbClr val="99CCFF"/>
                </a:solidFill>
              </a:rPr>
              <a:t>Objetivos (Hipótese):            1 diapositivo</a:t>
            </a:r>
          </a:p>
          <a:p>
            <a:pPr algn="ctr">
              <a:buFontTx/>
              <a:buNone/>
            </a:pPr>
            <a:r>
              <a:rPr lang="pt-BR" sz="3600" b="1" i="1" smtClean="0">
                <a:solidFill>
                  <a:schemeClr val="bg1"/>
                </a:solidFill>
              </a:rPr>
              <a:t>“Por que eu fiz a pesquisa”?</a:t>
            </a:r>
            <a:endParaRPr lang="pt-BR" sz="3600" b="1" smtClean="0">
              <a:solidFill>
                <a:schemeClr val="bg1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09600" y="2133600"/>
          <a:ext cx="1785938" cy="3843338"/>
        </p:xfrm>
        <a:graphic>
          <a:graphicData uri="http://schemas.openxmlformats.org/presentationml/2006/ole">
            <p:oleObj spid="_x0000_s8196" name="Clip" r:id="rId3" imgW="1857375" imgH="3995738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209800"/>
            <a:ext cx="56388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b="1" smtClean="0">
                <a:solidFill>
                  <a:srgbClr val="99CCFF"/>
                </a:solidFill>
              </a:rPr>
              <a:t>Material e Métodos:                  1 a 3 diapositivos</a:t>
            </a:r>
            <a:endParaRPr lang="pt-BR" b="1" smtClean="0"/>
          </a:p>
          <a:p>
            <a:pPr algn="ctr">
              <a:buFontTx/>
              <a:buNone/>
            </a:pPr>
            <a:r>
              <a:rPr lang="pt-BR" b="1" i="1" smtClean="0">
                <a:solidFill>
                  <a:schemeClr val="bg1"/>
                </a:solidFill>
              </a:rPr>
              <a:t>“Como eu fiz a pesquisa”?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Delineamento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Descrição da população: seleção, critérios de inclusão e exclusão</a:t>
            </a:r>
          </a:p>
          <a:p>
            <a:pPr>
              <a:buClr>
                <a:srgbClr val="FF0000"/>
              </a:buClr>
              <a:buFont typeface="Wingdings" pitchFamily="2" charset="2"/>
              <a:buChar char="®"/>
            </a:pPr>
            <a:r>
              <a:rPr lang="pt-BR" b="1" smtClean="0">
                <a:solidFill>
                  <a:schemeClr val="bg1"/>
                </a:solidFill>
              </a:rPr>
              <a:t> Métodos</a:t>
            </a:r>
            <a:endParaRPr lang="pt-BR" b="1" smtClean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28600" y="2667000"/>
          <a:ext cx="2819400" cy="2668588"/>
        </p:xfrm>
        <a:graphic>
          <a:graphicData uri="http://schemas.openxmlformats.org/presentationml/2006/ole">
            <p:oleObj spid="_x0000_s9220" name="Clip" r:id="rId3" imgW="2505075" imgH="237172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smtClean="0">
                <a:solidFill>
                  <a:srgbClr val="FFFF00"/>
                </a:solidFill>
              </a:rPr>
              <a:t>COMO FAZER UMA APRESENTAÇÃO DE DEZ MINUTOS</a:t>
            </a:r>
            <a:r>
              <a:rPr lang="pt-BR" sz="2800" b="1" smtClean="0">
                <a:solidFill>
                  <a:srgbClr val="FFFF00"/>
                </a:solidFill>
              </a:rPr>
              <a:t> </a:t>
            </a:r>
            <a:br>
              <a:rPr lang="pt-BR" sz="2800" b="1" smtClean="0">
                <a:solidFill>
                  <a:srgbClr val="FFFF00"/>
                </a:solidFill>
              </a:rPr>
            </a:br>
            <a:r>
              <a:rPr lang="pt-BR" sz="3600" b="1" smtClean="0">
                <a:solidFill>
                  <a:srgbClr val="00FF00"/>
                </a:solidFill>
              </a:rPr>
              <a:t>Conteúdo dos Diapositivos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2362200"/>
            <a:ext cx="52578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b="1" smtClean="0">
                <a:solidFill>
                  <a:srgbClr val="99CCFF"/>
                </a:solidFill>
              </a:rPr>
              <a:t>Resultados: 3 a 4 diapositivos</a:t>
            </a:r>
          </a:p>
          <a:p>
            <a:pPr algn="ctr">
              <a:buFontTx/>
              <a:buNone/>
            </a:pPr>
            <a:r>
              <a:rPr lang="pt-BR" b="1" i="1" smtClean="0">
                <a:solidFill>
                  <a:schemeClr val="bg1"/>
                </a:solidFill>
              </a:rPr>
              <a:t>“O que eu encontrei”?</a:t>
            </a:r>
          </a:p>
          <a:p>
            <a:endParaRPr lang="pt-BR" b="1" smtClean="0">
              <a:solidFill>
                <a:schemeClr val="bg1"/>
              </a:solidFill>
            </a:endParaRPr>
          </a:p>
          <a:p>
            <a:pPr algn="ctr">
              <a:buClr>
                <a:srgbClr val="FF0000"/>
              </a:buClr>
              <a:buFont typeface="Monotype Sorts" pitchFamily="2" charset="2"/>
              <a:buChar char="ä"/>
            </a:pPr>
            <a:r>
              <a:rPr lang="pt-BR" b="1" smtClean="0">
                <a:solidFill>
                  <a:schemeClr val="bg1"/>
                </a:solidFill>
              </a:rPr>
              <a:t>Procure uniformizar a apresentação dos resultados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09600" y="2819400"/>
          <a:ext cx="2624138" cy="2790825"/>
        </p:xfrm>
        <a:graphic>
          <a:graphicData uri="http://schemas.openxmlformats.org/presentationml/2006/ole">
            <p:oleObj spid="_x0000_s10244" name="Clip" r:id="rId3" imgW="2409825" imgH="2562225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646</Words>
  <Application>Microsoft Office PowerPoint</Application>
  <PresentationFormat>Apresentação na tela (4:3)</PresentationFormat>
  <Paragraphs>126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41" baseType="lpstr">
      <vt:lpstr>Times New Roman</vt:lpstr>
      <vt:lpstr>Arial</vt:lpstr>
      <vt:lpstr>Calibri</vt:lpstr>
      <vt:lpstr>Monotype Sorts</vt:lpstr>
      <vt:lpstr>Wingdings</vt:lpstr>
      <vt:lpstr>Comic Sans MS</vt:lpstr>
      <vt:lpstr>Tema do Office</vt:lpstr>
      <vt:lpstr>Microsoft Clip Gallery</vt:lpstr>
      <vt:lpstr>Gráfico do Microsoft Graph 97</vt:lpstr>
      <vt:lpstr>COMO FAZER UMA APRESENTAÇÃO DE DEZ MINUTOS</vt:lpstr>
      <vt:lpstr>Slide 2</vt:lpstr>
      <vt:lpstr>COMO FAZER UMA APRESENTAÇÃO DE DEZ MINUTOS  Passos a seguir</vt:lpstr>
      <vt:lpstr>COMO FAZER UMA APRESENTAÇÃO DE DEZ MINUTOS  Elaboração do Resumo</vt:lpstr>
      <vt:lpstr>COMO FAZER UMA APRESENTAÇÃO DE DEZ MINUTOS  Conteúdo da Apresentação</vt:lpstr>
      <vt:lpstr>COMO FAZER UMA APRESENTAÇÃO DE DEZ MINUTOS  Conteúdo dos Diapositivos</vt:lpstr>
      <vt:lpstr>COMO FAZER UMA APRESENTAÇÃO DE DEZ MINUTOS  Conteúdo dos Diapositivos</vt:lpstr>
      <vt:lpstr>COMO FAZER UMA APRESENTAÇÃO DE DEZ MINUTOS  Conteúdo dos Diapositivos</vt:lpstr>
      <vt:lpstr>COMO FAZER UMA APRESENTAÇÃO DE DEZ MINUTOS  Conteúdo dos Diapositivos</vt:lpstr>
      <vt:lpstr>COMO FAZER UMA APRESENTAÇÃO DE DEZ MINUTOS  Conteúdo dos Diapositivos</vt:lpstr>
      <vt:lpstr>COMO FAZER UMA APRESENTAÇÃO DE DEZ MINUTOS  Conteúdo dos Diapositivos</vt:lpstr>
      <vt:lpstr>COMO FAZER UMA APRESENTAÇÃO DE DEZ MINUTOS  Elaboração dos Diapositivos</vt:lpstr>
      <vt:lpstr>COMO FAZER UMA APRESENTAÇÃO DE DEZ MINUTOS  Elaboração dos Diapositivos</vt:lpstr>
      <vt:lpstr>COMO FAZER UMA APRESENTAÇÃO DE DEZ MINUTOS  Elaboração dos Diapositivos</vt:lpstr>
      <vt:lpstr>COMO FAZER UMA APRESENTAÇÃO DE DEZ MINUTOS  Elaboração dos Diapositivos</vt:lpstr>
      <vt:lpstr>RESULTADOS </vt:lpstr>
      <vt:lpstr>COMO FAZER UMA APRESENTAÇÃO DE DEZ MINUTOS  Elaboração dos Diapositivos</vt:lpstr>
      <vt:lpstr>Idade mediana de introdução de água e outros alimentos à dieta da criança</vt:lpstr>
      <vt:lpstr>COMO FAZER UMA APRESENTAÇÃO DE DEZ MINUTOS  Elaboração dos Diapositivos</vt:lpstr>
      <vt:lpstr>Risco de morte por diarréia em crianças inglesas de acordo com o padrão de alimentação, 1903 -1905</vt:lpstr>
      <vt:lpstr>COMO FAZER UMA APRESENTAÇÃO DE DEZ MINUTOS  Treinamento Prévio</vt:lpstr>
      <vt:lpstr>COMO FAZER UMA APRESENTAÇÃO DE DEZ MINUTOS  Treinamento Prévio</vt:lpstr>
      <vt:lpstr>COMO FAZER UMA APRESENTAÇÃO DE DEZ MINUTOS  Algumas Dicas para a Hora da Apresentação</vt:lpstr>
      <vt:lpstr>COMO FAZER UMA APRESENTAÇÃO DE DEZ MINUTOS  Algumas Dicas para a Hora da Apresentação</vt:lpstr>
      <vt:lpstr>COMO FAZER UMA APRESENTAÇÃO DE DEZ MINUTOS  Algumas Dicas para a Hora da Apresentação</vt:lpstr>
      <vt:lpstr>COMO FAZER UMA APRESENTAÇÃO DE DEZ MINUTOS  Algumas Dicas para a Hora da Apresentação</vt:lpstr>
      <vt:lpstr>COMO FAZER UMA APRESENTAÇÃO DE DEZ MINUTOS   Algumas Dicas para a Hora da Apresentação</vt:lpstr>
      <vt:lpstr>COMO FAZER UMA APRESENTAÇÃO DE DEZ MINUTOS  Algumas Dicas para a Hora da Apresentação</vt:lpstr>
      <vt:lpstr>COMO FAZER UMA APRESENTAÇÃO DE DEZ MINUTOS  Algumas Dicas para a Hora da Apresentação</vt:lpstr>
      <vt:lpstr>COMO FAZER UMA APRESENTAÇÃO DE DEZ MINUTOS  Algumas Dicas para a Hora da Apresentação</vt:lpstr>
      <vt:lpstr>COMO FAZER UMA APRESENTAÇÃO DE DEZ MINUTOS  Referência Bibliográfica</vt:lpstr>
      <vt:lpstr>COMO FAZER UMA APRESENTAÇÃO DE DEZ MINUTOS</vt:lpstr>
    </vt:vector>
  </TitlesOfParts>
  <Company>UFRGS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UMA APRESENTAÇÃO DE DEZ MINUTOS</dc:title>
  <dc:creator>Elsa Regina Justo Giugliani</dc:creator>
  <cp:lastModifiedBy>Osvaldo Nakao</cp:lastModifiedBy>
  <cp:revision>15</cp:revision>
  <dcterms:created xsi:type="dcterms:W3CDTF">2001-09-12T18:05:17Z</dcterms:created>
  <dcterms:modified xsi:type="dcterms:W3CDTF">2015-03-23T02:12:58Z</dcterms:modified>
</cp:coreProperties>
</file>