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4" r:id="rId8"/>
    <p:sldId id="265" r:id="rId9"/>
    <p:sldId id="261" r:id="rId10"/>
    <p:sldId id="262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8598FFD-DE9D-4D88-A7CF-ADB1C16EF7AD}" type="datetimeFigureOut">
              <a:rPr lang="pt-BR" smtClean="0"/>
              <a:pPr/>
              <a:t>19/03/2015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D3DE80C-206D-403C-A2E7-F153F6AC9E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8FFD-DE9D-4D88-A7CF-ADB1C16EF7AD}" type="datetimeFigureOut">
              <a:rPr lang="pt-BR" smtClean="0"/>
              <a:pPr/>
              <a:t>19/03/2015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DE80C-206D-403C-A2E7-F153F6AC9E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8FFD-DE9D-4D88-A7CF-ADB1C16EF7AD}" type="datetimeFigureOut">
              <a:rPr lang="pt-BR" smtClean="0"/>
              <a:pPr/>
              <a:t>19/03/2015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DE80C-206D-403C-A2E7-F153F6AC9E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598FFD-DE9D-4D88-A7CF-ADB1C16EF7AD}" type="datetimeFigureOut">
              <a:rPr lang="pt-BR" smtClean="0"/>
              <a:pPr/>
              <a:t>19/03/2015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3DE80C-206D-403C-A2E7-F153F6AC9E7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8598FFD-DE9D-4D88-A7CF-ADB1C16EF7AD}" type="datetimeFigureOut">
              <a:rPr lang="pt-BR" smtClean="0"/>
              <a:pPr/>
              <a:t>19/03/2015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D3DE80C-206D-403C-A2E7-F153F6AC9E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8FFD-DE9D-4D88-A7CF-ADB1C16EF7AD}" type="datetimeFigureOut">
              <a:rPr lang="pt-BR" smtClean="0"/>
              <a:pPr/>
              <a:t>19/03/2015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DE80C-206D-403C-A2E7-F153F6AC9E7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8FFD-DE9D-4D88-A7CF-ADB1C16EF7AD}" type="datetimeFigureOut">
              <a:rPr lang="pt-BR" smtClean="0"/>
              <a:pPr/>
              <a:t>19/03/2015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DE80C-206D-403C-A2E7-F153F6AC9E7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598FFD-DE9D-4D88-A7CF-ADB1C16EF7AD}" type="datetimeFigureOut">
              <a:rPr lang="pt-BR" smtClean="0"/>
              <a:pPr/>
              <a:t>19/03/2015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3DE80C-206D-403C-A2E7-F153F6AC9E7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8FFD-DE9D-4D88-A7CF-ADB1C16EF7AD}" type="datetimeFigureOut">
              <a:rPr lang="pt-BR" smtClean="0"/>
              <a:pPr/>
              <a:t>19/03/2015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DE80C-206D-403C-A2E7-F153F6AC9E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598FFD-DE9D-4D88-A7CF-ADB1C16EF7AD}" type="datetimeFigureOut">
              <a:rPr lang="pt-BR" smtClean="0"/>
              <a:pPr/>
              <a:t>19/03/2015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3DE80C-206D-403C-A2E7-F153F6AC9E7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598FFD-DE9D-4D88-A7CF-ADB1C16EF7AD}" type="datetimeFigureOut">
              <a:rPr lang="pt-BR" smtClean="0"/>
              <a:pPr/>
              <a:t>19/03/2015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3DE80C-206D-403C-A2E7-F153F6AC9E7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8598FFD-DE9D-4D88-A7CF-ADB1C16EF7AD}" type="datetimeFigureOut">
              <a:rPr lang="pt-BR" smtClean="0"/>
              <a:pPr/>
              <a:t>19/03/2015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D3DE80C-206D-403C-A2E7-F153F6AC9E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67744" y="2636912"/>
            <a:ext cx="6172200" cy="1894362"/>
          </a:xfrm>
        </p:spPr>
        <p:txBody>
          <a:bodyPr/>
          <a:lstStyle/>
          <a:p>
            <a:r>
              <a:rPr lang="pt-BR" dirty="0" smtClean="0"/>
              <a:t>MÚSICA NA ESCOLA: </a:t>
            </a:r>
            <a:br>
              <a:rPr lang="pt-BR" dirty="0" smtClean="0"/>
            </a:br>
            <a:r>
              <a:rPr lang="pt-BR" dirty="0" smtClean="0"/>
              <a:t>por que estudar música?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Texto de Celso Favaretto</a:t>
            </a:r>
          </a:p>
          <a:p>
            <a:r>
              <a:rPr lang="pt-BR" dirty="0" smtClean="0"/>
              <a:t>Estudo por Ana Carolina </a:t>
            </a:r>
            <a:r>
              <a:rPr lang="pt-BR" dirty="0" err="1" smtClean="0"/>
              <a:t>Bonagamba</a:t>
            </a:r>
            <a:r>
              <a:rPr lang="pt-BR" dirty="0" smtClean="0"/>
              <a:t> de Paula</a:t>
            </a:r>
          </a:p>
          <a:p>
            <a:r>
              <a:rPr lang="pt-BR" dirty="0" smtClean="0"/>
              <a:t>		(8527141)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clker.com/cliparts/g/i/I/0/V/d/flourish-md.pn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1619672" y="1"/>
            <a:ext cx="2847975" cy="908720"/>
          </a:xfrm>
          <a:prstGeom prst="rect">
            <a:avLst/>
          </a:prstGeom>
          <a:noFill/>
        </p:spPr>
      </p:pic>
      <p:sp>
        <p:nvSpPr>
          <p:cNvPr id="7" name="Espaço Reservado para Texto 6"/>
          <p:cNvSpPr>
            <a:spLocks noGrp="1"/>
          </p:cNvSpPr>
          <p:nvPr>
            <p:ph type="body" idx="2"/>
          </p:nvPr>
        </p:nvSpPr>
        <p:spPr>
          <a:xfrm>
            <a:off x="6372200" y="0"/>
            <a:ext cx="2304256" cy="5517232"/>
          </a:xfrm>
        </p:spPr>
        <p:txBody>
          <a:bodyPr>
            <a:noAutofit/>
          </a:bodyPr>
          <a:lstStyle/>
          <a:p>
            <a:r>
              <a:rPr lang="pt-BR" sz="1850" dirty="0" smtClean="0"/>
              <a:t>Como realizar essas aplicações na escola regularmente? Como fazer com que os acontecimentos de linguagem, sensações, percepções e afetos, que se fazem nas palavras, nas cores, nos sons, nas coisas, nos lugares e eventos sejam articulados como dispositivos, como agenciamentos de sentido irredutíveis ao conceitual, como outro modo de experiência e do saber?</a:t>
            </a:r>
            <a:endParaRPr lang="pt-BR" sz="185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304800" y="836712"/>
            <a:ext cx="5638800" cy="5765256"/>
          </a:xfrm>
        </p:spPr>
        <p:txBody>
          <a:bodyPr>
            <a:normAutofit lnSpcReduction="10000"/>
          </a:bodyPr>
          <a:lstStyle/>
          <a:p>
            <a:r>
              <a:rPr lang="pt-BR" sz="2800" i="1" dirty="0" smtClean="0"/>
              <a:t>Criatividade, enfatizada nas patentes de todas as teorias pedagógicas modernas. </a:t>
            </a:r>
            <a:r>
              <a:rPr lang="pt-BR" sz="2800" dirty="0" smtClean="0"/>
              <a:t>União das competências e habilidades, oriundas do estudo prático e teórico, juntamente do </a:t>
            </a:r>
            <a:r>
              <a:rPr lang="pt-BR" sz="2800" i="1" dirty="0" smtClean="0"/>
              <a:t>talento. </a:t>
            </a:r>
            <a:r>
              <a:rPr lang="pt-BR" sz="2800" dirty="0" smtClean="0"/>
              <a:t>A criatividade surge como democrática e igualitária, de potencial universal.</a:t>
            </a:r>
          </a:p>
          <a:p>
            <a:r>
              <a:rPr lang="pt-BR" sz="2800" dirty="0" smtClean="0"/>
              <a:t>A música, em especial, oculta em seu próprio universo, desperta além dos 5 sentidos: </a:t>
            </a:r>
            <a:r>
              <a:rPr lang="pt-BR" sz="2800" b="1" dirty="0" smtClean="0"/>
              <a:t>A razão.</a:t>
            </a:r>
            <a:r>
              <a:rPr lang="pt-BR" sz="2800" dirty="0" smtClean="0"/>
              <a:t> </a:t>
            </a:r>
          </a:p>
          <a:p>
            <a:endParaRPr lang="pt-BR" dirty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79512" y="260648"/>
            <a:ext cx="5868144" cy="457200"/>
          </a:xfrm>
        </p:spPr>
        <p:txBody>
          <a:bodyPr>
            <a:normAutofit/>
          </a:bodyPr>
          <a:lstStyle/>
          <a:p>
            <a:pPr algn="ctr"/>
            <a:r>
              <a:rPr lang="pt-BR" sz="2400" dirty="0" smtClean="0"/>
              <a:t>CONCLUSÃO</a:t>
            </a:r>
            <a:endParaRPr lang="pt-BR" sz="24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70892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pt-BR" sz="1800" dirty="0" smtClean="0"/>
              <a:t>Universidade de São Paulo – USP</a:t>
            </a:r>
            <a:br>
              <a:rPr lang="pt-BR" sz="1800" dirty="0" smtClean="0"/>
            </a:br>
            <a:r>
              <a:rPr lang="pt-BR" sz="1800" dirty="0" smtClean="0"/>
              <a:t>FFCL-RP</a:t>
            </a: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>Departamento de Música</a:t>
            </a:r>
            <a:br>
              <a:rPr lang="pt-BR" sz="1800" dirty="0" smtClean="0"/>
            </a:br>
            <a:r>
              <a:rPr lang="pt-BR" sz="1800" dirty="0" smtClean="0"/>
              <a:t>2015</a:t>
            </a:r>
            <a:endParaRPr lang="pt-BR" sz="1800" dirty="0"/>
          </a:p>
        </p:txBody>
      </p:sp>
      <p:pic>
        <p:nvPicPr>
          <p:cNvPr id="3" name="Picture 4" descr="http://karlmac.com/wp-content/uploads/2011/09/vector-flourish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3714718" y="2060848"/>
            <a:ext cx="1714565" cy="656912"/>
          </a:xfrm>
          <a:prstGeom prst="rect">
            <a:avLst/>
          </a:prstGeom>
          <a:noFill/>
        </p:spPr>
      </p:pic>
      <p:pic>
        <p:nvPicPr>
          <p:cNvPr id="4" name="Picture 4" descr="http://karlmac.com/wp-content/uploads/2011/09/vector-flourish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3714718" y="3861048"/>
            <a:ext cx="1714565" cy="656912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Celso Favaretto: Biografia reduzida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987008" cy="4873752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Pesquisador. Licenciado em Filosofia. É Mestre e Doutor em Filosofia, concentração em estética, pela Universidade de São Paulo. Foi professor de Filosofia e Estética em diversos colégios e universidades, como a PUC-SP. Desde 1985, é professor na Faculdade de Educação da USP, no curso de Licenciatura em Filosofia e no programa de Pós-Graduação, sendo também professor-orientador na área de Estética do programa de Filosofia da Faculdade de Filosofia, Letras e Ciências Humanas da mesma universidade.</a:t>
            </a:r>
          </a:p>
          <a:p>
            <a:endParaRPr lang="pt-BR" dirty="0" smtClean="0"/>
          </a:p>
          <a:p>
            <a:r>
              <a:rPr lang="pt-BR" sz="1300" dirty="0" smtClean="0"/>
              <a:t>(ALBIN, Ricardo Cravo. Dicionário Houaiss Ilustrado Música Popular Brasileira - Criação e Supervisão Geral Ricardo Cravo </a:t>
            </a:r>
            <a:r>
              <a:rPr lang="pt-BR" sz="1300" dirty="0" err="1" smtClean="0"/>
              <a:t>Albin</a:t>
            </a:r>
            <a:r>
              <a:rPr lang="pt-BR" sz="1300" dirty="0" smtClean="0"/>
              <a:t>. Edição: Instituto Antônio Houaiss, Instituto Cultural Cravo </a:t>
            </a:r>
            <a:r>
              <a:rPr lang="pt-BR" sz="1300" dirty="0" err="1" smtClean="0"/>
              <a:t>Albin</a:t>
            </a:r>
            <a:r>
              <a:rPr lang="pt-BR" sz="1300" dirty="0" smtClean="0"/>
              <a:t> e Editora Paracatu, 2006, RJ.)</a:t>
            </a:r>
            <a:endParaRPr lang="pt-BR" sz="1300" dirty="0"/>
          </a:p>
        </p:txBody>
      </p:sp>
      <p:pic>
        <p:nvPicPr>
          <p:cNvPr id="1026" name="Picture 2" descr="http://contraplano.sesctv.org.br/wp-content/uploads/2014/02/Celso_Favaret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628800"/>
            <a:ext cx="2178174" cy="376490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11760" y="1556792"/>
            <a:ext cx="6172200" cy="2053590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POR QUAL RAZÃO ESTUDAMOS MÚSICA?</a:t>
            </a:r>
            <a:endParaRPr lang="pt-BR" sz="3600" dirty="0"/>
          </a:p>
        </p:txBody>
      </p:sp>
      <p:pic>
        <p:nvPicPr>
          <p:cNvPr id="1026" name="Picture 2" descr="http://www.lara_larinha.blogger.com.br/notas_musicais3t.gif"/>
          <p:cNvPicPr>
            <a:picLocks noChangeAspect="1" noChangeArrowheads="1"/>
          </p:cNvPicPr>
          <p:nvPr/>
        </p:nvPicPr>
        <p:blipFill>
          <a:blip r:embed="rId2" cstate="print">
            <a:lum bright="-40000"/>
          </a:blip>
          <a:srcRect/>
          <a:stretch>
            <a:fillRect/>
          </a:stretch>
        </p:blipFill>
        <p:spPr bwMode="auto">
          <a:xfrm>
            <a:off x="2339752" y="3634201"/>
            <a:ext cx="6336704" cy="32237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 smtClean="0"/>
              <a:t>Valorização da arte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Crença do valor formativo da arte, atribuído indistintamente a todas as artes;</a:t>
            </a:r>
          </a:p>
          <a:p>
            <a:r>
              <a:rPr lang="pt-BR" dirty="0" smtClean="0"/>
              <a:t>Dificuldade em se manter a ideia de formação como fundamento das concepções e práticas educativas.</a:t>
            </a:r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 smtClean="0"/>
              <a:t>Acesso à experiência estética por contato direto;</a:t>
            </a:r>
          </a:p>
          <a:p>
            <a:r>
              <a:rPr lang="pt-BR" dirty="0" smtClean="0"/>
              <a:t>Problemática da generalização estética contemporânea, indústria de consumo;</a:t>
            </a:r>
          </a:p>
          <a:p>
            <a:r>
              <a:rPr lang="pt-BR" dirty="0" smtClean="0"/>
              <a:t>Heterogeneidade e multiplicidade.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pt-BR" sz="1800" dirty="0" smtClean="0"/>
              <a:t>Função da arte na educação</a:t>
            </a:r>
            <a:endParaRPr lang="pt-BR" sz="180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t-BR" sz="1600" dirty="0" smtClean="0"/>
              <a:t>Práticas da arte na educação</a:t>
            </a:r>
            <a:endParaRPr lang="pt-BR" sz="1600" dirty="0"/>
          </a:p>
        </p:txBody>
      </p:sp>
      <p:pic>
        <p:nvPicPr>
          <p:cNvPr id="15364" name="Picture 4" descr="http://karlmac.com/wp-content/uploads/2011/09/vector-flourish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3419872" y="188640"/>
            <a:ext cx="1714565" cy="656912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A ARTE COMO FERRAMENTA DE FORMAÇÃO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660232" y="274320"/>
            <a:ext cx="2016224" cy="6395040"/>
          </a:xfrm>
        </p:spPr>
        <p:txBody>
          <a:bodyPr>
            <a:noAutofit/>
          </a:bodyPr>
          <a:lstStyle/>
          <a:p>
            <a:r>
              <a:rPr lang="pt-BR" sz="1800" dirty="0" smtClean="0"/>
              <a:t>“(...)No saber, na sociedade e na cultura, deve ser contrabalancear o “conhecimento da arte, compreendido como conhecimento “sensível-cognitivo, voltado para um fazer e apreciar artísticos e estéticos e para uma reflexão sobre a história e contextos na sociedade humana”.</a:t>
            </a:r>
            <a:endParaRPr lang="pt-BR" sz="18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dirty="0" smtClean="0"/>
              <a:t>A crença no valor educativo da arte, sua necessidade, é atribuída ao suposto de que a cultura estética é </a:t>
            </a:r>
            <a:r>
              <a:rPr lang="pt-BR" sz="2800" b="1" dirty="0" smtClean="0"/>
              <a:t>inerente</a:t>
            </a:r>
            <a:r>
              <a:rPr lang="pt-BR" sz="2800" dirty="0" smtClean="0"/>
              <a:t> à concepção de educação como formação </a:t>
            </a:r>
            <a:r>
              <a:rPr lang="pt-BR" sz="2800" b="1" dirty="0" smtClean="0"/>
              <a:t>espiritual e cultural</a:t>
            </a:r>
            <a:r>
              <a:rPr lang="pt-BR" sz="2800" dirty="0" smtClean="0"/>
              <a:t>, gerada no horizonte das proposições iluministas.</a:t>
            </a:r>
          </a:p>
          <a:p>
            <a:r>
              <a:rPr lang="pt-BR" sz="2800" dirty="0" smtClean="0"/>
              <a:t>Nesta perspectiva de aprimoramento infinito do homem e do mundo, moral e política, a </a:t>
            </a:r>
            <a:r>
              <a:rPr lang="pt-BR" sz="2800" b="1" dirty="0" smtClean="0"/>
              <a:t>cultura estética</a:t>
            </a:r>
            <a:r>
              <a:rPr lang="pt-BR" sz="2800" dirty="0" smtClean="0"/>
              <a:t> é componente indispensável para a formação.</a:t>
            </a:r>
          </a:p>
          <a:p>
            <a:endParaRPr lang="pt-BR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/>
              <a:t>No horizonte das transformações contemporâneas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Deve-se repensar a arte na escola considerando diversas </a:t>
            </a:r>
            <a:r>
              <a:rPr lang="pt-BR" b="1" dirty="0" smtClean="0"/>
              <a:t>subjetividades</a:t>
            </a:r>
            <a:r>
              <a:rPr lang="pt-BR" dirty="0" smtClean="0"/>
              <a:t>, as mudanças no </a:t>
            </a:r>
            <a:r>
              <a:rPr lang="pt-BR" b="1" dirty="0" smtClean="0"/>
              <a:t>saber</a:t>
            </a:r>
            <a:r>
              <a:rPr lang="pt-BR" dirty="0" smtClean="0"/>
              <a:t> e no </a:t>
            </a:r>
            <a:r>
              <a:rPr lang="pt-BR" b="1" dirty="0" smtClean="0"/>
              <a:t>ensino</a:t>
            </a:r>
            <a:r>
              <a:rPr lang="pt-BR" dirty="0" smtClean="0"/>
              <a:t>, a descrença dos </a:t>
            </a:r>
            <a:r>
              <a:rPr lang="pt-BR" b="1" dirty="0" smtClean="0"/>
              <a:t>sistemas de justificação morais</a:t>
            </a:r>
            <a:r>
              <a:rPr lang="pt-BR" dirty="0" smtClean="0"/>
              <a:t>, </a:t>
            </a:r>
            <a:r>
              <a:rPr lang="pt-BR" b="1" dirty="0" smtClean="0"/>
              <a:t>políticos</a:t>
            </a:r>
            <a:r>
              <a:rPr lang="pt-BR" dirty="0" smtClean="0"/>
              <a:t> e </a:t>
            </a:r>
            <a:r>
              <a:rPr lang="pt-BR" b="1" dirty="0" smtClean="0"/>
              <a:t>educacionais</a:t>
            </a:r>
            <a:r>
              <a:rPr lang="pt-BR" dirty="0" smtClean="0"/>
              <a:t>, a mutação do </a:t>
            </a:r>
            <a:r>
              <a:rPr lang="pt-BR" b="1" dirty="0" smtClean="0"/>
              <a:t>conceito de arte </a:t>
            </a:r>
            <a:r>
              <a:rPr lang="pt-BR" dirty="0" smtClean="0"/>
              <a:t>e das práticas artísticas e as mudanças dos </a:t>
            </a:r>
            <a:r>
              <a:rPr lang="pt-BR" b="1" dirty="0" smtClean="0"/>
              <a:t>comportamentos</a:t>
            </a:r>
            <a:r>
              <a:rPr lang="pt-BR" dirty="0" smtClean="0"/>
              <a:t>, o que implica reconsiderar a ideia corrente de formação e reexaminar os pressupostos da crença que afirma a arte como </a:t>
            </a:r>
            <a:r>
              <a:rPr lang="pt-BR" i="1" dirty="0" smtClean="0"/>
              <a:t>componente obrigatório do processo educativo</a:t>
            </a:r>
            <a:r>
              <a:rPr lang="pt-BR" dirty="0" smtClean="0"/>
              <a:t>.</a:t>
            </a:r>
          </a:p>
          <a:p>
            <a:r>
              <a:rPr lang="pt-BR" dirty="0" smtClean="0"/>
              <a:t>“O estudo moderno deve visar a </a:t>
            </a:r>
            <a:r>
              <a:rPr lang="pt-BR" b="1" dirty="0" smtClean="0"/>
              <a:t>construção do sujeito.</a:t>
            </a:r>
            <a:r>
              <a:rPr lang="pt-BR" dirty="0" smtClean="0"/>
              <a:t>”</a:t>
            </a:r>
          </a:p>
          <a:p>
            <a:endParaRPr lang="pt-BR" dirty="0"/>
          </a:p>
        </p:txBody>
      </p:sp>
      <p:pic>
        <p:nvPicPr>
          <p:cNvPr id="16386" name="Picture 2" descr="http://www.clubdogodeburdeos.com.ar/midi/notas-musical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2705100" cy="838201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 smtClean="0"/>
              <a:t>Formação &amp; Construção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t-BR" dirty="0" smtClean="0"/>
              <a:t>Ato, efeito ou modo de formar, constitui modo por que se constitui uma mentalidade, um caráter. O conjunto de elementos que constitui um corpo ou tropas. Nome genético de estrutura ou parte dela, e que tem aspecto definido. Relativo à forma.</a:t>
            </a:r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/>
            <a:r>
              <a:rPr lang="pt-BR" dirty="0" smtClean="0"/>
              <a:t>Que deriva de Construir, levantar, implantar, </a:t>
            </a:r>
            <a:r>
              <a:rPr lang="pt-BR" i="1" dirty="0" smtClean="0"/>
              <a:t>complementar.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pt-BR" sz="2400" dirty="0" smtClean="0"/>
              <a:t>O que é formar?</a:t>
            </a:r>
            <a:endParaRPr lang="pt-BR" sz="240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t-BR" sz="2400" dirty="0" smtClean="0"/>
              <a:t>O que é construir?</a:t>
            </a:r>
            <a:endParaRPr lang="pt-BR" sz="2400" dirty="0"/>
          </a:p>
        </p:txBody>
      </p:sp>
      <p:pic>
        <p:nvPicPr>
          <p:cNvPr id="21508" name="Picture 4" descr="http://escoladecriacao.espm.br/wp-content/uploads/2013/11/gestos-588x3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933056"/>
            <a:ext cx="3701772" cy="2505621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67744" y="1484784"/>
            <a:ext cx="6172200" cy="2053590"/>
          </a:xfrm>
        </p:spPr>
        <p:txBody>
          <a:bodyPr/>
          <a:lstStyle/>
          <a:p>
            <a:pPr algn="ctr"/>
            <a:r>
              <a:rPr lang="pt-BR" dirty="0" smtClean="0"/>
              <a:t>POR QUAL RAZÃO ENSINAMOS MÚSICA?</a:t>
            </a:r>
            <a:endParaRPr lang="pt-BR" dirty="0"/>
          </a:p>
        </p:txBody>
      </p:sp>
      <p:pic>
        <p:nvPicPr>
          <p:cNvPr id="4" name="Picture 2" descr="http://www.lara_larinha.blogger.com.br/notas_musicais3t.gif"/>
          <p:cNvPicPr>
            <a:picLocks noChangeAspect="1" noChangeArrowheads="1"/>
          </p:cNvPicPr>
          <p:nvPr/>
        </p:nvPicPr>
        <p:blipFill>
          <a:blip r:embed="rId2" cstate="print">
            <a:lum bright="-40000"/>
          </a:blip>
          <a:srcRect/>
          <a:stretch>
            <a:fillRect/>
          </a:stretch>
        </p:blipFill>
        <p:spPr bwMode="auto">
          <a:xfrm>
            <a:off x="2339752" y="3634201"/>
            <a:ext cx="6336704" cy="32237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79712" y="332656"/>
            <a:ext cx="6172200" cy="808856"/>
          </a:xfrm>
        </p:spPr>
        <p:txBody>
          <a:bodyPr/>
          <a:lstStyle/>
          <a:p>
            <a:pPr algn="ctr"/>
            <a:r>
              <a:rPr lang="pt-BR" dirty="0" smtClean="0"/>
              <a:t>Reeducando a concepção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86000" y="1412776"/>
            <a:ext cx="6172200" cy="496214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pt-BR" sz="2200" dirty="0" smtClean="0"/>
              <a:t> Não se deve julgar a constituição plena pelo resultado que a finda, mas pela qualidade de seus cursos e pela potência de sua comunicação;</a:t>
            </a:r>
          </a:p>
          <a:p>
            <a:pPr>
              <a:buFont typeface="Wingdings" pitchFamily="2" charset="2"/>
              <a:buChar char="v"/>
            </a:pPr>
            <a:r>
              <a:rPr lang="pt-BR" sz="2200" dirty="0" smtClean="0"/>
              <a:t> Valorização de singularidades; a arte compreendida como agenciamento;</a:t>
            </a:r>
          </a:p>
          <a:p>
            <a:pPr>
              <a:buFont typeface="Wingdings" pitchFamily="2" charset="2"/>
              <a:buChar char="v"/>
            </a:pPr>
            <a:r>
              <a:rPr lang="pt-BR" sz="2200" dirty="0" smtClean="0"/>
              <a:t> Para que seja significativa, deve vir por </a:t>
            </a:r>
            <a:r>
              <a:rPr lang="pt-BR" sz="2200" i="1" dirty="0" smtClean="0"/>
              <a:t>necessidade, </a:t>
            </a:r>
            <a:r>
              <a:rPr lang="pt-BR" sz="2200" dirty="0" smtClean="0"/>
              <a:t>tanto na fruição quanto na criação;</a:t>
            </a:r>
          </a:p>
          <a:p>
            <a:pPr>
              <a:buFont typeface="Wingdings" pitchFamily="2" charset="2"/>
              <a:buChar char="v"/>
            </a:pPr>
            <a:r>
              <a:rPr lang="pt-BR" sz="2200" dirty="0" smtClean="0"/>
              <a:t> Desconstrução da crença na arte com fundamento comunicativo: seu aprendizado deve vir por espírito de investigação, interpretação e experimentação.</a:t>
            </a:r>
            <a:endParaRPr lang="pt-BR" sz="2200" dirty="0"/>
          </a:p>
        </p:txBody>
      </p:sp>
      <p:pic>
        <p:nvPicPr>
          <p:cNvPr id="18434" name="Picture 2" descr="http://www.festabox.com.br/Assets/Produtos/SuperZoom/festa_anos_60_notas_musica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76672"/>
            <a:ext cx="991072" cy="1063080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98</TotalTime>
  <Words>716</Words>
  <Application>Microsoft Office PowerPoint</Application>
  <PresentationFormat>Apresentação na tela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Balcão Envidraçado</vt:lpstr>
      <vt:lpstr>MÚSICA NA ESCOLA:  por que estudar música?</vt:lpstr>
      <vt:lpstr>Celso Favaretto: Biografia reduzida</vt:lpstr>
      <vt:lpstr>POR QUAL RAZÃO ESTUDAMOS MÚSICA?</vt:lpstr>
      <vt:lpstr>Valorização da arte</vt:lpstr>
      <vt:lpstr>A ARTE COMO FERRAMENTA DE FORMAÇÃO</vt:lpstr>
      <vt:lpstr>No horizonte das transformações contemporâneas</vt:lpstr>
      <vt:lpstr>Formação &amp; Construção</vt:lpstr>
      <vt:lpstr>POR QUAL RAZÃO ENSINAMOS MÚSICA?</vt:lpstr>
      <vt:lpstr>Reeducando a concepção</vt:lpstr>
      <vt:lpstr>CONCLUSÃO</vt:lpstr>
      <vt:lpstr>Universidade de São Paulo – USP FFCL-RP Departamento de Música 2015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MÚSICA NA ESCOLA:  por que estudar música?</dc:title>
  <dc:creator>Ana Carolina</dc:creator>
  <cp:lastModifiedBy>Ana Carolina</cp:lastModifiedBy>
  <cp:revision>14</cp:revision>
  <dcterms:created xsi:type="dcterms:W3CDTF">2015-03-17T20:13:25Z</dcterms:created>
  <dcterms:modified xsi:type="dcterms:W3CDTF">2015-03-20T02:49:42Z</dcterms:modified>
</cp:coreProperties>
</file>