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8" r:id="rId4"/>
    <p:sldId id="285" r:id="rId5"/>
    <p:sldId id="286" r:id="rId6"/>
    <p:sldId id="289" r:id="rId7"/>
    <p:sldId id="290" r:id="rId8"/>
    <p:sldId id="277" r:id="rId9"/>
    <p:sldId id="291" r:id="rId10"/>
    <p:sldId id="292" r:id="rId11"/>
    <p:sldId id="294" r:id="rId12"/>
    <p:sldId id="293" r:id="rId13"/>
    <p:sldId id="282" r:id="rId14"/>
    <p:sldId id="295" r:id="rId15"/>
    <p:sldId id="296" r:id="rId16"/>
    <p:sldId id="297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88CC00"/>
    <a:srgbClr val="008000"/>
    <a:srgbClr val="00CC00"/>
    <a:srgbClr val="CC0000"/>
    <a:srgbClr val="FFCCCC"/>
    <a:srgbClr val="FF66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37064-13F5-43C6-B1AA-C837C0D5ACB8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1#1" csCatId="colorful" phldr="1"/>
      <dgm:spPr/>
    </dgm:pt>
    <dgm:pt modelId="{F9FE0BBC-6C48-4909-B166-6376962DFB4A}">
      <dgm:prSet phldrT="[Texto]"/>
      <dgm:spPr/>
      <dgm:t>
        <a:bodyPr/>
        <a:lstStyle/>
        <a:p>
          <a:r>
            <a:rPr lang="pt-BR" b="1" dirty="0" smtClean="0">
              <a:latin typeface="AR CENA" pitchFamily="2" charset="0"/>
            </a:rPr>
            <a:t>MODALIDADE</a:t>
          </a:r>
          <a:endParaRPr lang="pt-BR" b="1" dirty="0">
            <a:latin typeface="AR CENA" pitchFamily="2" charset="0"/>
          </a:endParaRPr>
        </a:p>
      </dgm:t>
    </dgm:pt>
    <dgm:pt modelId="{552D258E-2A61-4AC2-8C39-0B266925372F}" type="parTrans" cxnId="{05FC9096-0E43-462D-8C91-E502EBD5E656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C8CB84CB-6F01-4FEC-B731-21CC2D32332A}" type="sibTrans" cxnId="{05FC9096-0E43-462D-8C91-E502EBD5E656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C9919F29-C92A-4CAD-986D-E23D7CC96205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pt-BR" dirty="0" smtClean="0">
              <a:latin typeface="AR CENA" pitchFamily="2" charset="0"/>
            </a:rPr>
            <a:t>MANIFESTAÇÃO DO ESPORTE</a:t>
          </a:r>
          <a:endParaRPr lang="pt-BR" dirty="0">
            <a:latin typeface="AR CENA" pitchFamily="2" charset="0"/>
          </a:endParaRPr>
        </a:p>
      </dgm:t>
    </dgm:pt>
    <dgm:pt modelId="{AA352DF0-5A3F-4409-A1C6-0175FD32C61A}" type="parTrans" cxnId="{872AF454-4A35-4D68-9BAE-D6CC68454723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37E01773-F96E-42AA-9D14-6AEAE7A502AC}" type="sibTrans" cxnId="{872AF454-4A35-4D68-9BAE-D6CC68454723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3331FA29-CB8B-4C79-8354-242BBDB7DD7A}">
      <dgm:prSet/>
      <dgm:spPr>
        <a:solidFill>
          <a:srgbClr val="006600"/>
        </a:solidFill>
      </dgm:spPr>
      <dgm:t>
        <a:bodyPr/>
        <a:lstStyle/>
        <a:p>
          <a:r>
            <a:rPr lang="pt-BR" b="1" dirty="0" smtClean="0">
              <a:latin typeface="AR CENA" pitchFamily="2" charset="0"/>
            </a:rPr>
            <a:t>SENTIDO</a:t>
          </a:r>
          <a:endParaRPr lang="pt-BR" b="1" dirty="0">
            <a:latin typeface="AR CENA" pitchFamily="2" charset="0"/>
          </a:endParaRPr>
        </a:p>
      </dgm:t>
    </dgm:pt>
    <dgm:pt modelId="{2C7930AD-D958-4756-8B57-AB0F3C9903BD}" type="parTrans" cxnId="{3A6B893D-32F4-4A0B-825D-7349CF64E3F7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2D5C14E5-D8C2-40C5-8120-11ADF0227A34}" type="sibTrans" cxnId="{3A6B893D-32F4-4A0B-825D-7349CF64E3F7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909F32DC-B786-4F96-A8D2-54B103A46F85}">
      <dgm:prSet/>
      <dgm:spPr/>
      <dgm:t>
        <a:bodyPr/>
        <a:lstStyle/>
        <a:p>
          <a:r>
            <a:rPr lang="pt-BR" b="1" dirty="0" smtClean="0">
              <a:latin typeface="AR CENA" pitchFamily="2" charset="0"/>
            </a:rPr>
            <a:t>AMBIENTE</a:t>
          </a:r>
        </a:p>
      </dgm:t>
    </dgm:pt>
    <dgm:pt modelId="{7C8068C0-F69B-474F-89D0-D4D5145B1DF6}" type="parTrans" cxnId="{3152FBB1-7B90-4FEF-8D05-8F4455C72EEE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0E44ACCB-7016-484B-8CBA-C0330DFA8DAC}" type="sibTrans" cxnId="{3152FBB1-7B90-4FEF-8D05-8F4455C72EEE}">
      <dgm:prSet/>
      <dgm:spPr/>
      <dgm:t>
        <a:bodyPr/>
        <a:lstStyle/>
        <a:p>
          <a:endParaRPr lang="pt-BR">
            <a:latin typeface="AR CENA" pitchFamily="2" charset="0"/>
          </a:endParaRPr>
        </a:p>
      </dgm:t>
    </dgm:pt>
    <dgm:pt modelId="{6D3CB820-7FA3-4E4A-91BF-B55940C994FE}" type="pres">
      <dgm:prSet presAssocID="{AC237064-13F5-43C6-B1AA-C837C0D5ACB8}" presName="Name0" presStyleCnt="0">
        <dgm:presLayoutVars>
          <dgm:dir/>
          <dgm:resizeHandles val="exact"/>
        </dgm:presLayoutVars>
      </dgm:prSet>
      <dgm:spPr/>
    </dgm:pt>
    <dgm:pt modelId="{5C82A693-F547-43B7-B07B-1E58729CFE63}" type="pres">
      <dgm:prSet presAssocID="{AC237064-13F5-43C6-B1AA-C837C0D5ACB8}" presName="vNodes" presStyleCnt="0"/>
      <dgm:spPr/>
    </dgm:pt>
    <dgm:pt modelId="{3F573FF5-ABBD-4614-8720-8C4D7373391A}" type="pres">
      <dgm:prSet presAssocID="{909F32DC-B786-4F96-A8D2-54B103A46F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DBD20-250F-4BC7-9A97-53E31851AA22}" type="pres">
      <dgm:prSet presAssocID="{0E44ACCB-7016-484B-8CBA-C0330DFA8DAC}" presName="spacerT" presStyleCnt="0"/>
      <dgm:spPr/>
    </dgm:pt>
    <dgm:pt modelId="{B7375299-FC35-409C-B2E8-BE8B7E0B5066}" type="pres">
      <dgm:prSet presAssocID="{0E44ACCB-7016-484B-8CBA-C0330DFA8DAC}" presName="sibTrans" presStyleLbl="sibTrans2D1" presStyleIdx="0" presStyleCnt="3" custScaleX="44807" custScaleY="29885"/>
      <dgm:spPr/>
      <dgm:t>
        <a:bodyPr/>
        <a:lstStyle/>
        <a:p>
          <a:endParaRPr lang="pt-BR"/>
        </a:p>
      </dgm:t>
    </dgm:pt>
    <dgm:pt modelId="{41B393C2-51E7-4F44-B1F7-B1FAE2AA72B0}" type="pres">
      <dgm:prSet presAssocID="{0E44ACCB-7016-484B-8CBA-C0330DFA8DAC}" presName="spacerB" presStyleCnt="0"/>
      <dgm:spPr/>
    </dgm:pt>
    <dgm:pt modelId="{CF59AAD8-01C2-4218-AD6C-D3C1C7B0CA5B}" type="pres">
      <dgm:prSet presAssocID="{F9FE0BBC-6C48-4909-B166-6376962DFB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434B4-EE17-4ACC-B1AC-5DB23AE6E661}" type="pres">
      <dgm:prSet presAssocID="{C8CB84CB-6F01-4FEC-B731-21CC2D32332A}" presName="spacerT" presStyleCnt="0"/>
      <dgm:spPr/>
    </dgm:pt>
    <dgm:pt modelId="{83CDCCA3-3007-41BD-965F-BEFC294B3B43}" type="pres">
      <dgm:prSet presAssocID="{C8CB84CB-6F01-4FEC-B731-21CC2D32332A}" presName="sibTrans" presStyleLbl="sibTrans2D1" presStyleIdx="1" presStyleCnt="3" custScaleX="47531" custScaleY="41243"/>
      <dgm:spPr/>
      <dgm:t>
        <a:bodyPr/>
        <a:lstStyle/>
        <a:p>
          <a:endParaRPr lang="pt-BR"/>
        </a:p>
      </dgm:t>
    </dgm:pt>
    <dgm:pt modelId="{737743A2-5FC1-45F3-815A-E98A9A257A52}" type="pres">
      <dgm:prSet presAssocID="{C8CB84CB-6F01-4FEC-B731-21CC2D32332A}" presName="spacerB" presStyleCnt="0"/>
      <dgm:spPr/>
    </dgm:pt>
    <dgm:pt modelId="{2DC35F23-AA17-4D60-A2B3-327DB7B472B8}" type="pres">
      <dgm:prSet presAssocID="{3331FA29-CB8B-4C79-8354-242BBDB7DD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B6F2C3-BF7B-4DE4-A2FC-36CB0381ACFE}" type="pres">
      <dgm:prSet presAssocID="{AC237064-13F5-43C6-B1AA-C837C0D5ACB8}" presName="sibTransLast" presStyleLbl="sibTrans2D1" presStyleIdx="2" presStyleCnt="3" custScaleX="96416" custScaleY="78727"/>
      <dgm:spPr/>
      <dgm:t>
        <a:bodyPr/>
        <a:lstStyle/>
        <a:p>
          <a:endParaRPr lang="pt-BR"/>
        </a:p>
      </dgm:t>
    </dgm:pt>
    <dgm:pt modelId="{E5DA35DB-5E9B-41F3-A915-FCC8B7637BA9}" type="pres">
      <dgm:prSet presAssocID="{AC237064-13F5-43C6-B1AA-C837C0D5ACB8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A9AD50A7-F46C-4B2A-A0A7-936FA7DCE0C1}" type="pres">
      <dgm:prSet presAssocID="{AC237064-13F5-43C6-B1AA-C837C0D5ACB8}" presName="lastNode" presStyleLbl="node1" presStyleIdx="3" presStyleCnt="4" custScaleX="78147" custScaleY="790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8A080A-DB38-4783-A313-42087F65E8B2}" type="presOf" srcId="{C9919F29-C92A-4CAD-986D-E23D7CC96205}" destId="{A9AD50A7-F46C-4B2A-A0A7-936FA7DCE0C1}" srcOrd="0" destOrd="0" presId="urn:microsoft.com/office/officeart/2005/8/layout/equation2"/>
    <dgm:cxn modelId="{D4439004-BDFB-46FB-BCA7-CA0DD59C308F}" type="presOf" srcId="{909F32DC-B786-4F96-A8D2-54B103A46F85}" destId="{3F573FF5-ABBD-4614-8720-8C4D7373391A}" srcOrd="0" destOrd="0" presId="urn:microsoft.com/office/officeart/2005/8/layout/equation2"/>
    <dgm:cxn modelId="{3A6B893D-32F4-4A0B-825D-7349CF64E3F7}" srcId="{AC237064-13F5-43C6-B1AA-C837C0D5ACB8}" destId="{3331FA29-CB8B-4C79-8354-242BBDB7DD7A}" srcOrd="2" destOrd="0" parTransId="{2C7930AD-D958-4756-8B57-AB0F3C9903BD}" sibTransId="{2D5C14E5-D8C2-40C5-8120-11ADF0227A34}"/>
    <dgm:cxn modelId="{05FC9096-0E43-462D-8C91-E502EBD5E656}" srcId="{AC237064-13F5-43C6-B1AA-C837C0D5ACB8}" destId="{F9FE0BBC-6C48-4909-B166-6376962DFB4A}" srcOrd="1" destOrd="0" parTransId="{552D258E-2A61-4AC2-8C39-0B266925372F}" sibTransId="{C8CB84CB-6F01-4FEC-B731-21CC2D32332A}"/>
    <dgm:cxn modelId="{872AF454-4A35-4D68-9BAE-D6CC68454723}" srcId="{AC237064-13F5-43C6-B1AA-C837C0D5ACB8}" destId="{C9919F29-C92A-4CAD-986D-E23D7CC96205}" srcOrd="3" destOrd="0" parTransId="{AA352DF0-5A3F-4409-A1C6-0175FD32C61A}" sibTransId="{37E01773-F96E-42AA-9D14-6AEAE7A502AC}"/>
    <dgm:cxn modelId="{418DC4F3-4774-48C5-8772-2EE4E091B6B2}" type="presOf" srcId="{2D5C14E5-D8C2-40C5-8120-11ADF0227A34}" destId="{00B6F2C3-BF7B-4DE4-A2FC-36CB0381ACFE}" srcOrd="0" destOrd="0" presId="urn:microsoft.com/office/officeart/2005/8/layout/equation2"/>
    <dgm:cxn modelId="{5202B152-730A-491F-8C88-FFB7B56E69DC}" type="presOf" srcId="{2D5C14E5-D8C2-40C5-8120-11ADF0227A34}" destId="{E5DA35DB-5E9B-41F3-A915-FCC8B7637BA9}" srcOrd="1" destOrd="0" presId="urn:microsoft.com/office/officeart/2005/8/layout/equation2"/>
    <dgm:cxn modelId="{C681B0F3-4ECC-4E9B-BBFA-1FD6396A26D6}" type="presOf" srcId="{C8CB84CB-6F01-4FEC-B731-21CC2D32332A}" destId="{83CDCCA3-3007-41BD-965F-BEFC294B3B43}" srcOrd="0" destOrd="0" presId="urn:microsoft.com/office/officeart/2005/8/layout/equation2"/>
    <dgm:cxn modelId="{BD52C20A-6EF2-4BF6-AB1C-9F41134000CD}" type="presOf" srcId="{0E44ACCB-7016-484B-8CBA-C0330DFA8DAC}" destId="{B7375299-FC35-409C-B2E8-BE8B7E0B5066}" srcOrd="0" destOrd="0" presId="urn:microsoft.com/office/officeart/2005/8/layout/equation2"/>
    <dgm:cxn modelId="{929F4D1F-DA63-4436-839C-A0EED78BE65C}" type="presOf" srcId="{3331FA29-CB8B-4C79-8354-242BBDB7DD7A}" destId="{2DC35F23-AA17-4D60-A2B3-327DB7B472B8}" srcOrd="0" destOrd="0" presId="urn:microsoft.com/office/officeart/2005/8/layout/equation2"/>
    <dgm:cxn modelId="{A99E6E1E-2274-41A4-BBA3-7E8EDAE67C44}" type="presOf" srcId="{F9FE0BBC-6C48-4909-B166-6376962DFB4A}" destId="{CF59AAD8-01C2-4218-AD6C-D3C1C7B0CA5B}" srcOrd="0" destOrd="0" presId="urn:microsoft.com/office/officeart/2005/8/layout/equation2"/>
    <dgm:cxn modelId="{3152FBB1-7B90-4FEF-8D05-8F4455C72EEE}" srcId="{AC237064-13F5-43C6-B1AA-C837C0D5ACB8}" destId="{909F32DC-B786-4F96-A8D2-54B103A46F85}" srcOrd="0" destOrd="0" parTransId="{7C8068C0-F69B-474F-89D0-D4D5145B1DF6}" sibTransId="{0E44ACCB-7016-484B-8CBA-C0330DFA8DAC}"/>
    <dgm:cxn modelId="{3B28C5E8-7C25-4A6A-805B-2239EF01394D}" type="presOf" srcId="{AC237064-13F5-43C6-B1AA-C837C0D5ACB8}" destId="{6D3CB820-7FA3-4E4A-91BF-B55940C994FE}" srcOrd="0" destOrd="0" presId="urn:microsoft.com/office/officeart/2005/8/layout/equation2"/>
    <dgm:cxn modelId="{B43B8B94-A98D-47C2-9930-07E39B24984F}" type="presParOf" srcId="{6D3CB820-7FA3-4E4A-91BF-B55940C994FE}" destId="{5C82A693-F547-43B7-B07B-1E58729CFE63}" srcOrd="0" destOrd="0" presId="urn:microsoft.com/office/officeart/2005/8/layout/equation2"/>
    <dgm:cxn modelId="{ACEF902A-93EB-4434-AC03-8BE3E596FDA2}" type="presParOf" srcId="{5C82A693-F547-43B7-B07B-1E58729CFE63}" destId="{3F573FF5-ABBD-4614-8720-8C4D7373391A}" srcOrd="0" destOrd="0" presId="urn:microsoft.com/office/officeart/2005/8/layout/equation2"/>
    <dgm:cxn modelId="{437897EF-9526-45CB-94E5-72ECA773737B}" type="presParOf" srcId="{5C82A693-F547-43B7-B07B-1E58729CFE63}" destId="{488DBD20-250F-4BC7-9A97-53E31851AA22}" srcOrd="1" destOrd="0" presId="urn:microsoft.com/office/officeart/2005/8/layout/equation2"/>
    <dgm:cxn modelId="{AA02A50B-A7F8-45B0-B115-CF58D5E4AB13}" type="presParOf" srcId="{5C82A693-F547-43B7-B07B-1E58729CFE63}" destId="{B7375299-FC35-409C-B2E8-BE8B7E0B5066}" srcOrd="2" destOrd="0" presId="urn:microsoft.com/office/officeart/2005/8/layout/equation2"/>
    <dgm:cxn modelId="{B25CC34C-9B82-4872-9EE8-CA2FFDE0E935}" type="presParOf" srcId="{5C82A693-F547-43B7-B07B-1E58729CFE63}" destId="{41B393C2-51E7-4F44-B1F7-B1FAE2AA72B0}" srcOrd="3" destOrd="0" presId="urn:microsoft.com/office/officeart/2005/8/layout/equation2"/>
    <dgm:cxn modelId="{540DE1B4-73F7-4DB1-8470-2FF8D3E684B5}" type="presParOf" srcId="{5C82A693-F547-43B7-B07B-1E58729CFE63}" destId="{CF59AAD8-01C2-4218-AD6C-D3C1C7B0CA5B}" srcOrd="4" destOrd="0" presId="urn:microsoft.com/office/officeart/2005/8/layout/equation2"/>
    <dgm:cxn modelId="{D72828AD-ADF3-4196-AEF7-FCBBE848D26C}" type="presParOf" srcId="{5C82A693-F547-43B7-B07B-1E58729CFE63}" destId="{668434B4-EE17-4ACC-B1AC-5DB23AE6E661}" srcOrd="5" destOrd="0" presId="urn:microsoft.com/office/officeart/2005/8/layout/equation2"/>
    <dgm:cxn modelId="{BB16D3D4-D03E-4060-859F-0D28015A2C9A}" type="presParOf" srcId="{5C82A693-F547-43B7-B07B-1E58729CFE63}" destId="{83CDCCA3-3007-41BD-965F-BEFC294B3B43}" srcOrd="6" destOrd="0" presId="urn:microsoft.com/office/officeart/2005/8/layout/equation2"/>
    <dgm:cxn modelId="{BEC4CF19-1D10-43EF-BDE1-FD2416658E6D}" type="presParOf" srcId="{5C82A693-F547-43B7-B07B-1E58729CFE63}" destId="{737743A2-5FC1-45F3-815A-E98A9A257A52}" srcOrd="7" destOrd="0" presId="urn:microsoft.com/office/officeart/2005/8/layout/equation2"/>
    <dgm:cxn modelId="{5383085B-03AE-4D57-A50F-C8918FCD9003}" type="presParOf" srcId="{5C82A693-F547-43B7-B07B-1E58729CFE63}" destId="{2DC35F23-AA17-4D60-A2B3-327DB7B472B8}" srcOrd="8" destOrd="0" presId="urn:microsoft.com/office/officeart/2005/8/layout/equation2"/>
    <dgm:cxn modelId="{70A714F6-D2BB-4C87-94C1-1B6B14A73500}" type="presParOf" srcId="{6D3CB820-7FA3-4E4A-91BF-B55940C994FE}" destId="{00B6F2C3-BF7B-4DE4-A2FC-36CB0381ACFE}" srcOrd="1" destOrd="0" presId="urn:microsoft.com/office/officeart/2005/8/layout/equation2"/>
    <dgm:cxn modelId="{B142B548-D39F-425B-8BEB-9C16D658E2C1}" type="presParOf" srcId="{00B6F2C3-BF7B-4DE4-A2FC-36CB0381ACFE}" destId="{E5DA35DB-5E9B-41F3-A915-FCC8B7637BA9}" srcOrd="0" destOrd="0" presId="urn:microsoft.com/office/officeart/2005/8/layout/equation2"/>
    <dgm:cxn modelId="{A4AE1F28-BB65-4C07-84B7-8036A93EE628}" type="presParOf" srcId="{6D3CB820-7FA3-4E4A-91BF-B55940C994FE}" destId="{A9AD50A7-F46C-4B2A-A0A7-936FA7DCE0C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3FF5-ABBD-4614-8720-8C4D7373391A}">
      <dsp:nvSpPr>
        <dsp:cNvPr id="0" name=""/>
        <dsp:cNvSpPr/>
      </dsp:nvSpPr>
      <dsp:spPr>
        <a:xfrm>
          <a:off x="541029" y="1569"/>
          <a:ext cx="1251525" cy="12515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 CENA" pitchFamily="2" charset="0"/>
            </a:rPr>
            <a:t>AMBIENTE</a:t>
          </a:r>
        </a:p>
      </dsp:txBody>
      <dsp:txXfrm>
        <a:off x="724311" y="184851"/>
        <a:ext cx="884961" cy="884961"/>
      </dsp:txXfrm>
    </dsp:sp>
    <dsp:sp modelId="{B7375299-FC35-409C-B2E8-BE8B7E0B5066}">
      <dsp:nvSpPr>
        <dsp:cNvPr id="0" name=""/>
        <dsp:cNvSpPr/>
      </dsp:nvSpPr>
      <dsp:spPr>
        <a:xfrm>
          <a:off x="1004168" y="1354719"/>
          <a:ext cx="325247" cy="216930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 CENA" pitchFamily="2" charset="0"/>
          </a:endParaRPr>
        </a:p>
      </dsp:txBody>
      <dsp:txXfrm>
        <a:off x="1047279" y="1437673"/>
        <a:ext cx="239025" cy="51022"/>
      </dsp:txXfrm>
    </dsp:sp>
    <dsp:sp modelId="{CF59AAD8-01C2-4218-AD6C-D3C1C7B0CA5B}">
      <dsp:nvSpPr>
        <dsp:cNvPr id="0" name=""/>
        <dsp:cNvSpPr/>
      </dsp:nvSpPr>
      <dsp:spPr>
        <a:xfrm>
          <a:off x="541029" y="1673274"/>
          <a:ext cx="1251525" cy="12515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 CENA" pitchFamily="2" charset="0"/>
            </a:rPr>
            <a:t>MODALIDADE</a:t>
          </a:r>
          <a:endParaRPr lang="pt-BR" sz="1400" b="1" kern="1200" dirty="0">
            <a:latin typeface="AR CENA" pitchFamily="2" charset="0"/>
          </a:endParaRPr>
        </a:p>
      </dsp:txBody>
      <dsp:txXfrm>
        <a:off x="724311" y="1856556"/>
        <a:ext cx="884961" cy="884961"/>
      </dsp:txXfrm>
    </dsp:sp>
    <dsp:sp modelId="{83CDCCA3-3007-41BD-965F-BEFC294B3B43}">
      <dsp:nvSpPr>
        <dsp:cNvPr id="0" name=""/>
        <dsp:cNvSpPr/>
      </dsp:nvSpPr>
      <dsp:spPr>
        <a:xfrm>
          <a:off x="994282" y="3026423"/>
          <a:ext cx="345020" cy="299376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 CENA" pitchFamily="2" charset="0"/>
          </a:endParaRPr>
        </a:p>
      </dsp:txBody>
      <dsp:txXfrm>
        <a:off x="1040014" y="3140904"/>
        <a:ext cx="253556" cy="70414"/>
      </dsp:txXfrm>
    </dsp:sp>
    <dsp:sp modelId="{2DC35F23-AA17-4D60-A2B3-327DB7B472B8}">
      <dsp:nvSpPr>
        <dsp:cNvPr id="0" name=""/>
        <dsp:cNvSpPr/>
      </dsp:nvSpPr>
      <dsp:spPr>
        <a:xfrm>
          <a:off x="541029" y="3427424"/>
          <a:ext cx="1251525" cy="1251525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 CENA" pitchFamily="2" charset="0"/>
            </a:rPr>
            <a:t>SENTIDO</a:t>
          </a:r>
          <a:endParaRPr lang="pt-BR" sz="1400" b="1" kern="1200" dirty="0">
            <a:latin typeface="AR CENA" pitchFamily="2" charset="0"/>
          </a:endParaRPr>
        </a:p>
      </dsp:txBody>
      <dsp:txXfrm>
        <a:off x="724311" y="3610706"/>
        <a:ext cx="884961" cy="884961"/>
      </dsp:txXfrm>
    </dsp:sp>
    <dsp:sp modelId="{00B6F2C3-BF7B-4DE4-A2FC-36CB0381ACFE}">
      <dsp:nvSpPr>
        <dsp:cNvPr id="0" name=""/>
        <dsp:cNvSpPr/>
      </dsp:nvSpPr>
      <dsp:spPr>
        <a:xfrm>
          <a:off x="1987416" y="2156996"/>
          <a:ext cx="383721" cy="3665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>
            <a:latin typeface="AR CENA" pitchFamily="2" charset="0"/>
          </a:endParaRPr>
        </a:p>
      </dsp:txBody>
      <dsp:txXfrm>
        <a:off x="1987416" y="2230301"/>
        <a:ext cx="273763" cy="219917"/>
      </dsp:txXfrm>
    </dsp:sp>
    <dsp:sp modelId="{A9AD50A7-F46C-4B2A-A0A7-936FA7DCE0C1}">
      <dsp:nvSpPr>
        <dsp:cNvPr id="0" name=""/>
        <dsp:cNvSpPr/>
      </dsp:nvSpPr>
      <dsp:spPr>
        <a:xfrm>
          <a:off x="2543470" y="1350641"/>
          <a:ext cx="1956059" cy="1979237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 CENA" pitchFamily="2" charset="0"/>
            </a:rPr>
            <a:t>MANIFESTAÇÃO DO ESPORTE</a:t>
          </a:r>
          <a:endParaRPr lang="pt-BR" sz="1800" kern="1200" dirty="0">
            <a:latin typeface="AR CENA" pitchFamily="2" charset="0"/>
          </a:endParaRPr>
        </a:p>
      </dsp:txBody>
      <dsp:txXfrm>
        <a:off x="2829928" y="1640494"/>
        <a:ext cx="1383143" cy="139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56F7-2938-4773-B45C-49EF5750A593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0BF2-1637-4A57-832D-2A291AEF7B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6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83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83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0BF2-1637-4A57-832D-2A291AEF7B8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37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52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4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93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7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8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5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3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8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5A79-4947-409C-B847-64BC57F2C550}" type="datetimeFigureOut">
              <a:rPr lang="pt-BR" smtClean="0"/>
              <a:pPr/>
              <a:t>11/05/2012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AFDA-DC2A-48D2-A0E7-CED7B0FD2F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75656" y="1772816"/>
            <a:ext cx="3096344" cy="38884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372200" y="112800"/>
            <a:ext cx="2592288" cy="6628568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2132856"/>
            <a:ext cx="8782024" cy="25202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679055"/>
            <a:ext cx="8674520" cy="1470025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  <a:latin typeface="AR CENA" pitchFamily="2" charset="0"/>
              </a:rPr>
              <a:t>o papel da competição na infância e adolescência na perspectiva do ciclo de vida </a:t>
            </a:r>
            <a:endParaRPr lang="pt-BR" sz="40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10" name="Picture 2" descr="http://senna.globo.com/institutoayrtonsenna/home/images/cated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2" b="40151"/>
          <a:stretch/>
        </p:blipFill>
        <p:spPr bwMode="auto">
          <a:xfrm>
            <a:off x="3428992" y="5805264"/>
            <a:ext cx="952142" cy="7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Sk94PtWXU2M5oCM0FnpSevp63fOlXw8WTeeI1GgrxiP9MB7Oq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60" y="6093296"/>
            <a:ext cx="871538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444208" y="112474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andara" pitchFamily="34" charset="0"/>
              </a:rPr>
              <a:t>MÓDULO I </a:t>
            </a:r>
          </a:p>
          <a:p>
            <a:pPr algn="ctr"/>
            <a:r>
              <a:rPr lang="pt-BR" sz="1600" b="1" dirty="0" smtClean="0">
                <a:latin typeface="Candara" pitchFamily="34" charset="0"/>
              </a:rPr>
              <a:t>TEORIA E PRÁTICA</a:t>
            </a: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600" b="1" dirty="0" smtClean="0">
              <a:latin typeface="Candara" pitchFamily="34" charset="0"/>
            </a:endParaRP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600" b="1" dirty="0" smtClean="0">
              <a:latin typeface="Candara" pitchFamily="34" charset="0"/>
            </a:endParaRP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r>
              <a:rPr lang="pt-BR" sz="1600" b="1" dirty="0" smtClean="0">
                <a:latin typeface="Candara" pitchFamily="34" charset="0"/>
              </a:rPr>
              <a:t>Encontro II</a:t>
            </a:r>
          </a:p>
          <a:p>
            <a:pPr algn="ctr"/>
            <a:r>
              <a:rPr lang="pt-BR" sz="1600" b="1" dirty="0" smtClean="0">
                <a:latin typeface="Candara" pitchFamily="34" charset="0"/>
              </a:rPr>
              <a:t>12 </a:t>
            </a:r>
            <a:r>
              <a:rPr lang="pt-BR" sz="1600" b="1" dirty="0" smtClean="0">
                <a:latin typeface="Candara" pitchFamily="34" charset="0"/>
              </a:rPr>
              <a:t>de maio</a:t>
            </a:r>
          </a:p>
          <a:p>
            <a:pPr algn="ctr"/>
            <a:r>
              <a:rPr lang="pt-BR" sz="1600" b="1" dirty="0" smtClean="0">
                <a:latin typeface="Candara" pitchFamily="34" charset="0"/>
              </a:rPr>
              <a:t>2012</a:t>
            </a:r>
            <a:endParaRPr lang="pt-BR" sz="1600" b="1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</p:txBody>
      </p:sp>
      <p:pic>
        <p:nvPicPr>
          <p:cNvPr id="13" name="Imagem 12" descr="Programa de Desenvolv pelo Esporte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04664"/>
            <a:ext cx="2376264" cy="12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4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912768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rot="404428" flipV="1">
            <a:off x="4937125" y="3259138"/>
            <a:ext cx="2159000" cy="208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1187450" y="5424488"/>
            <a:ext cx="76327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47700" y="2276872"/>
            <a:ext cx="4680520" cy="9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669925" lvl="2" indent="-288925" algn="ctr" defTabSz="565150" eaLnBrk="0" hangingPunct="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INICIAÇÃO ESPORTIVA UNIVERSAL </a:t>
            </a:r>
            <a:endParaRPr lang="pt-BR" sz="2000" b="1" dirty="0" smtClean="0">
              <a:solidFill>
                <a:srgbClr val="002060"/>
              </a:solidFill>
              <a:latin typeface="AR CENA" pitchFamily="2" charset="0"/>
              <a:cs typeface="Times New Roman" pitchFamily="18" charset="0"/>
            </a:endParaRPr>
          </a:p>
          <a:p>
            <a:pPr marL="669925" lvl="2" indent="-288925" algn="ctr" defTabSz="565150" eaLnBrk="0" hangingPunct="0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(</a:t>
            </a:r>
            <a:r>
              <a:rPr lang="pt-BR" sz="2000" b="1" dirty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GRECO E BENDA, 1998)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295400" y="5203825"/>
            <a:ext cx="1189038" cy="530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UNIVERSAL (6-12 ANOS)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76200" y="5127625"/>
            <a:ext cx="1143000" cy="7429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PRÉ-ESCOLAR   (3-6 ANOS)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667000" y="5203825"/>
            <a:ext cx="1447800" cy="530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ORIENTAÇÃO (12-14 ANOS)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267200" y="5203825"/>
            <a:ext cx="1312863" cy="530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DIREÇÃO     (14-16 ANOS)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32363" y="4365625"/>
            <a:ext cx="1584325" cy="530225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>
                <a:solidFill>
                  <a:schemeClr val="bg1"/>
                </a:solidFill>
              </a:rPr>
              <a:t>ESPECIALIZAÇÃO (16-18 ANOS)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724525" y="3624263"/>
            <a:ext cx="1439863" cy="530225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INTEGRAÇÃO    (18-21 ANOS)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7235825" y="3094038"/>
            <a:ext cx="1371600" cy="530225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ALTO NÍVEL          (21 acima)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5867400" y="5207000"/>
            <a:ext cx="1447800" cy="7429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RECREAÇÃO/ SAÚDE                (16 ANOS)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467600" y="5283200"/>
            <a:ext cx="1600200" cy="317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</a:rPr>
              <a:t>READAPTAÇÃO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5795963" y="492125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7391400" y="39084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8820150" y="3336925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H="1">
            <a:off x="7162800" y="390842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8604250" y="333692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58326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500" b="1" dirty="0" smtClean="0">
                <a:solidFill>
                  <a:srgbClr val="002060"/>
                </a:solidFill>
              </a:rPr>
              <a:t>“ (...) não </a:t>
            </a:r>
            <a:r>
              <a:rPr lang="pt-BR" sz="2500" b="1" dirty="0">
                <a:solidFill>
                  <a:srgbClr val="002060"/>
                </a:solidFill>
              </a:rPr>
              <a:t>há desporto sem competição. É pois deste desporto inteiro, em que a competição é a essência, que somos chamados a tratar</a:t>
            </a:r>
            <a:r>
              <a:rPr lang="pt-BR" sz="2500" b="1" dirty="0" smtClean="0">
                <a:solidFill>
                  <a:srgbClr val="002060"/>
                </a:solidFill>
              </a:rPr>
              <a:t>”</a:t>
            </a:r>
          </a:p>
          <a:p>
            <a:endParaRPr lang="pt-BR" sz="2500" b="1" dirty="0">
              <a:solidFill>
                <a:srgbClr val="002060"/>
              </a:solidFill>
            </a:endParaRPr>
          </a:p>
          <a:p>
            <a:r>
              <a:rPr lang="pt-BR" sz="2500" b="1" dirty="0" smtClean="0">
                <a:solidFill>
                  <a:srgbClr val="002060"/>
                </a:solidFill>
              </a:rPr>
              <a:t>“Pensar </a:t>
            </a:r>
            <a:r>
              <a:rPr lang="pt-BR" sz="2500" b="1" dirty="0">
                <a:solidFill>
                  <a:srgbClr val="002060"/>
                </a:solidFill>
              </a:rPr>
              <a:t>a participação dos mais jovens no esporte </a:t>
            </a:r>
            <a:r>
              <a:rPr lang="pt-BR" sz="2500" b="1" dirty="0" smtClean="0">
                <a:solidFill>
                  <a:srgbClr val="002060"/>
                </a:solidFill>
              </a:rPr>
              <a:t>obriga assim, forçosamente, a </a:t>
            </a:r>
            <a:r>
              <a:rPr lang="pt-BR" sz="2500" b="1" dirty="0">
                <a:solidFill>
                  <a:srgbClr val="002060"/>
                </a:solidFill>
              </a:rPr>
              <a:t>pensar </a:t>
            </a:r>
            <a:r>
              <a:rPr lang="pt-BR" sz="2500" b="1" dirty="0" smtClean="0">
                <a:solidFill>
                  <a:srgbClr val="002060"/>
                </a:solidFill>
              </a:rPr>
              <a:t>o sistema </a:t>
            </a:r>
            <a:r>
              <a:rPr lang="pt-BR" sz="2500" b="1" dirty="0">
                <a:solidFill>
                  <a:srgbClr val="002060"/>
                </a:solidFill>
              </a:rPr>
              <a:t>de </a:t>
            </a:r>
            <a:r>
              <a:rPr lang="pt-BR" sz="2500" b="1" dirty="0" smtClean="0">
                <a:solidFill>
                  <a:srgbClr val="002060"/>
                </a:solidFill>
              </a:rPr>
              <a:t>competições.”</a:t>
            </a:r>
            <a:endParaRPr lang="pt-BR" sz="2500" b="1" dirty="0">
              <a:solidFill>
                <a:srgbClr val="002060"/>
              </a:solidFill>
            </a:endParaRPr>
          </a:p>
          <a:p>
            <a:pPr algn="r"/>
            <a:endParaRPr lang="pt-BR" b="1" dirty="0">
              <a:solidFill>
                <a:srgbClr val="002060"/>
              </a:solidFill>
            </a:endParaRPr>
          </a:p>
          <a:p>
            <a:pPr algn="r"/>
            <a:endParaRPr lang="pt-BR" b="1" dirty="0" smtClean="0">
              <a:solidFill>
                <a:srgbClr val="002060"/>
              </a:solidFill>
            </a:endParaRPr>
          </a:p>
          <a:p>
            <a:pPr algn="r"/>
            <a:r>
              <a:rPr lang="pt-BR" b="1" dirty="0" smtClean="0">
                <a:solidFill>
                  <a:srgbClr val="002060"/>
                </a:solidFill>
              </a:rPr>
              <a:t>(</a:t>
            </a:r>
            <a:r>
              <a:rPr lang="pt-BR" b="1" dirty="0" smtClean="0">
                <a:solidFill>
                  <a:srgbClr val="002060"/>
                </a:solidFill>
              </a:rPr>
              <a:t>Marques &amp; Oliveira, </a:t>
            </a:r>
            <a:r>
              <a:rPr lang="pt-BR" b="1" dirty="0" smtClean="0">
                <a:solidFill>
                  <a:srgbClr val="002060"/>
                </a:solidFill>
              </a:rPr>
              <a:t>2002)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os modelos de competição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583264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latin typeface="AR CENA" pitchFamily="2" charset="0"/>
              </a:rPr>
              <a:t>ATIVIDADE 2:</a:t>
            </a:r>
          </a:p>
          <a:p>
            <a:pPr algn="ctr"/>
            <a:endParaRPr lang="pt-BR" sz="2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joaobaldoinodotcom.files.wordpress.com/2011/07/imagesca5ve8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5028" r="2994" b="4776"/>
          <a:stretch/>
        </p:blipFill>
        <p:spPr bwMode="auto">
          <a:xfrm>
            <a:off x="2483768" y="4312827"/>
            <a:ext cx="3832953" cy="22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cfilhos.com.br/public/images/conteudos/578/foto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17963"/>
          <a:stretch/>
        </p:blipFill>
        <p:spPr bwMode="auto">
          <a:xfrm>
            <a:off x="630195" y="3140968"/>
            <a:ext cx="197708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06835" y="2740714"/>
            <a:ext cx="3509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AR CENA" pitchFamily="2" charset="0"/>
              </a:rPr>
              <a:t>COMPETIÇÕES </a:t>
            </a:r>
            <a:r>
              <a:rPr lang="pt-BR" b="1" dirty="0">
                <a:solidFill>
                  <a:srgbClr val="C00000"/>
                </a:solidFill>
                <a:latin typeface="AR CENA" pitchFamily="2" charset="0"/>
              </a:rPr>
              <a:t>ESPELHADAS NOS MAIS VELHOS </a:t>
            </a:r>
            <a:endParaRPr lang="pt-BR" b="1" dirty="0" smtClean="0">
              <a:solidFill>
                <a:srgbClr val="C00000"/>
              </a:solidFill>
              <a:latin typeface="AR CENA" pitchFamily="2" charset="0"/>
            </a:endParaRP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AR CENA" pitchFamily="2" charset="0"/>
              </a:rPr>
              <a:t>X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AR CENA" pitchFamily="2" charset="0"/>
              </a:rPr>
              <a:t>COMPETIÇÕES </a:t>
            </a:r>
            <a:r>
              <a:rPr lang="pt-BR" b="1" dirty="0">
                <a:solidFill>
                  <a:srgbClr val="C00000"/>
                </a:solidFill>
                <a:latin typeface="AR CENA" pitchFamily="2" charset="0"/>
              </a:rPr>
              <a:t>ADEQUADAS </a:t>
            </a:r>
            <a:r>
              <a:rPr lang="pt-BR" b="1" dirty="0" smtClean="0">
                <a:solidFill>
                  <a:srgbClr val="C00000"/>
                </a:solidFill>
                <a:latin typeface="AR CENA" pitchFamily="2" charset="0"/>
              </a:rPr>
              <a:t>ÀS </a:t>
            </a:r>
            <a:r>
              <a:rPr lang="pt-BR" b="1" dirty="0">
                <a:solidFill>
                  <a:srgbClr val="C00000"/>
                </a:solidFill>
                <a:latin typeface="AR CENA" pitchFamily="2" charset="0"/>
              </a:rPr>
              <a:t>FASES DO CICLO DE VIDA</a:t>
            </a:r>
          </a:p>
          <a:p>
            <a:pPr algn="ctr"/>
            <a:endParaRPr lang="pt-BR" b="1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782024" cy="1470025"/>
          </a:xfrm>
        </p:spPr>
        <p:txBody>
          <a:bodyPr>
            <a:no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f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inalidade da competição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88840"/>
            <a:ext cx="597666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5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2500" b="1" dirty="0" smtClean="0">
                <a:solidFill>
                  <a:srgbClr val="002060"/>
                </a:solidFill>
              </a:rPr>
              <a:t>“</a:t>
            </a:r>
            <a:r>
              <a:rPr lang="pt-BR" sz="2500" b="1" dirty="0">
                <a:solidFill>
                  <a:srgbClr val="002060"/>
                </a:solidFill>
              </a:rPr>
              <a:t>O objetivo das competições é, então, o mesmo do treino – a educação e formação dos mais jovens. É, pois, preciso assegurar uma maior unidade e coerência entre a competição e o treino” </a:t>
            </a:r>
            <a:endParaRPr lang="pt-BR" sz="2500" b="1" dirty="0" smtClean="0">
              <a:solidFill>
                <a:srgbClr val="002060"/>
              </a:solidFill>
            </a:endParaRPr>
          </a:p>
          <a:p>
            <a:pPr algn="ctr"/>
            <a:endParaRPr lang="pt-BR" sz="2500" b="1" dirty="0">
              <a:solidFill>
                <a:srgbClr val="002060"/>
              </a:solidFill>
            </a:endParaRPr>
          </a:p>
          <a:p>
            <a:pPr algn="ctr"/>
            <a:endParaRPr lang="pt-BR" sz="2500" b="1" dirty="0" smtClean="0">
              <a:solidFill>
                <a:srgbClr val="002060"/>
              </a:solidFill>
            </a:endParaRPr>
          </a:p>
          <a:p>
            <a:pPr algn="ctr"/>
            <a:endParaRPr lang="pt-BR" sz="2500" b="1" dirty="0">
              <a:solidFill>
                <a:srgbClr val="002060"/>
              </a:solidFill>
            </a:endParaRPr>
          </a:p>
          <a:p>
            <a:pPr algn="ctr"/>
            <a:endParaRPr lang="pt-BR" sz="2500" b="1" dirty="0" smtClean="0">
              <a:solidFill>
                <a:srgbClr val="002060"/>
              </a:solidFill>
            </a:endParaRPr>
          </a:p>
          <a:p>
            <a:pPr algn="r"/>
            <a:r>
              <a:rPr lang="pt-BR" b="1" dirty="0" smtClean="0">
                <a:solidFill>
                  <a:srgbClr val="002060"/>
                </a:solidFill>
              </a:rPr>
              <a:t>(Marques </a:t>
            </a:r>
            <a:r>
              <a:rPr lang="pt-BR" b="1" dirty="0">
                <a:solidFill>
                  <a:srgbClr val="002060"/>
                </a:solidFill>
              </a:rPr>
              <a:t>&amp; Oliveira, 2002)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20240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782024" cy="1470025"/>
          </a:xfrm>
        </p:spPr>
        <p:txBody>
          <a:bodyPr>
            <a:noAutofit/>
          </a:bodyPr>
          <a:lstStyle/>
          <a:p>
            <a:pPr algn="l"/>
            <a:r>
              <a:rPr lang="pt-BR" sz="4500" dirty="0" smtClean="0">
                <a:solidFill>
                  <a:schemeClr val="bg1"/>
                </a:solidFill>
                <a:latin typeface="AR CENA" pitchFamily="2" charset="0"/>
              </a:rPr>
              <a:t>princípios para um modelo de competição infanto-juvenil</a:t>
            </a:r>
            <a:endParaRPr lang="pt-BR" sz="4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88840"/>
            <a:ext cx="5976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Adequação às diferentes fases do ciclo de vida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Estratégia de treino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Diversificação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Redução das formalidades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Encorajamento em busca da melhora pessoal</a:t>
            </a:r>
          </a:p>
          <a:p>
            <a:pPr>
              <a:lnSpc>
                <a:spcPct val="150000"/>
              </a:lnSpc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0997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782024" cy="1470025"/>
          </a:xfrm>
        </p:spPr>
        <p:txBody>
          <a:bodyPr>
            <a:noAutofit/>
          </a:bodyPr>
          <a:lstStyle/>
          <a:p>
            <a:pPr algn="l"/>
            <a:r>
              <a:rPr lang="pt-BR" sz="4500" dirty="0" smtClean="0">
                <a:solidFill>
                  <a:schemeClr val="bg1"/>
                </a:solidFill>
                <a:latin typeface="AR CENA" pitchFamily="2" charset="0"/>
              </a:rPr>
              <a:t>propostas para um modelo de competição infanto-juvenil</a:t>
            </a:r>
            <a:endParaRPr lang="pt-BR" sz="4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88840"/>
            <a:ext cx="59766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Organização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Estrutura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Conteúdos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Estratégias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b="1" dirty="0" smtClean="0">
                <a:solidFill>
                  <a:srgbClr val="002060"/>
                </a:solidFill>
              </a:rPr>
              <a:t>Critérios de avaliação</a:t>
            </a:r>
          </a:p>
          <a:p>
            <a:pPr>
              <a:lnSpc>
                <a:spcPct val="150000"/>
              </a:lnSpc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826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782024" cy="1470025"/>
          </a:xfrm>
        </p:spPr>
        <p:txBody>
          <a:bodyPr>
            <a:noAutofit/>
          </a:bodyPr>
          <a:lstStyle/>
          <a:p>
            <a:pPr algn="l"/>
            <a:r>
              <a:rPr lang="pt-BR" sz="4500" dirty="0" smtClean="0">
                <a:solidFill>
                  <a:schemeClr val="bg1"/>
                </a:solidFill>
                <a:latin typeface="AR CENA" pitchFamily="2" charset="0"/>
              </a:rPr>
              <a:t>propostas para um modelo de competição infanto-juvenil</a:t>
            </a:r>
            <a:endParaRPr lang="pt-BR" sz="4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583264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latin typeface="AR CENA" pitchFamily="2" charset="0"/>
              </a:rPr>
              <a:t>ATIVIDADE 3:</a:t>
            </a:r>
          </a:p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 CENA" pitchFamily="2" charset="0"/>
              </a:rPr>
              <a:t>Elaboração do MAPA CONCEITUAL</a:t>
            </a:r>
          </a:p>
          <a:p>
            <a:pPr algn="ctr"/>
            <a:r>
              <a:rPr lang="pt-BR" sz="2500" b="1" dirty="0" smtClean="0">
                <a:solidFill>
                  <a:srgbClr val="002060"/>
                </a:solidFill>
                <a:latin typeface="+mj-lt"/>
              </a:rPr>
              <a:t>Construir um diagrama ilustrando os conceitos centrais e suas relações</a:t>
            </a:r>
          </a:p>
          <a:p>
            <a:pPr algn="ctr"/>
            <a:endParaRPr lang="pt-BR" sz="2500" b="1" dirty="0" smtClean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2500" dirty="0" smtClean="0">
                <a:solidFill>
                  <a:srgbClr val="002060"/>
                </a:solidFill>
                <a:latin typeface="+mj-lt"/>
              </a:rPr>
              <a:t>Identificar conceitos/ideias-chave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500" dirty="0" smtClean="0">
                <a:solidFill>
                  <a:srgbClr val="002060"/>
                </a:solidFill>
                <a:latin typeface="+mj-lt"/>
              </a:rPr>
              <a:t>Organizá-los por ordem de importância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500" dirty="0" smtClean="0">
                <a:solidFill>
                  <a:srgbClr val="002060"/>
                </a:solidFill>
                <a:latin typeface="+mj-lt"/>
              </a:rPr>
              <a:t>Estabelecer relações entre eles (linhas horizontais/cruzadas)</a:t>
            </a:r>
          </a:p>
          <a:p>
            <a:pPr algn="ctr"/>
            <a:endParaRPr lang="pt-BR" sz="25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pt-BR" sz="2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372200" y="112800"/>
            <a:ext cx="2592288" cy="6628568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2132856"/>
            <a:ext cx="8782024" cy="25202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79055"/>
            <a:ext cx="8280920" cy="1470025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solidFill>
                  <a:schemeClr val="bg1"/>
                </a:solidFill>
                <a:latin typeface="AR CENA" pitchFamily="2" charset="0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AR CENA" pitchFamily="2" charset="0"/>
              </a:rPr>
            </a:br>
            <a:r>
              <a:rPr lang="pt-BR" sz="2800" dirty="0">
                <a:solidFill>
                  <a:schemeClr val="bg1"/>
                </a:solidFill>
                <a:latin typeface="AR CENA" pitchFamily="2" charset="0"/>
              </a:rPr>
              <a:t>www.educandopeloesporte.blogspot.com</a:t>
            </a:r>
            <a:br>
              <a:rPr lang="pt-BR" sz="2800" dirty="0">
                <a:solidFill>
                  <a:schemeClr val="bg1"/>
                </a:solidFill>
                <a:latin typeface="AR CENA" pitchFamily="2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AR CENA" pitchFamily="2" charset="0"/>
              </a:rPr>
              <a:t>prodhe@usp.br</a:t>
            </a:r>
            <a:r>
              <a:rPr lang="pt-BR" sz="2800" b="1" dirty="0" smtClean="0">
                <a:solidFill>
                  <a:schemeClr val="bg1"/>
                </a:solidFill>
                <a:latin typeface="AR CENA" pitchFamily="2" charset="0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latin typeface="AR CENA" pitchFamily="2" charset="0"/>
              </a:rPr>
            </a:br>
            <a:endParaRPr lang="pt-BR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9" name="Imagem 8" descr="Programa de Desenvolv pelo Esporte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589240"/>
            <a:ext cx="800701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senna.globo.com/institutoayrtonsenna/home/images/catedr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2" b="40151"/>
          <a:stretch/>
        </p:blipFill>
        <p:spPr bwMode="auto">
          <a:xfrm>
            <a:off x="3635896" y="5301208"/>
            <a:ext cx="952142" cy="7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Sk94PtWXU2M5oCM0FnpSevp63fOlXw8WTeeI1GgrxiP9MB7Oq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89240"/>
            <a:ext cx="871538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444208" y="112474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andara" pitchFamily="34" charset="0"/>
              </a:rPr>
              <a:t>MÓDULO I </a:t>
            </a:r>
          </a:p>
          <a:p>
            <a:pPr algn="ctr"/>
            <a:r>
              <a:rPr lang="pt-BR" sz="1600" b="1" dirty="0" smtClean="0">
                <a:latin typeface="Candara" pitchFamily="34" charset="0"/>
              </a:rPr>
              <a:t>TEORIA E PRÁTICA</a:t>
            </a: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600" b="1" dirty="0" smtClean="0">
              <a:latin typeface="Candara" pitchFamily="34" charset="0"/>
            </a:endParaRP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600" b="1" dirty="0" smtClean="0">
              <a:latin typeface="Candara" pitchFamily="34" charset="0"/>
            </a:endParaRPr>
          </a:p>
          <a:p>
            <a:pPr algn="ctr"/>
            <a:endParaRPr lang="pt-BR" sz="1600" b="1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r>
              <a:rPr lang="pt-BR" sz="1600" b="1" dirty="0">
                <a:latin typeface="Candara" pitchFamily="34" charset="0"/>
              </a:rPr>
              <a:t>Encontro II</a:t>
            </a:r>
          </a:p>
          <a:p>
            <a:pPr algn="ctr"/>
            <a:r>
              <a:rPr lang="pt-BR" sz="1600" b="1" dirty="0">
                <a:latin typeface="Candara" pitchFamily="34" charset="0"/>
              </a:rPr>
              <a:t>12 de maio</a:t>
            </a:r>
          </a:p>
          <a:p>
            <a:pPr algn="ctr"/>
            <a:r>
              <a:rPr lang="pt-BR" sz="1600" b="1" dirty="0">
                <a:latin typeface="Candara" pitchFamily="34" charset="0"/>
              </a:rPr>
              <a:t>2012</a:t>
            </a:r>
          </a:p>
          <a:p>
            <a:pPr algn="ctr"/>
            <a:endParaRPr lang="pt-BR" sz="1100" dirty="0" smtClean="0">
              <a:latin typeface="Candara" pitchFamily="34" charset="0"/>
            </a:endParaRPr>
          </a:p>
          <a:p>
            <a:pPr algn="ctr"/>
            <a:endParaRPr lang="pt-BR" sz="11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40" y="302791"/>
            <a:ext cx="8964488" cy="1470025"/>
          </a:xfrm>
        </p:spPr>
        <p:txBody>
          <a:bodyPr>
            <a:noAutofit/>
          </a:bodyPr>
          <a:lstStyle/>
          <a:p>
            <a:pPr algn="l"/>
            <a:r>
              <a:rPr lang="pt-BR" sz="4500" dirty="0" smtClean="0">
                <a:solidFill>
                  <a:schemeClr val="bg1"/>
                </a:solidFill>
                <a:latin typeface="AR CENA" pitchFamily="2" charset="0"/>
              </a:rPr>
              <a:t>esporte: finalidades, sentidos, contextos</a:t>
            </a:r>
            <a:endParaRPr lang="pt-BR" sz="4500" dirty="0">
              <a:solidFill>
                <a:schemeClr val="bg1"/>
              </a:solidFill>
              <a:latin typeface="AR CENA" pitchFamily="2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200827369"/>
              </p:ext>
            </p:extLst>
          </p:nvPr>
        </p:nvGraphicFramePr>
        <p:xfrm>
          <a:off x="1115616" y="1844824"/>
          <a:ext cx="50405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sto feliz 2"/>
          <p:cNvSpPr/>
          <p:nvPr/>
        </p:nvSpPr>
        <p:spPr>
          <a:xfrm>
            <a:off x="1762720" y="2852936"/>
            <a:ext cx="2628292" cy="2520280"/>
          </a:xfrm>
          <a:prstGeom prst="smileyFace">
            <a:avLst/>
          </a:prstGeom>
          <a:solidFill>
            <a:schemeClr val="bg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  <a:latin typeface="AR CENA" pitchFamily="2" charset="0"/>
              </a:rPr>
              <a:t>ATIVIDADE 1: “JÚRI”</a:t>
            </a:r>
          </a:p>
          <a:p>
            <a:pPr algn="ctr"/>
            <a:r>
              <a:rPr lang="pt-BR" sz="3500" b="1" dirty="0" smtClean="0">
                <a:solidFill>
                  <a:srgbClr val="C00000"/>
                </a:solidFill>
                <a:latin typeface="AR CENA" pitchFamily="2" charset="0"/>
              </a:rPr>
              <a:t>BOM OU RUIM?</a:t>
            </a:r>
          </a:p>
          <a:p>
            <a:pPr algn="ctr"/>
            <a:endParaRPr lang="pt-BR" sz="2500" b="1" dirty="0">
              <a:solidFill>
                <a:schemeClr val="tx2">
                  <a:lumMod val="75000"/>
                </a:schemeClr>
              </a:solidFill>
              <a:latin typeface="AR CENA" pitchFamily="2" charset="0"/>
            </a:endParaRPr>
          </a:p>
          <a:p>
            <a:pPr algn="ctr"/>
            <a:endParaRPr lang="pt-BR" b="1" dirty="0">
              <a:solidFill>
                <a:schemeClr val="tx2">
                  <a:lumMod val="75000"/>
                </a:schemeClr>
              </a:solidFill>
              <a:latin typeface="AR CENA" pitchFamily="2" charset="0"/>
            </a:endParaRPr>
          </a:p>
        </p:txBody>
      </p:sp>
      <p:pic>
        <p:nvPicPr>
          <p:cNvPr id="10" name="Picture 19" descr="ANd9GcQM1gSDaSkVhGszG9uals03ORTA9QkfXU5HoFeNxlDoRkxpx6B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179512" y="3212976"/>
            <a:ext cx="3506347" cy="24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istockphoto_5934838_toddler_on_parallel_b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/>
          <a:stretch>
            <a:fillRect/>
          </a:stretch>
        </p:blipFill>
        <p:spPr bwMode="auto">
          <a:xfrm>
            <a:off x="3563888" y="3717032"/>
            <a:ext cx="3023889" cy="22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332969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do ponto de vista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 biológico?</a:t>
            </a:r>
          </a:p>
        </p:txBody>
      </p:sp>
    </p:spTree>
    <p:extLst>
      <p:ext uri="{BB962C8B-B14F-4D97-AF65-F5344CB8AC3E}">
        <p14:creationId xmlns:p14="http://schemas.microsoft.com/office/powerpoint/2010/main" val="37279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332969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do ponto de vista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 motor?</a:t>
            </a:r>
          </a:p>
        </p:txBody>
      </p:sp>
    </p:spTree>
    <p:extLst>
      <p:ext uri="{BB962C8B-B14F-4D97-AF65-F5344CB8AC3E}">
        <p14:creationId xmlns:p14="http://schemas.microsoft.com/office/powerpoint/2010/main" val="21974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332969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do ponto de vista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 psicológico?</a:t>
            </a:r>
          </a:p>
        </p:txBody>
      </p:sp>
    </p:spTree>
    <p:extLst>
      <p:ext uri="{BB962C8B-B14F-4D97-AF65-F5344CB8AC3E}">
        <p14:creationId xmlns:p14="http://schemas.microsoft.com/office/powerpoint/2010/main" val="3176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332969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do ponto de vista</a:t>
            </a: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 CENA" pitchFamily="2" charset="0"/>
              </a:rPr>
              <a:t> social e moral?</a:t>
            </a:r>
          </a:p>
        </p:txBody>
      </p:sp>
    </p:spTree>
    <p:extLst>
      <p:ext uri="{BB962C8B-B14F-4D97-AF65-F5344CB8AC3E}">
        <p14:creationId xmlns:p14="http://schemas.microsoft.com/office/powerpoint/2010/main" val="2310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88640"/>
            <a:ext cx="6120680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5832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500" b="1" dirty="0" smtClean="0">
                <a:solidFill>
                  <a:srgbClr val="002060"/>
                </a:solidFill>
              </a:rPr>
              <a:t>“</a:t>
            </a:r>
            <a:r>
              <a:rPr lang="pt-BR" sz="2500" b="1" dirty="0" smtClean="0">
                <a:solidFill>
                  <a:srgbClr val="002060"/>
                </a:solidFill>
              </a:rPr>
              <a:t>O desporto de crianças e jovens só tem sentido enquanto </a:t>
            </a:r>
            <a:r>
              <a:rPr lang="pt-BR" sz="2500" b="1" dirty="0" smtClean="0">
                <a:solidFill>
                  <a:srgbClr val="002060"/>
                </a:solidFill>
              </a:rPr>
              <a:t>projeto </a:t>
            </a:r>
            <a:r>
              <a:rPr lang="pt-BR" sz="2500" b="1" dirty="0" smtClean="0">
                <a:solidFill>
                  <a:srgbClr val="002060"/>
                </a:solidFill>
              </a:rPr>
              <a:t>pedagógico. No qual se trate de igual forma da educação e da formação. Será, porventura, mais difícil entender isso no desporto de rendimento, mas assim terá de acontecer</a:t>
            </a:r>
            <a:r>
              <a:rPr lang="pt-BR" sz="2500" b="1" dirty="0" smtClean="0">
                <a:solidFill>
                  <a:srgbClr val="002060"/>
                </a:solidFill>
              </a:rPr>
              <a:t>” </a:t>
            </a:r>
          </a:p>
          <a:p>
            <a:endParaRPr lang="pt-BR" sz="2500" b="1" dirty="0">
              <a:solidFill>
                <a:srgbClr val="002060"/>
              </a:solidFill>
            </a:endParaRPr>
          </a:p>
          <a:p>
            <a:pPr algn="r"/>
            <a:endParaRPr lang="pt-BR" sz="2500" b="1" dirty="0" smtClean="0">
              <a:solidFill>
                <a:srgbClr val="002060"/>
              </a:solidFill>
            </a:endParaRPr>
          </a:p>
          <a:p>
            <a:pPr algn="r"/>
            <a:endParaRPr lang="pt-BR" sz="2500" b="1" dirty="0">
              <a:solidFill>
                <a:srgbClr val="002060"/>
              </a:solidFill>
            </a:endParaRPr>
          </a:p>
          <a:p>
            <a:pPr algn="r"/>
            <a:r>
              <a:rPr lang="pt-BR" b="1" dirty="0" smtClean="0">
                <a:solidFill>
                  <a:srgbClr val="002060"/>
                </a:solidFill>
              </a:rPr>
              <a:t>(</a:t>
            </a:r>
            <a:r>
              <a:rPr lang="pt-BR" b="1" dirty="0" smtClean="0">
                <a:solidFill>
                  <a:srgbClr val="002060"/>
                </a:solidFill>
              </a:rPr>
              <a:t>Marques &amp; Oliveira, 2002, p. 65</a:t>
            </a:r>
            <a:r>
              <a:rPr lang="pt-BR" b="1" dirty="0" smtClean="0">
                <a:solidFill>
                  <a:srgbClr val="002060"/>
                </a:solidFill>
              </a:rPr>
              <a:t>)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7" y="188640"/>
            <a:ext cx="6803777" cy="6412544"/>
          </a:xfrm>
          <a:prstGeom prst="rect">
            <a:avLst/>
          </a:prstGeom>
          <a:solidFill>
            <a:srgbClr val="88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32656"/>
            <a:ext cx="8782024" cy="13681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02791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pt-BR" sz="5500" dirty="0">
                <a:solidFill>
                  <a:schemeClr val="bg1"/>
                </a:solidFill>
                <a:latin typeface="AR CENA" pitchFamily="2" charset="0"/>
              </a:rPr>
              <a:t>e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sporte </a:t>
            </a:r>
            <a:r>
              <a:rPr lang="pt-BR" sz="5500" dirty="0" smtClean="0">
                <a:solidFill>
                  <a:schemeClr val="bg1"/>
                </a:solidFill>
                <a:latin typeface="AR CENA" pitchFamily="2" charset="0"/>
              </a:rPr>
              <a:t>na infância e adolescência</a:t>
            </a:r>
            <a:endParaRPr lang="pt-BR" sz="55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8" name="Picture 52" descr="ANd9GcQCESPlzJCAlHWJepehr7mAlC-xYExxNKGeD6hNEJ6Dt01bL7l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5"/>
          <a:stretch/>
        </p:blipFill>
        <p:spPr bwMode="auto">
          <a:xfrm>
            <a:off x="130628" y="3429000"/>
            <a:ext cx="2892989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6" descr="ANd9GcRl417trmSsPdw01BC6pO-sgNQSF95tdbKPP5zyV4xgAGK-c7-pR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9400"/>
          <a:stretch/>
        </p:blipFill>
        <p:spPr bwMode="auto">
          <a:xfrm>
            <a:off x="2699792" y="3429000"/>
            <a:ext cx="241560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4" descr="ANd9GcSlGtnWet0Wdj-3uCgg8l8nGXi70U8WUsfF0rguSo1c--iyiy-D6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1793"/>
          <a:stretch/>
        </p:blipFill>
        <p:spPr bwMode="auto">
          <a:xfrm>
            <a:off x="5076056" y="3443288"/>
            <a:ext cx="275261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6" y="1739362"/>
            <a:ext cx="6012184" cy="9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FF"/>
                    </a:gs>
                    <a:gs pos="100000">
                      <a:srgbClr val="33CCFF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669925" lvl="2" indent="-288925" algn="ctr" defTabSz="565150" eaLnBrk="0" hangingPunct="0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TREINAMENTO ESPORTIVO A LONGO PRAZO </a:t>
            </a:r>
            <a:endParaRPr lang="pt-BR" sz="2000" b="1" dirty="0" smtClean="0">
              <a:solidFill>
                <a:srgbClr val="002060"/>
              </a:solidFill>
              <a:latin typeface="AR CENA" pitchFamily="2" charset="0"/>
              <a:cs typeface="Times New Roman" pitchFamily="18" charset="0"/>
            </a:endParaRPr>
          </a:p>
          <a:p>
            <a:pPr marL="669925" lvl="2" indent="-288925" algn="ctr" defTabSz="565150" eaLnBrk="0" hangingPunct="0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(</a:t>
            </a:r>
            <a:r>
              <a:rPr lang="pt-BR" sz="2000" b="1" dirty="0">
                <a:solidFill>
                  <a:srgbClr val="002060"/>
                </a:solidFill>
                <a:latin typeface="AR CENA" pitchFamily="2" charset="0"/>
                <a:cs typeface="Times New Roman" pitchFamily="18" charset="0"/>
              </a:rPr>
              <a:t>BOMPA, 2002)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95536" y="5872882"/>
            <a:ext cx="1512168" cy="6524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/>
              <a:t>INICIAÇÃO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400" b="1" dirty="0"/>
              <a:t>(6-10 ANOS)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148064" y="5872882"/>
            <a:ext cx="1820168" cy="6524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/>
              <a:t>ALTO DESEMPENHO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400" b="1" dirty="0"/>
              <a:t>(ACIMA DE 19 ANOS)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571019" y="5872882"/>
            <a:ext cx="1577045" cy="6524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ESPECIALIZAÇÃO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400" b="1"/>
              <a:t>(15-18 ANOS)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907704" y="5877272"/>
            <a:ext cx="1656184" cy="6524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FORMAÇÃO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400" b="1"/>
              <a:t>(11-14 ANOS)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395536" y="3068638"/>
            <a:ext cx="3168352" cy="30777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MULTILATERAL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563888" y="3068638"/>
            <a:ext cx="3402620" cy="30777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/>
              <a:t>ESPECIALIZADO</a:t>
            </a: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4247580" y="3730625"/>
            <a:ext cx="0" cy="1444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b="1"/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583755" y="3933825"/>
            <a:ext cx="0" cy="1428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b="1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3239518" y="4005263"/>
            <a:ext cx="0" cy="1428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b="1"/>
          </a:p>
        </p:txBody>
      </p:sp>
      <p:sp>
        <p:nvSpPr>
          <p:cNvPr id="23" name="AutoShape 48" descr="9k="/>
          <p:cNvSpPr>
            <a:spLocks noChangeAspect="1" noChangeArrowheads="1"/>
          </p:cNvSpPr>
          <p:nvPr/>
        </p:nvSpPr>
        <p:spPr bwMode="auto">
          <a:xfrm>
            <a:off x="3462338" y="2628900"/>
            <a:ext cx="22193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b="1"/>
          </a:p>
        </p:txBody>
      </p:sp>
      <p:sp>
        <p:nvSpPr>
          <p:cNvPr id="24" name="AutoShape 50" descr="9k="/>
          <p:cNvSpPr>
            <a:spLocks noChangeAspect="1" noChangeArrowheads="1"/>
          </p:cNvSpPr>
          <p:nvPr/>
        </p:nvSpPr>
        <p:spPr bwMode="auto">
          <a:xfrm>
            <a:off x="3462338" y="2628900"/>
            <a:ext cx="22193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30053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1657</TotalTime>
  <Words>505</Words>
  <Application>Microsoft Office PowerPoint</Application>
  <PresentationFormat>Apresentação na tela (4:3)</PresentationFormat>
  <Paragraphs>161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o papel da competição na infância e adolescência na perspectiva do ciclo de vida </vt:lpstr>
      <vt:lpstr>esporte: finalidades, sentidos, contextos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esporte na infância e adolescência</vt:lpstr>
      <vt:lpstr>os modelos de competição</vt:lpstr>
      <vt:lpstr>finalidade da competição</vt:lpstr>
      <vt:lpstr>princípios para um modelo de competição infanto-juvenil</vt:lpstr>
      <vt:lpstr>propostas para um modelo de competição infanto-juvenil</vt:lpstr>
      <vt:lpstr>propostas para um modelo de competição infanto-juvenil</vt:lpstr>
      <vt:lpstr> www.educandopeloesporte.blogspot.com prodhe@usp.br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esporte de alto desenvolvimento por uma nova cultura esportiva</dc:title>
  <dc:creator>santosako</dc:creator>
  <cp:lastModifiedBy>santosako</cp:lastModifiedBy>
  <cp:revision>94</cp:revision>
  <dcterms:created xsi:type="dcterms:W3CDTF">2011-10-25T17:54:28Z</dcterms:created>
  <dcterms:modified xsi:type="dcterms:W3CDTF">2012-05-12T03:19:01Z</dcterms:modified>
</cp:coreProperties>
</file>