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257" r:id="rId2"/>
    <p:sldId id="316" r:id="rId3"/>
    <p:sldId id="277" r:id="rId4"/>
    <p:sldId id="256" r:id="rId5"/>
    <p:sldId id="280" r:id="rId6"/>
    <p:sldId id="327" r:id="rId7"/>
    <p:sldId id="285" r:id="rId8"/>
    <p:sldId id="325" r:id="rId9"/>
    <p:sldId id="318" r:id="rId10"/>
    <p:sldId id="326" r:id="rId11"/>
    <p:sldId id="319" r:id="rId12"/>
    <p:sldId id="320" r:id="rId13"/>
    <p:sldId id="321" r:id="rId14"/>
    <p:sldId id="322" r:id="rId15"/>
    <p:sldId id="323" r:id="rId16"/>
    <p:sldId id="324" r:id="rId17"/>
    <p:sldId id="283" r:id="rId18"/>
    <p:sldId id="317" r:id="rId19"/>
    <p:sldId id="311" r:id="rId20"/>
    <p:sldId id="286" r:id="rId21"/>
    <p:sldId id="312" r:id="rId22"/>
    <p:sldId id="287" r:id="rId23"/>
    <p:sldId id="313" r:id="rId24"/>
    <p:sldId id="288" r:id="rId25"/>
    <p:sldId id="315" r:id="rId26"/>
    <p:sldId id="314" r:id="rId27"/>
    <p:sldId id="295" r:id="rId28"/>
    <p:sldId id="290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291" r:id="rId38"/>
    <p:sldId id="292" r:id="rId39"/>
    <p:sldId id="293" r:id="rId40"/>
    <p:sldId id="294" r:id="rId41"/>
    <p:sldId id="296" r:id="rId42"/>
    <p:sldId id="297" r:id="rId43"/>
    <p:sldId id="298" r:id="rId44"/>
    <p:sldId id="301" r:id="rId45"/>
    <p:sldId id="345" r:id="rId46"/>
    <p:sldId id="346" r:id="rId47"/>
    <p:sldId id="348" r:id="rId48"/>
    <p:sldId id="328" r:id="rId49"/>
    <p:sldId id="329" r:id="rId50"/>
    <p:sldId id="330" r:id="rId51"/>
    <p:sldId id="331" r:id="rId52"/>
    <p:sldId id="332" r:id="rId53"/>
    <p:sldId id="333" r:id="rId54"/>
    <p:sldId id="334" r:id="rId55"/>
    <p:sldId id="335" r:id="rId56"/>
    <p:sldId id="336" r:id="rId57"/>
    <p:sldId id="337" r:id="rId58"/>
    <p:sldId id="338" r:id="rId59"/>
    <p:sldId id="339" r:id="rId60"/>
    <p:sldId id="341" r:id="rId61"/>
    <p:sldId id="342" r:id="rId62"/>
    <p:sldId id="344" r:id="rId63"/>
    <p:sldId id="349" r:id="rId64"/>
    <p:sldId id="350" r:id="rId65"/>
    <p:sldId id="351" r:id="rId66"/>
    <p:sldId id="352" r:id="rId67"/>
    <p:sldId id="353" r:id="rId68"/>
    <p:sldId id="354" r:id="rId69"/>
    <p:sldId id="355" r:id="rId70"/>
    <p:sldId id="356" r:id="rId71"/>
    <p:sldId id="357" r:id="rId72"/>
    <p:sldId id="358" r:id="rId73"/>
    <p:sldId id="359" r:id="rId74"/>
    <p:sldId id="360" r:id="rId75"/>
    <p:sldId id="361" r:id="rId76"/>
    <p:sldId id="362" r:id="rId77"/>
    <p:sldId id="363" r:id="rId78"/>
    <p:sldId id="364" r:id="rId79"/>
    <p:sldId id="365" r:id="rId80"/>
    <p:sldId id="366" r:id="rId81"/>
    <p:sldId id="367" r:id="rId82"/>
    <p:sldId id="368" r:id="rId83"/>
    <p:sldId id="369" r:id="rId84"/>
    <p:sldId id="370" r:id="rId85"/>
    <p:sldId id="371" r:id="rId86"/>
    <p:sldId id="372" r:id="rId87"/>
    <p:sldId id="373" r:id="rId88"/>
    <p:sldId id="374" r:id="rId89"/>
    <p:sldId id="375" r:id="rId90"/>
    <p:sldId id="376" r:id="rId91"/>
    <p:sldId id="377" r:id="rId92"/>
    <p:sldId id="378" r:id="rId93"/>
    <p:sldId id="379" r:id="rId94"/>
    <p:sldId id="380" r:id="rId95"/>
    <p:sldId id="381" r:id="rId96"/>
    <p:sldId id="382" r:id="rId97"/>
    <p:sldId id="383" r:id="rId98"/>
    <p:sldId id="385" r:id="rId99"/>
    <p:sldId id="386" r:id="rId100"/>
    <p:sldId id="387" r:id="rId101"/>
    <p:sldId id="389" r:id="rId102"/>
    <p:sldId id="391" r:id="rId103"/>
    <p:sldId id="390" r:id="rId104"/>
    <p:sldId id="392" r:id="rId105"/>
    <p:sldId id="393" r:id="rId106"/>
    <p:sldId id="394" r:id="rId107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71" autoAdjust="0"/>
    <p:restoredTop sz="94671" autoAdjust="0"/>
  </p:normalViewPr>
  <p:slideViewPr>
    <p:cSldViewPr>
      <p:cViewPr varScale="1">
        <p:scale>
          <a:sx n="104" d="100"/>
          <a:sy n="104" d="100"/>
        </p:scale>
        <p:origin x="480" y="114"/>
      </p:cViewPr>
      <p:guideLst>
        <p:guide orient="horz" pos="2568"/>
        <p:guide pos="2880"/>
      </p:guideLst>
    </p:cSldViewPr>
  </p:slideViewPr>
  <p:outlineViewPr>
    <p:cViewPr>
      <p:scale>
        <a:sx n="33" d="100"/>
        <a:sy n="33" d="100"/>
      </p:scale>
      <p:origin x="0" y="10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FFD8D-F620-47E0-B563-CA0B5FCF602A}" type="datetimeFigureOut">
              <a:rPr lang="pt-PT" smtClean="0"/>
              <a:t>14/06/2017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BB8DF-85EC-46B7-B2FC-A4DAAB9E292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56722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BB8DF-85EC-46B7-B2FC-A4DAAB9E2923}" type="slidenum">
              <a:rPr lang="pt-PT" smtClean="0"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76984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81C05-80DE-44BA-8E9C-B22E4CD3F35D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6413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32476-DE3C-465C-A5AB-7C09C3731020}" type="slidenum">
              <a:rPr lang="pt-BR" smtClean="0"/>
              <a:t>74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2625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32476-DE3C-465C-A5AB-7C09C3731020}" type="slidenum">
              <a:rPr lang="pt-BR" smtClean="0"/>
              <a:t>76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772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32476-DE3C-465C-A5AB-7C09C3731020}" type="slidenum">
              <a:rPr lang="pt-BR" smtClean="0"/>
              <a:t>85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9754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32476-DE3C-465C-A5AB-7C09C3731020}" type="slidenum">
              <a:rPr lang="pt-BR" smtClean="0"/>
              <a:t>90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149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8694-CF8E-43B8-AAA6-04E66F252151}" type="datetimeFigureOut">
              <a:rPr lang="pt-PT" smtClean="0"/>
              <a:t>14/06/2017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22FE-1122-4A79-AEB3-AE1C1E746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1548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8694-CF8E-43B8-AAA6-04E66F252151}" type="datetimeFigureOut">
              <a:rPr lang="pt-PT" smtClean="0"/>
              <a:t>14/06/2017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22FE-1122-4A79-AEB3-AE1C1E746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0627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8694-CF8E-43B8-AAA6-04E66F252151}" type="datetimeFigureOut">
              <a:rPr lang="pt-PT" smtClean="0"/>
              <a:t>14/06/2017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22FE-1122-4A79-AEB3-AE1C1E746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86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8694-CF8E-43B8-AAA6-04E66F252151}" type="datetimeFigureOut">
              <a:rPr lang="pt-PT" smtClean="0"/>
              <a:t>14/06/2017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22FE-1122-4A79-AEB3-AE1C1E746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82830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8694-CF8E-43B8-AAA6-04E66F252151}" type="datetimeFigureOut">
              <a:rPr lang="pt-PT" smtClean="0"/>
              <a:t>14/06/2017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22FE-1122-4A79-AEB3-AE1C1E746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747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8694-CF8E-43B8-AAA6-04E66F252151}" type="datetimeFigureOut">
              <a:rPr lang="pt-PT" smtClean="0"/>
              <a:t>14/06/2017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22FE-1122-4A79-AEB3-AE1C1E746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1799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8694-CF8E-43B8-AAA6-04E66F252151}" type="datetimeFigureOut">
              <a:rPr lang="pt-PT" smtClean="0"/>
              <a:t>14/06/2017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22FE-1122-4A79-AEB3-AE1C1E746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7921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8694-CF8E-43B8-AAA6-04E66F252151}" type="datetimeFigureOut">
              <a:rPr lang="pt-PT" smtClean="0"/>
              <a:t>14/06/2017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22FE-1122-4A79-AEB3-AE1C1E746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68248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8694-CF8E-43B8-AAA6-04E66F252151}" type="datetimeFigureOut">
              <a:rPr lang="pt-PT" smtClean="0"/>
              <a:t>14/06/2017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22FE-1122-4A79-AEB3-AE1C1E746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690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8694-CF8E-43B8-AAA6-04E66F252151}" type="datetimeFigureOut">
              <a:rPr lang="pt-PT" smtClean="0"/>
              <a:t>14/06/2017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22FE-1122-4A79-AEB3-AE1C1E746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640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8694-CF8E-43B8-AAA6-04E66F252151}" type="datetimeFigureOut">
              <a:rPr lang="pt-PT" smtClean="0"/>
              <a:t>14/06/2017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822FE-1122-4A79-AEB3-AE1C1E746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62555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18694-CF8E-43B8-AAA6-04E66F252151}" type="datetimeFigureOut">
              <a:rPr lang="pt-PT" smtClean="0"/>
              <a:t>14/06/2017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822FE-1122-4A79-AEB3-AE1C1E746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7972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5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49.png"/><Relationship Id="rId4" Type="http://schemas.openxmlformats.org/officeDocument/2006/relationships/image" Target="../media/image14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7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66.png"/><Relationship Id="rId21" Type="http://schemas.openxmlformats.org/officeDocument/2006/relationships/image" Target="../media/image102.png"/><Relationship Id="rId7" Type="http://schemas.openxmlformats.org/officeDocument/2006/relationships/image" Target="../media/image74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92.png"/><Relationship Id="rId24" Type="http://schemas.openxmlformats.org/officeDocument/2006/relationships/image" Target="../media/image105.png"/><Relationship Id="rId5" Type="http://schemas.openxmlformats.org/officeDocument/2006/relationships/image" Target="../media/image72.png"/><Relationship Id="rId15" Type="http://schemas.openxmlformats.org/officeDocument/2006/relationships/image" Target="../media/image96.png"/><Relationship Id="rId23" Type="http://schemas.openxmlformats.org/officeDocument/2006/relationships/image" Target="../media/image104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67.png"/><Relationship Id="rId9" Type="http://schemas.openxmlformats.org/officeDocument/2006/relationships/image" Target="../media/image84.png"/><Relationship Id="rId14" Type="http://schemas.openxmlformats.org/officeDocument/2006/relationships/image" Target="../media/image95.png"/><Relationship Id="rId22" Type="http://schemas.openxmlformats.org/officeDocument/2006/relationships/image" Target="../media/image10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15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16.png"/><Relationship Id="rId9" Type="http://schemas.openxmlformats.org/officeDocument/2006/relationships/image" Target="../media/image11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64088" y="5081939"/>
            <a:ext cx="4139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>
                <a:solidFill>
                  <a:schemeClr val="bg1"/>
                </a:solidFill>
              </a:rPr>
              <a:t>Aulas 18-22</a:t>
            </a:r>
          </a:p>
        </p:txBody>
      </p:sp>
      <p:sp>
        <p:nvSpPr>
          <p:cNvPr id="4" name="AutoShape 2" descr="Resultado de imagem para thermochemist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pic>
        <p:nvPicPr>
          <p:cNvPr id="2052" name="Picture 4" descr="http://image.slidesharecdn.com/qsrc1ecqayrkbvqoncu0-signature-016162306cab773303228479b063befdf29baf20ea52f9a91b002e88ad5a07bd-poli-151129105602-lva1-app6892/95/thermochemistry-1-638.jpg?cb=144879464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t="16069" r="8734" b="393"/>
          <a:stretch/>
        </p:blipFill>
        <p:spPr bwMode="auto">
          <a:xfrm>
            <a:off x="155575" y="627769"/>
            <a:ext cx="5856586" cy="4454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aixaDeTexto 2"/>
          <p:cNvSpPr txBox="1"/>
          <p:nvPr/>
        </p:nvSpPr>
        <p:spPr>
          <a:xfrm>
            <a:off x="5220072" y="1556792"/>
            <a:ext cx="350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i="1" dirty="0">
                <a:solidFill>
                  <a:schemeClr val="bg1"/>
                </a:solidFill>
              </a:rPr>
              <a:t>Termodinâmica  </a:t>
            </a:r>
          </a:p>
        </p:txBody>
      </p:sp>
    </p:spTree>
    <p:extLst>
      <p:ext uri="{BB962C8B-B14F-4D97-AF65-F5344CB8AC3E}">
        <p14:creationId xmlns:p14="http://schemas.microsoft.com/office/powerpoint/2010/main" val="394813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heat transfer thermodynam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6006"/>
            <a:ext cx="7049386" cy="524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7049386" y="1663993"/>
            <a:ext cx="191386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100" dirty="0">
                <a:solidFill>
                  <a:schemeClr val="bg1"/>
                </a:solidFill>
              </a:rPr>
              <a:t>Fronteira  diatérmica </a:t>
            </a:r>
          </a:p>
          <a:p>
            <a:pPr algn="ctr"/>
            <a:r>
              <a:rPr lang="pt-BR" sz="2100" dirty="0" err="1">
                <a:solidFill>
                  <a:schemeClr val="bg1"/>
                </a:solidFill>
              </a:rPr>
              <a:t>vs</a:t>
            </a:r>
            <a:endParaRPr lang="pt-BR" sz="2100" dirty="0">
              <a:solidFill>
                <a:schemeClr val="bg1"/>
              </a:solidFill>
            </a:endParaRPr>
          </a:p>
          <a:p>
            <a:pPr algn="ctr"/>
            <a:r>
              <a:rPr lang="pt-BR" sz="2100" dirty="0">
                <a:solidFill>
                  <a:schemeClr val="bg1"/>
                </a:solidFill>
              </a:rPr>
              <a:t>Fronteira adiabática  - não permite transferência de calor</a:t>
            </a:r>
          </a:p>
        </p:txBody>
      </p:sp>
    </p:spTree>
    <p:extLst>
      <p:ext uri="{BB962C8B-B14F-4D97-AF65-F5344CB8AC3E}">
        <p14:creationId xmlns:p14="http://schemas.microsoft.com/office/powerpoint/2010/main" val="218159592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_1nCIvXG-lW0Ac66QoBoSL-0RFZ_mBbqhS5pyfxQYNwEjywWNmb1GCKfStl7rm7u_8nml_kHF69buWwfhRFNIWhaCYPzB1x2VgHiExqmwX2Nylu9RbUYNo2qFzMm_ubxqrh_JAO4GHx_mZ1xn7i1C-XxbbgF_afOpsVNHuimlBnhtnzqSAcuwstjYkO-BojFxctpJPU-OIucxoBWAqBZ4msPe2FjqbXTgOggOfu6BxbjYwBWx7v8up5W8fHEJHsVajkfWm-iP4EXD2zLEtDGO0A22t02DaLCT4_eICadcv9x6TfU8_vukvpUKwlzKOJVWvBv6yFclHSaGyPZw6kmF9RQkOZfCkHTnOjb5Xp0hbBxp1dn0ESU40F6GBLi6QkW8FplQ54qjAmCuDVJw1NPkWdkRxWyYOxbRn_CxQiqwj-cny72rqfulOerNn6GHTHHDSGgl6vJs3iVdH2Rqfe4evpTA3gZLhWijjtYtyA4W6QLjCSTnqeYLNh9XgBKEwom7PprLWOGYlvZpd7WAnweByvyq--WOOaZ-hDOa_riTEyAhQP_pDwIEL_pRimYgTDUmavu4WTmZ6wIBU6VSuIn7dXVoj-gRJY97aWGeJho512eGEgojw9Q=w1079-h948-no">
            <a:extLst>
              <a:ext uri="{FF2B5EF4-FFF2-40B4-BE49-F238E27FC236}">
                <a16:creationId xmlns:a16="http://schemas.microsoft.com/office/drawing/2014/main" id="{42D44409-F663-4D10-BFAD-04240627A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4" y="1267937"/>
            <a:ext cx="4427628" cy="388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INtKaBWuQElc-JLKMToYakHIMrkR_pj3A1GnebCUYACF8WVvAH8THMp82UPEIS5L-I4tncOgFEBmY8YzhDHwH3ZeJioIQUTpW_Ro2micCwB3wgLDzji5lQQp72VzC0vHPIz-XZU-2TBmJr1UPhdq1WJjmjw0WRGYt4E5veSfiF8dxRYl48M-kJfD3HtdxHKAW-zjb1scahB_lQ3EL3C0RfslZmJCq7VbXaQiWirc6qBeXDrIytsqJhYZcNfBlfPIVq_dhwRWRSU9JkP6Eqcc2iHouC5NHF1N1d1ZHiJuWIRsVsffKE51j9DdO-tavP_OaRIeC6jYFFtLpL55VQakxGddcgOke33FmmqvDuokPcW4ZWjXi3Qw6yaBobBR0avhLwmwsJiIhmWf6qAjBlNZKniCfrVLScUtiE64l5zKW1HedZU3w-g_2cFUQQ2oLvNlWgCyMussIsEOSHz60zCjN74kAWKaZBMLWkhYMjogfq0IUS-h2oFp0lLW-pIE-Mek_Wbqz-EYXKdRS6SYCFS-rzVaT4_hkai1i1MwedO2z7XTygnMCFTOUZagHyPQAss9Cj7o2uIBgqqIS7XyTN7Bi2eR-67AamGP78fI9Gz4GYTl8j6rYVZ-=w1058-h948-no">
            <a:extLst>
              <a:ext uri="{FF2B5EF4-FFF2-40B4-BE49-F238E27FC236}">
                <a16:creationId xmlns:a16="http://schemas.microsoft.com/office/drawing/2014/main" id="{F85E77F8-72DE-4A92-9392-BA6A3109A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1"/>
          <a:stretch/>
        </p:blipFill>
        <p:spPr bwMode="auto">
          <a:xfrm>
            <a:off x="4545817" y="1250786"/>
            <a:ext cx="4605488" cy="390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003AFD7-AA74-4DB3-86FD-CB57642C91A1}"/>
              </a:ext>
            </a:extLst>
          </p:cNvPr>
          <p:cNvSpPr/>
          <p:nvPr/>
        </p:nvSpPr>
        <p:spPr>
          <a:xfrm>
            <a:off x="25369" y="188640"/>
            <a:ext cx="66914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DC959AB0-56F9-4E4F-9B43-13FE3730573D}"/>
              </a:ext>
            </a:extLst>
          </p:cNvPr>
          <p:cNvSpPr/>
          <p:nvPr/>
        </p:nvSpPr>
        <p:spPr>
          <a:xfrm>
            <a:off x="909413" y="5305300"/>
            <a:ext cx="7272808" cy="720080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Extensão da reação </a:t>
            </a:r>
          </a:p>
        </p:txBody>
      </p:sp>
    </p:spTree>
    <p:extLst>
      <p:ext uri="{BB962C8B-B14F-4D97-AF65-F5344CB8AC3E}">
        <p14:creationId xmlns:p14="http://schemas.microsoft.com/office/powerpoint/2010/main" val="249795325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BE59672-A604-4F38-B4BC-FAE0EDB29C26}"/>
              </a:ext>
            </a:extLst>
          </p:cNvPr>
          <p:cNvSpPr txBox="1"/>
          <p:nvPr/>
        </p:nvSpPr>
        <p:spPr>
          <a:xfrm>
            <a:off x="431540" y="934561"/>
            <a:ext cx="8280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sym typeface="Symbol" panose="05050102010706020507" pitchFamily="18" charset="2"/>
              </a:rPr>
              <a:t></a:t>
            </a:r>
            <a:r>
              <a:rPr lang="pt-BR" dirty="0" err="1">
                <a:solidFill>
                  <a:schemeClr val="bg1"/>
                </a:solidFill>
              </a:rPr>
              <a:t>Gº</a:t>
            </a:r>
            <a:r>
              <a:rPr lang="pt-BR" dirty="0">
                <a:solidFill>
                  <a:schemeClr val="bg1"/>
                </a:solidFill>
              </a:rPr>
              <a:t> é a variação na energia livre que acompanha a conversão completa de reagentes em produtos sob condições padrão. </a:t>
            </a:r>
            <a:r>
              <a:rPr lang="pt-BR" sz="2400" b="1" dirty="0">
                <a:solidFill>
                  <a:srgbClr val="FFFF00"/>
                </a:solidFill>
                <a:sym typeface="Symbol" panose="05050102010706020507" pitchFamily="18" charset="2"/>
              </a:rPr>
              <a:t></a:t>
            </a:r>
            <a:r>
              <a:rPr lang="pt-BR" sz="2400" b="1" dirty="0" err="1">
                <a:solidFill>
                  <a:srgbClr val="FFFF00"/>
                </a:solidFill>
              </a:rPr>
              <a:t>G°</a:t>
            </a:r>
            <a:r>
              <a:rPr lang="pt-BR" sz="2400" b="1" dirty="0">
                <a:solidFill>
                  <a:srgbClr val="FFFF00"/>
                </a:solidFill>
              </a:rPr>
              <a:t> = G °</a:t>
            </a:r>
            <a:r>
              <a:rPr lang="pt-BR" sz="2400" b="1" baseline="-25000" dirty="0">
                <a:solidFill>
                  <a:srgbClr val="FFFF00"/>
                </a:solidFill>
              </a:rPr>
              <a:t>(produtos) </a:t>
            </a:r>
            <a:r>
              <a:rPr lang="pt-BR" sz="2400" b="1" dirty="0">
                <a:solidFill>
                  <a:srgbClr val="FFFF00"/>
                </a:solidFill>
              </a:rPr>
              <a:t>- G °</a:t>
            </a:r>
            <a:r>
              <a:rPr lang="pt-BR" sz="2400" b="1" baseline="-25000" dirty="0">
                <a:solidFill>
                  <a:srgbClr val="FFFF00"/>
                </a:solidFill>
              </a:rPr>
              <a:t>(reagentes) </a:t>
            </a:r>
            <a:endParaRPr lang="pt-BR" b="1" baseline="-25000" dirty="0">
              <a:solidFill>
                <a:srgbClr val="FFFF00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4F3DDDE-C89F-4284-AD24-41E985EB961B}"/>
              </a:ext>
            </a:extLst>
          </p:cNvPr>
          <p:cNvSpPr txBox="1"/>
          <p:nvPr/>
        </p:nvSpPr>
        <p:spPr>
          <a:xfrm>
            <a:off x="431540" y="1772815"/>
            <a:ext cx="8532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sym typeface="Symbol" panose="05050102010706020507" pitchFamily="18" charset="2"/>
              </a:rPr>
              <a:t>Quando uma reação química começa a ocorrer, os reagentes misturam-se e começam aa formar produtos. Deste modo a energia livre do sistema não é mais fornecida por </a:t>
            </a:r>
            <a:r>
              <a:rPr lang="pt-BR" dirty="0" err="1">
                <a:solidFill>
                  <a:schemeClr val="bg1"/>
                </a:solidFill>
              </a:rPr>
              <a:t>Gº</a:t>
            </a:r>
            <a:r>
              <a:rPr lang="pt-BR" dirty="0">
                <a:solidFill>
                  <a:schemeClr val="bg1"/>
                </a:solidFill>
              </a:rPr>
              <a:t> mas sim por G. Em um determinado ponto do caminho a variação de energia livre nesse sistema nessa ponto é dada por </a:t>
            </a:r>
            <a:r>
              <a:rPr lang="pt-BR" sz="2400" b="1" dirty="0">
                <a:solidFill>
                  <a:srgbClr val="FFFF00"/>
                </a:solidFill>
                <a:sym typeface="Symbol" panose="05050102010706020507" pitchFamily="18" charset="2"/>
              </a:rPr>
              <a:t></a:t>
            </a:r>
            <a:r>
              <a:rPr lang="pt-BR" sz="2400" b="1" dirty="0">
                <a:solidFill>
                  <a:srgbClr val="FFFF00"/>
                </a:solidFill>
              </a:rPr>
              <a:t>G</a:t>
            </a:r>
            <a:endParaRPr lang="pt-BR" sz="2400" b="1" dirty="0">
              <a:solidFill>
                <a:srgbClr val="FFFF00"/>
              </a:solidFill>
              <a:sym typeface="Symbol" panose="05050102010706020507" pitchFamily="18" charset="2"/>
            </a:endParaRPr>
          </a:p>
          <a:p>
            <a:endParaRPr lang="pt-BR" dirty="0">
              <a:solidFill>
                <a:schemeClr val="bg1"/>
              </a:solidFill>
              <a:sym typeface="Symbol" panose="05050102010706020507" pitchFamily="18" charset="2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F53FABA-93F6-4B28-B5ED-962F6FA18966}"/>
              </a:ext>
            </a:extLst>
          </p:cNvPr>
          <p:cNvSpPr/>
          <p:nvPr/>
        </p:nvSpPr>
        <p:spPr>
          <a:xfrm>
            <a:off x="25369" y="188640"/>
            <a:ext cx="66914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1CABECAB-DFD5-4971-AF71-56B589BB5A2F}"/>
                  </a:ext>
                </a:extLst>
              </p:cNvPr>
              <p:cNvSpPr/>
              <p:nvPr/>
            </p:nvSpPr>
            <p:spPr>
              <a:xfrm>
                <a:off x="611560" y="3440181"/>
                <a:ext cx="2482592" cy="37555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pt-B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pt-BR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pt-B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  <m:r>
                          <a:rPr lang="pt-B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pt-B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sub>
                    </m:sSub>
                    <m:sSup>
                      <m:sSupPr>
                        <m:ctrlP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</m:e>
                      <m:sup>
                        <m:r>
                          <a:rPr lang="pt-B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pt-BR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+RT</a:t>
                </a:r>
                <a:r>
                  <a:rPr lang="pt-BR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pt-BR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endParaRPr lang="pt-BR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1CABECAB-DFD5-4971-AF71-56B589BB5A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3440181"/>
                <a:ext cx="2482592" cy="375552"/>
              </a:xfrm>
              <a:prstGeom prst="rect">
                <a:avLst/>
              </a:prstGeom>
              <a:blipFill>
                <a:blip r:embed="rId2"/>
                <a:stretch>
                  <a:fillRect t="-9677" b="-2096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57ABF3D8-C696-47A0-ABB5-7DFFD169670C}"/>
                  </a:ext>
                </a:extLst>
              </p:cNvPr>
              <p:cNvSpPr/>
              <p:nvPr/>
            </p:nvSpPr>
            <p:spPr>
              <a:xfrm>
                <a:off x="611642" y="4005064"/>
                <a:ext cx="2482509" cy="37555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pt-B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pt-B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sub>
                    </m:sSub>
                    <m:sSup>
                      <m:sSupPr>
                        <m:ctrlP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</m:e>
                      <m:sup>
                        <m:r>
                          <a:rPr lang="pt-B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pt-BR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+RT</a:t>
                </a:r>
                <a:r>
                  <a:rPr lang="pt-BR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pt-BR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endParaRPr lang="pt-BR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57ABF3D8-C696-47A0-ABB5-7DFFD16967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642" y="4005064"/>
                <a:ext cx="2482509" cy="375552"/>
              </a:xfrm>
              <a:prstGeom prst="rect">
                <a:avLst/>
              </a:prstGeom>
              <a:blipFill>
                <a:blip r:embed="rId3"/>
                <a:stretch>
                  <a:fillRect t="-11290" b="-2096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2909F5EC-C986-4548-B9A7-8F15333C2B87}"/>
                  </a:ext>
                </a:extLst>
              </p:cNvPr>
              <p:cNvSpPr/>
              <p:nvPr/>
            </p:nvSpPr>
            <p:spPr>
              <a:xfrm>
                <a:off x="611560" y="4568569"/>
                <a:ext cx="2482509" cy="37555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sub>
                    </m:sSub>
                    <m:sSup>
                      <m:sSupPr>
                        <m:ctrlP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</m:e>
                      <m:sup>
                        <m:r>
                          <a:rPr lang="pt-B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lang="pt-BR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</m:oMath>
                </a14:m>
                <a:r>
                  <a:rPr lang="pt-BR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RT</a:t>
                </a:r>
                <a:r>
                  <a:rPr lang="pt-BR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pt-BR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endParaRPr lang="pt-BR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2909F5EC-C986-4548-B9A7-8F15333C2B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568569"/>
                <a:ext cx="2482509" cy="375552"/>
              </a:xfrm>
              <a:prstGeom prst="rect">
                <a:avLst/>
              </a:prstGeom>
              <a:blipFill>
                <a:blip r:embed="rId4"/>
                <a:stretch>
                  <a:fillRect t="-9677" b="-2096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15EB7618-C3A2-4EC2-A374-BD18C9F0A088}"/>
                  </a:ext>
                </a:extLst>
              </p:cNvPr>
              <p:cNvSpPr/>
              <p:nvPr/>
            </p:nvSpPr>
            <p:spPr>
              <a:xfrm>
                <a:off x="4572000" y="3298603"/>
                <a:ext cx="1190625" cy="69788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pt-BR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pt-B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  <m:r>
                                <a:rPr lang="pt-B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  <m:sup>
                              <m:r>
                                <a:rPr lang="pt-B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pt-B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pt-B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pt-B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  <m:sup>
                              <m:r>
                                <a:rPr lang="pt-BR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15EB7618-C3A2-4EC2-A374-BD18C9F0A0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298603"/>
                <a:ext cx="1190625" cy="6978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6CF063B3-092D-47E5-BBB4-3341580C1533}"/>
                  </a:ext>
                </a:extLst>
              </p:cNvPr>
              <p:cNvSpPr/>
              <p:nvPr/>
            </p:nvSpPr>
            <p:spPr>
              <a:xfrm>
                <a:off x="4590061" y="4266600"/>
                <a:ext cx="2829590" cy="78630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pt-BR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pt-BR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pt-BR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  <m:r>
                                        <a:rPr lang="pt-BR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  <m:sup>
                                      <m:r>
                                        <a:rPr lang="pt-BR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pt-BR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pt-BR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  <m:r>
                                        <a:rPr lang="pt-BR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  <m:sup>
                                      <m:r>
                                        <a:rPr lang="pt-BR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𝒆𝒒𝒖𝒊𝒍𝒊𝒃𝒓𝒊𝒐</m:t>
                          </m:r>
                          <m:r>
                            <a:rPr lang="pt-BR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pt-BR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6CF063B3-092D-47E5-BBB4-3341580C15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061" y="4266600"/>
                <a:ext cx="2829590" cy="7863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2F6F0FDC-1E8C-4751-AFF8-C408A932BBD1}"/>
                  </a:ext>
                </a:extLst>
              </p:cNvPr>
              <p:cNvSpPr/>
              <p:nvPr/>
            </p:nvSpPr>
            <p:spPr>
              <a:xfrm>
                <a:off x="653131" y="5395656"/>
                <a:ext cx="2717948" cy="60260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pt-B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pt-BR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pt-B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  <m:r>
                          <a:rPr lang="pt-B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pt-B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sub>
                    </m:sSub>
                    <m:sSup>
                      <m:sSupPr>
                        <m:ctrlP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</m:e>
                      <m:sup>
                        <m:r>
                          <a:rPr lang="pt-B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pt-BR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+RT</a:t>
                </a:r>
                <a:r>
                  <a:rPr lang="pt-BR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pt-BR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pt-BR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Sup>
                              <m:sSubSupPr>
                                <m:ctrlPr>
                                  <a:rPr lang="pt-BR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pt-BR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sub>
                              <m:sup>
                                <m:r>
                                  <a:rPr lang="pt-BR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sup>
                            </m:sSubSup>
                            <m:r>
                              <a:rPr lang="pt-BR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pt-BR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sub>
                          <m:sup>
                            <m:r>
                              <a:rPr lang="pt-BR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pt-BR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Sup>
                              <m:sSubSupPr>
                                <m:ctrlPr>
                                  <a:rPr lang="pt-BR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pt-BR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sub>
                              <m:sup>
                                <m:r>
                                  <a:rPr lang="pt-BR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sup>
                            </m:sSubSup>
                            <m:r>
                              <a:rPr lang="pt-BR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pt-BR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sub>
                          <m:sup>
                            <m:r>
                              <a:rPr lang="pt-BR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sup>
                        </m:sSubSup>
                      </m:den>
                    </m:f>
                  </m:oMath>
                </a14:m>
                <a:endParaRPr lang="pt-BR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2F6F0FDC-1E8C-4751-AFF8-C408A932BB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31" y="5395656"/>
                <a:ext cx="2717948" cy="60260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935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1C2AF0A4-A366-4188-A067-603CEE4ED8B8}"/>
                  </a:ext>
                </a:extLst>
              </p:cNvPr>
              <p:cNvSpPr/>
              <p:nvPr/>
            </p:nvSpPr>
            <p:spPr>
              <a:xfrm>
                <a:off x="188721" y="1059175"/>
                <a:ext cx="3160529" cy="4700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sSup>
                        <m:sSupPr>
                          <m:ctrlPr>
                            <a:rPr lang="pt-BR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t-BR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</m:t>
                          </m:r>
                        </m:e>
                        <m:sup>
                          <m:r>
                            <a:rPr lang="pt-BR" sz="240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pt-B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</m:t>
                          </m:r>
                          <m:r>
                            <a:rPr lang="pt-B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sSup>
                        <m:sSupPr>
                          <m:ctrlPr>
                            <a:rPr lang="pt-BR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t-B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pt-BR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lang="pt-BR" sz="24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1C2AF0A4-A366-4188-A067-603CEE4ED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21" y="1059175"/>
                <a:ext cx="3160529" cy="4700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3CB98537-CCA1-4ED9-ADB2-0C5CBB25661D}"/>
                  </a:ext>
                </a:extLst>
              </p:cNvPr>
              <p:cNvSpPr/>
              <p:nvPr/>
            </p:nvSpPr>
            <p:spPr>
              <a:xfrm>
                <a:off x="188721" y="1691796"/>
                <a:ext cx="3755959" cy="4700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sub>
                    </m:sSub>
                    <m:sSup>
                      <m:sSup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pt-BR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lang="pt-BR" sz="24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  <m:r>
                          <a:rPr lang="pt-BR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sub>
                    </m:sSub>
                    <m:sSup>
                      <m:sSup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pt-BR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lang="pt-BR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</m:oMath>
                </a14:m>
                <a:r>
                  <a:rPr lang="pt-BR" sz="24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RT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pt-BR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endParaRPr lang="pt-BR" sz="24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3CB98537-CCA1-4ED9-ADB2-0C5CBB2566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21" y="1691796"/>
                <a:ext cx="3755959" cy="470000"/>
              </a:xfrm>
              <a:prstGeom prst="rect">
                <a:avLst/>
              </a:prstGeom>
              <a:blipFill>
                <a:blip r:embed="rId3"/>
                <a:stretch>
                  <a:fillRect l="-487" t="-10390" b="-2727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20C3B605-9C3D-4007-889E-50660AE16E49}"/>
                  </a:ext>
                </a:extLst>
              </p:cNvPr>
              <p:cNvSpPr/>
              <p:nvPr/>
            </p:nvSpPr>
            <p:spPr>
              <a:xfrm>
                <a:off x="202896" y="2324418"/>
                <a:ext cx="3093189" cy="84048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sup>
                          </m:sSup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𝑅𝑇</m:t>
                          </m:r>
                        </m:den>
                      </m:f>
                      <m: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pt-BR" sz="2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sup>
                          </m:sSup>
                        </m:num>
                        <m:den>
                          <m:r>
                            <a:rPr lang="pt-B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pt-BR" sz="24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20C3B605-9C3D-4007-889E-50660AE16E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96" y="2324418"/>
                <a:ext cx="3093189" cy="8404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ângulo 4">
            <a:extLst>
              <a:ext uri="{FF2B5EF4-FFF2-40B4-BE49-F238E27FC236}">
                <a16:creationId xmlns:a16="http://schemas.microsoft.com/office/drawing/2014/main" id="{6D645F4C-792E-4327-89E0-726EC64E8DD1}"/>
              </a:ext>
            </a:extLst>
          </p:cNvPr>
          <p:cNvSpPr/>
          <p:nvPr/>
        </p:nvSpPr>
        <p:spPr>
          <a:xfrm>
            <a:off x="288680" y="0"/>
            <a:ext cx="8921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u="sng" dirty="0">
                <a:solidFill>
                  <a:srgbClr val="FFC000"/>
                </a:solidFill>
              </a:rPr>
              <a:t>Termodinâmica e equilíbrio químico </a:t>
            </a:r>
          </a:p>
        </p:txBody>
      </p:sp>
    </p:spTree>
    <p:extLst>
      <p:ext uri="{BB962C8B-B14F-4D97-AF65-F5344CB8AC3E}">
        <p14:creationId xmlns:p14="http://schemas.microsoft.com/office/powerpoint/2010/main" val="291222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2F237F9-C7FC-4BF7-A343-C68A68658714}"/>
              </a:ext>
            </a:extLst>
          </p:cNvPr>
          <p:cNvSpPr/>
          <p:nvPr/>
        </p:nvSpPr>
        <p:spPr>
          <a:xfrm>
            <a:off x="251520" y="404664"/>
            <a:ext cx="8640960" cy="3261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9 - O elemento boro na forma de fibras finas pode ser produzido reduzindo-se um haleto de boro com H</a:t>
            </a:r>
            <a:r>
              <a:rPr lang="pt-BR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pt-BR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BCl</a:t>
            </a:r>
            <a:r>
              <a:rPr lang="pt-BR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(g) + 3/2 H</a:t>
            </a:r>
            <a:r>
              <a:rPr lang="pt-BR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(g) 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B(s) + 3HCl(g)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Calcule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25º para essa reação.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reação é prevista para ser produto favorecida no equilíbrio a 25ºC?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sim ela conduzida por entalpia ou por entropia?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BCl</a:t>
            </a:r>
            <a:r>
              <a:rPr lang="pt-BR" b="1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-402,96 KJ/mol 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290 J/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K.mol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=-387,95 KJ/mol a 298K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pt-BR" b="1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0 KJ/mol 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130 J/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K.mol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=0 KJ/mol a 298K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pt-BR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HCl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=-92,31 KJ/mol 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=186,2 J/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K.mol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-95,09 KJ/mol a 298K</a:t>
            </a: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=0 KJ/mol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5,90 J/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K.mol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=0 KJ/mol a 298K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044E2F2-548F-40A0-AB90-B9354CD7DD4B}"/>
              </a:ext>
            </a:extLst>
          </p:cNvPr>
          <p:cNvSpPr/>
          <p:nvPr/>
        </p:nvSpPr>
        <p:spPr>
          <a:xfrm>
            <a:off x="467544" y="3789040"/>
            <a:ext cx="8208912" cy="1084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– Oxido de titânio (IV) é convertido em carboneto de titânio com carbono sob alta temperatura.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TiO</a:t>
            </a:r>
            <a:r>
              <a:rPr lang="en-GB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(s) + 3C (s) 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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2CO (g) +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TiC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(s)</a:t>
            </a:r>
            <a:endParaRPr lang="pt-BR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18DFBC3F-8557-4823-9B0F-6B059749C5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207762"/>
              </p:ext>
            </p:extLst>
          </p:nvPr>
        </p:nvGraphicFramePr>
        <p:xfrm>
          <a:off x="5076056" y="4331047"/>
          <a:ext cx="3528392" cy="12961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8307">
                  <a:extLst>
                    <a:ext uri="{9D8B030D-6E8A-4147-A177-3AD203B41FA5}">
                      <a16:colId xmlns:a16="http://schemas.microsoft.com/office/drawing/2014/main" val="3388946804"/>
                    </a:ext>
                  </a:extLst>
                </a:gridCol>
                <a:gridCol w="2310085">
                  <a:extLst>
                    <a:ext uri="{9D8B030D-6E8A-4147-A177-3AD203B41FA5}">
                      <a16:colId xmlns:a16="http://schemas.microsoft.com/office/drawing/2014/main" val="3828384296"/>
                    </a:ext>
                  </a:extLst>
                </a:gridCol>
              </a:tblGrid>
              <a:tr h="3456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Composto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GB" sz="1800" baseline="-25000">
                          <a:effectLst/>
                        </a:rPr>
                        <a:t>f</a:t>
                      </a:r>
                      <a:r>
                        <a:rPr lang="en-GB" sz="1800">
                          <a:effectLst/>
                        </a:rPr>
                        <a:t>Gº (727K), KJ/mol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0933066"/>
                  </a:ext>
                </a:extLst>
              </a:tr>
              <a:tr h="3168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TiO</a:t>
                      </a:r>
                      <a:r>
                        <a:rPr lang="en-GB" sz="1800" baseline="-25000">
                          <a:effectLst/>
                        </a:rPr>
                        <a:t>2</a:t>
                      </a:r>
                      <a:r>
                        <a:rPr lang="en-GB" sz="1800">
                          <a:effectLst/>
                        </a:rPr>
                        <a:t>(s)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-757,8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4927806"/>
                  </a:ext>
                </a:extLst>
              </a:tr>
              <a:tr h="3168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TiC(g)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-162,6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1592757"/>
                  </a:ext>
                </a:extLst>
              </a:tr>
              <a:tr h="3168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CO(g)</a:t>
                      </a:r>
                      <a:endParaRPr lang="pt-B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-200,2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8826238"/>
                  </a:ext>
                </a:extLst>
              </a:tr>
            </a:tbl>
          </a:graphicData>
        </a:graphic>
      </p:graphicFrame>
      <p:sp>
        <p:nvSpPr>
          <p:cNvPr id="9" name="Retângulo 8">
            <a:extLst>
              <a:ext uri="{FF2B5EF4-FFF2-40B4-BE49-F238E27FC236}">
                <a16:creationId xmlns:a16="http://schemas.microsoft.com/office/drawing/2014/main" id="{77124174-90A4-4589-89E4-3FDDE5356273}"/>
              </a:ext>
            </a:extLst>
          </p:cNvPr>
          <p:cNvSpPr/>
          <p:nvPr/>
        </p:nvSpPr>
        <p:spPr>
          <a:xfrm>
            <a:off x="366045" y="5404903"/>
            <a:ext cx="8496944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Both"/>
            </a:pPr>
            <a:r>
              <a:rPr lang="pt-BR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Calcule </a:t>
            </a:r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pt-BR" sz="1600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t-BR" sz="16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º e K a essa temperatura?</a:t>
            </a:r>
            <a:endParaRPr lang="pt-BR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Both"/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reação é produto-favorecida no equilíbrio a essa temperatura?</a:t>
            </a:r>
            <a:endParaRPr lang="pt-BR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arenBoth"/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as concentrações de reagente ou produto podem ser ajustados para que a reação continue a 727ºC</a:t>
            </a:r>
            <a:endParaRPr lang="pt-BR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85492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465AD7C-49F9-424B-9685-591C1415ED89}"/>
              </a:ext>
            </a:extLst>
          </p:cNvPr>
          <p:cNvSpPr/>
          <p:nvPr/>
        </p:nvSpPr>
        <p:spPr>
          <a:xfrm>
            <a:off x="179512" y="521040"/>
            <a:ext cx="8568952" cy="3557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 – Calcule o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a decomposição de 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trióxido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enxofre formando dióxido de enxofre e oxigênio.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2SO</a:t>
            </a:r>
            <a:r>
              <a:rPr lang="pt-BR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(g) 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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SO</a:t>
            </a:r>
            <a:r>
              <a:rPr lang="pt-BR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(g) +O</a:t>
            </a:r>
            <a:r>
              <a:rPr lang="pt-BR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(g)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Both"/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reação é produto-favorecida no equilíbrio a 25ºC?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Both"/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a reação não é produto-favorecida a 25ºC, há uma temperatura em que isso ocorra? Estime essa temperatura.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Both"/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Calcule a constante de equilíbrio para a reação a essa temperatura.  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∆</a:t>
            </a:r>
            <a:r>
              <a:rPr lang="en-GB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º SO</a:t>
            </a:r>
            <a:r>
              <a:rPr lang="en-GB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:371,04 KJ/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∆</a:t>
            </a:r>
            <a:r>
              <a:rPr lang="en-GB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º: -395,77 KJ/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Sº 256,77 J/k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</a:t>
            </a:r>
            <a:endParaRPr lang="pt-BR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∆</a:t>
            </a:r>
            <a:r>
              <a:rPr lang="en-GB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º SO</a:t>
            </a:r>
            <a:r>
              <a:rPr lang="en-GB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300,13 KJ/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∆</a:t>
            </a:r>
            <a:r>
              <a:rPr lang="en-GB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º: -296,84 KJ/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Sº 248,21 J/k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</a:t>
            </a:r>
            <a:endParaRPr lang="pt-BR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pt-BR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0 KJ/mol;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0 KJ/mol; 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205,07 J/k mol</a:t>
            </a:r>
          </a:p>
        </p:txBody>
      </p:sp>
    </p:spTree>
    <p:extLst>
      <p:ext uri="{BB962C8B-B14F-4D97-AF65-F5344CB8AC3E}">
        <p14:creationId xmlns:p14="http://schemas.microsoft.com/office/powerpoint/2010/main" val="124577894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7D0987B-77C1-4664-ABB7-B7FC4A534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100817"/>
              </p:ext>
            </p:extLst>
          </p:nvPr>
        </p:nvGraphicFramePr>
        <p:xfrm>
          <a:off x="1187624" y="1687685"/>
          <a:ext cx="6624737" cy="72009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766593">
                  <a:extLst>
                    <a:ext uri="{9D8B030D-6E8A-4147-A177-3AD203B41FA5}">
                      <a16:colId xmlns:a16="http://schemas.microsoft.com/office/drawing/2014/main" val="1460463938"/>
                    </a:ext>
                  </a:extLst>
                </a:gridCol>
                <a:gridCol w="732268">
                  <a:extLst>
                    <a:ext uri="{9D8B030D-6E8A-4147-A177-3AD203B41FA5}">
                      <a16:colId xmlns:a16="http://schemas.microsoft.com/office/drawing/2014/main" val="1892468124"/>
                    </a:ext>
                  </a:extLst>
                </a:gridCol>
                <a:gridCol w="732268">
                  <a:extLst>
                    <a:ext uri="{9D8B030D-6E8A-4147-A177-3AD203B41FA5}">
                      <a16:colId xmlns:a16="http://schemas.microsoft.com/office/drawing/2014/main" val="4059369253"/>
                    </a:ext>
                  </a:extLst>
                </a:gridCol>
                <a:gridCol w="732268">
                  <a:extLst>
                    <a:ext uri="{9D8B030D-6E8A-4147-A177-3AD203B41FA5}">
                      <a16:colId xmlns:a16="http://schemas.microsoft.com/office/drawing/2014/main" val="1393060459"/>
                    </a:ext>
                  </a:extLst>
                </a:gridCol>
                <a:gridCol w="732268">
                  <a:extLst>
                    <a:ext uri="{9D8B030D-6E8A-4147-A177-3AD203B41FA5}">
                      <a16:colId xmlns:a16="http://schemas.microsoft.com/office/drawing/2014/main" val="4191604921"/>
                    </a:ext>
                  </a:extLst>
                </a:gridCol>
                <a:gridCol w="732268">
                  <a:extLst>
                    <a:ext uri="{9D8B030D-6E8A-4147-A177-3AD203B41FA5}">
                      <a16:colId xmlns:a16="http://schemas.microsoft.com/office/drawing/2014/main" val="1203174133"/>
                    </a:ext>
                  </a:extLst>
                </a:gridCol>
                <a:gridCol w="732268">
                  <a:extLst>
                    <a:ext uri="{9D8B030D-6E8A-4147-A177-3AD203B41FA5}">
                      <a16:colId xmlns:a16="http://schemas.microsoft.com/office/drawing/2014/main" val="720260495"/>
                    </a:ext>
                  </a:extLst>
                </a:gridCol>
                <a:gridCol w="732268">
                  <a:extLst>
                    <a:ext uri="{9D8B030D-6E8A-4147-A177-3AD203B41FA5}">
                      <a16:colId xmlns:a16="http://schemas.microsoft.com/office/drawing/2014/main" val="130061574"/>
                    </a:ext>
                  </a:extLst>
                </a:gridCol>
                <a:gridCol w="732268">
                  <a:extLst>
                    <a:ext uri="{9D8B030D-6E8A-4147-A177-3AD203B41FA5}">
                      <a16:colId xmlns:a16="http://schemas.microsoft.com/office/drawing/2014/main" val="2487376445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T/°C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15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20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25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30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35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40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45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50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7577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K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4,786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4,467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4,074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3,631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3,311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>
                          <a:effectLst/>
                        </a:rPr>
                        <a:t>3,09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2,754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u="none" strike="noStrike" dirty="0">
                          <a:effectLst/>
                        </a:rPr>
                        <a:t>2,399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280996"/>
                  </a:ext>
                </a:extLst>
              </a:tr>
            </a:tbl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0254DC6B-F084-46E2-ACCE-E0AD279939BF}"/>
              </a:ext>
            </a:extLst>
          </p:cNvPr>
          <p:cNvSpPr/>
          <p:nvPr/>
        </p:nvSpPr>
        <p:spPr>
          <a:xfrm>
            <a:off x="287524" y="332656"/>
            <a:ext cx="8568952" cy="4150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 – A seguinte tabela demonstra o impacto da temperatura na constante de equilíbrio da seguinte reação: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A-B(g) 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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A(g) +B(g)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Both"/>
            </a:pPr>
            <a:endParaRPr lang="pt-BR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Both"/>
            </a:pPr>
            <a:endParaRPr lang="pt-BR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Both"/>
            </a:pPr>
            <a:endParaRPr lang="pt-BR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Both"/>
            </a:pPr>
            <a:endParaRPr lang="pt-BR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Both"/>
            </a:pPr>
            <a:endParaRPr lang="pt-BR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Both"/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Determine 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∆Hº, ∆Sº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∆Gº da 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reação acima descrita no equilíbrio a 25ºC.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Both"/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reação é produto-favorecida no equilíbrio a 25ºC?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Both"/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a reação não é produto-favorecida a 25ºC, há uma temperatura em que isso ocorra? Estime essa temperatura.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Both"/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Calcule a constante de equilíbrio para a reação a essa temperatura.  </a:t>
            </a:r>
          </a:p>
        </p:txBody>
      </p:sp>
    </p:spTree>
    <p:extLst>
      <p:ext uri="{BB962C8B-B14F-4D97-AF65-F5344CB8AC3E}">
        <p14:creationId xmlns:p14="http://schemas.microsoft.com/office/powerpoint/2010/main" val="371312771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2F8C111-37E4-49F0-9C6D-E581880ADA61}"/>
              </a:ext>
            </a:extLst>
          </p:cNvPr>
          <p:cNvSpPr/>
          <p:nvPr/>
        </p:nvSpPr>
        <p:spPr>
          <a:xfrm>
            <a:off x="143508" y="692696"/>
            <a:ext cx="8856984" cy="266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 – As “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heater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meals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são embalagens de alimentos que contêm a sua própria fonte de calor. Basta colocar água no aquecedor aguardar e alguns minutos.</a:t>
            </a:r>
          </a:p>
          <a:p>
            <a:pPr marL="449580" indent="449580"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Mg(s) + 2H</a:t>
            </a:r>
            <a:r>
              <a:rPr lang="pt-BR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O(l) 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Mg(OH)</a:t>
            </a:r>
            <a:r>
              <a:rPr lang="pt-BR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(s) + H</a:t>
            </a:r>
            <a:r>
              <a:rPr lang="pt-BR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(g)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Confirme se essa reação é produto favorecida no equilíbrio a 25ºC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 a massa de magnésio necessária para produzir energia suficiente para aquecer 225 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mL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agua (d=0,995 g/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mL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de 25ºC até ao ponto de ebulição. Calor especifico do magnésio = 1,02 J/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g.K</a:t>
            </a:r>
            <a:endParaRPr lang="pt-BR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</a:t>
            </a:r>
            <a:r>
              <a:rPr lang="pt-BR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= -237,15 KJ/mol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Mg(OH)</a:t>
            </a:r>
            <a:r>
              <a:rPr lang="pt-BR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-237,15 KJ/mol</a:t>
            </a:r>
          </a:p>
        </p:txBody>
      </p:sp>
    </p:spTree>
    <p:extLst>
      <p:ext uri="{BB962C8B-B14F-4D97-AF65-F5344CB8AC3E}">
        <p14:creationId xmlns:p14="http://schemas.microsoft.com/office/powerpoint/2010/main" val="852697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ruz 9"/>
          <p:cNvSpPr/>
          <p:nvPr/>
        </p:nvSpPr>
        <p:spPr>
          <a:xfrm>
            <a:off x="1228061" y="2478980"/>
            <a:ext cx="2727251" cy="1960110"/>
          </a:xfrm>
          <a:prstGeom prst="plus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" name="CaixaDeTexto 1"/>
          <p:cNvSpPr txBox="1"/>
          <p:nvPr/>
        </p:nvSpPr>
        <p:spPr>
          <a:xfrm>
            <a:off x="2978142" y="3588127"/>
            <a:ext cx="2665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/>
                </a:solidFill>
              </a:rPr>
              <a:t>ENERGIA </a:t>
            </a:r>
          </a:p>
        </p:txBody>
      </p:sp>
      <p:pic>
        <p:nvPicPr>
          <p:cNvPr id="3" name="Picture 2" descr="Resultado de imagem para thermodynamic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6" b="33328"/>
          <a:stretch/>
        </p:blipFill>
        <p:spPr bwMode="auto">
          <a:xfrm>
            <a:off x="0" y="857250"/>
            <a:ext cx="3315458" cy="10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ta: Curva para Cima 4"/>
          <p:cNvSpPr/>
          <p:nvPr/>
        </p:nvSpPr>
        <p:spPr>
          <a:xfrm>
            <a:off x="3643675" y="4033967"/>
            <a:ext cx="3179533" cy="164486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798923" y="3149674"/>
            <a:ext cx="1608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/>
                </a:solidFill>
              </a:rPr>
              <a:t>SISTEMA</a:t>
            </a:r>
          </a:p>
        </p:txBody>
      </p:sp>
      <p:sp>
        <p:nvSpPr>
          <p:cNvPr id="12" name="Seta: Curva para Cima 11"/>
          <p:cNvSpPr/>
          <p:nvPr/>
        </p:nvSpPr>
        <p:spPr>
          <a:xfrm rot="10800000">
            <a:off x="3490145" y="1255715"/>
            <a:ext cx="3179533" cy="189395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210865" y="2932918"/>
            <a:ext cx="3438505" cy="1419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625" dirty="0">
                <a:solidFill>
                  <a:schemeClr val="bg1"/>
                </a:solidFill>
              </a:rPr>
              <a:t>CALOR </a:t>
            </a:r>
            <a:endParaRPr lang="pt-BR" sz="8625" dirty="0"/>
          </a:p>
        </p:txBody>
      </p:sp>
      <p:sp>
        <p:nvSpPr>
          <p:cNvPr id="14" name="Retângulo 13"/>
          <p:cNvSpPr/>
          <p:nvPr/>
        </p:nvSpPr>
        <p:spPr>
          <a:xfrm>
            <a:off x="6654553" y="4215807"/>
            <a:ext cx="25204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100" dirty="0">
                <a:solidFill>
                  <a:schemeClr val="bg1"/>
                </a:solidFill>
              </a:rPr>
              <a:t>Energia do sistema altera-se em resultado de uma diferença de T</a:t>
            </a:r>
          </a:p>
        </p:txBody>
      </p:sp>
    </p:spTree>
    <p:extLst>
      <p:ext uri="{BB962C8B-B14F-4D97-AF65-F5344CB8AC3E}">
        <p14:creationId xmlns:p14="http://schemas.microsoft.com/office/powerpoint/2010/main" val="702644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ruz 1"/>
          <p:cNvSpPr/>
          <p:nvPr/>
        </p:nvSpPr>
        <p:spPr>
          <a:xfrm>
            <a:off x="2998383" y="2478980"/>
            <a:ext cx="2727251" cy="1960110"/>
          </a:xfrm>
          <a:prstGeom prst="plus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" name="CaixaDeTexto 2"/>
          <p:cNvSpPr txBox="1"/>
          <p:nvPr/>
        </p:nvSpPr>
        <p:spPr>
          <a:xfrm>
            <a:off x="3617091" y="3618917"/>
            <a:ext cx="2665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/>
                </a:solidFill>
              </a:rPr>
              <a:t>ENERGIA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569245" y="3149674"/>
            <a:ext cx="1608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/>
                </a:solidFill>
              </a:rPr>
              <a:t>SISTEMA</a:t>
            </a:r>
          </a:p>
        </p:txBody>
      </p:sp>
      <p:sp>
        <p:nvSpPr>
          <p:cNvPr id="8" name="Seta: Curva para Cima 7"/>
          <p:cNvSpPr/>
          <p:nvPr/>
        </p:nvSpPr>
        <p:spPr>
          <a:xfrm>
            <a:off x="326318" y="4033967"/>
            <a:ext cx="3179533" cy="164486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sp>
        <p:nvSpPr>
          <p:cNvPr id="9" name="Seta: Curva para Cima 8"/>
          <p:cNvSpPr/>
          <p:nvPr/>
        </p:nvSpPr>
        <p:spPr>
          <a:xfrm rot="10800000">
            <a:off x="156839" y="904843"/>
            <a:ext cx="3179533" cy="189395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17071" y="2894495"/>
            <a:ext cx="22405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</a:rPr>
              <a:t>CALOR</a:t>
            </a:r>
            <a:r>
              <a:rPr lang="pt-BR" sz="6000" dirty="0">
                <a:solidFill>
                  <a:schemeClr val="bg1"/>
                </a:solidFill>
              </a:rPr>
              <a:t> </a:t>
            </a:r>
            <a:endParaRPr lang="pt-BR" sz="6000" dirty="0"/>
          </a:p>
        </p:txBody>
      </p:sp>
      <p:sp>
        <p:nvSpPr>
          <p:cNvPr id="11" name="Seta: Curva para Cima 10"/>
          <p:cNvSpPr/>
          <p:nvPr/>
        </p:nvSpPr>
        <p:spPr>
          <a:xfrm>
            <a:off x="5608035" y="4116369"/>
            <a:ext cx="3179533" cy="164486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sp>
        <p:nvSpPr>
          <p:cNvPr id="12" name="Seta: Curva para Cima 11"/>
          <p:cNvSpPr/>
          <p:nvPr/>
        </p:nvSpPr>
        <p:spPr>
          <a:xfrm rot="10800000">
            <a:off x="5326914" y="955348"/>
            <a:ext cx="3179533" cy="189395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796128" y="2894495"/>
            <a:ext cx="34272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</a:rPr>
              <a:t>TRABALHO</a:t>
            </a:r>
            <a:r>
              <a:rPr lang="pt-BR" sz="6000" dirty="0">
                <a:solidFill>
                  <a:schemeClr val="bg1"/>
                </a:solidFill>
              </a:rPr>
              <a:t> </a:t>
            </a:r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2921200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24026" y="696565"/>
            <a:ext cx="52577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</a:rPr>
              <a:t>Do Ponto de vista Molecular</a:t>
            </a:r>
          </a:p>
        </p:txBody>
      </p:sp>
      <p:pic>
        <p:nvPicPr>
          <p:cNvPr id="6146" name="Picture 2" descr="https://lh3.googleusercontent.com/vWCi0M3pAumFtZorgNulhlrsuiCu85bjGcG2Je_LRj_QUkLzPhGwYTxmQofT1V_0HUvkiVd94LPFStFONNFIJdkntF7Je1qf0Zq9rS53fr6r8ZhJ3r2KPIq4odbZyytGFzc-HY6Edh7Ijyc0UmDmFmXyztUUbnJkka_r4Wdd7Kt2eZpWWnBd8fUq-TTmMsncRsptvgEiekJBwDrv4tzWhKMcxr_q0UPBDbeLwoVBbF34fWCe0pK8FNmLc-eG02UzjltqrzcHtUKyi0QIP17LYIJO41pyfUzOE5otDltOtPGFLbh7JCm0bse_oXAYC0AHOwczs_a2OYIVpZpcS9MiWTxktl8G7BSfKEMLKNlIi7VJ0k3aelWct69bOlhtMvUbL30gJsMdVkLYbR2bZRlKDzl-sRzJqgbRqWIY6IegF5y37PI6TTY5hf9oE1fKZVWFD9kFf8ijLU0-1QyBqGLcgqmb6REkBQm9Vmrjv0BqFPElEsAbIoYO-BPv_xgMj6oHcSqgRsUZ4S2rXi-f6j7lgrPkNQv1lPNgrezAKkt_EyvtIdnjGxVh2na-J3ccg_ktTqOdbD1nYM9pXt52l1OOsH5Q5CD3zm3qbj3Y6qdgcBWX0zOW=w486-h863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2" b="20547"/>
          <a:stretch/>
        </p:blipFill>
        <p:spPr bwMode="auto">
          <a:xfrm>
            <a:off x="4576359" y="1460850"/>
            <a:ext cx="2775098" cy="3685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Retângulo 4"/>
          <p:cNvSpPr/>
          <p:nvPr/>
        </p:nvSpPr>
        <p:spPr>
          <a:xfrm>
            <a:off x="4499992" y="5141011"/>
            <a:ext cx="3137590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950" dirty="0">
                <a:solidFill>
                  <a:schemeClr val="bg1"/>
                </a:solidFill>
              </a:rPr>
              <a:t>TRABALHO </a:t>
            </a:r>
            <a:endParaRPr lang="pt-BR" sz="4950" dirty="0"/>
          </a:p>
        </p:txBody>
      </p:sp>
      <p:pic>
        <p:nvPicPr>
          <p:cNvPr id="6148" name="Picture 4" descr="https://lh3.googleusercontent.com/PbOH9y8G0vOljrQ_FgiI3Vcurc6j_VSPgr-THReXTUowl5FOINlBzD4FEaChPyLaMrvbdZDXIeM4-zmmjPLp83UPj3aFSFuP0oG2A7v1qkYCenwF208Jz8RDSuc8tCuoriXMEpwEUpAcmO39hbvWdDIjGNOp2PQSqKSYcuDY8oCG1gA0Ap7X3lfdxs3CgVKUK_wHt1227J1Skdl1N0cNtuT0eg-9r0P4PzI8n4TQWhxzp3saylSRGupMz2pDuf3nmy0hgUiPd-cPwIxAvI-qAMi-TBOuCkmIdSaunLwYSJvd9QcDV_QdcTwjwMqSw45SjhANYuqt8lTl6XhTcTM-T0sbLMqcMOvN9NFnPE4lhDSOBxXB1Lr1nCH_QOCVY1ESi_lLRc1wboL4Y5_E6kouhF6dUiB0NvC2_sNddfgIhkKl9oij8Zsb9casvcMSvZYII8Ghd23AwU9IlwPE2BgoqWYcBZ5h4OiEyGMOjcU3JhIHX1n4cZ192lpv-c2af_MlTqfqTcWWwHJvRUxZ_laBO3PaDmXh4IGxfiHySlS7lZe6mI7ygIAFzkOtno6l_kmYYiK-0Z6M-D7f5Cwu8AVB3oQdpDn2OnEnOJmdFmNL1MufeDbj=w486-h863-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1" r="13649" b="19949"/>
          <a:stretch/>
        </p:blipFill>
        <p:spPr bwMode="auto">
          <a:xfrm>
            <a:off x="1621632" y="1433207"/>
            <a:ext cx="2531269" cy="3627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Retângulo 6"/>
          <p:cNvSpPr/>
          <p:nvPr/>
        </p:nvSpPr>
        <p:spPr>
          <a:xfrm>
            <a:off x="1791075" y="4979428"/>
            <a:ext cx="22405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</a:rPr>
              <a:t>CALOR</a:t>
            </a:r>
            <a:r>
              <a:rPr lang="pt-BR" sz="6000" dirty="0">
                <a:solidFill>
                  <a:schemeClr val="bg1"/>
                </a:solidFill>
              </a:rPr>
              <a:t> </a:t>
            </a:r>
            <a:endParaRPr lang="pt-BR" sz="6000" dirty="0"/>
          </a:p>
        </p:txBody>
      </p:sp>
      <p:sp>
        <p:nvSpPr>
          <p:cNvPr id="8" name="Retângulo 7"/>
          <p:cNvSpPr/>
          <p:nvPr/>
        </p:nvSpPr>
        <p:spPr>
          <a:xfrm>
            <a:off x="148901" y="2303995"/>
            <a:ext cx="147273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100" b="1" dirty="0">
                <a:solidFill>
                  <a:srgbClr val="FFFF00"/>
                </a:solidFill>
              </a:rPr>
              <a:t>Movimento caótico dos átomos das vizinhanças </a:t>
            </a:r>
          </a:p>
        </p:txBody>
      </p:sp>
      <p:sp>
        <p:nvSpPr>
          <p:cNvPr id="9" name="Retângulo 8"/>
          <p:cNvSpPr/>
          <p:nvPr/>
        </p:nvSpPr>
        <p:spPr>
          <a:xfrm>
            <a:off x="7452320" y="2531132"/>
            <a:ext cx="15972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100" b="1" dirty="0">
                <a:solidFill>
                  <a:srgbClr val="FFFF00"/>
                </a:solidFill>
              </a:rPr>
              <a:t>Movimento ordenado</a:t>
            </a:r>
          </a:p>
        </p:txBody>
      </p:sp>
    </p:spTree>
    <p:extLst>
      <p:ext uri="{BB962C8B-B14F-4D97-AF65-F5344CB8AC3E}">
        <p14:creationId xmlns:p14="http://schemas.microsoft.com/office/powerpoint/2010/main" val="520067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51520" y="476672"/>
            <a:ext cx="6770571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950" dirty="0">
                <a:solidFill>
                  <a:schemeClr val="bg1"/>
                </a:solidFill>
              </a:rPr>
              <a:t>1ª Lei da termodinâmica  </a:t>
            </a:r>
            <a:endParaRPr lang="pt-BR" sz="4950" dirty="0"/>
          </a:p>
        </p:txBody>
      </p:sp>
      <p:sp>
        <p:nvSpPr>
          <p:cNvPr id="3" name="Retângulo 2"/>
          <p:cNvSpPr/>
          <p:nvPr/>
        </p:nvSpPr>
        <p:spPr>
          <a:xfrm>
            <a:off x="161533" y="1765928"/>
            <a:ext cx="875386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FFFF00"/>
                </a:solidFill>
              </a:rPr>
              <a:t>Energia interna</a:t>
            </a:r>
            <a:r>
              <a:rPr lang="pt-BR" dirty="0">
                <a:solidFill>
                  <a:schemeClr val="bg1"/>
                </a:solidFill>
              </a:rPr>
              <a:t>  - é a energia total de um sistema  sendo que é a soma de todas as energias cinéticas do sistema 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A </a:t>
            </a:r>
            <a:r>
              <a:rPr lang="pt-BR" dirty="0">
                <a:solidFill>
                  <a:srgbClr val="FFFF00"/>
                </a:solidFill>
              </a:rPr>
              <a:t>energia interna </a:t>
            </a:r>
            <a:r>
              <a:rPr lang="pt-BR" dirty="0">
                <a:solidFill>
                  <a:schemeClr val="bg1"/>
                </a:solidFill>
              </a:rPr>
              <a:t>é uma </a:t>
            </a:r>
            <a:r>
              <a:rPr lang="pt-BR" u="sng" dirty="0">
                <a:solidFill>
                  <a:srgbClr val="FFFF00"/>
                </a:solidFill>
              </a:rPr>
              <a:t>função de estado </a:t>
            </a:r>
            <a:r>
              <a:rPr lang="pt-BR" dirty="0">
                <a:solidFill>
                  <a:schemeClr val="bg1"/>
                </a:solidFill>
              </a:rPr>
              <a:t>pois depende do estado em que o sistema está e não da forma como o sistema chegou até esse estado </a:t>
            </a:r>
          </a:p>
          <a:p>
            <a:endParaRPr lang="pt-BR" dirty="0"/>
          </a:p>
          <a:p>
            <a:r>
              <a:rPr lang="pt-BR" dirty="0">
                <a:solidFill>
                  <a:schemeClr val="bg1"/>
                </a:solidFill>
              </a:rPr>
              <a:t>Que a </a:t>
            </a:r>
            <a:r>
              <a:rPr lang="pt-BR" dirty="0">
                <a:solidFill>
                  <a:srgbClr val="FFFF00"/>
                </a:solidFill>
              </a:rPr>
              <a:t>alteração</a:t>
            </a:r>
            <a:r>
              <a:rPr lang="pt-BR" dirty="0">
                <a:solidFill>
                  <a:schemeClr val="bg1"/>
                </a:solidFill>
              </a:rPr>
              <a:t> de qualquer </a:t>
            </a:r>
            <a:r>
              <a:rPr lang="pt-BR" u="sng" dirty="0">
                <a:solidFill>
                  <a:srgbClr val="FFFF00"/>
                </a:solidFill>
              </a:rPr>
              <a:t>variável do estado </a:t>
            </a:r>
            <a:r>
              <a:rPr lang="pt-BR" dirty="0">
                <a:solidFill>
                  <a:schemeClr val="bg1"/>
                </a:solidFill>
              </a:rPr>
              <a:t>(P,T,V) faz com que ocorra uma </a:t>
            </a:r>
            <a:r>
              <a:rPr lang="pt-BR" dirty="0">
                <a:solidFill>
                  <a:srgbClr val="FFFF00"/>
                </a:solidFill>
              </a:rPr>
              <a:t>variação da energia interna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A energia interna é uma </a:t>
            </a:r>
            <a:r>
              <a:rPr lang="pt-BR" dirty="0">
                <a:solidFill>
                  <a:srgbClr val="FFFF00"/>
                </a:solidFill>
              </a:rPr>
              <a:t>propriedade extensiva</a:t>
            </a:r>
            <a:r>
              <a:rPr lang="pt-BR" dirty="0">
                <a:solidFill>
                  <a:schemeClr val="bg1"/>
                </a:solidFill>
              </a:rPr>
              <a:t>  - são as propriedades de um sistema que dependem da massa da amostra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rgbClr val="FFFF00"/>
                </a:solidFill>
              </a:rPr>
              <a:t>Calor</a:t>
            </a:r>
            <a:r>
              <a:rPr lang="pt-BR" dirty="0">
                <a:solidFill>
                  <a:schemeClr val="bg1"/>
                </a:solidFill>
              </a:rPr>
              <a:t> e o </a:t>
            </a:r>
            <a:r>
              <a:rPr lang="pt-BR" dirty="0">
                <a:solidFill>
                  <a:srgbClr val="FFFF00"/>
                </a:solidFill>
              </a:rPr>
              <a:t>trabalho</a:t>
            </a:r>
            <a:r>
              <a:rPr lang="pt-BR" dirty="0">
                <a:solidFill>
                  <a:schemeClr val="bg1"/>
                </a:solidFill>
              </a:rPr>
              <a:t> são maneiras equivalentes de alterar a  energia do sistema.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2627784" y="5589240"/>
                <a:ext cx="3729226" cy="8540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95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495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pt-BR" sz="495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495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495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495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pt-BR" sz="4950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5589240"/>
                <a:ext cx="3729226" cy="8540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42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196364" y="979298"/>
                <a:ext cx="3729226" cy="8540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95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495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pt-BR" sz="495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495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495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495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pt-BR" sz="4950" dirty="0"/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64" y="979298"/>
                <a:ext cx="3729226" cy="8540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tângulo 3"/>
          <p:cNvSpPr/>
          <p:nvPr/>
        </p:nvSpPr>
        <p:spPr>
          <a:xfrm>
            <a:off x="195066" y="1758703"/>
            <a:ext cx="8753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FFFF00"/>
                </a:solidFill>
              </a:rPr>
              <a:t>Sistema adiabático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Picture 2" descr="https://lh3.googleusercontent.com/MPQe0toBOkb3bCI2ulYsqZLt_pH3LMGRCNZgRbhj7EKwv7XeSg9D25BPkQCM_Ts-e_44h_buNNtGJHlOg85fj9HI7ZOdBtpCY4L_xKSaYB-J_-EbS8W8Vd9zmi6R_w-xIS0HvKNKST0ZmkfMIT3xEvv2DbzkdO0v0mpH_-4yCWC_czT68KB_Cg6-X_PrsMzS_yuZ9ZniLpWmgRpLO-0LpFtzIju485hmEXVhEE-7TFRrZ8zTN_5WgpsFyq87VMGbw5v8vhoqDIHGTJUCjBQUvh-4m5upSs9tz5limngPiUi4O8z6TgE10tOhQpfQXtcensooshdD6eNCgxWt59KqWsKL7S0DQNc_oElopSf2Ogcgg1EsPhyyruwU6PlKxInam_7HHY4V9jCaYGUigE_wsqci7GYvO6vu8ohUvjH7QDf389EzbWomE8iZ0corNsYWM3110xMsY0KxTtYjCQnFZU0EbvXEJRQGngFod4rVqec94XoXPmGqNeqZe8J2bxxhg2Zy-A49_4_lIm4zFja4UvyBlrVwM8yljhgiq3-404EuLC-hNY32CtkHi-bT9wnYt1rsftLBWaDfSG3kjKBIaAWP9J-P1k_LSEKesl7WSgGq2P76=w486-h863-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9" b="24430"/>
          <a:stretch/>
        </p:blipFill>
        <p:spPr bwMode="auto">
          <a:xfrm>
            <a:off x="161533" y="2219325"/>
            <a:ext cx="3471863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033261" y="2238920"/>
            <a:ext cx="472973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700" dirty="0">
                <a:solidFill>
                  <a:schemeClr val="bg1"/>
                </a:solidFill>
              </a:rPr>
              <a:t>E no caso de o sistema não ser adiabático? </a:t>
            </a:r>
          </a:p>
          <a:p>
            <a:endParaRPr lang="pt-BR" sz="2700" dirty="0">
              <a:solidFill>
                <a:schemeClr val="bg1"/>
              </a:solidFill>
            </a:endParaRPr>
          </a:p>
          <a:p>
            <a:r>
              <a:rPr lang="pt-BR" sz="2700" dirty="0">
                <a:solidFill>
                  <a:schemeClr val="bg1"/>
                </a:solidFill>
              </a:rPr>
              <a:t>De haver trocas de calor com a vizinhança?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7E5C8F7-5F46-4BDE-98D1-59A03FD6DCCB}"/>
              </a:ext>
            </a:extLst>
          </p:cNvPr>
          <p:cNvSpPr/>
          <p:nvPr/>
        </p:nvSpPr>
        <p:spPr>
          <a:xfrm>
            <a:off x="4211961" y="476672"/>
            <a:ext cx="4932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FFFF00"/>
                </a:solidFill>
              </a:rPr>
              <a:t>Adiabático</a:t>
            </a:r>
            <a:r>
              <a:rPr lang="pt-BR" dirty="0">
                <a:solidFill>
                  <a:schemeClr val="bg1"/>
                </a:solidFill>
              </a:rPr>
              <a:t> -¨</a:t>
            </a:r>
            <a:r>
              <a:rPr lang="pt-BR" i="1" dirty="0">
                <a:solidFill>
                  <a:schemeClr val="bg1"/>
                </a:solidFill>
              </a:rPr>
              <a:t>grego </a:t>
            </a:r>
            <a:r>
              <a:rPr lang="pt-BR" i="1" dirty="0" err="1">
                <a:solidFill>
                  <a:schemeClr val="bg1"/>
                </a:solidFill>
              </a:rPr>
              <a:t>adiabatos</a:t>
            </a:r>
            <a:r>
              <a:rPr lang="pt-BR" i="1" dirty="0">
                <a:solidFill>
                  <a:schemeClr val="bg1"/>
                </a:solidFill>
              </a:rPr>
              <a:t> (impenetrável), </a:t>
            </a:r>
          </a:p>
          <a:p>
            <a:r>
              <a:rPr lang="pt-BR" i="1" dirty="0">
                <a:solidFill>
                  <a:schemeClr val="bg1"/>
                </a:solidFill>
              </a:rPr>
              <a:t>sistema isolado de quaisquer trocas de calor ou matéria com um meio externo</a:t>
            </a:r>
            <a:r>
              <a:rPr lang="pt-BR" dirty="0">
                <a:solidFill>
                  <a:schemeClr val="bg1"/>
                </a:solidFill>
              </a:rPr>
              <a:t>¨.</a:t>
            </a:r>
          </a:p>
        </p:txBody>
      </p:sp>
    </p:spTree>
    <p:extLst>
      <p:ext uri="{BB962C8B-B14F-4D97-AF65-F5344CB8AC3E}">
        <p14:creationId xmlns:p14="http://schemas.microsoft.com/office/powerpoint/2010/main" val="217657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95066" y="1772816"/>
            <a:ext cx="875386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FFFF00"/>
                </a:solidFill>
              </a:rPr>
              <a:t>Energia interna</a:t>
            </a:r>
            <a:r>
              <a:rPr lang="pt-BR" sz="2000" dirty="0">
                <a:solidFill>
                  <a:schemeClr val="bg1"/>
                </a:solidFill>
              </a:rPr>
              <a:t>  - é a energia total de um sistema  sendo que é a soma de todas as energias cinéticas do sistema 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A </a:t>
            </a:r>
            <a:r>
              <a:rPr lang="pt-BR" sz="2000" dirty="0">
                <a:solidFill>
                  <a:srgbClr val="FFFF00"/>
                </a:solidFill>
              </a:rPr>
              <a:t>energia interna </a:t>
            </a:r>
            <a:r>
              <a:rPr lang="pt-BR" sz="2000" dirty="0">
                <a:solidFill>
                  <a:schemeClr val="bg1"/>
                </a:solidFill>
              </a:rPr>
              <a:t>é uma </a:t>
            </a:r>
            <a:r>
              <a:rPr lang="pt-BR" sz="2000" u="sng" dirty="0">
                <a:solidFill>
                  <a:srgbClr val="FFFF00"/>
                </a:solidFill>
              </a:rPr>
              <a:t>função de estado </a:t>
            </a:r>
            <a:r>
              <a:rPr lang="pt-BR" sz="2000" dirty="0">
                <a:solidFill>
                  <a:schemeClr val="bg1"/>
                </a:solidFill>
              </a:rPr>
              <a:t>pois depende do estado em que o sistema está e não da forma como o sistema chegou até esse estado </a:t>
            </a:r>
          </a:p>
          <a:p>
            <a:endParaRPr lang="pt-BR" sz="2000" dirty="0"/>
          </a:p>
          <a:p>
            <a:r>
              <a:rPr lang="pt-BR" sz="2000" dirty="0">
                <a:solidFill>
                  <a:schemeClr val="bg1"/>
                </a:solidFill>
              </a:rPr>
              <a:t>Que a </a:t>
            </a:r>
            <a:r>
              <a:rPr lang="pt-BR" sz="2000" dirty="0">
                <a:solidFill>
                  <a:srgbClr val="FFFF00"/>
                </a:solidFill>
              </a:rPr>
              <a:t>alteração</a:t>
            </a:r>
            <a:r>
              <a:rPr lang="pt-BR" sz="2000" dirty="0">
                <a:solidFill>
                  <a:schemeClr val="bg1"/>
                </a:solidFill>
              </a:rPr>
              <a:t> de qualquer </a:t>
            </a:r>
            <a:r>
              <a:rPr lang="pt-BR" sz="2000" u="sng" dirty="0">
                <a:solidFill>
                  <a:srgbClr val="FFFF00"/>
                </a:solidFill>
              </a:rPr>
              <a:t>variável do estado </a:t>
            </a:r>
            <a:r>
              <a:rPr lang="pt-BR" sz="2000" dirty="0">
                <a:solidFill>
                  <a:schemeClr val="bg1"/>
                </a:solidFill>
              </a:rPr>
              <a:t>(P,T,V) faz com que ocorra uma </a:t>
            </a:r>
            <a:r>
              <a:rPr lang="pt-BR" sz="2000" dirty="0">
                <a:solidFill>
                  <a:srgbClr val="FFFF00"/>
                </a:solidFill>
              </a:rPr>
              <a:t>variação da energia interna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A energia interna é uma </a:t>
            </a:r>
            <a:r>
              <a:rPr lang="pt-BR" sz="2000" dirty="0">
                <a:solidFill>
                  <a:srgbClr val="FFFF00"/>
                </a:solidFill>
              </a:rPr>
              <a:t>propriedade extensiva</a:t>
            </a:r>
            <a:r>
              <a:rPr lang="pt-BR" sz="2000" dirty="0">
                <a:solidFill>
                  <a:schemeClr val="bg1"/>
                </a:solidFill>
              </a:rPr>
              <a:t>  - são as propriedades de um sistema que dependem da massa da amostra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rgbClr val="FFFF00"/>
                </a:solidFill>
              </a:rPr>
              <a:t>Calor</a:t>
            </a:r>
            <a:r>
              <a:rPr lang="pt-BR" sz="2000" dirty="0">
                <a:solidFill>
                  <a:schemeClr val="bg1"/>
                </a:solidFill>
              </a:rPr>
              <a:t> e o </a:t>
            </a:r>
            <a:r>
              <a:rPr lang="pt-BR" sz="2000" dirty="0">
                <a:solidFill>
                  <a:srgbClr val="FFFF00"/>
                </a:solidFill>
              </a:rPr>
              <a:t>trabalho</a:t>
            </a:r>
            <a:r>
              <a:rPr lang="pt-BR" sz="2000" dirty="0">
                <a:solidFill>
                  <a:schemeClr val="bg1"/>
                </a:solidFill>
              </a:rPr>
              <a:t> são maneiras equivalentes de alterar a  energia do sistema.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96E2C02-9016-4ADF-910D-D66A34AEA318}"/>
              </a:ext>
            </a:extLst>
          </p:cNvPr>
          <p:cNvSpPr txBox="1"/>
          <p:nvPr/>
        </p:nvSpPr>
        <p:spPr>
          <a:xfrm>
            <a:off x="1331640" y="412695"/>
            <a:ext cx="2020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i="1" dirty="0">
                <a:solidFill>
                  <a:srgbClr val="FFFF00"/>
                </a:solidFill>
              </a:rPr>
              <a:t>Resumo </a:t>
            </a:r>
          </a:p>
        </p:txBody>
      </p:sp>
      <p:pic>
        <p:nvPicPr>
          <p:cNvPr id="4" name="Picture 4" descr="http://image.slidesharecdn.com/qsrc1ecqayrkbvqoncu0-signature-016162306cab773303228479b063befdf29baf20ea52f9a91b002e88ad5a07bd-poli-151129105602-lva1-app6892/95/thermochemistry-1-638.jpg?cb=1448794643">
            <a:extLst>
              <a:ext uri="{FF2B5EF4-FFF2-40B4-BE49-F238E27FC236}">
                <a16:creationId xmlns:a16="http://schemas.microsoft.com/office/drawing/2014/main" id="{089AEACF-E6DF-4FE3-B578-AEFD656F8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t="16069" r="8734" b="393"/>
          <a:stretch/>
        </p:blipFill>
        <p:spPr bwMode="auto">
          <a:xfrm>
            <a:off x="23378" y="210800"/>
            <a:ext cx="1461693" cy="1111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7009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857250" y="0"/>
            <a:ext cx="7429500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Energia</a:t>
            </a:r>
            <a:endParaRPr lang="en-C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128" name="Subtítulo 2"/>
          <p:cNvSpPr txBox="1">
            <a:spLocks/>
          </p:cNvSpPr>
          <p:nvPr/>
        </p:nvSpPr>
        <p:spPr bwMode="auto">
          <a:xfrm>
            <a:off x="827584" y="6072188"/>
            <a:ext cx="27860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3200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pt-BR" altLang="pt-BR" sz="3200" b="1" dirty="0">
                <a:solidFill>
                  <a:schemeClr val="bg1"/>
                </a:solidFill>
                <a:latin typeface="Calibri" pitchFamily="34" charset="0"/>
              </a:rPr>
              <a:t>E  = q</a:t>
            </a:r>
            <a:r>
              <a:rPr lang="pt-BR" altLang="pt-BR" sz="3200" b="1" baseline="-25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sz="3200" b="1" dirty="0">
                <a:solidFill>
                  <a:schemeClr val="bg1"/>
                </a:solidFill>
                <a:latin typeface="Calibri" pitchFamily="34" charset="0"/>
              </a:rPr>
              <a:t>  +  w</a:t>
            </a:r>
            <a:endParaRPr lang="en-CA" altLang="pt-BR" sz="3200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129" name="Subtítulo 2"/>
          <p:cNvSpPr txBox="1">
            <a:spLocks/>
          </p:cNvSpPr>
          <p:nvPr/>
        </p:nvSpPr>
        <p:spPr bwMode="auto">
          <a:xfrm>
            <a:off x="4355976" y="6143625"/>
            <a:ext cx="142875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Calibri" pitchFamily="34" charset="0"/>
              </a:rPr>
              <a:t>q  =  calor</a:t>
            </a:r>
            <a:endParaRPr lang="en-CA" altLang="pt-BR" sz="2400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 bwMode="auto">
          <a:xfrm>
            <a:off x="6300192" y="6143625"/>
            <a:ext cx="1928813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pt-BR" sz="2400" b="1" dirty="0">
                <a:solidFill>
                  <a:schemeClr val="bg1"/>
                </a:solidFill>
                <a:latin typeface="Calibri" pitchFamily="34" charset="0"/>
              </a:rPr>
              <a:t>w  =  trabalho</a:t>
            </a:r>
            <a:endParaRPr lang="en-CA" sz="2400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 bwMode="auto">
          <a:xfrm>
            <a:off x="6786563" y="3000375"/>
            <a:ext cx="1928812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pt-BR" sz="2400" b="1" dirty="0">
                <a:solidFill>
                  <a:schemeClr val="bg1"/>
                </a:solidFill>
                <a:latin typeface="Calibri" pitchFamily="34" charset="0"/>
              </a:rPr>
              <a:t>w  =  F  x  d</a:t>
            </a:r>
            <a:endParaRPr lang="en-CA" sz="2400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" name="STEAM ENGINE made of GLAS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780329"/>
            <a:ext cx="9036496" cy="5083029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323528" y="188640"/>
            <a:ext cx="350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i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19143" y="86768"/>
            <a:ext cx="350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i="1" dirty="0">
                <a:solidFill>
                  <a:srgbClr val="FFFF00"/>
                </a:solidFill>
              </a:rPr>
              <a:t>Energia </a:t>
            </a:r>
          </a:p>
        </p:txBody>
      </p:sp>
    </p:spTree>
    <p:extLst>
      <p:ext uri="{BB962C8B-B14F-4D97-AF65-F5344CB8AC3E}">
        <p14:creationId xmlns:p14="http://schemas.microsoft.com/office/powerpoint/2010/main" val="138327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35435" y="2012389"/>
            <a:ext cx="72756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chemeClr val="bg1"/>
                </a:solidFill>
              </a:rPr>
              <a:t>Quando um objecto é </a:t>
            </a:r>
            <a:r>
              <a:rPr lang="pt-PT" sz="2400" b="1" dirty="0">
                <a:solidFill>
                  <a:srgbClr val="FFC000"/>
                </a:solidFill>
              </a:rPr>
              <a:t>aquecido</a:t>
            </a:r>
            <a:r>
              <a:rPr lang="pt-PT" sz="2400" b="1" dirty="0">
                <a:solidFill>
                  <a:schemeClr val="bg1"/>
                </a:solidFill>
              </a:rPr>
              <a:t> ou </a:t>
            </a:r>
            <a:r>
              <a:rPr lang="pt-PT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resfriado</a:t>
            </a:r>
            <a:r>
              <a:rPr lang="pt-PT" sz="2400" b="1" dirty="0">
                <a:solidFill>
                  <a:schemeClr val="bg1"/>
                </a:solidFill>
              </a:rPr>
              <a:t> a quantidade de calor de energia transferida depende de 3 factores: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pt-PT" sz="2400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t-PT" sz="2400" b="1" dirty="0">
                <a:solidFill>
                  <a:schemeClr val="bg1"/>
                </a:solidFill>
              </a:rPr>
              <a:t>Quantidade de material. </a:t>
            </a:r>
          </a:p>
          <a:p>
            <a:pPr marL="342900" indent="-342900">
              <a:buFont typeface="+mj-lt"/>
              <a:buAutoNum type="arabicPeriod"/>
            </a:pPr>
            <a:endParaRPr lang="pt-PT" sz="2400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t-PT" sz="2400" b="1" dirty="0">
                <a:solidFill>
                  <a:schemeClr val="bg1"/>
                </a:solidFill>
              </a:rPr>
              <a:t>Magnitude da variação de temperatura.</a:t>
            </a:r>
          </a:p>
          <a:p>
            <a:pPr marL="342900" indent="-342900">
              <a:buFont typeface="+mj-lt"/>
              <a:buAutoNum type="arabicPeriod"/>
            </a:pPr>
            <a:endParaRPr lang="pt-PT" sz="2400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t-PT" sz="2400" b="1" dirty="0">
                <a:solidFill>
                  <a:schemeClr val="bg1"/>
                </a:solidFill>
              </a:rPr>
              <a:t>A identidade,  incluindo a fase (g, l, </a:t>
            </a:r>
            <a:r>
              <a:rPr lang="pt-PT" sz="2400" b="1" dirty="0" err="1">
                <a:solidFill>
                  <a:schemeClr val="bg1"/>
                </a:solidFill>
              </a:rPr>
              <a:t>aq</a:t>
            </a:r>
            <a:r>
              <a:rPr lang="pt-PT" sz="2400" b="1" dirty="0">
                <a:solidFill>
                  <a:schemeClr val="bg1"/>
                </a:solidFill>
              </a:rPr>
              <a:t>, s) do material que ganha ou perde energia</a:t>
            </a:r>
            <a:endParaRPr lang="pt-PT" sz="2400" dirty="0">
              <a:solidFill>
                <a:schemeClr val="bg1"/>
              </a:solidFill>
            </a:endParaRPr>
          </a:p>
          <a:p>
            <a:r>
              <a:rPr lang="pt-PT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Picture 2" descr="Resultado de imagem para thermodynamic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6" b="33328"/>
          <a:stretch/>
        </p:blipFill>
        <p:spPr bwMode="auto">
          <a:xfrm>
            <a:off x="0" y="857250"/>
            <a:ext cx="3315458" cy="10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36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714500" y="0"/>
            <a:ext cx="6286500" cy="928688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Capacidade calorífica específica (C) </a:t>
            </a:r>
            <a:endParaRPr lang="en-C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55995" y="1556792"/>
            <a:ext cx="766834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chemeClr val="bg1"/>
                </a:solidFill>
              </a:rPr>
              <a:t>É definida como a energia transferida na forma de calor necessária para </a:t>
            </a:r>
            <a:r>
              <a:rPr lang="pt-PT" sz="2800" b="1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elevar a temperatura de 1 grama de uma substancia em 1 kelvin</a:t>
            </a:r>
            <a:r>
              <a:rPr lang="pt-PT" sz="2800" b="1" dirty="0">
                <a:solidFill>
                  <a:schemeClr val="bg1"/>
                </a:solidFill>
              </a:rPr>
              <a:t>.  </a:t>
            </a:r>
            <a:r>
              <a:rPr lang="pt-PT" sz="2400" b="1" dirty="0">
                <a:solidFill>
                  <a:schemeClr val="bg1"/>
                </a:solidFill>
              </a:rPr>
              <a:t>J.g</a:t>
            </a:r>
            <a:r>
              <a:rPr lang="pt-PT" sz="2400" b="1" baseline="30000" dirty="0">
                <a:solidFill>
                  <a:schemeClr val="bg1"/>
                </a:solidFill>
              </a:rPr>
              <a:t>-1</a:t>
            </a:r>
            <a:r>
              <a:rPr lang="pt-PT" sz="2400" b="1" dirty="0">
                <a:solidFill>
                  <a:schemeClr val="bg1"/>
                </a:solidFill>
              </a:rPr>
              <a:t>.K</a:t>
            </a:r>
            <a:endParaRPr lang="pt-PT" sz="2400" dirty="0">
              <a:solidFill>
                <a:schemeClr val="bg1"/>
              </a:solidFill>
            </a:endParaRPr>
          </a:p>
          <a:p>
            <a:r>
              <a:rPr lang="pt-PT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408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428875" y="857250"/>
            <a:ext cx="4714875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pt-BR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Sistema, Vizinhança e Universo</a:t>
            </a:r>
            <a:endParaRPr lang="en-CA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 bwMode="auto">
          <a:xfrm>
            <a:off x="1493659" y="1553766"/>
            <a:ext cx="4607719" cy="58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100" b="1" dirty="0">
                <a:solidFill>
                  <a:schemeClr val="bg1"/>
                </a:solidFill>
              </a:rPr>
              <a:t>Sistema: parte do universo em estudo</a:t>
            </a:r>
            <a:endParaRPr lang="en-CA" sz="2100" b="1" baseline="-25000" dirty="0">
              <a:solidFill>
                <a:schemeClr val="bg1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1493658" y="1982391"/>
            <a:ext cx="3000375" cy="58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100" b="1" dirty="0">
                <a:solidFill>
                  <a:schemeClr val="bg1"/>
                </a:solidFill>
              </a:rPr>
              <a:t>Vizinhança: o restante</a:t>
            </a:r>
            <a:endParaRPr lang="en-CA" sz="2100" b="1" baseline="-25000" dirty="0">
              <a:solidFill>
                <a:schemeClr val="bg1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447433" y="3575386"/>
            <a:ext cx="5572125" cy="58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i="1" u="sng" dirty="0">
                <a:solidFill>
                  <a:schemeClr val="bg1"/>
                </a:solidFill>
              </a:rPr>
              <a:t>Um sistema pode ser aberto, fechado ou isolado:</a:t>
            </a:r>
            <a:endParaRPr lang="en-CA" i="1" u="sng" baseline="-25000" dirty="0">
              <a:solidFill>
                <a:schemeClr val="bg1"/>
              </a:solidFill>
            </a:endParaRPr>
          </a:p>
        </p:txBody>
      </p:sp>
      <p:pic>
        <p:nvPicPr>
          <p:cNvPr id="6150" name="Imagem 5" descr="BoilingWate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47" y="4239753"/>
            <a:ext cx="129659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221" y="4071875"/>
            <a:ext cx="1533525" cy="186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Imagem 7" descr="GARRAFA TERMIC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1" t="12097" r="12903" b="10484"/>
          <a:stretch>
            <a:fillRect/>
          </a:stretch>
        </p:blipFill>
        <p:spPr bwMode="auto">
          <a:xfrm>
            <a:off x="4572948" y="4218322"/>
            <a:ext cx="107156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 bwMode="auto">
          <a:xfrm>
            <a:off x="661747" y="5872082"/>
            <a:ext cx="5572125" cy="58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dirty="0">
                <a:solidFill>
                  <a:schemeClr val="bg1"/>
                </a:solidFill>
              </a:rPr>
              <a:t>       Aberto                        Fechado                     Isolado</a:t>
            </a:r>
            <a:endParaRPr lang="en-CA" baseline="-25000" dirty="0">
              <a:solidFill>
                <a:schemeClr val="bg1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 bwMode="auto">
          <a:xfrm>
            <a:off x="1493659" y="2411016"/>
            <a:ext cx="4607719" cy="58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100" b="1" dirty="0">
                <a:solidFill>
                  <a:schemeClr val="bg1"/>
                </a:solidFill>
              </a:rPr>
              <a:t>Universo: Sistema + Vizinhança</a:t>
            </a:r>
            <a:endParaRPr lang="en-CA" sz="2100" b="1" baseline="-25000" dirty="0">
              <a:solidFill>
                <a:schemeClr val="bg1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2565222" y="2786064"/>
            <a:ext cx="3268265" cy="58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100" b="1" dirty="0" err="1">
                <a:solidFill>
                  <a:schemeClr val="bg1"/>
                </a:solidFill>
              </a:rPr>
              <a:t>E</a:t>
            </a:r>
            <a:r>
              <a:rPr lang="pt-BR" sz="2100" b="1" baseline="-25000" dirty="0" err="1">
                <a:solidFill>
                  <a:schemeClr val="bg1"/>
                </a:solidFill>
              </a:rPr>
              <a:t>universo</a:t>
            </a:r>
            <a:r>
              <a:rPr lang="pt-BR" sz="2100" b="1" dirty="0">
                <a:solidFill>
                  <a:schemeClr val="bg1"/>
                </a:solidFill>
              </a:rPr>
              <a:t> = </a:t>
            </a:r>
            <a:r>
              <a:rPr lang="pt-BR" sz="2100" b="1" dirty="0" err="1">
                <a:solidFill>
                  <a:schemeClr val="bg1"/>
                </a:solidFill>
              </a:rPr>
              <a:t>E</a:t>
            </a:r>
            <a:r>
              <a:rPr lang="pt-BR" sz="2100" b="1" baseline="-25000" dirty="0" err="1">
                <a:solidFill>
                  <a:schemeClr val="bg1"/>
                </a:solidFill>
              </a:rPr>
              <a:t>sistema</a:t>
            </a:r>
            <a:r>
              <a:rPr lang="pt-BR" sz="2100" b="1" dirty="0">
                <a:solidFill>
                  <a:schemeClr val="bg1"/>
                </a:solidFill>
              </a:rPr>
              <a:t> + </a:t>
            </a:r>
            <a:r>
              <a:rPr lang="pt-BR" sz="2100" b="1" dirty="0" err="1">
                <a:solidFill>
                  <a:schemeClr val="bg1"/>
                </a:solidFill>
              </a:rPr>
              <a:t>E</a:t>
            </a:r>
            <a:r>
              <a:rPr lang="pt-BR" sz="2100" b="1" baseline="-25000" dirty="0" err="1">
                <a:solidFill>
                  <a:schemeClr val="bg1"/>
                </a:solidFill>
              </a:rPr>
              <a:t>vizinhança</a:t>
            </a:r>
            <a:endParaRPr lang="en-CA" sz="2100" b="1" baseline="-25000" dirty="0">
              <a:solidFill>
                <a:schemeClr val="bg1"/>
              </a:solidFill>
            </a:endParaRPr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495" y="528446"/>
            <a:ext cx="2605980" cy="447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1545952" y="469823"/>
            <a:ext cx="26257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000" b="1" i="1" dirty="0">
                <a:solidFill>
                  <a:srgbClr val="FFFF00"/>
                </a:solidFill>
              </a:rPr>
              <a:t>Energia </a:t>
            </a:r>
          </a:p>
        </p:txBody>
      </p:sp>
      <p:pic>
        <p:nvPicPr>
          <p:cNvPr id="14" name="Picture 4" descr="http://image.slidesharecdn.com/qsrc1ecqayrkbvqoncu0-signature-016162306cab773303228479b063befdf29baf20ea52f9a91b002e88ad5a07bd-poli-151129105602-lva1-app6892/95/thermochemistry-1-638.jpg?cb=1448794643">
            <a:extLst>
              <a:ext uri="{FF2B5EF4-FFF2-40B4-BE49-F238E27FC236}">
                <a16:creationId xmlns:a16="http://schemas.microsoft.com/office/drawing/2014/main" id="{84AE2079-0862-4283-8F84-516336827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t="16069" r="8734" b="393"/>
          <a:stretch/>
        </p:blipFill>
        <p:spPr bwMode="auto">
          <a:xfrm>
            <a:off x="23378" y="210800"/>
            <a:ext cx="1461693" cy="1111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4343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714500" y="0"/>
            <a:ext cx="6286500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Capacidade calorífica específica</a:t>
            </a:r>
            <a:endParaRPr lang="en-C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 bwMode="auto">
          <a:xfrm>
            <a:off x="1001837" y="836712"/>
            <a:ext cx="7386587" cy="1042987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	Definição</a:t>
            </a:r>
            <a:r>
              <a:rPr lang="pt-BR" sz="2800" dirty="0">
                <a:solidFill>
                  <a:schemeClr val="bg1"/>
                </a:solidFill>
                <a:latin typeface="Calibri" pitchFamily="34" charset="0"/>
              </a:rPr>
              <a:t>: energia requerida como calor para aumentar em 1 Kelvin 1 g da substância (J/g K)</a:t>
            </a:r>
            <a:endParaRPr lang="en-CA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"/>
          <a:stretch/>
        </p:blipFill>
        <p:spPr bwMode="auto">
          <a:xfrm>
            <a:off x="899592" y="1933220"/>
            <a:ext cx="6754835" cy="477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665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mcdonalds.com.au/sites/mcdonalds.com.au/files/hero_pdt_apple_pi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19" y="719513"/>
            <a:ext cx="6667500" cy="2886076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-media-cache-ak0.pinimg.com/736x/af/a3/b5/afa3b5dc8d83b03589d072851be7f8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50388"/>
            <a:ext cx="2592288" cy="2073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403648" y="-32586"/>
            <a:ext cx="6286500" cy="928688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Capacidade calorífica específica (C) </a:t>
            </a:r>
            <a:endParaRPr lang="en-C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Resultado de imagem para croissant  chocolat">
            <a:extLst>
              <a:ext uri="{FF2B5EF4-FFF2-40B4-BE49-F238E27FC236}">
                <a16:creationId xmlns:a16="http://schemas.microsoft.com/office/drawing/2014/main" id="{20161E70-C598-4C8E-B5E3-B093326C2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03" y="3447201"/>
            <a:ext cx="3573607" cy="2680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365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714500" y="0"/>
            <a:ext cx="6286500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Troca de calor</a:t>
            </a:r>
            <a:endParaRPr lang="en-C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ítulo 1"/>
              <p:cNvSpPr txBox="1">
                <a:spLocks/>
              </p:cNvSpPr>
              <p:nvPr/>
            </p:nvSpPr>
            <p:spPr>
              <a:xfrm>
                <a:off x="1331640" y="928210"/>
                <a:ext cx="6286500" cy="92868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anchor="ctr">
                <a:normAutofit/>
              </a:bodyPr>
              <a:lstStyle/>
              <a:p>
                <a:pPr algn="ctr" fontAlgn="auto"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4400" b="1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+mj-ea"/>
                          <a:cs typeface="+mj-cs"/>
                        </a:rPr>
                        <m:t>𝒒</m:t>
                      </m:r>
                      <m:r>
                        <a:rPr lang="pt-PT" sz="4400" b="1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+mj-ea"/>
                          <a:cs typeface="+mj-cs"/>
                        </a:rPr>
                        <m:t>=</m:t>
                      </m:r>
                      <m:r>
                        <a:rPr lang="pt-PT" sz="4400" b="1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+mj-ea"/>
                          <a:cs typeface="+mj-cs"/>
                        </a:rPr>
                        <m:t>𝒄</m:t>
                      </m:r>
                      <m:r>
                        <a:rPr lang="pt-PT" sz="4400" b="1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  <a:cs typeface="+mj-cs"/>
                        </a:rPr>
                        <m:t>×</m:t>
                      </m:r>
                      <m:r>
                        <a:rPr lang="pt-PT" sz="4400" b="1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  <a:cs typeface="+mj-cs"/>
                        </a:rPr>
                        <m:t>𝒎</m:t>
                      </m:r>
                      <m:r>
                        <a:rPr lang="pt-PT" sz="4400" b="1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  <a:cs typeface="+mj-cs"/>
                        </a:rPr>
                        <m:t>×∆</m:t>
                      </m:r>
                      <m:r>
                        <a:rPr lang="pt-PT" sz="4400" b="1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  <a:cs typeface="+mj-cs"/>
                        </a:rPr>
                        <m:t>𝑻</m:t>
                      </m:r>
                    </m:oMath>
                  </m:oMathPara>
                </a14:m>
                <a:endParaRPr lang="en-CA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5" name="Títu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928210"/>
                <a:ext cx="6286500" cy="92868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ixaDeTexto 1"/>
          <p:cNvSpPr txBox="1"/>
          <p:nvPr/>
        </p:nvSpPr>
        <p:spPr>
          <a:xfrm>
            <a:off x="1475656" y="2492896"/>
            <a:ext cx="522053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b="1" dirty="0">
                <a:solidFill>
                  <a:schemeClr val="bg1"/>
                </a:solidFill>
              </a:rPr>
              <a:t>q </a:t>
            </a:r>
            <a:r>
              <a:rPr lang="pt-PT" sz="3200" dirty="0">
                <a:solidFill>
                  <a:schemeClr val="bg1"/>
                </a:solidFill>
              </a:rPr>
              <a:t>– calor</a:t>
            </a:r>
          </a:p>
          <a:p>
            <a:r>
              <a:rPr lang="pt-PT" sz="3200" b="1" dirty="0">
                <a:solidFill>
                  <a:schemeClr val="bg1"/>
                </a:solidFill>
              </a:rPr>
              <a:t>c </a:t>
            </a:r>
            <a:r>
              <a:rPr lang="pt-PT" sz="3200" dirty="0">
                <a:solidFill>
                  <a:schemeClr val="bg1"/>
                </a:solidFill>
              </a:rPr>
              <a:t>– capacidade calorifica </a:t>
            </a:r>
          </a:p>
          <a:p>
            <a:r>
              <a:rPr lang="pt-PT" sz="3200" b="1" dirty="0">
                <a:solidFill>
                  <a:schemeClr val="bg1"/>
                </a:solidFill>
              </a:rPr>
              <a:t>m</a:t>
            </a:r>
            <a:r>
              <a:rPr lang="pt-PT" sz="3200" dirty="0">
                <a:solidFill>
                  <a:schemeClr val="bg1"/>
                </a:solidFill>
              </a:rPr>
              <a:t> –massa</a:t>
            </a:r>
          </a:p>
          <a:p>
            <a:r>
              <a:rPr lang="pt-PT" sz="3200" b="1" dirty="0">
                <a:solidFill>
                  <a:schemeClr val="bg1"/>
                </a:solidFill>
                <a:sym typeface="Symbol"/>
              </a:rPr>
              <a:t>T </a:t>
            </a:r>
            <a:r>
              <a:rPr lang="pt-PT" sz="3200" dirty="0">
                <a:solidFill>
                  <a:schemeClr val="bg1"/>
                </a:solidFill>
                <a:sym typeface="Symbol"/>
              </a:rPr>
              <a:t>– variação de temperatura </a:t>
            </a:r>
            <a:endParaRPr lang="pt-PT" sz="3200" dirty="0">
              <a:solidFill>
                <a:schemeClr val="bg1"/>
              </a:solidFill>
            </a:endParaRPr>
          </a:p>
          <a:p>
            <a:r>
              <a:rPr lang="pt-PT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331640" y="49161"/>
            <a:ext cx="6286500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Capacidade calorífica</a:t>
            </a:r>
            <a:endParaRPr lang="en-C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8738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5994" y="1556792"/>
            <a:ext cx="79044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FFFF00"/>
                </a:solidFill>
              </a:rPr>
              <a:t>EXEMPLO: </a:t>
            </a:r>
            <a:r>
              <a:rPr lang="pt-PT" sz="2400" b="1" dirty="0">
                <a:solidFill>
                  <a:schemeClr val="bg1"/>
                </a:solidFill>
              </a:rPr>
              <a:t>Quanta energia deve ser transferida para elevar a temperatura de uma xicara (250 ml) com café de 20,5 </a:t>
            </a:r>
            <a:r>
              <a:rPr lang="pt-PT" sz="2400" b="1" dirty="0" err="1">
                <a:solidFill>
                  <a:schemeClr val="bg1"/>
                </a:solidFill>
              </a:rPr>
              <a:t>ºC</a:t>
            </a:r>
            <a:r>
              <a:rPr lang="pt-PT" sz="2400" b="1" dirty="0">
                <a:solidFill>
                  <a:schemeClr val="bg1"/>
                </a:solidFill>
              </a:rPr>
              <a:t> para 95,6 </a:t>
            </a:r>
            <a:r>
              <a:rPr lang="pt-PT" sz="2400" b="1" dirty="0" err="1">
                <a:solidFill>
                  <a:schemeClr val="bg1"/>
                </a:solidFill>
              </a:rPr>
              <a:t>ºC</a:t>
            </a:r>
            <a:r>
              <a:rPr lang="pt-PT" sz="2400" b="1" dirty="0">
                <a:solidFill>
                  <a:schemeClr val="bg1"/>
                </a:solidFill>
              </a:rPr>
              <a:t>. Suponha que a água e o café possuem a mesma densidade (1 g/ml) e a mesma capacidade calorifica (4,184 J.g</a:t>
            </a:r>
            <a:r>
              <a:rPr lang="pt-PT" sz="2400" b="1" baseline="30000" dirty="0">
                <a:solidFill>
                  <a:schemeClr val="bg1"/>
                </a:solidFill>
              </a:rPr>
              <a:t>-1</a:t>
            </a:r>
            <a:r>
              <a:rPr lang="pt-PT" sz="2400" b="1" dirty="0">
                <a:solidFill>
                  <a:schemeClr val="bg1"/>
                </a:solidFill>
              </a:rPr>
              <a:t>.K)</a:t>
            </a:r>
            <a:endParaRPr lang="pt-PT" sz="2400" dirty="0">
              <a:solidFill>
                <a:schemeClr val="bg1"/>
              </a:solidFill>
            </a:endParaRPr>
          </a:p>
          <a:p>
            <a:endParaRPr lang="pt-PT" sz="2400" dirty="0">
              <a:solidFill>
                <a:schemeClr val="bg1"/>
              </a:solidFill>
            </a:endParaRPr>
          </a:p>
          <a:p>
            <a:r>
              <a:rPr lang="pt-PT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1403648" y="-32586"/>
            <a:ext cx="6286500" cy="928688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Capacidade calorífica específica (C) </a:t>
            </a:r>
            <a:endParaRPr lang="en-C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6598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714500" y="0"/>
            <a:ext cx="6286500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Troca de calor</a:t>
            </a:r>
            <a:endParaRPr lang="en-C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 bwMode="auto">
          <a:xfrm>
            <a:off x="4572000" y="1654404"/>
            <a:ext cx="4320481" cy="2932359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rgbClr val="0070C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457200" indent="-457200" algn="just">
              <a:spcBef>
                <a:spcPct val="20000"/>
              </a:spcBef>
              <a:buFontTx/>
              <a:buChar char="-"/>
              <a:defRPr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55 g metal</a:t>
            </a:r>
          </a:p>
          <a:p>
            <a:pPr marL="457200" indent="-457200" algn="just">
              <a:spcBef>
                <a:spcPct val="20000"/>
              </a:spcBef>
              <a:buFontTx/>
              <a:buChar char="-"/>
              <a:defRPr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225 g H</a:t>
            </a:r>
            <a:r>
              <a:rPr lang="pt-BR" sz="2800" b="1" baseline="-25000" dirty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O </a:t>
            </a:r>
          </a:p>
          <a:p>
            <a:pPr algn="just">
              <a:spcBef>
                <a:spcPct val="20000"/>
              </a:spcBef>
              <a:defRPr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     (c</a:t>
            </a:r>
            <a:r>
              <a:rPr lang="pt-BR" sz="2800" b="1" baseline="-25000" dirty="0">
                <a:solidFill>
                  <a:schemeClr val="bg1"/>
                </a:solidFill>
                <a:latin typeface="Calibri" pitchFamily="34" charset="0"/>
              </a:rPr>
              <a:t>H2O</a:t>
            </a: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 = 4,184 J / g K</a:t>
            </a:r>
          </a:p>
          <a:p>
            <a:pPr marL="457200" indent="-457200" algn="just">
              <a:spcBef>
                <a:spcPct val="20000"/>
              </a:spcBef>
              <a:buFontTx/>
              <a:buChar char="-"/>
              <a:defRPr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t</a:t>
            </a:r>
            <a:r>
              <a:rPr lang="pt-BR" sz="2800" b="1" baseline="-25000" dirty="0">
                <a:solidFill>
                  <a:schemeClr val="bg1"/>
                </a:solidFill>
                <a:latin typeface="Calibri" pitchFamily="34" charset="0"/>
              </a:rPr>
              <a:t>i</a:t>
            </a: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 = 21</a:t>
            </a:r>
            <a:r>
              <a:rPr lang="pt-BR" sz="2800" b="1" baseline="30000" dirty="0">
                <a:solidFill>
                  <a:schemeClr val="bg1"/>
                </a:solidFill>
                <a:latin typeface="Calibri" pitchFamily="34" charset="0"/>
              </a:rPr>
              <a:t>o</a:t>
            </a: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C         t</a:t>
            </a:r>
            <a:r>
              <a:rPr lang="pt-BR" sz="2800" b="1" baseline="-25000" dirty="0">
                <a:solidFill>
                  <a:schemeClr val="bg1"/>
                </a:solidFill>
                <a:latin typeface="Calibri" pitchFamily="34" charset="0"/>
              </a:rPr>
              <a:t>f</a:t>
            </a: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 = 23.1</a:t>
            </a:r>
            <a:r>
              <a:rPr lang="pt-BR" sz="2800" b="1" baseline="30000" dirty="0">
                <a:solidFill>
                  <a:schemeClr val="bg1"/>
                </a:solidFill>
                <a:latin typeface="Calibri" pitchFamily="34" charset="0"/>
              </a:rPr>
              <a:t>o</a:t>
            </a: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C</a:t>
            </a:r>
          </a:p>
          <a:p>
            <a:pPr marL="457200" indent="-457200" algn="just">
              <a:spcBef>
                <a:spcPct val="20000"/>
              </a:spcBef>
              <a:buFontTx/>
              <a:buChar char="-"/>
              <a:defRPr/>
            </a:pPr>
            <a:r>
              <a:rPr lang="pt-BR" sz="2800" b="1" dirty="0" err="1">
                <a:solidFill>
                  <a:schemeClr val="bg1"/>
                </a:solidFill>
                <a:latin typeface="Calibri" pitchFamily="34" charset="0"/>
              </a:rPr>
              <a:t>c</a:t>
            </a:r>
            <a:r>
              <a:rPr lang="pt-BR" sz="2800" b="1" baseline="-25000" dirty="0" err="1">
                <a:solidFill>
                  <a:schemeClr val="bg1"/>
                </a:solidFill>
                <a:latin typeface="Calibri" pitchFamily="34" charset="0"/>
              </a:rPr>
              <a:t>metal</a:t>
            </a: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 = ???</a:t>
            </a:r>
          </a:p>
          <a:p>
            <a:pPr marL="457200" indent="-457200" algn="just">
              <a:spcBef>
                <a:spcPct val="20000"/>
              </a:spcBef>
              <a:buFontTx/>
              <a:buChar char="-"/>
              <a:defRPr/>
            </a:pPr>
            <a:endParaRPr lang="en-CA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35496" y="116632"/>
            <a:ext cx="4392488" cy="6645629"/>
            <a:chOff x="35496" y="116632"/>
            <a:chExt cx="4392488" cy="6645629"/>
          </a:xfrm>
        </p:grpSpPr>
        <p:grpSp>
          <p:nvGrpSpPr>
            <p:cNvPr id="5" name="Grupo 4"/>
            <p:cNvGrpSpPr/>
            <p:nvPr/>
          </p:nvGrpSpPr>
          <p:grpSpPr>
            <a:xfrm>
              <a:off x="35496" y="116632"/>
              <a:ext cx="4392488" cy="6645629"/>
              <a:chOff x="35496" y="116632"/>
              <a:chExt cx="4392488" cy="6645629"/>
            </a:xfrm>
          </p:grpSpPr>
          <p:pic>
            <p:nvPicPr>
              <p:cNvPr id="6553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116632"/>
                <a:ext cx="4392488" cy="66456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ectângulo 1"/>
              <p:cNvSpPr/>
              <p:nvPr/>
            </p:nvSpPr>
            <p:spPr>
              <a:xfrm>
                <a:off x="2987824" y="260648"/>
                <a:ext cx="1440160" cy="432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6" name="Rectângulo 5"/>
            <p:cNvSpPr/>
            <p:nvPr/>
          </p:nvSpPr>
          <p:spPr>
            <a:xfrm>
              <a:off x="2195736" y="3212976"/>
              <a:ext cx="2196244" cy="13681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Rectângulo 7"/>
            <p:cNvSpPr/>
            <p:nvPr/>
          </p:nvSpPr>
          <p:spPr>
            <a:xfrm>
              <a:off x="2123728" y="5301208"/>
              <a:ext cx="2196244" cy="13681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9" name="Rectângulo 8"/>
          <p:cNvSpPr/>
          <p:nvPr/>
        </p:nvSpPr>
        <p:spPr>
          <a:xfrm>
            <a:off x="4546351" y="1124744"/>
            <a:ext cx="15754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u="sng" dirty="0">
                <a:solidFill>
                  <a:srgbClr val="FFFF00"/>
                </a:solidFill>
              </a:rPr>
              <a:t>EXEMPLO: 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2153730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/>
              <p:cNvSpPr txBox="1"/>
              <p:nvPr/>
            </p:nvSpPr>
            <p:spPr>
              <a:xfrm>
                <a:off x="323528" y="128273"/>
                <a:ext cx="8369490" cy="6729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PT" sz="2400" b="1" u="sng" dirty="0">
                    <a:solidFill>
                      <a:srgbClr val="FFFF00"/>
                    </a:solidFill>
                  </a:rPr>
                  <a:t>Conclusões: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pt-PT" sz="2400" b="1" u="sng" dirty="0">
                  <a:solidFill>
                    <a:srgbClr val="FFFF0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PT" sz="2400" dirty="0">
                    <a:solidFill>
                      <a:schemeClr val="bg1"/>
                    </a:solidFill>
                  </a:rPr>
                  <a:t>A água e o metal ficam com a mesma temperatura.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PT" sz="2400" dirty="0">
                    <a:solidFill>
                      <a:schemeClr val="bg1"/>
                    </a:solidFill>
                  </a:rPr>
                  <a:t>Aenergia é transferida sobre a forma de calor dentro do sistema.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PT" sz="2400" dirty="0">
                    <a:solidFill>
                      <a:schemeClr val="bg1"/>
                    </a:solidFill>
                  </a:rPr>
                  <a:t>A energia transferida na forma de calor do metal para a água  </a:t>
                </a:r>
                <a:r>
                  <a:rPr lang="pt-PT" sz="2400" dirty="0" err="1">
                    <a:solidFill>
                      <a:schemeClr val="bg1"/>
                    </a:solidFill>
                  </a:rPr>
                  <a:t>q</a:t>
                </a:r>
                <a:r>
                  <a:rPr lang="pt-PT" sz="2400" baseline="-25000" dirty="0" err="1">
                    <a:solidFill>
                      <a:schemeClr val="bg1"/>
                    </a:solidFill>
                  </a:rPr>
                  <a:t>metal</a:t>
                </a:r>
                <a:r>
                  <a:rPr lang="pt-PT" sz="2400" baseline="-25000" dirty="0">
                    <a:solidFill>
                      <a:schemeClr val="bg1"/>
                    </a:solidFill>
                  </a:rPr>
                  <a:t> </a:t>
                </a:r>
                <a:r>
                  <a:rPr lang="pt-PT" sz="2400" dirty="0">
                    <a:solidFill>
                      <a:schemeClr val="bg1"/>
                    </a:solidFill>
                  </a:rPr>
                  <a:t> tem um valor negativo pois o metal perdeu calor.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PT" sz="2400" dirty="0">
                    <a:solidFill>
                      <a:schemeClr val="bg1"/>
                    </a:solidFill>
                  </a:rPr>
                  <a:t>Os valores de </a:t>
                </a:r>
                <a:r>
                  <a:rPr lang="pt-PT" sz="2400" dirty="0" err="1">
                    <a:solidFill>
                      <a:schemeClr val="bg1"/>
                    </a:solidFill>
                  </a:rPr>
                  <a:t>q</a:t>
                </a:r>
                <a:r>
                  <a:rPr lang="pt-PT" sz="2400" baseline="-25000" dirty="0" err="1">
                    <a:solidFill>
                      <a:schemeClr val="bg1"/>
                    </a:solidFill>
                  </a:rPr>
                  <a:t>metal</a:t>
                </a:r>
                <a:r>
                  <a:rPr lang="pt-PT" sz="2400" dirty="0">
                    <a:solidFill>
                      <a:schemeClr val="bg1"/>
                    </a:solidFill>
                  </a:rPr>
                  <a:t> e </a:t>
                </a:r>
                <a:r>
                  <a:rPr lang="pt-PT" sz="2400" dirty="0" err="1">
                    <a:solidFill>
                      <a:schemeClr val="bg1"/>
                    </a:solidFill>
                  </a:rPr>
                  <a:t>q</a:t>
                </a:r>
                <a:r>
                  <a:rPr lang="pt-PT" sz="2400" baseline="-25000" dirty="0" err="1">
                    <a:solidFill>
                      <a:schemeClr val="bg1"/>
                    </a:solidFill>
                  </a:rPr>
                  <a:t>água</a:t>
                </a:r>
                <a:r>
                  <a:rPr lang="pt-PT" sz="2400" dirty="0">
                    <a:solidFill>
                      <a:schemeClr val="bg1"/>
                    </a:solidFill>
                  </a:rPr>
                  <a:t> são numericamente iguais mas de sinal contrario.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PT" sz="2400" i="1" u="sng" dirty="0">
                    <a:solidFill>
                      <a:srgbClr val="FFC000"/>
                    </a:solidFill>
                  </a:rPr>
                  <a:t>Lei da conservação da energia</a:t>
                </a:r>
                <a:r>
                  <a:rPr lang="pt-PT" sz="2400" dirty="0">
                    <a:solidFill>
                      <a:schemeClr val="bg1"/>
                    </a:solidFill>
                  </a:rPr>
                  <a:t>  em um sistema isolado é soma das mudanças de energia dentro sistema deve ser igual a zero. Se a energia transferida é apenas dada em forma de calor então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PT" sz="2400" dirty="0">
                    <a:solidFill>
                      <a:schemeClr val="bg1"/>
                    </a:solidFill>
                  </a:rPr>
                  <a:t>q</a:t>
                </a:r>
                <a:r>
                  <a:rPr lang="pt-PT" sz="2400" baseline="-25000" dirty="0">
                    <a:solidFill>
                      <a:schemeClr val="bg1"/>
                    </a:solidFill>
                  </a:rPr>
                  <a:t>agua</a:t>
                </a:r>
                <a:r>
                  <a:rPr lang="pt-PT" sz="2400" dirty="0">
                    <a:solidFill>
                      <a:schemeClr val="bg1"/>
                    </a:solidFill>
                  </a:rPr>
                  <a:t> =- q</a:t>
                </a:r>
                <a:r>
                  <a:rPr lang="pt-PT" sz="2400" baseline="-25000" dirty="0">
                    <a:solidFill>
                      <a:schemeClr val="bg1"/>
                    </a:solidFill>
                  </a:rPr>
                  <a:t>metal</a:t>
                </a:r>
                <a:r>
                  <a:rPr lang="pt-PT" sz="2400" dirty="0">
                    <a:solidFill>
                      <a:schemeClr val="bg1"/>
                    </a:solidFill>
                  </a:rPr>
                  <a:t> = 0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pt-PT" sz="2400" dirty="0">
                  <a:solidFill>
                    <a:schemeClr val="bg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pt-PT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𝑎𝑔𝑢𝑎</m:t>
                        </m:r>
                      </m:sub>
                    </m:sSub>
                    <m:r>
                      <a:rPr lang="pt-PT" sz="240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×</m:t>
                    </m:r>
                    <m:sSub>
                      <m:sSubPr>
                        <m:ctrlPr>
                          <a:rPr lang="pt-PT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pt-PT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𝑎𝑔𝑢𝑎</m:t>
                        </m:r>
                      </m:sub>
                    </m:sSub>
                    <m:r>
                      <a:rPr lang="pt-PT" sz="240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×</m:t>
                    </m:r>
                    <m:d>
                      <m:dPr>
                        <m:ctrlPr>
                          <a:rPr lang="pt-P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PT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pt-PT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pt-PT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𝑓𝑖𝑛𝑎𝑙</m:t>
                            </m:r>
                          </m:sub>
                        </m:sSub>
                        <m:r>
                          <a:rPr lang="pt-PT" sz="24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pt-PT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pt-PT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pt-PT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𝑖𝑛𝑖𝑐𝑖𝑎𝑙</m:t>
                            </m:r>
                            <m:r>
                              <a:rPr lang="pt-PT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, </m:t>
                            </m:r>
                            <m:r>
                              <a:rPr lang="pt-PT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𝑎𝑔𝑢𝑎</m:t>
                            </m:r>
                          </m:sub>
                        </m:sSub>
                      </m:e>
                    </m:d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</m:oMath>
                </a14:m>
                <a:endParaRPr lang="pt-BR" sz="2400" b="0" i="1" dirty="0">
                  <a:solidFill>
                    <a:schemeClr val="bg1"/>
                  </a:solidFill>
                  <a:latin typeface="Cambria Math"/>
                  <a:ea typeface="Cambria Math"/>
                </a:endParaRPr>
              </a:p>
              <a:p>
                <a:r>
                  <a:rPr lang="pt-PT" sz="2400" dirty="0">
                    <a:solidFill>
                      <a:schemeClr val="bg1"/>
                    </a:solidFill>
                  </a:rPr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pt-PT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𝑚𝑒𝑡𝑎𝑙</m:t>
                        </m:r>
                      </m:sub>
                    </m:sSub>
                    <m:r>
                      <a:rPr lang="pt-PT" sz="240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×</m:t>
                    </m:r>
                    <m:sSub>
                      <m:sSubPr>
                        <m:ctrlPr>
                          <a:rPr lang="pt-PT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pt-PT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𝑚𝑒𝑡𝑎𝑙</m:t>
                        </m:r>
                      </m:sub>
                    </m:sSub>
                    <m:r>
                      <a:rPr lang="pt-PT" sz="240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×</m:t>
                    </m:r>
                    <m:d>
                      <m:dPr>
                        <m:ctrlPr>
                          <a:rPr lang="pt-P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PT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pt-PT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pt-PT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𝑓𝑖𝑛𝑎𝑙</m:t>
                            </m:r>
                          </m:sub>
                        </m:sSub>
                        <m:r>
                          <a:rPr lang="pt-PT" sz="24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pt-PT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pt-PT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pt-PT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𝑖𝑛𝑖𝑐𝑖𝑎𝑙</m:t>
                            </m:r>
                            <m:r>
                              <a:rPr lang="pt-PT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, </m:t>
                            </m:r>
                            <m:r>
                              <a:rPr lang="pt-PT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𝑚𝑒𝑡𝑎𝑙</m:t>
                            </m:r>
                          </m:sub>
                        </m:sSub>
                      </m:e>
                    </m:d>
                  </m:oMath>
                </a14:m>
                <a:endParaRPr lang="pt-PT" sz="2400" dirty="0">
                  <a:solidFill>
                    <a:schemeClr val="bg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pt-PT" sz="2400" baseline="-25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28273"/>
                <a:ext cx="8369490" cy="6729727"/>
              </a:xfrm>
              <a:prstGeom prst="rect">
                <a:avLst/>
              </a:prstGeom>
              <a:blipFill>
                <a:blip r:embed="rId2"/>
                <a:stretch>
                  <a:fillRect l="-1092" t="-725" r="-29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836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2990" y="404664"/>
            <a:ext cx="790443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FFFF00"/>
                </a:solidFill>
              </a:rPr>
              <a:t>Conclusões: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400" b="1" u="sng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</a:rPr>
              <a:t>Se dois objectos tiverem </a:t>
            </a:r>
            <a:r>
              <a:rPr lang="pt-PT" sz="2400" dirty="0">
                <a:solidFill>
                  <a:srgbClr val="FFC000"/>
                </a:solidFill>
              </a:rPr>
              <a:t>massas iguais  </a:t>
            </a:r>
            <a:r>
              <a:rPr lang="pt-PT" sz="2400" dirty="0">
                <a:solidFill>
                  <a:schemeClr val="bg1"/>
                </a:solidFill>
              </a:rPr>
              <a:t>- maior capacidade calorifica especifica sofrerá a menor variação de temperatura.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</a:rPr>
              <a:t>Se dois objectos tiverem </a:t>
            </a:r>
            <a:r>
              <a:rPr lang="pt-PT" sz="2400" dirty="0">
                <a:solidFill>
                  <a:srgbClr val="FFC000"/>
                </a:solidFill>
              </a:rPr>
              <a:t>massas diferentes mas a mesma capacidade calorifica</a:t>
            </a:r>
            <a:r>
              <a:rPr lang="pt-PT" sz="2400" dirty="0">
                <a:solidFill>
                  <a:schemeClr val="bg1"/>
                </a:solidFill>
              </a:rPr>
              <a:t> -  o objecto de maior massa sofrerá a menor variação de temperatura.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1"/>
                </a:solidFill>
              </a:rPr>
              <a:t>Se dois objectos tiverem </a:t>
            </a:r>
            <a:r>
              <a:rPr lang="pt-PT" sz="2400" dirty="0">
                <a:solidFill>
                  <a:srgbClr val="FFC000"/>
                </a:solidFill>
              </a:rPr>
              <a:t>massas diferentes e capacidade calorificas diferentes </a:t>
            </a:r>
            <a:r>
              <a:rPr lang="pt-PT" sz="2400" dirty="0">
                <a:solidFill>
                  <a:schemeClr val="bg1"/>
                </a:solidFill>
              </a:rPr>
              <a:t>– a mudança de T deve ser calculada a partir do principio de conservação de energia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96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" t="6061" r="952" b="2544"/>
          <a:stretch/>
        </p:blipFill>
        <p:spPr bwMode="auto">
          <a:xfrm>
            <a:off x="691618" y="2924944"/>
            <a:ext cx="8056846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 txBox="1">
            <a:spLocks/>
          </p:cNvSpPr>
          <p:nvPr/>
        </p:nvSpPr>
        <p:spPr>
          <a:xfrm>
            <a:off x="857250" y="-19968"/>
            <a:ext cx="7429500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Energia e Mudanças de Estado</a:t>
            </a:r>
            <a:endParaRPr lang="en-C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Subtítulo 2"/>
          <p:cNvSpPr txBox="1">
            <a:spLocks/>
          </p:cNvSpPr>
          <p:nvPr/>
        </p:nvSpPr>
        <p:spPr bwMode="auto">
          <a:xfrm>
            <a:off x="899592" y="784673"/>
            <a:ext cx="4104456" cy="1564207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marL="457200" indent="-457200" algn="just">
              <a:spcBef>
                <a:spcPct val="20000"/>
              </a:spcBef>
              <a:buFontTx/>
              <a:buChar char="-"/>
              <a:defRPr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Calor de fusão </a:t>
            </a:r>
          </a:p>
          <a:p>
            <a:pPr marL="457200" indent="-457200" algn="just">
              <a:spcBef>
                <a:spcPct val="20000"/>
              </a:spcBef>
              <a:buFontTx/>
              <a:buChar char="-"/>
              <a:defRPr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Calor de vaporização </a:t>
            </a:r>
          </a:p>
          <a:p>
            <a:pPr marL="457200" indent="-457200" algn="just">
              <a:spcBef>
                <a:spcPct val="20000"/>
              </a:spcBef>
              <a:buFontTx/>
              <a:buChar char="-"/>
              <a:defRPr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Calor de sublimação</a:t>
            </a: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4032448" cy="13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153216" y="755993"/>
            <a:ext cx="1435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err="1">
                <a:solidFill>
                  <a:schemeClr val="bg1"/>
                </a:solidFill>
                <a:latin typeface="+mn-lt"/>
              </a:rPr>
              <a:t>Ex</a:t>
            </a:r>
            <a:r>
              <a:rPr lang="pt-BR" sz="3200" dirty="0">
                <a:solidFill>
                  <a:schemeClr val="bg1"/>
                </a:solidFill>
                <a:latin typeface="+mn-lt"/>
              </a:rPr>
              <a:t>: H</a:t>
            </a:r>
            <a:r>
              <a:rPr lang="pt-BR" sz="3200" baseline="-25000" dirty="0">
                <a:solidFill>
                  <a:schemeClr val="bg1"/>
                </a:solidFill>
                <a:latin typeface="+mn-lt"/>
              </a:rPr>
              <a:t>2</a:t>
            </a:r>
            <a:r>
              <a:rPr lang="pt-BR" sz="3200" dirty="0">
                <a:solidFill>
                  <a:schemeClr val="bg1"/>
                </a:solidFill>
                <a:latin typeface="+mn-lt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784438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20392" y="0"/>
            <a:ext cx="8858250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Calorimetria (medida da variação de </a:t>
            </a:r>
            <a:r>
              <a:rPr lang="pt-B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Symbol"/>
              </a:rPr>
              <a:t></a:t>
            </a:r>
            <a:r>
              <a:rPr lang="pt-B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H)</a:t>
            </a:r>
            <a:endParaRPr lang="en-CA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343337" y="955208"/>
            <a:ext cx="8072437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- </a:t>
            </a:r>
            <a:r>
              <a:rPr lang="pt-BR" sz="28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Capacidade calorífica (</a:t>
            </a:r>
            <a:r>
              <a:rPr lang="pt-BR" sz="2800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heat</a:t>
            </a:r>
            <a:r>
              <a:rPr lang="pt-BR" sz="28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pt-BR" sz="2800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capacity</a:t>
            </a:r>
            <a:r>
              <a:rPr lang="pt-BR" sz="28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): </a:t>
            </a:r>
            <a:endParaRPr lang="en-CA" sz="2800" b="1" u="sng" baseline="-250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363267" y="3569359"/>
            <a:ext cx="578643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u="sng" dirty="0">
                <a:solidFill>
                  <a:schemeClr val="bg1"/>
                </a:solidFill>
                <a:latin typeface="+mn-lt"/>
              </a:rPr>
              <a:t>- </a:t>
            </a:r>
            <a:r>
              <a:rPr lang="pt-BR" sz="28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Capacidade calorífica específica (c): </a:t>
            </a:r>
            <a:endParaRPr lang="en-CA" sz="2800" b="1" u="sng" baseline="-250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874581" y="1741020"/>
                <a:ext cx="11875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𝑞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∝∆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pt-P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581" y="1741020"/>
                <a:ext cx="1187569" cy="461665"/>
              </a:xfrm>
              <a:prstGeom prst="rect">
                <a:avLst/>
              </a:prstGeom>
              <a:blipFill rotWithShape="1">
                <a:blip r:embed="rId2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2308030" y="1755411"/>
                <a:ext cx="29309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𝑞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𝑐𝑜𝑛𝑠𝑡𝑎𝑛𝑡𝑒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×∆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pt-P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030" y="1755411"/>
                <a:ext cx="2930931" cy="461665"/>
              </a:xfrm>
              <a:prstGeom prst="rect">
                <a:avLst/>
              </a:prstGeom>
              <a:blipFill>
                <a:blip r:embed="rId3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865027" y="2488098"/>
                <a:ext cx="2462277" cy="7225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m:rPr>
                              <m:nor/>
                            </m:rPr>
                            <a:rPr lang="pt-PT" sz="2400" dirty="0">
                              <a:solidFill>
                                <a:schemeClr val="bg1"/>
                              </a:solidFill>
                            </a:rPr>
                            <m:t> </m:t>
                          </m:r>
                        </m:den>
                      </m:f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𝑐𝑜𝑛𝑠𝑡𝑎𝑛𝑡𝑒</m:t>
                      </m:r>
                    </m:oMath>
                  </m:oMathPara>
                </a14:m>
                <a:endParaRPr lang="pt-P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027" y="2488098"/>
                <a:ext cx="2462277" cy="72257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/>
              <p:cNvSpPr txBox="1"/>
              <p:nvPr/>
            </p:nvSpPr>
            <p:spPr>
              <a:xfrm>
                <a:off x="3175078" y="2488098"/>
                <a:ext cx="4209037" cy="7225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m:rPr>
                              <m:nor/>
                            </m:rPr>
                            <a:rPr lang="pt-PT" sz="2400" dirty="0">
                              <a:solidFill>
                                <a:schemeClr val="bg1"/>
                              </a:solidFill>
                            </a:rPr>
                            <m:t> </m:t>
                          </m:r>
                        </m:den>
                      </m:f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𝑐𝑎𝑝𝑎𝑐𝑖𝑑𝑎𝑑𝑒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𝑐𝑎𝑙𝑜𝑟𝑖𝑓𝑖𝑐𝑎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pt-P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CaixaDe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78" y="2488098"/>
                <a:ext cx="4209037" cy="72257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1547664" y="4355172"/>
                <a:ext cx="6119752" cy="724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𝑚</m:t>
                          </m:r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∆</m:t>
                          </m:r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m:rPr>
                              <m:nor/>
                            </m:rPr>
                            <a:rPr lang="pt-PT" sz="2400" dirty="0">
                              <a:solidFill>
                                <a:schemeClr val="bg1"/>
                              </a:solidFill>
                            </a:rPr>
                            <m:t> </m:t>
                          </m:r>
                        </m:den>
                      </m:f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𝑐𝑎𝑝𝑎𝑐𝑖𝑑𝑎𝑑𝑒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𝑐𝑎𝑙𝑜𝑟𝑖𝑓𝑖𝑐𝑎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𝑒𝑠𝑝𝑒𝑐𝑖𝑓𝑖𝑐𝑎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 </m:t>
                      </m:r>
                    </m:oMath>
                  </m:oMathPara>
                </a14:m>
                <a:endParaRPr lang="pt-P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4355172"/>
                <a:ext cx="6119752" cy="72487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1547663" y="5152394"/>
                <a:ext cx="5301451" cy="724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∆</m:t>
                          </m:r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m:rPr>
                              <m:nor/>
                            </m:rPr>
                            <a:rPr lang="pt-PT" sz="2400" dirty="0">
                              <a:solidFill>
                                <a:schemeClr val="bg1"/>
                              </a:solidFill>
                            </a:rPr>
                            <m:t> </m:t>
                          </m:r>
                        </m:den>
                      </m:f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𝑐𝑎𝑝𝑎𝑐𝑖𝑑𝑎𝑑𝑒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𝑐𝑎𝑙𝑜𝑟𝑖𝑓𝑖𝑐𝑎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𝑚𝑜𝑙𝑎𝑟</m:t>
                      </m:r>
                    </m:oMath>
                  </m:oMathPara>
                </a14:m>
                <a:endParaRPr lang="pt-P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3" y="5152394"/>
                <a:ext cx="5301451" cy="72487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961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ubtítulo 2"/>
          <p:cNvSpPr txBox="1">
            <a:spLocks/>
          </p:cNvSpPr>
          <p:nvPr/>
        </p:nvSpPr>
        <p:spPr bwMode="auto">
          <a:xfrm>
            <a:off x="1143000" y="1628800"/>
            <a:ext cx="69167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	</a:t>
            </a: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H  = </a:t>
            </a:r>
            <a:r>
              <a:rPr lang="pt-BR" altLang="pt-BR" sz="2800" b="1" dirty="0" err="1">
                <a:solidFill>
                  <a:schemeClr val="bg1"/>
                </a:solidFill>
                <a:latin typeface="Calibri" pitchFamily="34" charset="0"/>
              </a:rPr>
              <a:t>H</a:t>
            </a:r>
            <a:r>
              <a:rPr lang="pt-BR" altLang="pt-BR" sz="2800" b="1" baseline="-25000" dirty="0" err="1">
                <a:solidFill>
                  <a:schemeClr val="bg1"/>
                </a:solidFill>
                <a:latin typeface="Calibri" pitchFamily="34" charset="0"/>
              </a:rPr>
              <a:t>final</a:t>
            </a: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  -  </a:t>
            </a:r>
            <a:r>
              <a:rPr lang="pt-BR" altLang="pt-BR" sz="2800" b="1" dirty="0" err="1">
                <a:solidFill>
                  <a:schemeClr val="bg1"/>
                </a:solidFill>
                <a:latin typeface="Calibri" pitchFamily="34" charset="0"/>
              </a:rPr>
              <a:t>H</a:t>
            </a:r>
            <a:r>
              <a:rPr lang="pt-BR" altLang="pt-BR" sz="2800" b="1" baseline="-25000" dirty="0" err="1">
                <a:solidFill>
                  <a:schemeClr val="bg1"/>
                </a:solidFill>
                <a:latin typeface="Calibri" pitchFamily="34" charset="0"/>
              </a:rPr>
              <a:t>inicial</a:t>
            </a:r>
            <a:r>
              <a:rPr lang="pt-BR" altLang="pt-BR" sz="2800" b="1" baseline="-25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  =  </a:t>
            </a:r>
            <a:r>
              <a:rPr lang="pt-BR" altLang="pt-BR" sz="2800" b="1" dirty="0" err="1">
                <a:solidFill>
                  <a:schemeClr val="bg1"/>
                </a:solidFill>
                <a:latin typeface="Calibri" pitchFamily="34" charset="0"/>
              </a:rPr>
              <a:t>H</a:t>
            </a:r>
            <a:r>
              <a:rPr lang="pt-BR" altLang="pt-BR" sz="2800" b="1" baseline="-25000" dirty="0" err="1">
                <a:solidFill>
                  <a:schemeClr val="bg1"/>
                </a:solidFill>
                <a:latin typeface="Calibri" pitchFamily="34" charset="0"/>
              </a:rPr>
              <a:t>produtos</a:t>
            </a: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 - </a:t>
            </a:r>
            <a:r>
              <a:rPr lang="pt-BR" altLang="pt-BR" sz="2800" b="1" dirty="0" err="1">
                <a:solidFill>
                  <a:schemeClr val="bg1"/>
                </a:solidFill>
                <a:latin typeface="Calibri" pitchFamily="34" charset="0"/>
              </a:rPr>
              <a:t>H</a:t>
            </a:r>
            <a:r>
              <a:rPr lang="pt-BR" altLang="pt-BR" sz="2800" b="1" baseline="-25000" dirty="0" err="1">
                <a:solidFill>
                  <a:schemeClr val="bg1"/>
                </a:solidFill>
                <a:latin typeface="Calibri" pitchFamily="34" charset="0"/>
              </a:rPr>
              <a:t>reagentes</a:t>
            </a:r>
            <a:endParaRPr lang="en-CA" altLang="pt-BR" sz="2800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484" name="Subtítulo 2"/>
          <p:cNvSpPr txBox="1">
            <a:spLocks/>
          </p:cNvSpPr>
          <p:nvPr/>
        </p:nvSpPr>
        <p:spPr bwMode="auto">
          <a:xfrm>
            <a:off x="1143000" y="2354015"/>
            <a:ext cx="6916738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800" b="1">
                <a:solidFill>
                  <a:schemeClr val="bg1"/>
                </a:solidFill>
                <a:latin typeface="Calibri" pitchFamily="34" charset="0"/>
              </a:rPr>
              <a:t>	</a:t>
            </a:r>
            <a:r>
              <a:rPr lang="pt-BR" altLang="pt-BR" sz="2800" b="1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pt-BR" altLang="pt-BR" sz="2800" b="1">
                <a:solidFill>
                  <a:schemeClr val="bg1"/>
                </a:solidFill>
                <a:latin typeface="Calibri" pitchFamily="34" charset="0"/>
              </a:rPr>
              <a:t>H  &lt;  0               processo exotérmico</a:t>
            </a:r>
          </a:p>
        </p:txBody>
      </p:sp>
      <p:sp>
        <p:nvSpPr>
          <p:cNvPr id="20485" name="Subtítulo 2"/>
          <p:cNvSpPr txBox="1">
            <a:spLocks/>
          </p:cNvSpPr>
          <p:nvPr/>
        </p:nvSpPr>
        <p:spPr bwMode="auto">
          <a:xfrm>
            <a:off x="1143000" y="3074094"/>
            <a:ext cx="69167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	</a:t>
            </a: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H  &gt;  0               processo endotérmico</a:t>
            </a:r>
          </a:p>
        </p:txBody>
      </p:sp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3783013"/>
            <a:ext cx="7585075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187624" y="71438"/>
            <a:ext cx="6813376" cy="9286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Entalpia (</a:t>
            </a:r>
            <a:r>
              <a:rPr lang="pt-B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Symbol"/>
              </a:rPr>
              <a:t>H) – Função de Estado</a:t>
            </a:r>
            <a:endParaRPr lang="en-CA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>
            <a:off x="1349326" y="857250"/>
            <a:ext cx="732713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Calor trocado à pressão constante, </a:t>
            </a:r>
            <a:r>
              <a:rPr lang="pt-BR" sz="2800" b="1" dirty="0">
                <a:solidFill>
                  <a:schemeClr val="bg1"/>
                </a:solidFill>
                <a:latin typeface="+mn-lt"/>
                <a:sym typeface="Symbol"/>
              </a:rPr>
              <a:t>H =</a:t>
            </a:r>
            <a:r>
              <a:rPr lang="pt-BR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800" b="1" dirty="0" err="1">
                <a:solidFill>
                  <a:schemeClr val="bg1"/>
                </a:solidFill>
                <a:latin typeface="+mn-lt"/>
              </a:rPr>
              <a:t>q</a:t>
            </a:r>
            <a:r>
              <a:rPr lang="pt-BR" sz="2800" b="1" baseline="-25000" dirty="0" err="1">
                <a:solidFill>
                  <a:schemeClr val="bg1"/>
                </a:solidFill>
                <a:latin typeface="+mn-lt"/>
              </a:rPr>
              <a:t>p</a:t>
            </a:r>
            <a:endParaRPr lang="en-CA" sz="2800" b="1" baseline="-25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080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20484" grpId="0"/>
      <p:bldP spid="2048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497662"/>
            <a:ext cx="85689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2400" b="1" i="1" dirty="0">
                <a:solidFill>
                  <a:schemeClr val="bg1"/>
                </a:solidFill>
              </a:rPr>
              <a:t>Capacidade de gerar trabalho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PT" sz="2400" b="1" i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2400" b="1" i="1" dirty="0">
                <a:solidFill>
                  <a:schemeClr val="bg1"/>
                </a:solidFill>
              </a:rPr>
              <a:t> Duas categorias </a:t>
            </a:r>
            <a:r>
              <a:rPr lang="pt-PT" sz="2400" b="1" i="1" u="sng" dirty="0">
                <a:solidFill>
                  <a:srgbClr val="FFFF00"/>
                </a:solidFill>
              </a:rPr>
              <a:t>energia cinética </a:t>
            </a:r>
            <a:r>
              <a:rPr lang="pt-PT" sz="2400" b="1" i="1" dirty="0">
                <a:solidFill>
                  <a:schemeClr val="bg1"/>
                </a:solidFill>
              </a:rPr>
              <a:t>(movimento)  </a:t>
            </a:r>
            <a:r>
              <a:rPr lang="pt-PT" sz="2400" b="1" i="1" dirty="0">
                <a:solidFill>
                  <a:srgbClr val="FFFF00"/>
                </a:solidFill>
              </a:rPr>
              <a:t>energia potencial</a:t>
            </a:r>
            <a:r>
              <a:rPr lang="pt-PT" sz="2400" b="1" i="1" dirty="0">
                <a:solidFill>
                  <a:schemeClr val="bg1"/>
                </a:solidFill>
              </a:rPr>
              <a:t> (resulta da posição)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PT" sz="2400" b="1" i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2400" b="1" i="1" dirty="0">
                <a:solidFill>
                  <a:schemeClr val="bg1"/>
                </a:solidFill>
              </a:rPr>
              <a:t>Os químicos associam a </a:t>
            </a:r>
            <a:r>
              <a:rPr lang="pt-PT" sz="2400" b="1" i="1" u="sng" dirty="0">
                <a:solidFill>
                  <a:srgbClr val="FFFF00"/>
                </a:solidFill>
              </a:rPr>
              <a:t>energia térmica</a:t>
            </a:r>
            <a:r>
              <a:rPr lang="pt-PT" sz="2400" b="1" i="1" dirty="0">
                <a:solidFill>
                  <a:schemeClr val="bg1"/>
                </a:solidFill>
              </a:rPr>
              <a:t> à energia cinética das moléculas.</a:t>
            </a:r>
          </a:p>
          <a:p>
            <a:r>
              <a:rPr lang="pt-PT" sz="2400" b="1" i="1" dirty="0">
                <a:solidFill>
                  <a:schemeClr val="bg1"/>
                </a:solidFill>
              </a:rPr>
              <a:t> 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2400" b="1" i="1" u="sng" dirty="0">
                <a:solidFill>
                  <a:srgbClr val="FFFF00"/>
                </a:solidFill>
              </a:rPr>
              <a:t>Energia térmica </a:t>
            </a:r>
            <a:r>
              <a:rPr lang="pt-PT" sz="2400" b="1" i="1" dirty="0">
                <a:solidFill>
                  <a:schemeClr val="bg1"/>
                </a:solidFill>
              </a:rPr>
              <a:t>está associada á transferência de calor entre um objecto mais quente e outro mais frio.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PT" sz="2400" b="1" i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2400" b="1" i="1" dirty="0">
                <a:solidFill>
                  <a:schemeClr val="bg1"/>
                </a:solidFill>
              </a:rPr>
              <a:t>Como podemos determinar  se uma reacção ou processo físico ocorra espontaneamente, isto é, sem intervenção externa.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331640" y="412695"/>
            <a:ext cx="2020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i="1" dirty="0">
                <a:solidFill>
                  <a:srgbClr val="FFFF00"/>
                </a:solidFill>
              </a:rPr>
              <a:t>Energia </a:t>
            </a:r>
          </a:p>
        </p:txBody>
      </p:sp>
      <p:pic>
        <p:nvPicPr>
          <p:cNvPr id="4" name="Picture 4" descr="http://image.slidesharecdn.com/qsrc1ecqayrkbvqoncu0-signature-016162306cab773303228479b063befdf29baf20ea52f9a91b002e88ad5a07bd-poli-151129105602-lva1-app6892/95/thermochemistry-1-638.jpg?cb=144879464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t="16069" r="8734" b="393"/>
          <a:stretch/>
        </p:blipFill>
        <p:spPr bwMode="auto">
          <a:xfrm>
            <a:off x="23378" y="210800"/>
            <a:ext cx="1461693" cy="1111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1927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714500" y="0"/>
            <a:ext cx="6286500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Entalpia e ligação química</a:t>
            </a:r>
            <a:endParaRPr lang="en-CA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785813"/>
            <a:ext cx="7143750" cy="600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764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571625" y="0"/>
            <a:ext cx="6286500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Energia de ligação</a:t>
            </a:r>
            <a:endParaRPr lang="en-C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071563" y="1214438"/>
            <a:ext cx="7143750" cy="7905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pt-BR" sz="2800" b="1" dirty="0">
                <a:solidFill>
                  <a:srgbClr val="FFC000"/>
                </a:solidFill>
                <a:latin typeface="+mn-lt"/>
              </a:rPr>
              <a:t>“variação de entalpia (condições padrão) na quebra de ligação de um mol de gás”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428625" y="2286000"/>
            <a:ext cx="8215313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- Quebra de ligação: sempre positiva (endotérmica) </a:t>
            </a:r>
            <a:endParaRPr lang="en-CA" sz="2800" b="1" baseline="-25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42938" y="3143250"/>
            <a:ext cx="7904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PT"/>
            </a:defPPr>
            <a:lvl1pPr marL="342900" indent="-342900">
              <a:spcBef>
                <a:spcPct val="20000"/>
              </a:spcBef>
              <a:buFont typeface="Arial" charset="0"/>
              <a:buNone/>
              <a:defRPr sz="28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pt-BR" dirty="0"/>
              <a:t>A-B(g)   </a:t>
            </a:r>
            <a:r>
              <a:rPr lang="pt-BR" dirty="0">
                <a:sym typeface="Symbol"/>
              </a:rPr>
              <a:t>   A(g) + B(g)                Hr0   &gt;  0 (sempre) </a:t>
            </a:r>
            <a:endParaRPr lang="en-CA" dirty="0"/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428625" y="4048125"/>
            <a:ext cx="85725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- Formação de ligação: sempre negativa (exotérmica) </a:t>
            </a:r>
            <a:endParaRPr lang="en-CA" sz="2800" b="1" baseline="-25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42938" y="4905375"/>
            <a:ext cx="749458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bg1"/>
                </a:solidFill>
                <a:latin typeface="+mn-lt"/>
              </a:rPr>
              <a:t>A(g) + B(g) </a:t>
            </a:r>
            <a:r>
              <a:rPr lang="pt-BR" sz="2800" dirty="0">
                <a:solidFill>
                  <a:schemeClr val="bg1"/>
                </a:solidFill>
                <a:latin typeface="+mn-lt"/>
                <a:sym typeface="Symbol"/>
              </a:rPr>
              <a:t>   A-B(g)                H</a:t>
            </a:r>
            <a:r>
              <a:rPr lang="pt-BR" sz="2800" baseline="-25000" dirty="0">
                <a:solidFill>
                  <a:schemeClr val="bg1"/>
                </a:solidFill>
                <a:latin typeface="+mn-lt"/>
                <a:sym typeface="Symbol"/>
              </a:rPr>
              <a:t>r</a:t>
            </a:r>
            <a:r>
              <a:rPr lang="pt-BR" sz="2800" baseline="30000" dirty="0">
                <a:solidFill>
                  <a:schemeClr val="bg1"/>
                </a:solidFill>
                <a:latin typeface="+mn-lt"/>
                <a:sym typeface="Symbol"/>
              </a:rPr>
              <a:t>0</a:t>
            </a:r>
            <a:r>
              <a:rPr lang="pt-BR" sz="2800" dirty="0">
                <a:solidFill>
                  <a:schemeClr val="bg1"/>
                </a:solidFill>
                <a:latin typeface="+mn-lt"/>
                <a:sym typeface="Symbol"/>
              </a:rPr>
              <a:t>   &lt;  0 (sempre) </a:t>
            </a:r>
            <a:endParaRPr lang="en-CA" sz="2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785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539552" y="0"/>
            <a:ext cx="8280920" cy="928688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Variação de Entalpia Padrão de Reação (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Symbol"/>
              </a:rPr>
              <a:t></a:t>
            </a:r>
            <a:r>
              <a:rPr lang="pt-BR" sz="3600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Symbol"/>
              </a:rPr>
              <a:t>r</a:t>
            </a:r>
            <a:r>
              <a:rPr lang="pt-BR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</a:t>
            </a:r>
            <a:r>
              <a:rPr lang="pt-BR" sz="3600" b="1" baseline="30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en-C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07504" y="980728"/>
            <a:ext cx="8985171" cy="576064"/>
            <a:chOff x="107504" y="1124744"/>
            <a:chExt cx="8985171" cy="576064"/>
          </a:xfrm>
        </p:grpSpPr>
        <p:pic>
          <p:nvPicPr>
            <p:cNvPr id="21515" name="Picture 1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78"/>
            <a:stretch/>
          </p:blipFill>
          <p:spPr bwMode="auto">
            <a:xfrm>
              <a:off x="107504" y="1124744"/>
              <a:ext cx="8985171" cy="576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tângulo 2"/>
            <p:cNvSpPr/>
            <p:nvPr/>
          </p:nvSpPr>
          <p:spPr>
            <a:xfrm>
              <a:off x="5887394" y="1239143"/>
              <a:ext cx="2952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400" b="1" baseline="30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endParaRPr lang="pt-BR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Subtítulo 2"/>
          <p:cNvSpPr txBox="1">
            <a:spLocks/>
          </p:cNvSpPr>
          <p:nvPr/>
        </p:nvSpPr>
        <p:spPr bwMode="auto">
          <a:xfrm>
            <a:off x="611560" y="1844824"/>
            <a:ext cx="8208912" cy="1944216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  <a:buFont typeface="Arial" charset="0"/>
              <a:buNone/>
              <a:defRPr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Estado padrão</a:t>
            </a:r>
            <a:r>
              <a:rPr lang="pt-BR" sz="2800" dirty="0">
                <a:solidFill>
                  <a:schemeClr val="bg1"/>
                </a:solidFill>
                <a:latin typeface="Calibri" pitchFamily="34" charset="0"/>
              </a:rPr>
              <a:t> de um elemento ou composto, é definido como a forma mais estável de uma substância à pressão de </a:t>
            </a: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1 bar </a:t>
            </a:r>
            <a:r>
              <a:rPr lang="pt-BR" sz="2800" dirty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pt-BR" sz="2800" dirty="0" err="1">
                <a:solidFill>
                  <a:schemeClr val="bg1"/>
                </a:solidFill>
                <a:latin typeface="Calibri" pitchFamily="34" charset="0"/>
              </a:rPr>
              <a:t>Obs</a:t>
            </a:r>
            <a:r>
              <a:rPr lang="pt-BR" sz="2800" dirty="0">
                <a:solidFill>
                  <a:schemeClr val="bg1"/>
                </a:solidFill>
                <a:latin typeface="Calibri" pitchFamily="34" charset="0"/>
              </a:rPr>
              <a:t>: normalmente os valores reportados são em 25</a:t>
            </a:r>
            <a:r>
              <a:rPr lang="pt-BR" sz="2800" baseline="30000" dirty="0">
                <a:solidFill>
                  <a:schemeClr val="bg1"/>
                </a:solidFill>
                <a:latin typeface="Calibri" pitchFamily="34" charset="0"/>
              </a:rPr>
              <a:t>o</a:t>
            </a:r>
            <a:r>
              <a:rPr lang="pt-BR" sz="2800" dirty="0">
                <a:solidFill>
                  <a:schemeClr val="bg1"/>
                </a:solidFill>
                <a:latin typeface="Calibri" pitchFamily="34" charset="0"/>
              </a:rPr>
              <a:t>C) </a:t>
            </a:r>
            <a:endParaRPr lang="en-CA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804248" y="3388930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+mn-lt"/>
              </a:rPr>
              <a:t>1 bar </a:t>
            </a:r>
            <a:r>
              <a:rPr lang="pt-BR" sz="2000" dirty="0">
                <a:solidFill>
                  <a:schemeClr val="bg1"/>
                </a:solidFill>
                <a:latin typeface="+mn-lt"/>
                <a:sym typeface="Symbol"/>
              </a:rPr>
              <a:t> 0.987 </a:t>
            </a:r>
            <a:r>
              <a:rPr lang="pt-BR" sz="2000" dirty="0" err="1">
                <a:solidFill>
                  <a:schemeClr val="bg1"/>
                </a:solidFill>
                <a:latin typeface="+mn-lt"/>
                <a:sym typeface="Symbol"/>
              </a:rPr>
              <a:t>atm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  </a:t>
            </a:r>
          </a:p>
        </p:txBody>
      </p:sp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2" y="4077072"/>
            <a:ext cx="8534612" cy="5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6" y="5013176"/>
            <a:ext cx="8439338" cy="41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42" y="5791926"/>
            <a:ext cx="8295322" cy="44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ipse 5"/>
          <p:cNvSpPr/>
          <p:nvPr/>
        </p:nvSpPr>
        <p:spPr>
          <a:xfrm>
            <a:off x="4067944" y="5733256"/>
            <a:ext cx="532859" cy="5894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36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64554" y="1988840"/>
            <a:ext cx="7143750" cy="446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Ex: oxidação de enxofre a </a:t>
            </a:r>
            <a:r>
              <a:rPr lang="pt-BR" sz="2800" b="1" dirty="0" err="1">
                <a:solidFill>
                  <a:schemeClr val="bg1"/>
                </a:solidFill>
                <a:latin typeface="+mn-lt"/>
              </a:rPr>
              <a:t>trióxido</a:t>
            </a:r>
            <a:r>
              <a:rPr lang="pt-BR" sz="2800" b="1" dirty="0">
                <a:solidFill>
                  <a:schemeClr val="bg1"/>
                </a:solidFill>
                <a:latin typeface="+mn-lt"/>
              </a:rPr>
              <a:t> de enxofre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81213"/>
            <a:ext cx="8507673" cy="1395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87567"/>
            <a:ext cx="8872973" cy="156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28625" y="0"/>
            <a:ext cx="8143875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Lei de </a:t>
            </a:r>
            <a:r>
              <a:rPr lang="pt-BR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Hess</a:t>
            </a:r>
            <a:endParaRPr lang="en-CA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37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31991"/>
            <a:ext cx="8800527" cy="537369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071563" y="908720"/>
            <a:ext cx="7143750" cy="7903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pt-BR" sz="2800" b="1" i="1" dirty="0">
                <a:solidFill>
                  <a:schemeClr val="bg1"/>
                </a:solidFill>
                <a:latin typeface="+mn-lt"/>
              </a:rPr>
              <a:t>“a variação de entalpia de um processo é a soma das entalpias de suas etapas individuais”</a:t>
            </a:r>
          </a:p>
        </p:txBody>
      </p:sp>
    </p:spTree>
    <p:extLst>
      <p:ext uri="{BB962C8B-B14F-4D97-AF65-F5344CB8AC3E}">
        <p14:creationId xmlns:p14="http://schemas.microsoft.com/office/powerpoint/2010/main" val="331212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428625" y="0"/>
            <a:ext cx="8143875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Determinando </a:t>
            </a:r>
            <a:r>
              <a:rPr lang="pt-BR" sz="3600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pt-BR" sz="3600" b="1" dirty="0">
                <a:solidFill>
                  <a:schemeClr val="bg1"/>
                </a:solidFill>
                <a:latin typeface="Calibri" pitchFamily="34" charset="0"/>
              </a:rPr>
              <a:t>H</a:t>
            </a:r>
            <a:r>
              <a:rPr lang="pt-BR" sz="3600" b="1" baseline="-25000" dirty="0">
                <a:solidFill>
                  <a:schemeClr val="bg1"/>
                </a:solidFill>
                <a:latin typeface="Calibri" pitchFamily="34" charset="0"/>
              </a:rPr>
              <a:t>r</a:t>
            </a:r>
            <a:r>
              <a:rPr lang="pt-BR" sz="3600" b="1" baseline="30000" dirty="0">
                <a:solidFill>
                  <a:schemeClr val="bg1"/>
                </a:solidFill>
                <a:latin typeface="Calibri" pitchFamily="34" charset="0"/>
              </a:rPr>
              <a:t>0</a:t>
            </a:r>
            <a:r>
              <a:rPr lang="pt-BR" sz="3600" b="1" dirty="0">
                <a:solidFill>
                  <a:schemeClr val="bg1"/>
                </a:solidFill>
                <a:latin typeface="Calibri" pitchFamily="34" charset="0"/>
              </a:rPr>
              <a:t> à partir de </a:t>
            </a:r>
            <a:r>
              <a:rPr lang="pt-BR" sz="3600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pt-BR" sz="3600" b="1" dirty="0">
                <a:solidFill>
                  <a:schemeClr val="bg1"/>
                </a:solidFill>
                <a:latin typeface="Calibri" pitchFamily="34" charset="0"/>
              </a:rPr>
              <a:t>H</a:t>
            </a:r>
            <a:r>
              <a:rPr lang="pt-BR" sz="3600" b="1" baseline="-25000" dirty="0">
                <a:solidFill>
                  <a:schemeClr val="bg1"/>
                </a:solidFill>
                <a:latin typeface="Calibri" pitchFamily="34" charset="0"/>
              </a:rPr>
              <a:t>f</a:t>
            </a:r>
            <a:r>
              <a:rPr lang="pt-BR" sz="3600" b="1" baseline="30000" dirty="0">
                <a:solidFill>
                  <a:schemeClr val="bg1"/>
                </a:solidFill>
                <a:latin typeface="Calibri" pitchFamily="34" charset="0"/>
              </a:rPr>
              <a:t>0</a:t>
            </a:r>
            <a:r>
              <a:rPr lang="pt-BR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en-CA" sz="3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766576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492896"/>
            <a:ext cx="9097011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-36512" y="1038696"/>
            <a:ext cx="5472608" cy="446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Ex: entalpias  padrão de formação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8892151" cy="72008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246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428625" y="0"/>
            <a:ext cx="8143875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Entalpia de formação padrão, </a:t>
            </a:r>
            <a:r>
              <a:rPr lang="pt-B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</a:t>
            </a:r>
            <a:r>
              <a:rPr lang="pt-B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</a:t>
            </a:r>
            <a:r>
              <a:rPr lang="pt-BR" sz="3600" b="1" baseline="-2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</a:t>
            </a:r>
            <a:r>
              <a:rPr lang="pt-BR" sz="3600" b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0</a:t>
            </a:r>
            <a:r>
              <a:rPr lang="pt-B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endParaRPr lang="en-CA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53"/>
          <a:stretch>
            <a:fillRect/>
          </a:stretch>
        </p:blipFill>
        <p:spPr bwMode="auto">
          <a:xfrm>
            <a:off x="285750" y="1143000"/>
            <a:ext cx="4090988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43"/>
          <a:stretch>
            <a:fillRect/>
          </a:stretch>
        </p:blipFill>
        <p:spPr bwMode="auto">
          <a:xfrm>
            <a:off x="4814888" y="1714500"/>
            <a:ext cx="4090987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86"/>
          <a:stretch>
            <a:fillRect/>
          </a:stretch>
        </p:blipFill>
        <p:spPr bwMode="auto">
          <a:xfrm>
            <a:off x="4767263" y="1130300"/>
            <a:ext cx="40909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947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428625" y="0"/>
            <a:ext cx="8143875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Determinando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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</a:t>
            </a:r>
            <a:r>
              <a:rPr lang="pt-BR" sz="36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</a:t>
            </a:r>
            <a:r>
              <a:rPr lang="pt-BR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0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à partir de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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</a:t>
            </a:r>
            <a:r>
              <a:rPr lang="pt-BR" sz="36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</a:t>
            </a:r>
            <a:r>
              <a:rPr lang="pt-BR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0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endParaRPr lang="en-C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134641"/>
            <a:ext cx="8848725" cy="63817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19381"/>
          <a:stretch/>
        </p:blipFill>
        <p:spPr bwMode="auto">
          <a:xfrm>
            <a:off x="107504" y="2276872"/>
            <a:ext cx="903796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7579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142429" y="67925"/>
            <a:ext cx="6715125" cy="9286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Calorímetro</a:t>
            </a:r>
            <a:endParaRPr lang="en-CA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 bwMode="auto">
          <a:xfrm>
            <a:off x="357188" y="928688"/>
            <a:ext cx="55721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- Calorímetro à pressão constante:</a:t>
            </a:r>
            <a:endParaRPr lang="en-CA" sz="2800" b="1" baseline="-25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677" name="Subtítulo 2"/>
          <p:cNvSpPr txBox="1">
            <a:spLocks/>
          </p:cNvSpPr>
          <p:nvPr/>
        </p:nvSpPr>
        <p:spPr bwMode="auto">
          <a:xfrm>
            <a:off x="4499992" y="2570039"/>
            <a:ext cx="3820417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3200" b="1" dirty="0">
                <a:solidFill>
                  <a:schemeClr val="bg1"/>
                </a:solidFill>
                <a:latin typeface="Calibri" pitchFamily="34" charset="0"/>
              </a:rPr>
              <a:t>	- </a:t>
            </a:r>
            <a:r>
              <a:rPr lang="pt-BR" altLang="pt-BR" sz="3200" b="1" dirty="0" err="1">
                <a:solidFill>
                  <a:schemeClr val="bg1"/>
                </a:solidFill>
                <a:latin typeface="Calibri" pitchFamily="34" charset="0"/>
              </a:rPr>
              <a:t>q</a:t>
            </a:r>
            <a:r>
              <a:rPr lang="pt-BR" altLang="pt-BR" sz="3200" b="1" baseline="-25000" dirty="0" err="1">
                <a:solidFill>
                  <a:schemeClr val="bg1"/>
                </a:solidFill>
                <a:latin typeface="Calibri" pitchFamily="34" charset="0"/>
              </a:rPr>
              <a:t>sólido</a:t>
            </a:r>
            <a:r>
              <a:rPr lang="pt-BR" altLang="pt-BR" sz="3200" b="1" baseline="-25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sz="3200" b="1" dirty="0">
                <a:solidFill>
                  <a:schemeClr val="bg1"/>
                </a:solidFill>
                <a:latin typeface="Calibri" pitchFamily="34" charset="0"/>
              </a:rPr>
              <a:t>  =  </a:t>
            </a:r>
            <a:r>
              <a:rPr lang="pt-BR" altLang="pt-BR" sz="3200" b="1" dirty="0" err="1">
                <a:solidFill>
                  <a:schemeClr val="bg1"/>
                </a:solidFill>
                <a:latin typeface="Calibri" pitchFamily="34" charset="0"/>
              </a:rPr>
              <a:t>q</a:t>
            </a:r>
            <a:r>
              <a:rPr lang="pt-BR" altLang="pt-BR" sz="3200" b="1" baseline="-25000" dirty="0" err="1">
                <a:solidFill>
                  <a:schemeClr val="bg1"/>
                </a:solidFill>
                <a:latin typeface="Calibri" pitchFamily="34" charset="0"/>
              </a:rPr>
              <a:t>água</a:t>
            </a:r>
            <a:endParaRPr lang="en-CA" altLang="pt-BR" sz="3200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8678" name="Subtítulo 2"/>
          <p:cNvSpPr txBox="1">
            <a:spLocks/>
          </p:cNvSpPr>
          <p:nvPr/>
        </p:nvSpPr>
        <p:spPr bwMode="auto">
          <a:xfrm>
            <a:off x="3322066" y="3571875"/>
            <a:ext cx="6218486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Calibri" pitchFamily="34" charset="0"/>
              </a:rPr>
              <a:t>	- (</a:t>
            </a:r>
            <a:r>
              <a:rPr lang="pt-BR" altLang="pt-BR" sz="2400" b="1" dirty="0" err="1">
                <a:solidFill>
                  <a:schemeClr val="bg1"/>
                </a:solidFill>
                <a:latin typeface="Calibri" pitchFamily="34" charset="0"/>
              </a:rPr>
              <a:t>c</a:t>
            </a:r>
            <a:r>
              <a:rPr lang="pt-BR" altLang="pt-BR" sz="2400" b="1" baseline="-25000" dirty="0" err="1">
                <a:solidFill>
                  <a:schemeClr val="bg1"/>
                </a:solidFill>
                <a:latin typeface="Calibri" pitchFamily="34" charset="0"/>
              </a:rPr>
              <a:t>sólido</a:t>
            </a:r>
            <a:r>
              <a:rPr lang="pt-BR" altLang="pt-BR" sz="2400" b="1" baseline="-25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sz="2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sz="2400" b="1" dirty="0" err="1">
                <a:solidFill>
                  <a:schemeClr val="bg1"/>
                </a:solidFill>
                <a:latin typeface="Calibri" pitchFamily="34" charset="0"/>
              </a:rPr>
              <a:t>m</a:t>
            </a:r>
            <a:r>
              <a:rPr lang="pt-BR" altLang="pt-BR" sz="2400" b="1" baseline="-25000" dirty="0" err="1">
                <a:solidFill>
                  <a:schemeClr val="bg1"/>
                </a:solidFill>
                <a:latin typeface="Calibri" pitchFamily="34" charset="0"/>
              </a:rPr>
              <a:t>sólido</a:t>
            </a:r>
            <a:r>
              <a:rPr lang="pt-BR" altLang="pt-BR" sz="2400" b="1" baseline="-25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sz="2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sz="2400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pt-BR" altLang="pt-BR" sz="2400" b="1" dirty="0" err="1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T</a:t>
            </a:r>
            <a:r>
              <a:rPr lang="pt-BR" altLang="pt-BR" sz="2400" b="1" baseline="-25000" dirty="0" err="1">
                <a:solidFill>
                  <a:schemeClr val="bg1"/>
                </a:solidFill>
                <a:latin typeface="Calibri" pitchFamily="34" charset="0"/>
              </a:rPr>
              <a:t>sólido</a:t>
            </a:r>
            <a:r>
              <a:rPr lang="pt-BR" altLang="pt-BR" sz="2400" b="1" baseline="-25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sz="2400" b="1" dirty="0">
                <a:solidFill>
                  <a:schemeClr val="bg1"/>
                </a:solidFill>
                <a:latin typeface="Calibri" pitchFamily="34" charset="0"/>
              </a:rPr>
              <a:t>) =  </a:t>
            </a:r>
            <a:r>
              <a:rPr lang="pt-BR" altLang="pt-BR" sz="2400" b="1" dirty="0" err="1">
                <a:solidFill>
                  <a:schemeClr val="bg1"/>
                </a:solidFill>
                <a:latin typeface="Calibri" pitchFamily="34" charset="0"/>
              </a:rPr>
              <a:t>c</a:t>
            </a:r>
            <a:r>
              <a:rPr lang="pt-BR" altLang="pt-BR" sz="2400" b="1" baseline="-25000" dirty="0" err="1">
                <a:solidFill>
                  <a:schemeClr val="bg1"/>
                </a:solidFill>
                <a:latin typeface="Calibri" pitchFamily="34" charset="0"/>
              </a:rPr>
              <a:t>água</a:t>
            </a:r>
            <a:r>
              <a:rPr lang="pt-BR" altLang="pt-BR" sz="2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sz="2400" b="1" dirty="0" err="1">
                <a:solidFill>
                  <a:schemeClr val="bg1"/>
                </a:solidFill>
                <a:latin typeface="Calibri" pitchFamily="34" charset="0"/>
              </a:rPr>
              <a:t>m</a:t>
            </a:r>
            <a:r>
              <a:rPr lang="pt-BR" altLang="pt-BR" sz="2400" b="1" baseline="-25000" dirty="0" err="1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água</a:t>
            </a:r>
            <a:r>
              <a:rPr lang="pt-BR" altLang="pt-BR" sz="2400" b="1" baseline="-25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sz="2400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pt-BR" altLang="pt-BR" sz="2400" b="1" dirty="0" err="1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T</a:t>
            </a:r>
            <a:r>
              <a:rPr lang="pt-BR" altLang="pt-BR" sz="2400" b="1" baseline="-25000" dirty="0" err="1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água</a:t>
            </a:r>
            <a:r>
              <a:rPr lang="pt-BR" altLang="pt-BR" sz="2400" b="1" baseline="-25000" dirty="0">
                <a:solidFill>
                  <a:schemeClr val="bg1"/>
                </a:solidFill>
                <a:latin typeface="Calibri" pitchFamily="34" charset="0"/>
              </a:rPr>
              <a:t>    </a:t>
            </a:r>
            <a:endParaRPr lang="en-CA" altLang="pt-BR" sz="2400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8679" name="Subtítulo 2"/>
          <p:cNvSpPr txBox="1">
            <a:spLocks/>
          </p:cNvSpPr>
          <p:nvPr/>
        </p:nvSpPr>
        <p:spPr bwMode="auto">
          <a:xfrm>
            <a:off x="5148064" y="4509120"/>
            <a:ext cx="291623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	</a:t>
            </a:r>
            <a:r>
              <a:rPr lang="pt-BR" altLang="pt-BR" sz="2800" b="1" dirty="0" err="1">
                <a:solidFill>
                  <a:schemeClr val="bg1"/>
                </a:solidFill>
                <a:latin typeface="Calibri" pitchFamily="34" charset="0"/>
              </a:rPr>
              <a:t>c</a:t>
            </a:r>
            <a:r>
              <a:rPr lang="pt-BR" altLang="pt-BR" sz="2800" b="1" baseline="-25000" dirty="0" err="1">
                <a:solidFill>
                  <a:schemeClr val="bg1"/>
                </a:solidFill>
                <a:latin typeface="Calibri" pitchFamily="34" charset="0"/>
              </a:rPr>
              <a:t>sólido</a:t>
            </a:r>
            <a:r>
              <a:rPr lang="pt-BR" altLang="pt-BR" sz="2800" b="1" baseline="-25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  =  X</a:t>
            </a:r>
            <a:endParaRPr lang="en-CA" altLang="pt-BR" sz="2800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811221" y="1857375"/>
            <a:ext cx="321716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Ex: determinar </a:t>
            </a:r>
            <a:r>
              <a:rPr lang="pt-BR" sz="2800" b="1" dirty="0" err="1">
                <a:solidFill>
                  <a:schemeClr val="bg1"/>
                </a:solidFill>
                <a:latin typeface="+mn-lt"/>
              </a:rPr>
              <a:t>c</a:t>
            </a:r>
            <a:r>
              <a:rPr lang="pt-BR" sz="2800" b="1" baseline="-25000" dirty="0" err="1">
                <a:solidFill>
                  <a:schemeClr val="bg1"/>
                </a:solidFill>
                <a:latin typeface="+mn-lt"/>
              </a:rPr>
              <a:t>sólido</a:t>
            </a:r>
            <a:endParaRPr lang="en-CA" sz="2800" b="1" baseline="-250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35496" y="1692022"/>
            <a:ext cx="3709615" cy="4689306"/>
            <a:chOff x="35496" y="1692022"/>
            <a:chExt cx="3709615" cy="4689306"/>
          </a:xfrm>
        </p:grpSpPr>
        <p:pic>
          <p:nvPicPr>
            <p:cNvPr id="2867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692022"/>
              <a:ext cx="3709615" cy="4689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CaixaDeTexto 3"/>
            <p:cNvSpPr txBox="1"/>
            <p:nvPr/>
          </p:nvSpPr>
          <p:spPr>
            <a:xfrm>
              <a:off x="2411759" y="2636912"/>
              <a:ext cx="133335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dirty="0"/>
                <a:t>termómetro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72008" y="2630346"/>
              <a:ext cx="9716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dirty="0"/>
                <a:t>agitador</a:t>
              </a: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2411759" y="3897488"/>
              <a:ext cx="132539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dirty="0"/>
                <a:t>isolamento</a:t>
              </a:r>
            </a:p>
          </p:txBody>
        </p:sp>
        <p:sp>
          <p:nvSpPr>
            <p:cNvPr id="5" name="Rectângulo 4"/>
            <p:cNvSpPr/>
            <p:nvPr/>
          </p:nvSpPr>
          <p:spPr>
            <a:xfrm>
              <a:off x="2396769" y="4266820"/>
              <a:ext cx="1333352" cy="3863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2411760" y="4726885"/>
              <a:ext cx="132539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/>
                <a:t>Água </a:t>
              </a:r>
              <a:r>
                <a:rPr lang="pt-PT" b="1" dirty="0">
                  <a:solidFill>
                    <a:schemeClr val="accent1">
                      <a:lumMod val="75000"/>
                    </a:schemeClr>
                  </a:solidFill>
                </a:rPr>
                <a:t>vizinhança</a:t>
              </a: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2382506" y="5518973"/>
              <a:ext cx="132539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/>
                <a:t>Amostra  </a:t>
              </a:r>
              <a:r>
                <a:rPr lang="pt-PT" b="1" dirty="0">
                  <a:solidFill>
                    <a:schemeClr val="accent1">
                      <a:lumMod val="75000"/>
                    </a:schemeClr>
                  </a:solidFill>
                </a:rPr>
                <a:t>sistema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919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  <p:bldP spid="28678" grpId="0"/>
      <p:bldP spid="28679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428750" y="0"/>
            <a:ext cx="6715125" cy="928688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Determinando o calor de uma reação</a:t>
            </a:r>
            <a:endParaRPr lang="en-C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29699" name="Grupo 31"/>
          <p:cNvGrpSpPr>
            <a:grpSpLocks/>
          </p:cNvGrpSpPr>
          <p:nvPr/>
        </p:nvGrpSpPr>
        <p:grpSpPr bwMode="auto">
          <a:xfrm>
            <a:off x="179512" y="1310804"/>
            <a:ext cx="8858250" cy="4062412"/>
            <a:chOff x="285720" y="785794"/>
            <a:chExt cx="8858280" cy="4062836"/>
          </a:xfrm>
        </p:grpSpPr>
        <p:grpSp>
          <p:nvGrpSpPr>
            <p:cNvPr id="29709" name="Grupo 20"/>
            <p:cNvGrpSpPr>
              <a:grpSpLocks/>
            </p:cNvGrpSpPr>
            <p:nvPr/>
          </p:nvGrpSpPr>
          <p:grpSpPr bwMode="auto">
            <a:xfrm>
              <a:off x="285720" y="785794"/>
              <a:ext cx="8786874" cy="3500462"/>
              <a:chOff x="285720" y="1214422"/>
              <a:chExt cx="8786874" cy="3500462"/>
            </a:xfrm>
          </p:grpSpPr>
          <p:pic>
            <p:nvPicPr>
              <p:cNvPr id="2971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1868" y="1214422"/>
                <a:ext cx="2362625" cy="29860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CaixaDeTexto 3"/>
              <p:cNvSpPr txBox="1"/>
              <p:nvPr/>
            </p:nvSpPr>
            <p:spPr>
              <a:xfrm>
                <a:off x="285720" y="3172013"/>
                <a:ext cx="2470158" cy="70809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pt-BR" sz="2000" b="1" dirty="0">
                    <a:solidFill>
                      <a:schemeClr val="bg1"/>
                    </a:solidFill>
                    <a:latin typeface="+mn-lt"/>
                  </a:rPr>
                  <a:t>50 mL [</a:t>
                </a:r>
                <a:r>
                  <a:rPr lang="pt-BR" sz="2000" b="1" dirty="0" err="1">
                    <a:solidFill>
                      <a:schemeClr val="bg1"/>
                    </a:solidFill>
                    <a:latin typeface="+mn-lt"/>
                  </a:rPr>
                  <a:t>NaOH</a:t>
                </a:r>
                <a:r>
                  <a:rPr lang="pt-BR" sz="2000" b="1" dirty="0">
                    <a:solidFill>
                      <a:schemeClr val="bg1"/>
                    </a:solidFill>
                    <a:latin typeface="+mn-lt"/>
                  </a:rPr>
                  <a:t>] = 0.5M</a:t>
                </a:r>
              </a:p>
              <a:p>
                <a:pPr algn="ctr">
                  <a:defRPr/>
                </a:pPr>
                <a:r>
                  <a:rPr lang="pt-BR" sz="2000" b="1" dirty="0">
                    <a:solidFill>
                      <a:schemeClr val="bg1"/>
                    </a:solidFill>
                    <a:latin typeface="+mn-lt"/>
                  </a:rPr>
                  <a:t>t</a:t>
                </a:r>
                <a:r>
                  <a:rPr lang="pt-BR" sz="2000" b="1" baseline="-25000" dirty="0">
                    <a:solidFill>
                      <a:schemeClr val="bg1"/>
                    </a:solidFill>
                    <a:latin typeface="+mn-lt"/>
                  </a:rPr>
                  <a:t>i</a:t>
                </a:r>
                <a:r>
                  <a:rPr lang="pt-BR" sz="2000" b="1" dirty="0">
                    <a:solidFill>
                      <a:schemeClr val="bg1"/>
                    </a:solidFill>
                    <a:latin typeface="+mn-lt"/>
                  </a:rPr>
                  <a:t> = 25</a:t>
                </a:r>
                <a:r>
                  <a:rPr lang="pt-BR" sz="2000" b="1" baseline="30000" dirty="0">
                    <a:solidFill>
                      <a:schemeClr val="bg1"/>
                    </a:solidFill>
                    <a:latin typeface="+mn-lt"/>
                  </a:rPr>
                  <a:t>o</a:t>
                </a:r>
                <a:r>
                  <a:rPr lang="pt-BR" sz="2000" b="1" dirty="0">
                    <a:solidFill>
                      <a:schemeClr val="bg1"/>
                    </a:solidFill>
                    <a:latin typeface="+mn-lt"/>
                  </a:rPr>
                  <a:t>C</a:t>
                </a:r>
                <a:endParaRPr lang="en-CA" sz="2000" b="1" baseline="-2500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6" name="CaixaDeTexto 5"/>
              <p:cNvSpPr txBox="1"/>
              <p:nvPr/>
            </p:nvSpPr>
            <p:spPr>
              <a:xfrm>
                <a:off x="6602405" y="3167251"/>
                <a:ext cx="2470158" cy="70809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pt-BR" sz="2000" b="1" dirty="0">
                    <a:solidFill>
                      <a:schemeClr val="bg1"/>
                    </a:solidFill>
                    <a:latin typeface="+mn-lt"/>
                  </a:rPr>
                  <a:t>25 mL [</a:t>
                </a:r>
                <a:r>
                  <a:rPr lang="pt-BR" sz="2000" b="1" dirty="0" err="1">
                    <a:solidFill>
                      <a:schemeClr val="bg1"/>
                    </a:solidFill>
                    <a:latin typeface="+mn-lt"/>
                  </a:rPr>
                  <a:t>HCl</a:t>
                </a:r>
                <a:r>
                  <a:rPr lang="pt-BR" sz="2000" b="1" dirty="0">
                    <a:solidFill>
                      <a:schemeClr val="bg1"/>
                    </a:solidFill>
                    <a:latin typeface="+mn-lt"/>
                  </a:rPr>
                  <a:t>] = 0.5M</a:t>
                </a:r>
              </a:p>
              <a:p>
                <a:pPr algn="ctr">
                  <a:defRPr/>
                </a:pPr>
                <a:r>
                  <a:rPr lang="pt-BR" sz="2000" b="1" dirty="0">
                    <a:solidFill>
                      <a:schemeClr val="bg1"/>
                    </a:solidFill>
                    <a:latin typeface="+mn-lt"/>
                  </a:rPr>
                  <a:t>t</a:t>
                </a:r>
                <a:r>
                  <a:rPr lang="pt-BR" sz="2000" b="1" baseline="-25000" dirty="0">
                    <a:solidFill>
                      <a:schemeClr val="bg1"/>
                    </a:solidFill>
                    <a:latin typeface="+mn-lt"/>
                  </a:rPr>
                  <a:t>i</a:t>
                </a:r>
                <a:r>
                  <a:rPr lang="pt-BR" sz="2000" b="1" dirty="0">
                    <a:solidFill>
                      <a:schemeClr val="bg1"/>
                    </a:solidFill>
                    <a:latin typeface="+mn-lt"/>
                  </a:rPr>
                  <a:t> = 25</a:t>
                </a:r>
                <a:r>
                  <a:rPr lang="pt-BR" sz="2000" b="1" baseline="30000" dirty="0">
                    <a:solidFill>
                      <a:schemeClr val="bg1"/>
                    </a:solidFill>
                    <a:latin typeface="+mn-lt"/>
                  </a:rPr>
                  <a:t>o</a:t>
                </a:r>
                <a:r>
                  <a:rPr lang="pt-BR" sz="2000" b="1" dirty="0">
                    <a:solidFill>
                      <a:schemeClr val="bg1"/>
                    </a:solidFill>
                    <a:latin typeface="+mn-lt"/>
                  </a:rPr>
                  <a:t>C</a:t>
                </a:r>
                <a:endParaRPr lang="en-CA" sz="2000" b="1" baseline="-2500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7" name="CaixaDeTexto 6"/>
              <p:cNvSpPr txBox="1"/>
              <p:nvPr/>
            </p:nvSpPr>
            <p:spPr>
              <a:xfrm>
                <a:off x="3244830" y="4315132"/>
                <a:ext cx="2470158" cy="40009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pt-BR" sz="2000" b="1" dirty="0">
                    <a:solidFill>
                      <a:schemeClr val="bg1"/>
                    </a:solidFill>
                    <a:latin typeface="+mn-lt"/>
                  </a:rPr>
                  <a:t>t</a:t>
                </a:r>
                <a:r>
                  <a:rPr lang="pt-BR" sz="2000" b="1" baseline="-25000" dirty="0">
                    <a:solidFill>
                      <a:schemeClr val="bg1"/>
                    </a:solidFill>
                    <a:latin typeface="+mn-lt"/>
                  </a:rPr>
                  <a:t>f</a:t>
                </a:r>
                <a:r>
                  <a:rPr lang="pt-BR" sz="2000" b="1" dirty="0">
                    <a:solidFill>
                      <a:schemeClr val="bg1"/>
                    </a:solidFill>
                    <a:latin typeface="+mn-lt"/>
                  </a:rPr>
                  <a:t> = 27,21</a:t>
                </a:r>
                <a:r>
                  <a:rPr lang="pt-BR" sz="2000" b="1" baseline="30000" dirty="0" err="1">
                    <a:solidFill>
                      <a:schemeClr val="bg1"/>
                    </a:solidFill>
                    <a:latin typeface="+mn-lt"/>
                  </a:rPr>
                  <a:t>o</a:t>
                </a:r>
                <a:r>
                  <a:rPr lang="pt-BR" sz="2000" b="1" dirty="0" err="1">
                    <a:solidFill>
                      <a:schemeClr val="bg1"/>
                    </a:solidFill>
                    <a:latin typeface="+mn-lt"/>
                  </a:rPr>
                  <a:t>C</a:t>
                </a:r>
                <a:endParaRPr lang="en-CA" sz="2000" b="1" baseline="-25000" dirty="0">
                  <a:solidFill>
                    <a:schemeClr val="bg1"/>
                  </a:solidFill>
                  <a:latin typeface="+mn-lt"/>
                </a:endParaRPr>
              </a:p>
            </p:txBody>
          </p:sp>
          <p:cxnSp>
            <p:nvCxnSpPr>
              <p:cNvPr id="15" name="Conector de seta reta 14"/>
              <p:cNvCxnSpPr/>
              <p:nvPr/>
            </p:nvCxnSpPr>
            <p:spPr>
              <a:xfrm>
                <a:off x="2285977" y="3572105"/>
                <a:ext cx="1428755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ector de seta reta 15"/>
              <p:cNvCxnSpPr/>
              <p:nvPr/>
            </p:nvCxnSpPr>
            <p:spPr>
              <a:xfrm rot="10800000">
                <a:off x="5643551" y="3570518"/>
                <a:ext cx="157163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CaixaDeTexto 21"/>
            <p:cNvSpPr txBox="1"/>
            <p:nvPr/>
          </p:nvSpPr>
          <p:spPr>
            <a:xfrm>
              <a:off x="3244830" y="4386620"/>
              <a:ext cx="2470158" cy="40009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+mn-lt"/>
                  <a:sym typeface="Symbol"/>
                </a:rPr>
                <a:t></a:t>
              </a:r>
              <a:r>
                <a:rPr lang="pt-BR" sz="2000" b="1" dirty="0" err="1">
                  <a:solidFill>
                    <a:schemeClr val="bg1"/>
                  </a:solidFill>
                  <a:latin typeface="+mn-lt"/>
                  <a:sym typeface="Symbol"/>
                </a:rPr>
                <a:t>H</a:t>
              </a:r>
              <a:r>
                <a:rPr lang="pt-BR" sz="2000" b="1" baseline="-25000" dirty="0" err="1">
                  <a:solidFill>
                    <a:schemeClr val="bg1"/>
                  </a:solidFill>
                  <a:latin typeface="+mn-lt"/>
                  <a:sym typeface="Symbol"/>
                </a:rPr>
                <a:t>r</a:t>
              </a:r>
              <a:r>
                <a:rPr lang="pt-BR" sz="2000" b="1" dirty="0">
                  <a:solidFill>
                    <a:schemeClr val="bg1"/>
                  </a:solidFill>
                  <a:latin typeface="+mn-lt"/>
                </a:rPr>
                <a:t> = ???</a:t>
              </a:r>
              <a:endParaRPr lang="en-CA" sz="2000" b="1" baseline="-250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5888027" y="3935723"/>
              <a:ext cx="3255973" cy="9129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2000" dirty="0" err="1">
                  <a:solidFill>
                    <a:schemeClr val="bg1"/>
                  </a:solidFill>
                  <a:latin typeface="+mn-lt"/>
                </a:rPr>
                <a:t>Obs</a:t>
              </a:r>
              <a:r>
                <a:rPr lang="pt-BR" sz="2000" dirty="0">
                  <a:solidFill>
                    <a:schemeClr val="bg1"/>
                  </a:solidFill>
                  <a:latin typeface="+mn-lt"/>
                </a:rPr>
                <a:t>: </a:t>
              </a:r>
              <a:r>
                <a:rPr lang="pt-BR" sz="2000" dirty="0">
                  <a:solidFill>
                    <a:schemeClr val="bg1"/>
                  </a:solidFill>
                  <a:latin typeface="+mn-lt"/>
                  <a:sym typeface="Symbol"/>
                </a:rPr>
                <a:t></a:t>
              </a:r>
              <a:r>
                <a:rPr lang="pt-BR" sz="2000" baseline="-25000" dirty="0">
                  <a:solidFill>
                    <a:schemeClr val="bg1"/>
                  </a:solidFill>
                  <a:latin typeface="+mn-lt"/>
                  <a:sym typeface="Symbol"/>
                </a:rPr>
                <a:t>H2O</a:t>
              </a:r>
              <a:r>
                <a:rPr lang="pt-BR" sz="2000" dirty="0">
                  <a:solidFill>
                    <a:schemeClr val="bg1"/>
                  </a:solidFill>
                  <a:latin typeface="+mn-lt"/>
                  <a:sym typeface="Symbol"/>
                </a:rPr>
                <a:t> = 1 g mL</a:t>
              </a:r>
              <a:r>
                <a:rPr lang="pt-BR" sz="2000" baseline="30000" dirty="0">
                  <a:solidFill>
                    <a:schemeClr val="bg1"/>
                  </a:solidFill>
                  <a:latin typeface="+mn-lt"/>
                  <a:sym typeface="Symbol"/>
                </a:rPr>
                <a:t>-1</a:t>
              </a:r>
              <a:r>
                <a:rPr lang="pt-BR" sz="2000" dirty="0">
                  <a:solidFill>
                    <a:schemeClr val="bg1"/>
                  </a:solidFill>
                  <a:latin typeface="+mn-lt"/>
                  <a:sym typeface="Symbol"/>
                </a:rPr>
                <a:t> </a:t>
              </a:r>
            </a:p>
            <a:p>
              <a:pPr>
                <a:defRPr/>
              </a:pPr>
              <a:r>
                <a:rPr lang="pt-BR" sz="2000" dirty="0">
                  <a:solidFill>
                    <a:schemeClr val="bg1"/>
                  </a:solidFill>
                  <a:latin typeface="+mn-lt"/>
                  <a:sym typeface="Symbol"/>
                </a:rPr>
                <a:t>         c</a:t>
              </a:r>
              <a:r>
                <a:rPr lang="pt-BR" sz="2000" baseline="-25000" dirty="0">
                  <a:solidFill>
                    <a:schemeClr val="bg1"/>
                  </a:solidFill>
                  <a:latin typeface="+mn-lt"/>
                  <a:sym typeface="Symbol"/>
                </a:rPr>
                <a:t>H2O</a:t>
              </a:r>
              <a:r>
                <a:rPr lang="pt-BR" sz="2000" dirty="0">
                  <a:solidFill>
                    <a:schemeClr val="bg1"/>
                  </a:solidFill>
                  <a:latin typeface="+mn-lt"/>
                  <a:sym typeface="Symbol"/>
                </a:rPr>
                <a:t> = 4,184 J g</a:t>
              </a:r>
              <a:r>
                <a:rPr lang="pt-BR" sz="2000" baseline="30000" dirty="0">
                  <a:solidFill>
                    <a:schemeClr val="bg1"/>
                  </a:solidFill>
                  <a:latin typeface="+mn-lt"/>
                  <a:sym typeface="Symbol"/>
                </a:rPr>
                <a:t>-1</a:t>
              </a:r>
              <a:r>
                <a:rPr lang="pt-BR" sz="2000" dirty="0">
                  <a:solidFill>
                    <a:schemeClr val="bg1"/>
                  </a:solidFill>
                  <a:latin typeface="+mn-lt"/>
                  <a:sym typeface="Symbol"/>
                </a:rPr>
                <a:t> K</a:t>
              </a:r>
              <a:r>
                <a:rPr lang="pt-BR" sz="2000" baseline="30000" dirty="0">
                  <a:solidFill>
                    <a:schemeClr val="bg1"/>
                  </a:solidFill>
                  <a:latin typeface="+mn-lt"/>
                  <a:sym typeface="Symbol"/>
                </a:rPr>
                <a:t>-1</a:t>
              </a:r>
              <a:r>
                <a:rPr lang="pt-BR" sz="2000" dirty="0">
                  <a:solidFill>
                    <a:schemeClr val="bg1"/>
                  </a:solidFill>
                  <a:latin typeface="+mn-lt"/>
                  <a:sym typeface="Symbol"/>
                </a:rPr>
                <a:t>    </a:t>
              </a:r>
            </a:p>
            <a:p>
              <a:pPr>
                <a:defRPr/>
              </a:pPr>
              <a:r>
                <a:rPr lang="pt-BR" sz="2000" baseline="30000" dirty="0">
                  <a:solidFill>
                    <a:schemeClr val="bg1"/>
                  </a:solidFill>
                  <a:latin typeface="+mn-lt"/>
                  <a:sym typeface="Symbol"/>
                </a:rPr>
                <a:t>    </a:t>
              </a:r>
            </a:p>
          </p:txBody>
        </p:sp>
      </p:grpSp>
      <p:sp>
        <p:nvSpPr>
          <p:cNvPr id="31" name="Título 1"/>
          <p:cNvSpPr txBox="1">
            <a:spLocks/>
          </p:cNvSpPr>
          <p:nvPr/>
        </p:nvSpPr>
        <p:spPr bwMode="auto">
          <a:xfrm>
            <a:off x="1825" y="1"/>
            <a:ext cx="721336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3200" b="1" dirty="0">
                <a:solidFill>
                  <a:srgbClr val="FFC000"/>
                </a:solidFill>
                <a:latin typeface="+mn-lt"/>
              </a:rPr>
              <a:t>Calorímetro à pressão constante:</a:t>
            </a:r>
            <a:endParaRPr lang="en-CA" sz="3200" b="1" baseline="-25000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42237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428750" y="0"/>
            <a:ext cx="6715125" cy="928688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Determinando o calor de uma reação</a:t>
            </a:r>
            <a:endParaRPr lang="en-C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29699" name="Grupo 31"/>
          <p:cNvGrpSpPr>
            <a:grpSpLocks/>
          </p:cNvGrpSpPr>
          <p:nvPr/>
        </p:nvGrpSpPr>
        <p:grpSpPr bwMode="auto">
          <a:xfrm>
            <a:off x="285750" y="785813"/>
            <a:ext cx="8858250" cy="4062412"/>
            <a:chOff x="285720" y="785794"/>
            <a:chExt cx="8858280" cy="4062836"/>
          </a:xfrm>
        </p:grpSpPr>
        <p:grpSp>
          <p:nvGrpSpPr>
            <p:cNvPr id="29709" name="Grupo 20"/>
            <p:cNvGrpSpPr>
              <a:grpSpLocks/>
            </p:cNvGrpSpPr>
            <p:nvPr/>
          </p:nvGrpSpPr>
          <p:grpSpPr bwMode="auto">
            <a:xfrm>
              <a:off x="285720" y="785794"/>
              <a:ext cx="8786874" cy="3500462"/>
              <a:chOff x="285720" y="1214422"/>
              <a:chExt cx="8786874" cy="3500462"/>
            </a:xfrm>
          </p:grpSpPr>
          <p:pic>
            <p:nvPicPr>
              <p:cNvPr id="2971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1868" y="1214422"/>
                <a:ext cx="2362625" cy="29860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CaixaDeTexto 3"/>
              <p:cNvSpPr txBox="1"/>
              <p:nvPr/>
            </p:nvSpPr>
            <p:spPr>
              <a:xfrm>
                <a:off x="285720" y="3172013"/>
                <a:ext cx="2470158" cy="70809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pt-BR" sz="2000" b="1" dirty="0">
                    <a:solidFill>
                      <a:schemeClr val="bg1"/>
                    </a:solidFill>
                    <a:latin typeface="+mn-lt"/>
                  </a:rPr>
                  <a:t>50 mL [</a:t>
                </a:r>
                <a:r>
                  <a:rPr lang="pt-BR" sz="2000" b="1" dirty="0" err="1">
                    <a:solidFill>
                      <a:schemeClr val="bg1"/>
                    </a:solidFill>
                    <a:latin typeface="+mn-lt"/>
                  </a:rPr>
                  <a:t>NaOH</a:t>
                </a:r>
                <a:r>
                  <a:rPr lang="pt-BR" sz="2000" b="1" dirty="0">
                    <a:solidFill>
                      <a:schemeClr val="bg1"/>
                    </a:solidFill>
                    <a:latin typeface="+mn-lt"/>
                  </a:rPr>
                  <a:t>] = 0.5M</a:t>
                </a:r>
              </a:p>
              <a:p>
                <a:pPr algn="ctr">
                  <a:defRPr/>
                </a:pPr>
                <a:r>
                  <a:rPr lang="pt-BR" sz="2000" b="1" dirty="0">
                    <a:solidFill>
                      <a:schemeClr val="bg1"/>
                    </a:solidFill>
                    <a:latin typeface="+mn-lt"/>
                  </a:rPr>
                  <a:t>t</a:t>
                </a:r>
                <a:r>
                  <a:rPr lang="pt-BR" sz="2000" b="1" baseline="-25000" dirty="0">
                    <a:solidFill>
                      <a:schemeClr val="bg1"/>
                    </a:solidFill>
                    <a:latin typeface="+mn-lt"/>
                  </a:rPr>
                  <a:t>i</a:t>
                </a:r>
                <a:r>
                  <a:rPr lang="pt-BR" sz="2000" b="1" dirty="0">
                    <a:solidFill>
                      <a:schemeClr val="bg1"/>
                    </a:solidFill>
                    <a:latin typeface="+mn-lt"/>
                  </a:rPr>
                  <a:t> = 25</a:t>
                </a:r>
                <a:r>
                  <a:rPr lang="pt-BR" sz="2000" b="1" baseline="30000" dirty="0">
                    <a:solidFill>
                      <a:schemeClr val="bg1"/>
                    </a:solidFill>
                    <a:latin typeface="+mn-lt"/>
                  </a:rPr>
                  <a:t>o</a:t>
                </a:r>
                <a:r>
                  <a:rPr lang="pt-BR" sz="2000" b="1" dirty="0">
                    <a:solidFill>
                      <a:schemeClr val="bg1"/>
                    </a:solidFill>
                    <a:latin typeface="+mn-lt"/>
                  </a:rPr>
                  <a:t>C</a:t>
                </a:r>
                <a:endParaRPr lang="en-CA" sz="2000" b="1" baseline="-2500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6" name="CaixaDeTexto 5"/>
              <p:cNvSpPr txBox="1"/>
              <p:nvPr/>
            </p:nvSpPr>
            <p:spPr>
              <a:xfrm>
                <a:off x="6602405" y="3167251"/>
                <a:ext cx="2470158" cy="70809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pt-BR" sz="2000" b="1" dirty="0">
                    <a:solidFill>
                      <a:schemeClr val="bg1"/>
                    </a:solidFill>
                    <a:latin typeface="+mn-lt"/>
                  </a:rPr>
                  <a:t>25 mL [</a:t>
                </a:r>
                <a:r>
                  <a:rPr lang="pt-BR" sz="2000" b="1" dirty="0" err="1">
                    <a:solidFill>
                      <a:schemeClr val="bg1"/>
                    </a:solidFill>
                    <a:latin typeface="+mn-lt"/>
                  </a:rPr>
                  <a:t>HCl</a:t>
                </a:r>
                <a:r>
                  <a:rPr lang="pt-BR" sz="2000" b="1" dirty="0">
                    <a:solidFill>
                      <a:schemeClr val="bg1"/>
                    </a:solidFill>
                    <a:latin typeface="+mn-lt"/>
                  </a:rPr>
                  <a:t>] = 0.5M</a:t>
                </a:r>
              </a:p>
              <a:p>
                <a:pPr algn="ctr">
                  <a:defRPr/>
                </a:pPr>
                <a:r>
                  <a:rPr lang="pt-BR" sz="2000" b="1" dirty="0">
                    <a:solidFill>
                      <a:schemeClr val="bg1"/>
                    </a:solidFill>
                    <a:latin typeface="+mn-lt"/>
                  </a:rPr>
                  <a:t>t</a:t>
                </a:r>
                <a:r>
                  <a:rPr lang="pt-BR" sz="2000" b="1" baseline="-25000" dirty="0">
                    <a:solidFill>
                      <a:schemeClr val="bg1"/>
                    </a:solidFill>
                    <a:latin typeface="+mn-lt"/>
                  </a:rPr>
                  <a:t>i</a:t>
                </a:r>
                <a:r>
                  <a:rPr lang="pt-BR" sz="2000" b="1" dirty="0">
                    <a:solidFill>
                      <a:schemeClr val="bg1"/>
                    </a:solidFill>
                    <a:latin typeface="+mn-lt"/>
                  </a:rPr>
                  <a:t> = 25</a:t>
                </a:r>
                <a:r>
                  <a:rPr lang="pt-BR" sz="2000" b="1" baseline="30000" dirty="0">
                    <a:solidFill>
                      <a:schemeClr val="bg1"/>
                    </a:solidFill>
                    <a:latin typeface="+mn-lt"/>
                  </a:rPr>
                  <a:t>o</a:t>
                </a:r>
                <a:r>
                  <a:rPr lang="pt-BR" sz="2000" b="1" dirty="0">
                    <a:solidFill>
                      <a:schemeClr val="bg1"/>
                    </a:solidFill>
                    <a:latin typeface="+mn-lt"/>
                  </a:rPr>
                  <a:t>C</a:t>
                </a:r>
                <a:endParaRPr lang="en-CA" sz="2000" b="1" baseline="-2500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7" name="CaixaDeTexto 6"/>
              <p:cNvSpPr txBox="1"/>
              <p:nvPr/>
            </p:nvSpPr>
            <p:spPr>
              <a:xfrm>
                <a:off x="3244830" y="4315132"/>
                <a:ext cx="2470158" cy="40009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pt-BR" sz="2000" b="1" dirty="0">
                    <a:solidFill>
                      <a:schemeClr val="bg1"/>
                    </a:solidFill>
                    <a:latin typeface="+mn-lt"/>
                  </a:rPr>
                  <a:t>t</a:t>
                </a:r>
                <a:r>
                  <a:rPr lang="pt-BR" sz="2000" b="1" baseline="-25000" dirty="0">
                    <a:solidFill>
                      <a:schemeClr val="bg1"/>
                    </a:solidFill>
                    <a:latin typeface="+mn-lt"/>
                  </a:rPr>
                  <a:t>f</a:t>
                </a:r>
                <a:r>
                  <a:rPr lang="pt-BR" sz="2000" b="1" dirty="0">
                    <a:solidFill>
                      <a:schemeClr val="bg1"/>
                    </a:solidFill>
                    <a:latin typeface="+mn-lt"/>
                  </a:rPr>
                  <a:t> = 27,21</a:t>
                </a:r>
                <a:r>
                  <a:rPr lang="pt-BR" sz="2000" b="1" baseline="30000" dirty="0" err="1">
                    <a:solidFill>
                      <a:schemeClr val="bg1"/>
                    </a:solidFill>
                    <a:latin typeface="+mn-lt"/>
                  </a:rPr>
                  <a:t>o</a:t>
                </a:r>
                <a:r>
                  <a:rPr lang="pt-BR" sz="2000" b="1" dirty="0" err="1">
                    <a:solidFill>
                      <a:schemeClr val="bg1"/>
                    </a:solidFill>
                    <a:latin typeface="+mn-lt"/>
                  </a:rPr>
                  <a:t>C</a:t>
                </a:r>
                <a:endParaRPr lang="en-CA" sz="2000" b="1" baseline="-25000" dirty="0">
                  <a:solidFill>
                    <a:schemeClr val="bg1"/>
                  </a:solidFill>
                  <a:latin typeface="+mn-lt"/>
                </a:endParaRPr>
              </a:p>
            </p:txBody>
          </p:sp>
          <p:cxnSp>
            <p:nvCxnSpPr>
              <p:cNvPr id="15" name="Conector de seta reta 14"/>
              <p:cNvCxnSpPr/>
              <p:nvPr/>
            </p:nvCxnSpPr>
            <p:spPr>
              <a:xfrm>
                <a:off x="2285977" y="3572105"/>
                <a:ext cx="1428755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ector de seta reta 15"/>
              <p:cNvCxnSpPr/>
              <p:nvPr/>
            </p:nvCxnSpPr>
            <p:spPr>
              <a:xfrm rot="10800000">
                <a:off x="5643551" y="3570518"/>
                <a:ext cx="157163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CaixaDeTexto 21"/>
            <p:cNvSpPr txBox="1"/>
            <p:nvPr/>
          </p:nvSpPr>
          <p:spPr>
            <a:xfrm>
              <a:off x="3244830" y="4386620"/>
              <a:ext cx="2470158" cy="40009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+mn-lt"/>
                  <a:sym typeface="Symbol"/>
                </a:rPr>
                <a:t></a:t>
              </a:r>
              <a:r>
                <a:rPr lang="pt-BR" sz="2000" b="1" dirty="0" err="1">
                  <a:solidFill>
                    <a:schemeClr val="bg1"/>
                  </a:solidFill>
                  <a:latin typeface="+mn-lt"/>
                  <a:sym typeface="Symbol"/>
                </a:rPr>
                <a:t>H</a:t>
              </a:r>
              <a:r>
                <a:rPr lang="pt-BR" sz="2000" b="1" baseline="-25000" dirty="0" err="1">
                  <a:solidFill>
                    <a:schemeClr val="bg1"/>
                  </a:solidFill>
                  <a:latin typeface="+mn-lt"/>
                  <a:sym typeface="Symbol"/>
                </a:rPr>
                <a:t>r</a:t>
              </a:r>
              <a:r>
                <a:rPr lang="pt-BR" sz="2000" b="1" dirty="0">
                  <a:solidFill>
                    <a:schemeClr val="bg1"/>
                  </a:solidFill>
                  <a:latin typeface="+mn-lt"/>
                </a:rPr>
                <a:t> = ???</a:t>
              </a:r>
              <a:endParaRPr lang="en-CA" sz="2000" b="1" baseline="-250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5888027" y="3935723"/>
              <a:ext cx="3255973" cy="9129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2000" dirty="0" err="1">
                  <a:solidFill>
                    <a:schemeClr val="bg1"/>
                  </a:solidFill>
                  <a:latin typeface="+mn-lt"/>
                </a:rPr>
                <a:t>Obs</a:t>
              </a:r>
              <a:r>
                <a:rPr lang="pt-BR" sz="2000" dirty="0">
                  <a:solidFill>
                    <a:schemeClr val="bg1"/>
                  </a:solidFill>
                  <a:latin typeface="+mn-lt"/>
                </a:rPr>
                <a:t>: </a:t>
              </a:r>
              <a:r>
                <a:rPr lang="pt-BR" sz="2000" dirty="0">
                  <a:solidFill>
                    <a:schemeClr val="bg1"/>
                  </a:solidFill>
                  <a:latin typeface="+mn-lt"/>
                  <a:sym typeface="Symbol"/>
                </a:rPr>
                <a:t></a:t>
              </a:r>
              <a:r>
                <a:rPr lang="pt-BR" sz="2000" baseline="-25000" dirty="0">
                  <a:solidFill>
                    <a:schemeClr val="bg1"/>
                  </a:solidFill>
                  <a:latin typeface="+mn-lt"/>
                  <a:sym typeface="Symbol"/>
                </a:rPr>
                <a:t>H2O</a:t>
              </a:r>
              <a:r>
                <a:rPr lang="pt-BR" sz="2000" dirty="0">
                  <a:solidFill>
                    <a:schemeClr val="bg1"/>
                  </a:solidFill>
                  <a:latin typeface="+mn-lt"/>
                  <a:sym typeface="Symbol"/>
                </a:rPr>
                <a:t> = 1 g mL</a:t>
              </a:r>
              <a:r>
                <a:rPr lang="pt-BR" sz="2000" baseline="30000" dirty="0">
                  <a:solidFill>
                    <a:schemeClr val="bg1"/>
                  </a:solidFill>
                  <a:latin typeface="+mn-lt"/>
                  <a:sym typeface="Symbol"/>
                </a:rPr>
                <a:t>-1</a:t>
              </a:r>
              <a:r>
                <a:rPr lang="pt-BR" sz="2000" dirty="0">
                  <a:solidFill>
                    <a:schemeClr val="bg1"/>
                  </a:solidFill>
                  <a:latin typeface="+mn-lt"/>
                  <a:sym typeface="Symbol"/>
                </a:rPr>
                <a:t> </a:t>
              </a:r>
            </a:p>
            <a:p>
              <a:pPr>
                <a:defRPr/>
              </a:pPr>
              <a:r>
                <a:rPr lang="pt-BR" sz="2000" dirty="0">
                  <a:solidFill>
                    <a:schemeClr val="bg1"/>
                  </a:solidFill>
                  <a:latin typeface="+mn-lt"/>
                  <a:sym typeface="Symbol"/>
                </a:rPr>
                <a:t>         c</a:t>
              </a:r>
              <a:r>
                <a:rPr lang="pt-BR" sz="2000" baseline="-25000" dirty="0">
                  <a:solidFill>
                    <a:schemeClr val="bg1"/>
                  </a:solidFill>
                  <a:latin typeface="+mn-lt"/>
                  <a:sym typeface="Symbol"/>
                </a:rPr>
                <a:t>H2O</a:t>
              </a:r>
              <a:r>
                <a:rPr lang="pt-BR" sz="2000" dirty="0">
                  <a:solidFill>
                    <a:schemeClr val="bg1"/>
                  </a:solidFill>
                  <a:latin typeface="+mn-lt"/>
                  <a:sym typeface="Symbol"/>
                </a:rPr>
                <a:t> = 4,184 J g</a:t>
              </a:r>
              <a:r>
                <a:rPr lang="pt-BR" sz="2000" baseline="30000" dirty="0">
                  <a:solidFill>
                    <a:schemeClr val="bg1"/>
                  </a:solidFill>
                  <a:latin typeface="+mn-lt"/>
                  <a:sym typeface="Symbol"/>
                </a:rPr>
                <a:t>-1</a:t>
              </a:r>
              <a:r>
                <a:rPr lang="pt-BR" sz="2000" dirty="0">
                  <a:solidFill>
                    <a:schemeClr val="bg1"/>
                  </a:solidFill>
                  <a:latin typeface="+mn-lt"/>
                  <a:sym typeface="Symbol"/>
                </a:rPr>
                <a:t> K</a:t>
              </a:r>
              <a:r>
                <a:rPr lang="pt-BR" sz="2000" baseline="30000" dirty="0">
                  <a:solidFill>
                    <a:schemeClr val="bg1"/>
                  </a:solidFill>
                  <a:latin typeface="+mn-lt"/>
                  <a:sym typeface="Symbol"/>
                </a:rPr>
                <a:t>-1</a:t>
              </a:r>
              <a:r>
                <a:rPr lang="pt-BR" sz="2000" dirty="0">
                  <a:solidFill>
                    <a:schemeClr val="bg1"/>
                  </a:solidFill>
                  <a:latin typeface="+mn-lt"/>
                  <a:sym typeface="Symbol"/>
                </a:rPr>
                <a:t>    </a:t>
              </a:r>
            </a:p>
            <a:p>
              <a:pPr>
                <a:defRPr/>
              </a:pPr>
              <a:r>
                <a:rPr lang="pt-BR" sz="2000" baseline="30000" dirty="0">
                  <a:solidFill>
                    <a:schemeClr val="bg1"/>
                  </a:solidFill>
                  <a:latin typeface="+mn-lt"/>
                  <a:sym typeface="Symbol"/>
                </a:rPr>
                <a:t>    </a:t>
              </a:r>
            </a:p>
          </p:txBody>
        </p:sp>
      </p:grpSp>
      <p:grpSp>
        <p:nvGrpSpPr>
          <p:cNvPr id="14" name="Grupo 32"/>
          <p:cNvGrpSpPr>
            <a:grpSpLocks/>
          </p:cNvGrpSpPr>
          <p:nvPr/>
        </p:nvGrpSpPr>
        <p:grpSpPr bwMode="auto">
          <a:xfrm>
            <a:off x="285750" y="4864100"/>
            <a:ext cx="8834438" cy="1822450"/>
            <a:chOff x="285720" y="4864254"/>
            <a:chExt cx="8834970" cy="1822376"/>
          </a:xfrm>
        </p:grpSpPr>
        <p:sp>
          <p:nvSpPr>
            <p:cNvPr id="17" name="CaixaDeTexto 16"/>
            <p:cNvSpPr txBox="1"/>
            <p:nvPr/>
          </p:nvSpPr>
          <p:spPr>
            <a:xfrm>
              <a:off x="285720" y="4864254"/>
              <a:ext cx="1571720" cy="40003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2000" b="1" dirty="0" err="1">
                  <a:solidFill>
                    <a:schemeClr val="bg1"/>
                  </a:solidFill>
                  <a:latin typeface="+mn-lt"/>
                </a:rPr>
                <a:t>m</a:t>
              </a:r>
              <a:r>
                <a:rPr lang="pt-BR" sz="2000" b="1" baseline="-25000" dirty="0" err="1">
                  <a:solidFill>
                    <a:schemeClr val="bg1"/>
                  </a:solidFill>
                  <a:latin typeface="+mn-lt"/>
                </a:rPr>
                <a:t>total</a:t>
              </a:r>
              <a:r>
                <a:rPr lang="pt-BR" sz="2000" b="1" dirty="0">
                  <a:solidFill>
                    <a:schemeClr val="bg1"/>
                  </a:solidFill>
                  <a:latin typeface="+mn-lt"/>
                </a:rPr>
                <a:t> = 75 g</a:t>
              </a:r>
              <a:endParaRPr lang="en-CA" sz="2000" b="1" baseline="-250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285720" y="5386521"/>
              <a:ext cx="1571720" cy="40003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+mn-lt"/>
                  <a:sym typeface="Symbol"/>
                </a:rPr>
                <a:t>T</a:t>
              </a:r>
              <a:r>
                <a:rPr lang="pt-BR" sz="2000" b="1" dirty="0">
                  <a:solidFill>
                    <a:schemeClr val="bg1"/>
                  </a:solidFill>
                  <a:latin typeface="+mn-lt"/>
                </a:rPr>
                <a:t> = 2,21 K </a:t>
              </a:r>
              <a:endParaRPr lang="en-CA" sz="2000" b="1" baseline="-250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298421" y="5857989"/>
              <a:ext cx="1571720" cy="40003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2000" b="1" dirty="0" err="1">
                  <a:solidFill>
                    <a:schemeClr val="bg1"/>
                  </a:solidFill>
                  <a:latin typeface="+mn-lt"/>
                  <a:sym typeface="Symbol"/>
                </a:rPr>
                <a:t>q</a:t>
              </a:r>
              <a:r>
                <a:rPr lang="pt-BR" sz="2000" b="1" baseline="-25000" dirty="0" err="1">
                  <a:solidFill>
                    <a:schemeClr val="bg1"/>
                  </a:solidFill>
                  <a:latin typeface="+mn-lt"/>
                  <a:sym typeface="Symbol"/>
                </a:rPr>
                <a:t>sol</a:t>
              </a:r>
              <a:r>
                <a:rPr lang="pt-BR" sz="2000" b="1" dirty="0">
                  <a:solidFill>
                    <a:schemeClr val="bg1"/>
                  </a:solidFill>
                  <a:latin typeface="+mn-lt"/>
                </a:rPr>
                <a:t>= 693 J </a:t>
              </a:r>
              <a:endParaRPr lang="en-CA" sz="2000" b="1" baseline="-25000" dirty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050" y="5042361"/>
              <a:ext cx="5643602" cy="672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CaixaDeTexto 20"/>
            <p:cNvSpPr txBox="1"/>
            <p:nvPr/>
          </p:nvSpPr>
          <p:spPr>
            <a:xfrm>
              <a:off x="298421" y="6286596"/>
              <a:ext cx="1571720" cy="40003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2000" b="1" dirty="0" err="1">
                  <a:solidFill>
                    <a:schemeClr val="bg1"/>
                  </a:solidFill>
                  <a:latin typeface="+mn-lt"/>
                  <a:sym typeface="Symbol"/>
                </a:rPr>
                <a:t>q</a:t>
              </a:r>
              <a:r>
                <a:rPr lang="pt-BR" sz="2000" b="1" baseline="-25000" dirty="0" err="1">
                  <a:solidFill>
                    <a:schemeClr val="bg1"/>
                  </a:solidFill>
                  <a:latin typeface="+mn-lt"/>
                  <a:sym typeface="Symbol"/>
                </a:rPr>
                <a:t>r</a:t>
              </a:r>
              <a:r>
                <a:rPr lang="pt-BR" sz="2000" b="1" dirty="0">
                  <a:solidFill>
                    <a:schemeClr val="bg1"/>
                  </a:solidFill>
                  <a:latin typeface="+mn-lt"/>
                </a:rPr>
                <a:t>=  - 693 J </a:t>
              </a:r>
              <a:endParaRPr lang="en-CA" sz="2000" b="1" baseline="-25000" dirty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108" y="6000768"/>
              <a:ext cx="6929454" cy="528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tângulo 24"/>
            <p:cNvSpPr/>
            <p:nvPr/>
          </p:nvSpPr>
          <p:spPr>
            <a:xfrm>
              <a:off x="7763295" y="5964347"/>
              <a:ext cx="1357395" cy="5714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>
                <a:solidFill>
                  <a:schemeClr val="bg1"/>
                </a:solidFill>
              </a:endParaRPr>
            </a:p>
          </p:txBody>
        </p:sp>
      </p:grpSp>
      <p:sp>
        <p:nvSpPr>
          <p:cNvPr id="26" name="Título 1"/>
          <p:cNvSpPr txBox="1">
            <a:spLocks/>
          </p:cNvSpPr>
          <p:nvPr/>
        </p:nvSpPr>
        <p:spPr bwMode="auto">
          <a:xfrm>
            <a:off x="1825" y="1"/>
            <a:ext cx="721336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3200" b="1" dirty="0">
                <a:solidFill>
                  <a:srgbClr val="FFC000"/>
                </a:solidFill>
                <a:latin typeface="+mn-lt"/>
              </a:rPr>
              <a:t>Calorímetro à pressão constante:</a:t>
            </a:r>
            <a:endParaRPr lang="en-CA" sz="3200" b="1" baseline="-25000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240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8724483" cy="724644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>
            <a:off x="218939" y="1135795"/>
            <a:ext cx="8889565" cy="92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latin typeface="+mn-lt"/>
              </a:rPr>
              <a:t>Unidade SI para energia é o “Joule”  - (em homenagem ao cientista inglês James Joule (1818- 1889)</a:t>
            </a:r>
            <a:endParaRPr lang="en-CA" sz="2400" b="1" baseline="-25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35496" y="3507283"/>
            <a:ext cx="9217024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200" dirty="0">
                <a:solidFill>
                  <a:schemeClr val="bg1"/>
                </a:solidFill>
                <a:latin typeface="+mn-lt"/>
              </a:rPr>
              <a:t>Ex: considere uma massa de 2kg se movendo a 1 m s</a:t>
            </a:r>
            <a:r>
              <a:rPr lang="pt-BR" sz="3200" baseline="30000" dirty="0">
                <a:solidFill>
                  <a:schemeClr val="bg1"/>
                </a:solidFill>
                <a:latin typeface="+mn-lt"/>
              </a:rPr>
              <a:t>-1</a:t>
            </a:r>
            <a:endParaRPr lang="en-CA" sz="3200" baseline="30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683568" y="4941168"/>
            <a:ext cx="803523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800" dirty="0" err="1">
                <a:solidFill>
                  <a:schemeClr val="bg1"/>
                </a:solidFill>
                <a:latin typeface="+mn-lt"/>
              </a:rPr>
              <a:t>Obs</a:t>
            </a:r>
            <a:r>
              <a:rPr lang="pt-BR" sz="2800" dirty="0">
                <a:solidFill>
                  <a:schemeClr val="bg1"/>
                </a:solidFill>
                <a:latin typeface="+mn-lt"/>
              </a:rPr>
              <a:t>:  1 cal = 4,184 J                   1 Cal = 1000 cal = 1 kcal       </a:t>
            </a:r>
            <a:endParaRPr lang="en-CA" sz="2800" baseline="30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 bwMode="auto">
          <a:xfrm>
            <a:off x="251520" y="2410702"/>
            <a:ext cx="8436451" cy="93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800" b="1" dirty="0">
                <a:solidFill>
                  <a:srgbClr val="FFC000"/>
                </a:solidFill>
                <a:latin typeface="+mn-lt"/>
              </a:rPr>
              <a:t>“</a:t>
            </a:r>
            <a:r>
              <a:rPr lang="pt-BR" sz="2800" b="1" i="1" dirty="0">
                <a:solidFill>
                  <a:srgbClr val="FFC000"/>
                </a:solidFill>
                <a:latin typeface="+mn-lt"/>
              </a:rPr>
              <a:t>energia transferida como calor para aumentar 1 g de H</a:t>
            </a:r>
            <a:r>
              <a:rPr lang="pt-BR" sz="2800" b="1" i="1" baseline="-25000" dirty="0">
                <a:solidFill>
                  <a:srgbClr val="FFC000"/>
                </a:solidFill>
                <a:latin typeface="+mn-lt"/>
              </a:rPr>
              <a:t>2</a:t>
            </a:r>
            <a:r>
              <a:rPr lang="pt-BR" sz="2800" b="1" i="1" dirty="0">
                <a:solidFill>
                  <a:srgbClr val="FFC000"/>
                </a:solidFill>
                <a:latin typeface="+mn-lt"/>
              </a:rPr>
              <a:t>O pura de 14,5 a 15,5</a:t>
            </a:r>
            <a:r>
              <a:rPr lang="pt-BR" sz="2800" b="1" i="1" baseline="30000" dirty="0">
                <a:solidFill>
                  <a:srgbClr val="FFC000"/>
                </a:solidFill>
                <a:latin typeface="+mn-lt"/>
              </a:rPr>
              <a:t>o</a:t>
            </a:r>
            <a:r>
              <a:rPr lang="pt-BR" sz="2800" b="1" i="1" dirty="0">
                <a:solidFill>
                  <a:srgbClr val="FFC000"/>
                </a:solidFill>
                <a:latin typeface="+mn-lt"/>
              </a:rPr>
              <a:t>C”</a:t>
            </a:r>
            <a:endParaRPr lang="en-CA" sz="2800" b="1" i="1" baseline="-25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449476" y="67857"/>
            <a:ext cx="350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i="1" dirty="0">
                <a:solidFill>
                  <a:srgbClr val="FFFF00"/>
                </a:solidFill>
              </a:rPr>
              <a:t>Energia </a:t>
            </a:r>
          </a:p>
        </p:txBody>
      </p:sp>
      <p:pic>
        <p:nvPicPr>
          <p:cNvPr id="13" name="Picture 4" descr="http://image.slidesharecdn.com/qsrc1ecqayrkbvqoncu0-signature-016162306cab773303228479b063befdf29baf20ea52f9a91b002e88ad5a07bd-poli-151129105602-lva1-app6892/95/thermochemistry-1-638.jpg?cb=144879464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t="16069" r="8734" b="393"/>
          <a:stretch/>
        </p:blipFill>
        <p:spPr bwMode="auto">
          <a:xfrm>
            <a:off x="17905" y="24118"/>
            <a:ext cx="1461693" cy="1111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7266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9" grpId="0" autoUpdateAnimBg="0"/>
      <p:bldP spid="10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539552" y="71438"/>
            <a:ext cx="5707013" cy="9286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Calorímetro de bomba</a:t>
            </a:r>
            <a:endParaRPr lang="en-C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 bwMode="auto">
          <a:xfrm>
            <a:off x="357188" y="1059012"/>
            <a:ext cx="8072437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- Calorímetro à volume constante (maior precisão):</a:t>
            </a:r>
            <a:endParaRPr lang="en-CA" sz="2800" b="1" baseline="-25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785938"/>
            <a:ext cx="39751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Subtítulo 2"/>
          <p:cNvSpPr txBox="1">
            <a:spLocks/>
          </p:cNvSpPr>
          <p:nvPr/>
        </p:nvSpPr>
        <p:spPr bwMode="auto">
          <a:xfrm>
            <a:off x="4857750" y="2500313"/>
            <a:ext cx="37147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800" b="1">
                <a:solidFill>
                  <a:schemeClr val="bg1"/>
                </a:solidFill>
                <a:latin typeface="Calibri" pitchFamily="34" charset="0"/>
              </a:rPr>
              <a:t>	- q</a:t>
            </a:r>
            <a:r>
              <a:rPr lang="pt-BR" altLang="pt-BR" sz="2800" b="1" baseline="-25000">
                <a:solidFill>
                  <a:schemeClr val="bg1"/>
                </a:solidFill>
                <a:latin typeface="Calibri" pitchFamily="34" charset="0"/>
              </a:rPr>
              <a:t>amostra </a:t>
            </a:r>
            <a:r>
              <a:rPr lang="pt-BR" altLang="pt-BR" sz="2800" b="1">
                <a:solidFill>
                  <a:schemeClr val="bg1"/>
                </a:solidFill>
                <a:latin typeface="Calibri" pitchFamily="34" charset="0"/>
              </a:rPr>
              <a:t>  =  q</a:t>
            </a:r>
            <a:r>
              <a:rPr lang="pt-BR" altLang="pt-BR" sz="2800" b="1" baseline="-25000">
                <a:solidFill>
                  <a:schemeClr val="bg1"/>
                </a:solidFill>
                <a:latin typeface="Calibri" pitchFamily="34" charset="0"/>
              </a:rPr>
              <a:t>calorímetro</a:t>
            </a:r>
            <a:endParaRPr lang="en-CA" altLang="pt-BR" sz="2800" b="1" baseline="-250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726" name="Subtítulo 2"/>
          <p:cNvSpPr txBox="1">
            <a:spLocks/>
          </p:cNvSpPr>
          <p:nvPr/>
        </p:nvSpPr>
        <p:spPr bwMode="auto">
          <a:xfrm>
            <a:off x="642938" y="5357813"/>
            <a:ext cx="37147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000" dirty="0">
                <a:solidFill>
                  <a:schemeClr val="bg1"/>
                </a:solidFill>
                <a:latin typeface="Calibri" pitchFamily="34" charset="0"/>
              </a:rPr>
              <a:t>	</a:t>
            </a:r>
            <a:r>
              <a:rPr lang="pt-BR" altLang="pt-BR" sz="2000" dirty="0" err="1">
                <a:solidFill>
                  <a:schemeClr val="bg1"/>
                </a:solidFill>
                <a:latin typeface="Calibri" pitchFamily="34" charset="0"/>
              </a:rPr>
              <a:t>Ex</a:t>
            </a:r>
            <a:r>
              <a:rPr lang="pt-BR" altLang="pt-BR" sz="2000" dirty="0">
                <a:solidFill>
                  <a:schemeClr val="bg1"/>
                </a:solidFill>
                <a:latin typeface="Calibri" pitchFamily="34" charset="0"/>
              </a:rPr>
              <a:t>: Capacidade calorífica do calorímetro</a:t>
            </a:r>
            <a:r>
              <a:rPr lang="pt-BR" altLang="pt-BR" sz="2000" baseline="-25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sz="2000" dirty="0">
                <a:solidFill>
                  <a:schemeClr val="bg1"/>
                </a:solidFill>
                <a:latin typeface="Calibri" pitchFamily="34" charset="0"/>
              </a:rPr>
              <a:t>  = 8,151 kJ K</a:t>
            </a:r>
            <a:r>
              <a:rPr lang="pt-BR" altLang="pt-BR" sz="2000" baseline="30000" dirty="0">
                <a:solidFill>
                  <a:schemeClr val="bg1"/>
                </a:solidFill>
                <a:latin typeface="Calibri" pitchFamily="34" charset="0"/>
              </a:rPr>
              <a:t>-1</a:t>
            </a:r>
            <a:endParaRPr lang="en-CA" altLang="pt-BR" sz="2000" baseline="30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728" name="Subtítulo 2"/>
          <p:cNvSpPr txBox="1">
            <a:spLocks/>
          </p:cNvSpPr>
          <p:nvPr/>
        </p:nvSpPr>
        <p:spPr bwMode="auto">
          <a:xfrm>
            <a:off x="5724128" y="3286125"/>
            <a:ext cx="244827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400" dirty="0">
                <a:solidFill>
                  <a:schemeClr val="bg1"/>
                </a:solidFill>
                <a:latin typeface="Calibri" pitchFamily="34" charset="0"/>
              </a:rPr>
              <a:t>	</a:t>
            </a:r>
            <a:r>
              <a:rPr lang="pt-BR" altLang="pt-BR" sz="2400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T = 4,937 K</a:t>
            </a:r>
            <a:endParaRPr lang="en-CA" altLang="pt-BR" sz="2400" baseline="30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729" name="Subtítulo 2"/>
          <p:cNvSpPr txBox="1">
            <a:spLocks/>
          </p:cNvSpPr>
          <p:nvPr/>
        </p:nvSpPr>
        <p:spPr bwMode="auto">
          <a:xfrm>
            <a:off x="4929188" y="3929063"/>
            <a:ext cx="4214812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400" dirty="0" err="1">
                <a:solidFill>
                  <a:schemeClr val="bg1"/>
                </a:solidFill>
                <a:latin typeface="Calibri" pitchFamily="34" charset="0"/>
              </a:rPr>
              <a:t>q</a:t>
            </a:r>
            <a:r>
              <a:rPr lang="pt-BR" altLang="pt-BR" sz="2400" baseline="-25000" dirty="0" err="1">
                <a:solidFill>
                  <a:schemeClr val="bg1"/>
                </a:solidFill>
                <a:latin typeface="Calibri" pitchFamily="34" charset="0"/>
              </a:rPr>
              <a:t>calorímetro</a:t>
            </a:r>
            <a:r>
              <a:rPr lang="pt-BR" altLang="pt-BR" sz="2400" dirty="0">
                <a:solidFill>
                  <a:schemeClr val="bg1"/>
                </a:solidFill>
                <a:latin typeface="Calibri" pitchFamily="34" charset="0"/>
              </a:rPr>
              <a:t> = Cap. calor. x 4,937 K</a:t>
            </a:r>
            <a:r>
              <a:rPr lang="pt-BR" altLang="pt-BR" sz="2400" baseline="-25000" dirty="0">
                <a:solidFill>
                  <a:schemeClr val="bg1"/>
                </a:solidFill>
                <a:latin typeface="Calibri" pitchFamily="34" charset="0"/>
              </a:rPr>
              <a:t>                                   </a:t>
            </a:r>
            <a:endParaRPr lang="en-CA" altLang="pt-BR" sz="2400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730" name="Subtítulo 2"/>
          <p:cNvSpPr txBox="1">
            <a:spLocks/>
          </p:cNvSpPr>
          <p:nvPr/>
        </p:nvSpPr>
        <p:spPr bwMode="auto">
          <a:xfrm>
            <a:off x="4929188" y="4572000"/>
            <a:ext cx="371475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	</a:t>
            </a:r>
            <a:r>
              <a:rPr lang="pt-BR" altLang="pt-BR" sz="2800" b="1" dirty="0" err="1">
                <a:solidFill>
                  <a:schemeClr val="bg1"/>
                </a:solidFill>
                <a:latin typeface="Calibri" pitchFamily="34" charset="0"/>
              </a:rPr>
              <a:t>q</a:t>
            </a:r>
            <a:r>
              <a:rPr lang="pt-BR" altLang="pt-BR" sz="2800" b="1" baseline="-25000" dirty="0" err="1">
                <a:solidFill>
                  <a:schemeClr val="bg1"/>
                </a:solidFill>
                <a:latin typeface="Calibri" pitchFamily="34" charset="0"/>
              </a:rPr>
              <a:t>calorímetro</a:t>
            </a: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  =  40,24 </a:t>
            </a:r>
            <a:r>
              <a:rPr lang="pt-BR" altLang="pt-BR" sz="2800" b="1" dirty="0" err="1">
                <a:solidFill>
                  <a:schemeClr val="bg1"/>
                </a:solidFill>
                <a:latin typeface="Calibri" pitchFamily="34" charset="0"/>
              </a:rPr>
              <a:t>kJ</a:t>
            </a:r>
            <a:endParaRPr lang="en-CA" altLang="pt-BR" sz="2800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731" name="Subtítulo 2"/>
          <p:cNvSpPr txBox="1">
            <a:spLocks/>
          </p:cNvSpPr>
          <p:nvPr/>
        </p:nvSpPr>
        <p:spPr bwMode="auto">
          <a:xfrm>
            <a:off x="4929188" y="5214938"/>
            <a:ext cx="4214812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800" b="1">
                <a:solidFill>
                  <a:schemeClr val="bg1"/>
                </a:solidFill>
                <a:latin typeface="Calibri" pitchFamily="34" charset="0"/>
              </a:rPr>
              <a:t>	q</a:t>
            </a:r>
            <a:r>
              <a:rPr lang="pt-BR" altLang="pt-BR" sz="2800" b="1" baseline="-25000">
                <a:solidFill>
                  <a:schemeClr val="bg1"/>
                </a:solidFill>
                <a:latin typeface="Calibri" pitchFamily="34" charset="0"/>
              </a:rPr>
              <a:t>calorímetro</a:t>
            </a:r>
            <a:r>
              <a:rPr lang="pt-BR" altLang="pt-BR" sz="2800" b="1">
                <a:solidFill>
                  <a:schemeClr val="bg1"/>
                </a:solidFill>
                <a:latin typeface="Calibri" pitchFamily="34" charset="0"/>
              </a:rPr>
              <a:t>  =  9,618 kcal</a:t>
            </a:r>
            <a:endParaRPr lang="en-CA" altLang="pt-BR" sz="2800" b="1" baseline="-250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0734" name="Picture 14" descr="http://byebyegordura.com.br/BLOG/wp-content/uploads/2010/08/doce-men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161" y="0"/>
            <a:ext cx="2712343" cy="119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0460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857250" y="0"/>
            <a:ext cx="7429500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Energia Interna ∆U (função de estado)</a:t>
            </a:r>
            <a:endParaRPr lang="en-C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80728"/>
            <a:ext cx="9011426" cy="410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2865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001713"/>
            <a:ext cx="5976938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A8A50052-8624-4042-8A49-99DE5D6FC2A2}"/>
              </a:ext>
            </a:extLst>
          </p:cNvPr>
          <p:cNvSpPr txBox="1">
            <a:spLocks/>
          </p:cNvSpPr>
          <p:nvPr/>
        </p:nvSpPr>
        <p:spPr>
          <a:xfrm>
            <a:off x="857250" y="0"/>
            <a:ext cx="7429500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Energia Interna ∆U (função de estado)</a:t>
            </a:r>
            <a:endParaRPr lang="en-C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EEA12CF-AACF-4B67-8E4C-6B7E62E672B8}"/>
              </a:ext>
            </a:extLst>
          </p:cNvPr>
          <p:cNvSpPr/>
          <p:nvPr/>
        </p:nvSpPr>
        <p:spPr>
          <a:xfrm>
            <a:off x="5903802" y="4869160"/>
            <a:ext cx="46839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∆U</a:t>
            </a:r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100F7CA-673F-4969-8CBD-FE1B274C63EC}"/>
              </a:ext>
            </a:extLst>
          </p:cNvPr>
          <p:cNvSpPr/>
          <p:nvPr/>
        </p:nvSpPr>
        <p:spPr>
          <a:xfrm>
            <a:off x="4651937" y="4221088"/>
            <a:ext cx="34336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017162B-B535-42A5-8350-BDC3976DBF29}"/>
              </a:ext>
            </a:extLst>
          </p:cNvPr>
          <p:cNvSpPr/>
          <p:nvPr/>
        </p:nvSpPr>
        <p:spPr>
          <a:xfrm>
            <a:off x="4599531" y="5085184"/>
            <a:ext cx="39466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83302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857250" y="0"/>
            <a:ext cx="7429500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Energia Interna (função de estado)</a:t>
            </a:r>
            <a:endParaRPr lang="en-C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709738"/>
            <a:ext cx="72866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" y="2949075"/>
            <a:ext cx="8643938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Subtítulo 2"/>
          <p:cNvSpPr txBox="1">
            <a:spLocks/>
          </p:cNvSpPr>
          <p:nvPr/>
        </p:nvSpPr>
        <p:spPr bwMode="auto">
          <a:xfrm>
            <a:off x="415925" y="1000125"/>
            <a:ext cx="40132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800">
                <a:solidFill>
                  <a:schemeClr val="bg1"/>
                </a:solidFill>
                <a:latin typeface="Calibri" pitchFamily="34" charset="0"/>
              </a:rPr>
              <a:t>Ex: Queima da Gasolina*: </a:t>
            </a:r>
            <a:endParaRPr lang="en-CA" altLang="pt-BR" sz="2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46" name="Subtítulo 2"/>
          <p:cNvSpPr txBox="1">
            <a:spLocks/>
          </p:cNvSpPr>
          <p:nvPr/>
        </p:nvSpPr>
        <p:spPr bwMode="auto">
          <a:xfrm>
            <a:off x="6000750" y="2286000"/>
            <a:ext cx="9286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800" b="1">
                <a:solidFill>
                  <a:schemeClr val="bg1"/>
                </a:solidFill>
                <a:latin typeface="Calibri" pitchFamily="34" charset="0"/>
              </a:rPr>
              <a:t>E</a:t>
            </a:r>
            <a:r>
              <a:rPr lang="pt-BR" altLang="pt-BR" sz="2800" b="1" baseline="-25000">
                <a:solidFill>
                  <a:schemeClr val="bg1"/>
                </a:solidFill>
                <a:latin typeface="Calibri" pitchFamily="34" charset="0"/>
              </a:rPr>
              <a:t>final</a:t>
            </a:r>
            <a:endParaRPr lang="en-CA" altLang="pt-BR" sz="2800" b="1" baseline="-250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47" name="Subtítulo 2"/>
          <p:cNvSpPr txBox="1">
            <a:spLocks/>
          </p:cNvSpPr>
          <p:nvPr/>
        </p:nvSpPr>
        <p:spPr bwMode="auto">
          <a:xfrm>
            <a:off x="2357438" y="2286000"/>
            <a:ext cx="121443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800" b="1">
                <a:solidFill>
                  <a:schemeClr val="bg1"/>
                </a:solidFill>
                <a:latin typeface="Calibri" pitchFamily="34" charset="0"/>
              </a:rPr>
              <a:t>E</a:t>
            </a:r>
            <a:r>
              <a:rPr lang="pt-BR" altLang="pt-BR" sz="2800" b="1" baseline="-25000">
                <a:solidFill>
                  <a:schemeClr val="bg1"/>
                </a:solidFill>
                <a:latin typeface="Calibri" pitchFamily="34" charset="0"/>
              </a:rPr>
              <a:t>inicial</a:t>
            </a:r>
            <a:endParaRPr lang="en-CA" altLang="pt-BR" sz="2800" b="1" baseline="-250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4719B117-160E-4517-BD59-5E0AF66F231B}"/>
              </a:ext>
            </a:extLst>
          </p:cNvPr>
          <p:cNvSpPr txBox="1">
            <a:spLocks/>
          </p:cNvSpPr>
          <p:nvPr/>
        </p:nvSpPr>
        <p:spPr bwMode="auto">
          <a:xfrm>
            <a:off x="768663" y="4221088"/>
            <a:ext cx="2214562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3200" b="1" dirty="0">
                <a:latin typeface="Calibri" pitchFamily="34" charset="0"/>
              </a:rPr>
              <a:t>q  =  - 325 J</a:t>
            </a:r>
            <a:endParaRPr lang="en-CA" altLang="pt-BR" sz="3200" b="1" baseline="-25000" dirty="0">
              <a:latin typeface="Calibri" pitchFamily="34" charset="0"/>
            </a:endParaRP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E1B0E496-CAF5-44CE-89A1-15FC8B0189A1}"/>
              </a:ext>
            </a:extLst>
          </p:cNvPr>
          <p:cNvSpPr txBox="1">
            <a:spLocks/>
          </p:cNvSpPr>
          <p:nvPr/>
        </p:nvSpPr>
        <p:spPr bwMode="auto">
          <a:xfrm>
            <a:off x="6588224" y="4013494"/>
            <a:ext cx="22145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3200" b="1" dirty="0">
                <a:latin typeface="Calibri" pitchFamily="34" charset="0"/>
              </a:rPr>
              <a:t>w  =  - 451 J</a:t>
            </a:r>
            <a:endParaRPr lang="en-CA" altLang="pt-BR" sz="3200" b="1" baseline="-25000" dirty="0">
              <a:latin typeface="Calibri" pitchFamily="34" charset="0"/>
            </a:endParaRP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ADCE77AE-276F-4C91-A9C2-9C24DC69EDD0}"/>
              </a:ext>
            </a:extLst>
          </p:cNvPr>
          <p:cNvSpPr txBox="1">
            <a:spLocks/>
          </p:cNvSpPr>
          <p:nvPr/>
        </p:nvSpPr>
        <p:spPr bwMode="auto">
          <a:xfrm>
            <a:off x="3131840" y="4221087"/>
            <a:ext cx="239886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800" b="1" dirty="0">
                <a:latin typeface="Calibri" pitchFamily="34" charset="0"/>
              </a:rPr>
              <a:t>	</a:t>
            </a:r>
            <a:r>
              <a:rPr lang="pt-BR" altLang="pt-BR" sz="2800" b="1" dirty="0">
                <a:latin typeface="Calibri" pitchFamily="34" charset="0"/>
                <a:sym typeface="Symbol" pitchFamily="18" charset="2"/>
              </a:rPr>
              <a:t></a:t>
            </a:r>
            <a:r>
              <a:rPr lang="pt-BR" altLang="pt-BR" sz="2800" b="1" dirty="0">
                <a:latin typeface="Calibri" pitchFamily="34" charset="0"/>
              </a:rPr>
              <a:t>U  = - 776 J</a:t>
            </a:r>
            <a:endParaRPr lang="en-CA" altLang="pt-BR" sz="2800" b="1" baseline="-25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9360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857250" y="0"/>
            <a:ext cx="7429500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Energia Interna (função de estado)</a:t>
            </a:r>
            <a:endParaRPr lang="en-C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5363" name="Subtítulo 2"/>
          <p:cNvSpPr txBox="1">
            <a:spLocks/>
          </p:cNvSpPr>
          <p:nvPr/>
        </p:nvSpPr>
        <p:spPr bwMode="auto">
          <a:xfrm>
            <a:off x="1258888" y="1014413"/>
            <a:ext cx="52371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800">
                <a:solidFill>
                  <a:schemeClr val="bg1"/>
                </a:solidFill>
                <a:latin typeface="Calibri" pitchFamily="34" charset="0"/>
              </a:rPr>
              <a:t>Ex: Reação          A</a:t>
            </a:r>
            <a:r>
              <a:rPr lang="pt-BR" altLang="pt-BR" sz="2800" baseline="-25000">
                <a:solidFill>
                  <a:schemeClr val="bg1"/>
                </a:solidFill>
                <a:latin typeface="Calibri" pitchFamily="34" charset="0"/>
              </a:rPr>
              <a:t>(g)</a:t>
            </a:r>
            <a:r>
              <a:rPr lang="pt-BR" altLang="pt-BR" sz="2800">
                <a:solidFill>
                  <a:schemeClr val="bg1"/>
                </a:solidFill>
                <a:latin typeface="Calibri" pitchFamily="34" charset="0"/>
              </a:rPr>
              <a:t> + B</a:t>
            </a:r>
            <a:r>
              <a:rPr lang="pt-BR" altLang="pt-BR" sz="2800" baseline="-25000">
                <a:solidFill>
                  <a:schemeClr val="bg1"/>
                </a:solidFill>
                <a:latin typeface="Calibri" pitchFamily="34" charset="0"/>
              </a:rPr>
              <a:t>(g)</a:t>
            </a:r>
            <a:r>
              <a:rPr lang="pt-BR" altLang="pt-BR" sz="280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sz="280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  C</a:t>
            </a:r>
            <a:r>
              <a:rPr lang="pt-BR" altLang="pt-BR" sz="2800" baseline="-2500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(s)</a:t>
            </a:r>
            <a:r>
              <a:rPr lang="pt-BR" altLang="pt-BR" sz="2800">
                <a:solidFill>
                  <a:schemeClr val="bg1"/>
                </a:solidFill>
                <a:latin typeface="Calibri" pitchFamily="34" charset="0"/>
              </a:rPr>
              <a:t>           </a:t>
            </a:r>
            <a:endParaRPr lang="en-CA" altLang="pt-BR" sz="28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700213"/>
            <a:ext cx="2314575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Subtítulo 2"/>
          <p:cNvSpPr txBox="1">
            <a:spLocks/>
          </p:cNvSpPr>
          <p:nvPr/>
        </p:nvSpPr>
        <p:spPr bwMode="auto">
          <a:xfrm>
            <a:off x="714375" y="5013325"/>
            <a:ext cx="278606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3200" b="1">
                <a:solidFill>
                  <a:schemeClr val="bg1"/>
                </a:solidFill>
                <a:latin typeface="Calibri" pitchFamily="34" charset="0"/>
              </a:rPr>
              <a:t>	</a:t>
            </a:r>
            <a:r>
              <a:rPr lang="pt-BR" altLang="pt-BR" sz="3200" b="1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pt-BR" altLang="pt-BR" sz="3200" b="1">
                <a:solidFill>
                  <a:schemeClr val="bg1"/>
                </a:solidFill>
                <a:latin typeface="Calibri" pitchFamily="34" charset="0"/>
              </a:rPr>
              <a:t>E  = q</a:t>
            </a:r>
            <a:r>
              <a:rPr lang="pt-BR" altLang="pt-BR" sz="3200" b="1" baseline="-2500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sz="3200" b="1">
                <a:solidFill>
                  <a:schemeClr val="bg1"/>
                </a:solidFill>
                <a:latin typeface="Calibri" pitchFamily="34" charset="0"/>
              </a:rPr>
              <a:t>  +  w</a:t>
            </a:r>
            <a:endParaRPr lang="en-CA" altLang="pt-BR" sz="3200" b="1" baseline="-250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366" name="Subtítulo 2"/>
          <p:cNvSpPr txBox="1">
            <a:spLocks/>
          </p:cNvSpPr>
          <p:nvPr/>
        </p:nvSpPr>
        <p:spPr bwMode="auto">
          <a:xfrm>
            <a:off x="4071938" y="5013325"/>
            <a:ext cx="23717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3200" b="1">
                <a:solidFill>
                  <a:schemeClr val="bg1"/>
                </a:solidFill>
                <a:latin typeface="Calibri" pitchFamily="34" charset="0"/>
              </a:rPr>
              <a:t>q  =  - 1150 J</a:t>
            </a:r>
            <a:endParaRPr lang="en-CA" altLang="pt-BR" sz="3200" b="1" baseline="-250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367" name="Subtítulo 2"/>
          <p:cNvSpPr txBox="1">
            <a:spLocks/>
          </p:cNvSpPr>
          <p:nvPr/>
        </p:nvSpPr>
        <p:spPr bwMode="auto">
          <a:xfrm>
            <a:off x="6659563" y="5013325"/>
            <a:ext cx="221456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3200" b="1">
                <a:solidFill>
                  <a:schemeClr val="bg1"/>
                </a:solidFill>
                <a:latin typeface="Calibri" pitchFamily="34" charset="0"/>
              </a:rPr>
              <a:t>w  =  480 J</a:t>
            </a:r>
            <a:endParaRPr lang="en-CA" altLang="pt-BR" sz="3200" b="1" baseline="-250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368" name="Subtítulo 2"/>
          <p:cNvSpPr txBox="1">
            <a:spLocks/>
          </p:cNvSpPr>
          <p:nvPr/>
        </p:nvSpPr>
        <p:spPr bwMode="auto">
          <a:xfrm>
            <a:off x="3086100" y="5881688"/>
            <a:ext cx="33575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4000" b="1">
                <a:solidFill>
                  <a:schemeClr val="bg1"/>
                </a:solidFill>
                <a:latin typeface="Calibri" pitchFamily="34" charset="0"/>
              </a:rPr>
              <a:t>	</a:t>
            </a:r>
            <a:r>
              <a:rPr lang="pt-BR" altLang="pt-BR" sz="4000" b="1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pt-BR" altLang="pt-BR" sz="4000" b="1">
                <a:solidFill>
                  <a:schemeClr val="bg1"/>
                </a:solidFill>
                <a:latin typeface="Calibri" pitchFamily="34" charset="0"/>
              </a:rPr>
              <a:t>E  = - 670 J</a:t>
            </a:r>
            <a:endParaRPr lang="en-CA" altLang="pt-BR" sz="4000" b="1" baseline="-2500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1643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">
            <a:extLst>
              <a:ext uri="{FF2B5EF4-FFF2-40B4-BE49-F238E27FC236}">
                <a16:creationId xmlns:a16="http://schemas.microsoft.com/office/drawing/2014/main" id="{60C5F9C2-BCA6-4C46-ACDC-0004A81B2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36"/>
          <a:stretch/>
        </p:blipFill>
        <p:spPr bwMode="auto">
          <a:xfrm>
            <a:off x="117352" y="889549"/>
            <a:ext cx="4211960" cy="21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4004F34-F07F-4FE6-B5F3-9D2F503F08B9}"/>
              </a:ext>
            </a:extLst>
          </p:cNvPr>
          <p:cNvSpPr txBox="1">
            <a:spLocks/>
          </p:cNvSpPr>
          <p:nvPr/>
        </p:nvSpPr>
        <p:spPr>
          <a:xfrm>
            <a:off x="0" y="3202894"/>
            <a:ext cx="4329312" cy="928688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Energia de rede: é a energia que tem de ser adicionada à solução para dissolver </a:t>
            </a:r>
            <a:endParaRPr lang="en-C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9C2C9639-EA4E-482A-9F00-F38A351D9ABB}"/>
              </a:ext>
            </a:extLst>
          </p:cNvPr>
          <p:cNvGrpSpPr/>
          <p:nvPr/>
        </p:nvGrpSpPr>
        <p:grpSpPr>
          <a:xfrm>
            <a:off x="4499992" y="889549"/>
            <a:ext cx="4538062" cy="3403547"/>
            <a:chOff x="4499992" y="889549"/>
            <a:chExt cx="4538062" cy="3403547"/>
          </a:xfrm>
        </p:grpSpPr>
        <p:pic>
          <p:nvPicPr>
            <p:cNvPr id="2052" name="Picture 4" descr="Picture">
              <a:extLst>
                <a:ext uri="{FF2B5EF4-FFF2-40B4-BE49-F238E27FC236}">
                  <a16:creationId xmlns:a16="http://schemas.microsoft.com/office/drawing/2014/main" id="{A8499B68-BF3D-4A6F-ABF2-9E05A1673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889549"/>
              <a:ext cx="4538062" cy="3403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2FDCA5C2-3AFF-4D19-84E7-6413F4DFC13F}"/>
                </a:ext>
              </a:extLst>
            </p:cNvPr>
            <p:cNvSpPr/>
            <p:nvPr/>
          </p:nvSpPr>
          <p:spPr>
            <a:xfrm>
              <a:off x="4590901" y="3439844"/>
              <a:ext cx="1798642" cy="7745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/>
                  </a:solidFill>
                </a:rPr>
                <a:t>Energia de rede</a:t>
              </a: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B079BF60-6439-4676-B2CA-5D5E4E66D3CB}"/>
                </a:ext>
              </a:extLst>
            </p:cNvPr>
            <p:cNvSpPr/>
            <p:nvPr/>
          </p:nvSpPr>
          <p:spPr>
            <a:xfrm>
              <a:off x="7308304" y="3694032"/>
              <a:ext cx="1729750" cy="5965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/>
                  </a:solidFill>
                </a:rPr>
                <a:t>Energia de hidratação</a:t>
              </a:r>
            </a:p>
          </p:txBody>
        </p:sp>
      </p:grpSp>
      <p:sp>
        <p:nvSpPr>
          <p:cNvPr id="11" name="Título 1">
            <a:extLst>
              <a:ext uri="{FF2B5EF4-FFF2-40B4-BE49-F238E27FC236}">
                <a16:creationId xmlns:a16="http://schemas.microsoft.com/office/drawing/2014/main" id="{5FCFD2C1-D6E5-4096-824F-71E6BB4938DC}"/>
              </a:ext>
            </a:extLst>
          </p:cNvPr>
          <p:cNvSpPr txBox="1">
            <a:spLocks/>
          </p:cNvSpPr>
          <p:nvPr/>
        </p:nvSpPr>
        <p:spPr>
          <a:xfrm>
            <a:off x="261589" y="78800"/>
            <a:ext cx="1790131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Relatório</a:t>
            </a:r>
            <a:endParaRPr lang="en-C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6E764CEE-C9D9-4F18-8CF7-21CE6C765AC2}"/>
              </a:ext>
            </a:extLst>
          </p:cNvPr>
          <p:cNvSpPr txBox="1">
            <a:spLocks/>
          </p:cNvSpPr>
          <p:nvPr/>
        </p:nvSpPr>
        <p:spPr>
          <a:xfrm>
            <a:off x="4572000" y="4869160"/>
            <a:ext cx="4329312" cy="9286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Energia de hidratação: é a energia libertada para a solução quando os íons são rodeados de moléculas de água (</a:t>
            </a:r>
            <a:r>
              <a:rPr lang="pt-B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solvatados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en-C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945706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">
            <a:extLst>
              <a:ext uri="{FF2B5EF4-FFF2-40B4-BE49-F238E27FC236}">
                <a16:creationId xmlns:a16="http://schemas.microsoft.com/office/drawing/2014/main" id="{85FD2487-07E3-4E34-B9BA-24BFFFB4E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01"/>
          <a:stretch/>
        </p:blipFill>
        <p:spPr bwMode="auto">
          <a:xfrm>
            <a:off x="35496" y="260648"/>
            <a:ext cx="5976664" cy="329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F6CAC8D-2EFB-4D9E-8B56-E077D8E5CEEF}"/>
              </a:ext>
            </a:extLst>
          </p:cNvPr>
          <p:cNvSpPr txBox="1">
            <a:spLocks/>
          </p:cNvSpPr>
          <p:nvPr/>
        </p:nvSpPr>
        <p:spPr>
          <a:xfrm>
            <a:off x="179512" y="3861048"/>
            <a:ext cx="6264696" cy="140044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Para o </a:t>
            </a:r>
            <a:r>
              <a:rPr lang="pt-B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NaCl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 energia de rede é 779 KJ/mol e a de Hidratação é 774 Kj/mol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</a:rPr>
              <a:t>779 kJ/</a:t>
            </a:r>
            <a:r>
              <a:rPr lang="en-US" sz="2000" dirty="0" err="1">
                <a:solidFill>
                  <a:srgbClr val="FFFF00"/>
                </a:solidFill>
                <a:latin typeface="Tahoma" panose="020B0604030504040204" pitchFamily="34" charset="0"/>
              </a:rPr>
              <a:t>mol</a:t>
            </a: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</a:rPr>
              <a:t> – 774 kJ/</a:t>
            </a:r>
            <a:r>
              <a:rPr lang="en-US" sz="2000" dirty="0" err="1">
                <a:solidFill>
                  <a:srgbClr val="FFFF00"/>
                </a:solidFill>
                <a:latin typeface="Tahoma" panose="020B0604030504040204" pitchFamily="34" charset="0"/>
              </a:rPr>
              <a:t>mol</a:t>
            </a: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</a:rPr>
              <a:t> = +5 kJ/</a:t>
            </a:r>
            <a:r>
              <a:rPr lang="en-US" sz="2000" dirty="0" err="1">
                <a:solidFill>
                  <a:srgbClr val="FFFF00"/>
                </a:solidFill>
                <a:latin typeface="Tahoma" panose="020B0604030504040204" pitchFamily="34" charset="0"/>
              </a:rPr>
              <a:t>mol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en-CA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128777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8" t="20625" r="26208" b="14314"/>
          <a:stretch/>
        </p:blipFill>
        <p:spPr bwMode="auto">
          <a:xfrm>
            <a:off x="0" y="0"/>
            <a:ext cx="5868144" cy="68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868144" y="0"/>
            <a:ext cx="3275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>
                <a:solidFill>
                  <a:schemeClr val="bg1"/>
                </a:solidFill>
              </a:rPr>
              <a:t>Raio </a:t>
            </a:r>
            <a:r>
              <a:rPr lang="pt-PT" sz="3200" dirty="0" err="1">
                <a:solidFill>
                  <a:schemeClr val="bg1"/>
                </a:solidFill>
              </a:rPr>
              <a:t>atômico</a:t>
            </a: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084168" y="836712"/>
            <a:ext cx="30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solidFill>
                  <a:schemeClr val="bg1"/>
                </a:solidFill>
              </a:rPr>
              <a:t>Tamanho do raio é determinado pelos eletrons da camada mais externa.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CEF6E0F7-703F-483A-8F68-38326964DE3A}"/>
                  </a:ext>
                </a:extLst>
              </p:cNvPr>
              <p:cNvSpPr txBox="1"/>
              <p:nvPr/>
            </p:nvSpPr>
            <p:spPr>
              <a:xfrm>
                <a:off x="5868144" y="2564904"/>
                <a:ext cx="3030765" cy="748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𝐹𝑜𝑟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ç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𝑎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f>
                        <m:fPr>
                          <m:ctrlP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PT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pt-PT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sSub>
                            <m:sSubPr>
                              <m:ctrlPr>
                                <a:rPr lang="pt-PT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pt-PT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pt-PT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pt-PT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pt-PT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P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CEF6E0F7-703F-483A-8F68-38326964D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2564904"/>
                <a:ext cx="3030765" cy="7488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69E92143-2B2B-497A-AB53-1286E8A6AB20}"/>
                  </a:ext>
                </a:extLst>
              </p:cNvPr>
              <p:cNvSpPr txBox="1"/>
              <p:nvPr/>
            </p:nvSpPr>
            <p:spPr>
              <a:xfrm>
                <a:off x="5877896" y="4162769"/>
                <a:ext cx="370633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PT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pt-PT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pt-PT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=8,98</m:t>
                    </m:r>
                    <m:r>
                      <a:rPr lang="pt-PT" sz="20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pt-PT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pt-PT" sz="20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pt-PT" sz="20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9</m:t>
                        </m:r>
                      </m:sup>
                    </m:sSup>
                    <m:r>
                      <a:rPr lang="pt-PT" sz="20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pt-PT" sz="20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𝑁</m:t>
                    </m:r>
                    <m:r>
                      <a:rPr lang="pt-PT" sz="20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.</m:t>
                    </m:r>
                    <m:sSup>
                      <m:sSupPr>
                        <m:ctrlPr>
                          <a:rPr lang="pt-PT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pt-PT" sz="20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p>
                        <m:r>
                          <a:rPr lang="pt-PT" sz="20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pt-PT" sz="20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/</m:t>
                    </m:r>
                    <m:sSup>
                      <m:sSupPr>
                        <m:ctrlPr>
                          <a:rPr lang="pt-PT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pt-PT" sz="20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𝐶</m:t>
                        </m:r>
                      </m:e>
                      <m:sup>
                        <m:r>
                          <a:rPr lang="pt-PT" sz="20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PT" sz="20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69E92143-2B2B-497A-AB53-1286E8A6A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7896" y="4162769"/>
                <a:ext cx="3706336" cy="400110"/>
              </a:xfrm>
              <a:prstGeom prst="rect">
                <a:avLst/>
              </a:prstGeom>
              <a:blipFill>
                <a:blip r:embed="rId4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01396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8470" y="1064659"/>
            <a:ext cx="377231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7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p:sp>
        <p:nvSpPr>
          <p:cNvPr id="3" name="Retângulo 2"/>
          <p:cNvSpPr/>
          <p:nvPr/>
        </p:nvSpPr>
        <p:spPr>
          <a:xfrm>
            <a:off x="748864" y="1796335"/>
            <a:ext cx="72045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i="1" dirty="0">
                <a:solidFill>
                  <a:schemeClr val="bg1"/>
                </a:solidFill>
              </a:rPr>
              <a:t>¨Algumas coisas acontecem outras não...¨ </a:t>
            </a:r>
          </a:p>
        </p:txBody>
      </p:sp>
      <p:sp>
        <p:nvSpPr>
          <p:cNvPr id="4" name="Retângulo 3"/>
          <p:cNvSpPr/>
          <p:nvPr/>
        </p:nvSpPr>
        <p:spPr>
          <a:xfrm>
            <a:off x="2442810" y="2333820"/>
            <a:ext cx="27292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i="1" dirty="0">
                <a:solidFill>
                  <a:schemeClr val="bg1"/>
                </a:solidFill>
              </a:rPr>
              <a:t>Espontaneidade </a:t>
            </a:r>
          </a:p>
        </p:txBody>
      </p:sp>
      <p:sp>
        <p:nvSpPr>
          <p:cNvPr id="5" name="Retângulo 4"/>
          <p:cNvSpPr/>
          <p:nvPr/>
        </p:nvSpPr>
        <p:spPr>
          <a:xfrm>
            <a:off x="3916627" y="5469835"/>
            <a:ext cx="67704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i="1" dirty="0">
                <a:solidFill>
                  <a:schemeClr val="bg1"/>
                </a:solidFill>
              </a:rPr>
              <a:t>Espontaneidade ≠ velocidade </a:t>
            </a:r>
          </a:p>
        </p:txBody>
      </p:sp>
      <p:sp>
        <p:nvSpPr>
          <p:cNvPr id="6" name="Retângulo 5"/>
          <p:cNvSpPr/>
          <p:nvPr/>
        </p:nvSpPr>
        <p:spPr>
          <a:xfrm>
            <a:off x="857250" y="3092261"/>
            <a:ext cx="828675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i="1" dirty="0">
                <a:solidFill>
                  <a:schemeClr val="bg1"/>
                </a:solidFill>
              </a:rPr>
              <a:t>¨Algumas coisas acontecem mesmo que para nós pareçam que não¨</a:t>
            </a:r>
          </a:p>
          <a:p>
            <a:endParaRPr lang="pt-BR" sz="3000" i="1" dirty="0">
              <a:solidFill>
                <a:schemeClr val="bg1"/>
              </a:solidFill>
            </a:endParaRPr>
          </a:p>
          <a:p>
            <a:r>
              <a:rPr lang="pt-BR" sz="3000" i="1" dirty="0">
                <a:solidFill>
                  <a:schemeClr val="bg1"/>
                </a:solidFill>
              </a:rPr>
              <a:t>¨O seu acontecimento não visível ou mensurável na nossa escala de tempo¨</a:t>
            </a:r>
          </a:p>
        </p:txBody>
      </p:sp>
    </p:spTree>
    <p:extLst>
      <p:ext uri="{BB962C8B-B14F-4D97-AF65-F5344CB8AC3E}">
        <p14:creationId xmlns:p14="http://schemas.microsoft.com/office/powerpoint/2010/main" val="308652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8470" y="1064659"/>
            <a:ext cx="377231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7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p:sp>
        <p:nvSpPr>
          <p:cNvPr id="3" name="Retângulo 2"/>
          <p:cNvSpPr/>
          <p:nvPr/>
        </p:nvSpPr>
        <p:spPr>
          <a:xfrm>
            <a:off x="748864" y="1796336"/>
            <a:ext cx="72045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i="1" dirty="0">
                <a:solidFill>
                  <a:schemeClr val="bg1"/>
                </a:solidFill>
              </a:rPr>
              <a:t>¨Uma coisa que acontece </a:t>
            </a:r>
            <a:r>
              <a:rPr lang="pt-BR" sz="3000" b="1" i="1" dirty="0">
                <a:solidFill>
                  <a:srgbClr val="FFFF00"/>
                </a:solidFill>
              </a:rPr>
              <a:t>espontaneamente</a:t>
            </a:r>
            <a:r>
              <a:rPr lang="pt-BR" sz="3000" i="1" dirty="0">
                <a:solidFill>
                  <a:schemeClr val="bg1"/>
                </a:solidFill>
              </a:rPr>
              <a:t> está associada à </a:t>
            </a:r>
          </a:p>
          <a:p>
            <a:r>
              <a:rPr lang="pt-BR" sz="3000" b="1" i="1" dirty="0">
                <a:solidFill>
                  <a:srgbClr val="FFFF00"/>
                </a:solidFill>
              </a:rPr>
              <a:t>dispersão de energia</a:t>
            </a:r>
            <a:r>
              <a:rPr lang="pt-BR" sz="3000" i="1" dirty="0">
                <a:solidFill>
                  <a:schemeClr val="bg1"/>
                </a:solidFill>
              </a:rPr>
              <a:t>¨</a:t>
            </a:r>
          </a:p>
        </p:txBody>
      </p:sp>
      <p:sp>
        <p:nvSpPr>
          <p:cNvPr id="4" name="Retângulo 3"/>
          <p:cNvSpPr/>
          <p:nvPr/>
        </p:nvSpPr>
        <p:spPr>
          <a:xfrm>
            <a:off x="852135" y="3619696"/>
            <a:ext cx="59201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i="1" dirty="0">
                <a:solidFill>
                  <a:schemeClr val="bg1"/>
                </a:solidFill>
              </a:rPr>
              <a:t>¨A </a:t>
            </a:r>
            <a:r>
              <a:rPr lang="pt-BR" sz="3000" b="1" i="1" dirty="0">
                <a:solidFill>
                  <a:srgbClr val="FFFF00"/>
                </a:solidFill>
              </a:rPr>
              <a:t>força motriz </a:t>
            </a:r>
            <a:r>
              <a:rPr lang="pt-BR" sz="3000" i="1" dirty="0">
                <a:solidFill>
                  <a:schemeClr val="bg1"/>
                </a:solidFill>
              </a:rPr>
              <a:t>de algo Espontâneo é a </a:t>
            </a:r>
            <a:r>
              <a:rPr lang="pt-BR" sz="3000" b="1" dirty="0">
                <a:solidFill>
                  <a:srgbClr val="FFFF00"/>
                </a:solidFill>
              </a:rPr>
              <a:t>dispersão de energia</a:t>
            </a:r>
            <a:r>
              <a:rPr lang="pt-BR" sz="3000" i="1" dirty="0">
                <a:solidFill>
                  <a:schemeClr val="bg1"/>
                </a:solidFill>
              </a:rPr>
              <a:t>¨  </a:t>
            </a:r>
          </a:p>
        </p:txBody>
      </p:sp>
    </p:spTree>
    <p:extLst>
      <p:ext uri="{BB962C8B-B14F-4D97-AF65-F5344CB8AC3E}">
        <p14:creationId xmlns:p14="http://schemas.microsoft.com/office/powerpoint/2010/main" val="448010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ubtítulo 2"/>
          <p:cNvSpPr txBox="1">
            <a:spLocks/>
          </p:cNvSpPr>
          <p:nvPr/>
        </p:nvSpPr>
        <p:spPr bwMode="auto">
          <a:xfrm>
            <a:off x="5072063" y="1214438"/>
            <a:ext cx="22145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3600">
                <a:solidFill>
                  <a:schemeClr val="bg1"/>
                </a:solidFill>
                <a:latin typeface="Calibri" pitchFamily="34" charset="0"/>
              </a:rPr>
              <a:t>E</a:t>
            </a:r>
            <a:r>
              <a:rPr lang="pt-BR" altLang="pt-BR" sz="3600" baseline="-25000">
                <a:solidFill>
                  <a:schemeClr val="bg1"/>
                </a:solidFill>
                <a:latin typeface="Calibri" pitchFamily="34" charset="0"/>
              </a:rPr>
              <a:t>c</a:t>
            </a:r>
            <a:r>
              <a:rPr lang="pt-BR" altLang="pt-BR" sz="3600">
                <a:solidFill>
                  <a:schemeClr val="bg1"/>
                </a:solidFill>
                <a:latin typeface="Calibri" pitchFamily="34" charset="0"/>
              </a:rPr>
              <a:t> = ½ mv</a:t>
            </a:r>
            <a:r>
              <a:rPr lang="pt-BR" altLang="pt-BR" sz="3600" baseline="3000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pt-BR" altLang="pt-BR" sz="360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en-CA" altLang="pt-BR" sz="3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100" name="Subtítulo 2"/>
          <p:cNvSpPr txBox="1">
            <a:spLocks/>
          </p:cNvSpPr>
          <p:nvPr/>
        </p:nvSpPr>
        <p:spPr bwMode="auto">
          <a:xfrm>
            <a:off x="719875" y="1257300"/>
            <a:ext cx="354806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3200" dirty="0">
                <a:solidFill>
                  <a:schemeClr val="bg1"/>
                </a:solidFill>
                <a:latin typeface="Calibri" pitchFamily="34" charset="0"/>
              </a:rPr>
              <a:t>	Energia cinética:</a:t>
            </a:r>
            <a:endParaRPr lang="en-CA" altLang="pt-BR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101" name="Subtítulo 2"/>
          <p:cNvSpPr txBox="1">
            <a:spLocks/>
          </p:cNvSpPr>
          <p:nvPr/>
        </p:nvSpPr>
        <p:spPr bwMode="auto">
          <a:xfrm>
            <a:off x="719876" y="2495550"/>
            <a:ext cx="464421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3200" dirty="0">
                <a:solidFill>
                  <a:schemeClr val="bg1"/>
                </a:solidFill>
                <a:latin typeface="Calibri" pitchFamily="34" charset="0"/>
              </a:rPr>
              <a:t>	Energia potencial:</a:t>
            </a:r>
            <a:endParaRPr lang="en-CA" altLang="pt-BR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095875" y="2420938"/>
            <a:ext cx="13620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600" dirty="0" err="1">
                <a:solidFill>
                  <a:schemeClr val="bg1"/>
                </a:solidFill>
                <a:latin typeface="+mn-lt"/>
              </a:rPr>
              <a:t>E</a:t>
            </a:r>
            <a:r>
              <a:rPr lang="pt-BR" sz="3600" baseline="-25000" dirty="0" err="1">
                <a:solidFill>
                  <a:schemeClr val="bg1"/>
                </a:solidFill>
                <a:latin typeface="+mn-lt"/>
              </a:rPr>
              <a:t>p</a:t>
            </a:r>
            <a:r>
              <a:rPr lang="pt-BR" sz="3600" dirty="0">
                <a:solidFill>
                  <a:schemeClr val="bg1"/>
                </a:solidFill>
                <a:latin typeface="+mn-lt"/>
              </a:rPr>
              <a:t> = ...</a:t>
            </a:r>
            <a:endParaRPr lang="en-CA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03" name="Subtítulo 2"/>
          <p:cNvSpPr txBox="1">
            <a:spLocks/>
          </p:cNvSpPr>
          <p:nvPr/>
        </p:nvSpPr>
        <p:spPr bwMode="auto">
          <a:xfrm>
            <a:off x="5148263" y="3040063"/>
            <a:ext cx="2643187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t-BR" altLang="pt-BR" sz="2400" dirty="0">
                <a:solidFill>
                  <a:schemeClr val="bg1"/>
                </a:solidFill>
                <a:latin typeface="Calibri" pitchFamily="34" charset="0"/>
              </a:rPr>
              <a:t>eletrostática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t-BR" altLang="pt-BR" sz="2400" dirty="0">
                <a:solidFill>
                  <a:schemeClr val="bg1"/>
                </a:solidFill>
                <a:latin typeface="Calibri" pitchFamily="34" charset="0"/>
              </a:rPr>
              <a:t>eletromagnética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t-BR" altLang="pt-BR" sz="2400" dirty="0">
                <a:solidFill>
                  <a:schemeClr val="bg1"/>
                </a:solidFill>
                <a:latin typeface="Calibri" pitchFamily="34" charset="0"/>
              </a:rPr>
              <a:t>gravitacional 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t-BR" altLang="pt-BR" sz="2400" dirty="0">
                <a:solidFill>
                  <a:schemeClr val="bg1"/>
                </a:solidFill>
                <a:latin typeface="Calibri" pitchFamily="34" charset="0"/>
              </a:rPr>
              <a:t>química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t-BR" altLang="pt-BR" sz="2400" dirty="0">
                <a:solidFill>
                  <a:schemeClr val="bg1"/>
                </a:solidFill>
                <a:latin typeface="Calibri" pitchFamily="34" charset="0"/>
              </a:rPr>
              <a:t>...</a:t>
            </a:r>
          </a:p>
        </p:txBody>
      </p:sp>
      <p:sp>
        <p:nvSpPr>
          <p:cNvPr id="4104" name="Subtítulo 2"/>
          <p:cNvSpPr txBox="1">
            <a:spLocks/>
          </p:cNvSpPr>
          <p:nvPr/>
        </p:nvSpPr>
        <p:spPr bwMode="auto">
          <a:xfrm>
            <a:off x="683568" y="5643563"/>
            <a:ext cx="55594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3200" dirty="0">
                <a:solidFill>
                  <a:schemeClr val="bg1"/>
                </a:solidFill>
                <a:latin typeface="Calibri" pitchFamily="34" charset="0"/>
              </a:rPr>
              <a:t>	Energia total = </a:t>
            </a:r>
            <a:r>
              <a:rPr lang="pt-BR" altLang="pt-BR" sz="3200" dirty="0" err="1">
                <a:solidFill>
                  <a:schemeClr val="bg1"/>
                </a:solidFill>
                <a:latin typeface="Calibri" pitchFamily="34" charset="0"/>
              </a:rPr>
              <a:t>E</a:t>
            </a:r>
            <a:r>
              <a:rPr lang="pt-BR" altLang="pt-BR" sz="3200" baseline="-25000" dirty="0" err="1">
                <a:solidFill>
                  <a:schemeClr val="bg1"/>
                </a:solidFill>
                <a:latin typeface="Calibri" pitchFamily="34" charset="0"/>
              </a:rPr>
              <a:t>c</a:t>
            </a:r>
            <a:r>
              <a:rPr lang="pt-BR" altLang="pt-BR" sz="3200" dirty="0">
                <a:solidFill>
                  <a:schemeClr val="bg1"/>
                </a:solidFill>
                <a:latin typeface="Calibri" pitchFamily="34" charset="0"/>
              </a:rPr>
              <a:t>  +  </a:t>
            </a:r>
            <a:r>
              <a:rPr lang="pt-BR" altLang="pt-BR" sz="3200" dirty="0" err="1">
                <a:solidFill>
                  <a:schemeClr val="bg1"/>
                </a:solidFill>
                <a:latin typeface="Calibri" pitchFamily="34" charset="0"/>
              </a:rPr>
              <a:t>E</a:t>
            </a:r>
            <a:r>
              <a:rPr lang="pt-BR" altLang="pt-BR" sz="3200" baseline="-25000" dirty="0" err="1">
                <a:solidFill>
                  <a:schemeClr val="bg1"/>
                </a:solidFill>
                <a:latin typeface="Calibri" pitchFamily="34" charset="0"/>
              </a:rPr>
              <a:t>p</a:t>
            </a:r>
            <a:endParaRPr lang="en-CA" altLang="pt-BR" sz="3200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Seta para a direita 8"/>
          <p:cNvSpPr/>
          <p:nvPr/>
        </p:nvSpPr>
        <p:spPr>
          <a:xfrm>
            <a:off x="5220072" y="5680075"/>
            <a:ext cx="857250" cy="500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4106" name="Subtítulo 2"/>
          <p:cNvSpPr txBox="1">
            <a:spLocks/>
          </p:cNvSpPr>
          <p:nvPr/>
        </p:nvSpPr>
        <p:spPr bwMode="auto">
          <a:xfrm>
            <a:off x="5773796" y="5643563"/>
            <a:ext cx="3109833" cy="102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3200" dirty="0">
                <a:solidFill>
                  <a:schemeClr val="bg1"/>
                </a:solidFill>
                <a:latin typeface="Calibri" pitchFamily="34" charset="0"/>
              </a:rPr>
              <a:t>	Energia interna (U)</a:t>
            </a:r>
            <a:endParaRPr lang="en-CA" altLang="pt-BR" sz="3200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212976"/>
            <a:ext cx="4998379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323528" y="188640"/>
            <a:ext cx="350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i="1" dirty="0">
                <a:solidFill>
                  <a:srgbClr val="FFFF00"/>
                </a:solidFill>
              </a:rPr>
              <a:t>Energia </a:t>
            </a:r>
          </a:p>
        </p:txBody>
      </p:sp>
    </p:spTree>
    <p:extLst>
      <p:ext uri="{BB962C8B-B14F-4D97-AF65-F5344CB8AC3E}">
        <p14:creationId xmlns:p14="http://schemas.microsoft.com/office/powerpoint/2010/main" val="229627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6" grpId="0"/>
      <p:bldP spid="4103" grpId="0"/>
      <p:bldP spid="4104" grpId="0"/>
      <p:bldP spid="9" grpId="0" animBg="1"/>
      <p:bldP spid="410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8470" y="1064659"/>
            <a:ext cx="377231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7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p:sp>
        <p:nvSpPr>
          <p:cNvPr id="3" name="Retângulo 2"/>
          <p:cNvSpPr/>
          <p:nvPr/>
        </p:nvSpPr>
        <p:spPr>
          <a:xfrm>
            <a:off x="748864" y="1796335"/>
            <a:ext cx="72045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i="1" dirty="0">
                <a:solidFill>
                  <a:schemeClr val="bg1"/>
                </a:solidFill>
              </a:rPr>
              <a:t>¨espontâneo ou não espontâneo eis a questão¨ </a:t>
            </a:r>
          </a:p>
        </p:txBody>
      </p:sp>
      <p:pic>
        <p:nvPicPr>
          <p:cNvPr id="1026" name="Picture 2" descr="https://lh3.googleusercontent.com/640PjMOTquBz53qs2XshvCl9R8tmFhfe0aB4KU6TythulZ8jN3-dtBPko0zIY8iik0f60QGX-PvYoMSe0nOD2UNGWEBG4f6u5wdvZoqWl4MOm2TB1C0Z4cBqceHUThIbSSnFjwe6bwElCSJqcqPUHFfKUWX3wedBeAKPkEYXHn2QSoN1IygcK1jCwjg-1r8rgDBK1y83ROaXL8V5gD0CTisT_sW_s_pQO7R3F8lHFY4zoZ-wEacoCd1IjYBhPY4PQ5BlN8IPtseciC_trRuJjU6u2zHg7jdT6WjEL8zkWwwr3PED7lQljaCq0Gfy2-pxnEuASALZm3BJdEFBCHN2yj6ZHUPZqu25Vd_PVz7GrgALxq0dcJz4yTK0rnbgAdqvB0R7ptgnlT1D3S2e1A4GEjxdQGeC1tgs_3uVX0ueX1oXl32ro-g0L5fuvVJipPd0gnnhlabwHFvCcvReecbWJCf4Txg0i1S_Kya3TOe6lpTIShLeVPVfPHi9567vcVZb-rA1ChH7BkxzoPnC5TiYIhAuPYQo0uh80D8x5UaXN0LtvsGHg9q9JuQDwiQwzPQFF_EMjxRVu1DRdGlYUaIW2F6iNYlzRC37Kv9MQ282Bey2SjC7=w486-h863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9" t="42963" r="22141" b="24524"/>
          <a:stretch/>
        </p:blipFill>
        <p:spPr bwMode="auto">
          <a:xfrm>
            <a:off x="942975" y="2943225"/>
            <a:ext cx="1819275" cy="2181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https://lh3.googleusercontent.com/Wl9Pbvfc8EHEcSCGeM6zGk8yZwJkt74tmOj4TvKRjGxZUuQZ73xhApbP7ZoavnO3YSj76gj9L8neBywRiflshB4leDj2wWOREr74be6WRx3_AxYELds7-RmaYSrxK3ixrzFndmEaoMzR6jcdumRaZ9jIhdovRwnuUrLurfPMr35Ql73G6keJRkDKttUK_iSJReOS_0Gh7S5aRE7xe0yOVmz9zdWnDp_PV7JCyHbDKZo2hNRAAkgvE3AYy2glOK8yTuDJs-WZ_l9Fu9wha8oI5hjLirXvgn-jZ2U2CoT6t97ufax6qxqh1u_Cl5Ap0ydrzsBdGoGWprW9ueeQAlNIS8m62VcX1ggsSUPIS8-VM8t0QDTqZXMVHEZpmEZ-Rvc2VeFuwcKvFP_ND9JrXYHw1n-Y3zGBjntT45peZR8UMRpr-l28TICU4OQdIEhHMLzc8KomAs-4xFlne64fkgaQaLHV8Hk7FcILXRU8EEpkMwmF5b3arxpX5jvHPhtldGb4idjUy8cguumf14WMsX4fkBTdIF7laOMUvUMOtsm7_yUqgAmIDl-0rPovPfaoCyneJupRQqOJZXLzi58fk-O-LC_4Stq8pgq7_wP0JyKTaFcH_2S7=w486-h863-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9" t="46296" r="14138" b="17038"/>
          <a:stretch/>
        </p:blipFill>
        <p:spPr bwMode="auto">
          <a:xfrm>
            <a:off x="2962275" y="2943225"/>
            <a:ext cx="1933575" cy="2187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https://lh3.googleusercontent.com/XK0kUEA9gpSmTDjUENxH_kvBYTFYGoddFGLXSSFqYtYUmfl1P47F6fFrLsAAp5-leelzfKkXGYEdhi3VFtXwJDl-NqmkI2ZcZqlntcHLn8KXSEM12ZctRFyLa7k3Y3lFRXMOqI8h0CYUjeNO3JIpKVN78lv37yVu9ykHkwnZCzHfsdof9WxmXXYiCJi4uDlk3J2p1A8uZlPFUYb5SgX21TI47NZG_WA6_Ld4o1HxRgKi9GSMLL7JXAcFDMY8lBafF0y9RmwODEImNE_ljViPttK6gOWX29rg5NIn1dfGHDaTlDnlUkixZAbtM51kY4re18HjO8hG1SJGvAC3etoug7RcjPkED-WQNkY5IcNhRXJI3ibFRSvi3UbIRQFZSORBWHrcwaG5T04Yc68e8Y3wAbLTJf5JDnQKSMB3mRUSOfKp9Laap2NGevVHyLbYcisKwZzmx_WiOHUgOZgxsbFCpnclc9orEPalgUV_RVoK_pW07bWztVWQ52fUEInI73bgInuQKtqzlN294UAqNPZie-83yfOk8A7vrGtRSbuAF-T9_-TutdTPNO8vr7xoH-0VR8daoNeNS4QRzkJ2aXzr9qFVHlIU992tOzRwnKV-kL8inNP2=w486-h863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18258" r="14139" b="33148"/>
          <a:stretch/>
        </p:blipFill>
        <p:spPr bwMode="auto">
          <a:xfrm>
            <a:off x="5172075" y="2943225"/>
            <a:ext cx="1971675" cy="2192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8116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8470" y="1064659"/>
            <a:ext cx="377231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7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p:sp>
        <p:nvSpPr>
          <p:cNvPr id="3" name="Retângulo 2"/>
          <p:cNvSpPr/>
          <p:nvPr/>
        </p:nvSpPr>
        <p:spPr>
          <a:xfrm>
            <a:off x="786964" y="2101136"/>
            <a:ext cx="72045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i="1" dirty="0">
                <a:highlight>
                  <a:srgbClr val="FFFF00"/>
                </a:highlight>
              </a:rPr>
              <a:t>Conclusões</a:t>
            </a:r>
            <a:r>
              <a:rPr lang="pt-BR" sz="3000" i="1" dirty="0">
                <a:solidFill>
                  <a:schemeClr val="bg1"/>
                </a:solidFill>
              </a:rPr>
              <a:t> </a:t>
            </a:r>
          </a:p>
          <a:p>
            <a:r>
              <a:rPr lang="pt-BR" sz="3000" i="1" dirty="0">
                <a:solidFill>
                  <a:schemeClr val="bg1"/>
                </a:solidFill>
              </a:rPr>
              <a:t>¨matéria tende em dispersar...¨</a:t>
            </a:r>
          </a:p>
          <a:p>
            <a:r>
              <a:rPr lang="pt-BR" sz="3000" i="1" dirty="0">
                <a:solidFill>
                  <a:schemeClr val="bg1"/>
                </a:solidFill>
              </a:rPr>
              <a:t>¨Energia tende em dispersar...¨ </a:t>
            </a:r>
          </a:p>
        </p:txBody>
      </p:sp>
      <p:sp>
        <p:nvSpPr>
          <p:cNvPr id="4" name="Retângulo 3"/>
          <p:cNvSpPr/>
          <p:nvPr/>
        </p:nvSpPr>
        <p:spPr>
          <a:xfrm>
            <a:off x="4033047" y="3653924"/>
            <a:ext cx="460612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500" i="1" dirty="0">
                <a:solidFill>
                  <a:schemeClr val="bg1"/>
                </a:solidFill>
              </a:rPr>
              <a:t> Desordem...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12708" t="22777" r="35416" b="47543"/>
          <a:stretch/>
        </p:blipFill>
        <p:spPr>
          <a:xfrm>
            <a:off x="4981575" y="4415672"/>
            <a:ext cx="4162425" cy="133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9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8470" y="1064659"/>
            <a:ext cx="377231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7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p:sp>
        <p:nvSpPr>
          <p:cNvPr id="3" name="Retângulo 2"/>
          <p:cNvSpPr/>
          <p:nvPr/>
        </p:nvSpPr>
        <p:spPr>
          <a:xfrm>
            <a:off x="748864" y="1796336"/>
            <a:ext cx="72045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i="1" dirty="0">
                <a:solidFill>
                  <a:schemeClr val="bg1"/>
                </a:solidFill>
              </a:rPr>
              <a:t>¨Uma coisa que acontece espontaneamente está associada ao fato de ocorrer uma dispersão de energia¨</a:t>
            </a:r>
          </a:p>
        </p:txBody>
      </p:sp>
    </p:spTree>
    <p:extLst>
      <p:ext uri="{BB962C8B-B14F-4D97-AF65-F5344CB8AC3E}">
        <p14:creationId xmlns:p14="http://schemas.microsoft.com/office/powerpoint/2010/main" val="26853111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48864" y="1796336"/>
            <a:ext cx="72045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i="1" dirty="0">
                <a:solidFill>
                  <a:schemeClr val="bg1"/>
                </a:solidFill>
              </a:rPr>
              <a:t>¨para quantificar o grau de dispersão de energia e matéria  temos a entropia ¨</a:t>
            </a:r>
          </a:p>
        </p:txBody>
      </p:sp>
      <p:sp>
        <p:nvSpPr>
          <p:cNvPr id="3" name="Retângulo 2"/>
          <p:cNvSpPr/>
          <p:nvPr/>
        </p:nvSpPr>
        <p:spPr>
          <a:xfrm>
            <a:off x="308470" y="1064659"/>
            <a:ext cx="377231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7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p:sp>
        <p:nvSpPr>
          <p:cNvPr id="4" name="Retângulo 3"/>
          <p:cNvSpPr/>
          <p:nvPr/>
        </p:nvSpPr>
        <p:spPr>
          <a:xfrm>
            <a:off x="748864" y="3272711"/>
            <a:ext cx="72045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i="1" dirty="0">
                <a:solidFill>
                  <a:schemeClr val="bg1"/>
                </a:solidFill>
              </a:rPr>
              <a:t>¨ A entropia de um sistema isolado tende a aumentar¨ - segunda lei</a:t>
            </a:r>
          </a:p>
        </p:txBody>
      </p:sp>
      <p:sp>
        <p:nvSpPr>
          <p:cNvPr id="5" name="Retângulo 4"/>
          <p:cNvSpPr/>
          <p:nvPr/>
        </p:nvSpPr>
        <p:spPr>
          <a:xfrm>
            <a:off x="872689" y="4396661"/>
            <a:ext cx="80236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i="1" dirty="0">
                <a:solidFill>
                  <a:schemeClr val="bg1"/>
                </a:solidFill>
              </a:rPr>
              <a:t>Sistema isolado é o sistema que temos interesse, reator, célula biológica, </a:t>
            </a:r>
            <a:r>
              <a:rPr lang="pt-BR" sz="3000" i="1" dirty="0" err="1">
                <a:solidFill>
                  <a:schemeClr val="bg1"/>
                </a:solidFill>
              </a:rPr>
              <a:t>organelo</a:t>
            </a:r>
            <a:r>
              <a:rPr lang="pt-BR" sz="3000" i="1" dirty="0">
                <a:solidFill>
                  <a:schemeClr val="bg1"/>
                </a:solidFill>
              </a:rPr>
              <a:t> e  a sua vizinhança. Os dois juntos formam o universo </a:t>
            </a:r>
          </a:p>
        </p:txBody>
      </p:sp>
    </p:spTree>
    <p:extLst>
      <p:ext uri="{BB962C8B-B14F-4D97-AF65-F5344CB8AC3E}">
        <p14:creationId xmlns:p14="http://schemas.microsoft.com/office/powerpoint/2010/main" val="161719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48864" y="1796335"/>
            <a:ext cx="72045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i="1" dirty="0">
                <a:solidFill>
                  <a:schemeClr val="bg1"/>
                </a:solidFill>
              </a:rPr>
              <a:t>¨A variação de entropia é definida por: </a:t>
            </a:r>
          </a:p>
        </p:txBody>
      </p:sp>
      <p:sp>
        <p:nvSpPr>
          <p:cNvPr id="3" name="Retângulo 2"/>
          <p:cNvSpPr/>
          <p:nvPr/>
        </p:nvSpPr>
        <p:spPr>
          <a:xfrm>
            <a:off x="308470" y="1064659"/>
            <a:ext cx="377231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7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969044" y="2426869"/>
                <a:ext cx="1602706" cy="72244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𝑟𝑒𝑣</m:t>
                              </m:r>
                            </m:sub>
                          </m:sSub>
                        </m:num>
                        <m:den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44" y="2426869"/>
                <a:ext cx="1602706" cy="7224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ângulo 4"/>
          <p:cNvSpPr/>
          <p:nvPr/>
        </p:nvSpPr>
        <p:spPr>
          <a:xfrm>
            <a:off x="430791" y="3787061"/>
            <a:ext cx="82655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i="1" dirty="0">
                <a:solidFill>
                  <a:schemeClr val="bg1"/>
                </a:solidFill>
              </a:rPr>
              <a:t>¨A </a:t>
            </a:r>
            <a:r>
              <a:rPr lang="pt-BR" sz="3000" i="1" u="sng" dirty="0">
                <a:solidFill>
                  <a:schemeClr val="bg1"/>
                </a:solidFill>
              </a:rPr>
              <a:t>variação de entropia</a:t>
            </a:r>
            <a:r>
              <a:rPr lang="pt-BR" sz="3000" i="1" dirty="0">
                <a:solidFill>
                  <a:schemeClr val="bg1"/>
                </a:solidFill>
              </a:rPr>
              <a:t> de um sistema é igual á </a:t>
            </a:r>
            <a:r>
              <a:rPr lang="pt-BR" sz="3000" i="1" u="sng" dirty="0">
                <a:solidFill>
                  <a:srgbClr val="FFFF00"/>
                </a:solidFill>
              </a:rPr>
              <a:t>energia transferida</a:t>
            </a:r>
            <a:r>
              <a:rPr lang="pt-BR" sz="3000" i="1" dirty="0">
                <a:solidFill>
                  <a:schemeClr val="bg1"/>
                </a:solidFill>
              </a:rPr>
              <a:t> para ocorrer a </a:t>
            </a:r>
            <a:r>
              <a:rPr lang="pt-BR" sz="3000" i="1" u="sng" dirty="0">
                <a:solidFill>
                  <a:srgbClr val="FFFF00"/>
                </a:solidFill>
              </a:rPr>
              <a:t>reversibilidade</a:t>
            </a:r>
            <a:r>
              <a:rPr lang="pt-BR" sz="3000" i="1" dirty="0">
                <a:solidFill>
                  <a:schemeClr val="bg1"/>
                </a:solidFill>
              </a:rPr>
              <a:t>  desse sistema  à </a:t>
            </a:r>
            <a:r>
              <a:rPr lang="pt-BR" sz="3000" i="1" u="sng" dirty="0">
                <a:solidFill>
                  <a:srgbClr val="FFFF00"/>
                </a:solidFill>
              </a:rPr>
              <a:t>temperatura</a:t>
            </a:r>
            <a:r>
              <a:rPr lang="pt-BR" sz="3000" i="1" dirty="0">
                <a:solidFill>
                  <a:schemeClr val="bg1"/>
                </a:solidFill>
              </a:rPr>
              <a:t> a que essa transferência ocorre¨</a:t>
            </a:r>
          </a:p>
        </p:txBody>
      </p:sp>
    </p:spTree>
    <p:extLst>
      <p:ext uri="{BB962C8B-B14F-4D97-AF65-F5344CB8AC3E}">
        <p14:creationId xmlns:p14="http://schemas.microsoft.com/office/powerpoint/2010/main" val="17569565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7249073" y="1940111"/>
                <a:ext cx="876778" cy="507831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7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7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pt-BR" sz="27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𝑟𝑒𝑣</m:t>
                          </m:r>
                        </m:sub>
                      </m:sSub>
                    </m:oMath>
                  </m:oMathPara>
                </a14:m>
                <a:endParaRPr lang="pt-BR" sz="2700" dirty="0"/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073" y="1940111"/>
                <a:ext cx="876778" cy="5078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/>
          <p:cNvSpPr/>
          <p:nvPr/>
        </p:nvSpPr>
        <p:spPr>
          <a:xfrm>
            <a:off x="308470" y="1064659"/>
            <a:ext cx="377231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7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p:sp>
        <p:nvSpPr>
          <p:cNvPr id="4" name="Retângulo 3"/>
          <p:cNvSpPr/>
          <p:nvPr/>
        </p:nvSpPr>
        <p:spPr>
          <a:xfrm>
            <a:off x="748864" y="1796336"/>
            <a:ext cx="72045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i="1" dirty="0">
                <a:solidFill>
                  <a:schemeClr val="bg1"/>
                </a:solidFill>
              </a:rPr>
              <a:t>¨Reversibilidade significa a possibilidade infinitesimal de reverter o sentido do processo¨</a:t>
            </a:r>
          </a:p>
        </p:txBody>
      </p:sp>
      <p:pic>
        <p:nvPicPr>
          <p:cNvPr id="5" name="Picture 2" descr="https://lh3.googleusercontent.com/vWCi0M3pAumFtZorgNulhlrsuiCu85bjGcG2Je_LRj_QUkLzPhGwYTxmQofT1V_0HUvkiVd94LPFStFONNFIJdkntF7Je1qf0Zq9rS53fr6r8ZhJ3r2KPIq4odbZyytGFzc-HY6Edh7Ijyc0UmDmFmXyztUUbnJkka_r4Wdd7Kt2eZpWWnBd8fUq-TTmMsncRsptvgEiekJBwDrv4tzWhKMcxr_q0UPBDbeLwoVBbF34fWCe0pK8FNmLc-eG02UzjltqrzcHtUKyi0QIP17LYIJO41pyfUzOE5otDltOtPGFLbh7JCm0bse_oXAYC0AHOwczs_a2OYIVpZpcS9MiWTxktl8G7BSfKEMLKNlIi7VJ0k3aelWct69bOlhtMvUbL30gJsMdVkLYbR2bZRlKDzl-sRzJqgbRqWIY6IegF5y37PI6TTY5hf9oE1fKZVWFD9kFf8ijLU0-1QyBqGLcgqmb6REkBQm9Vmrjv0BqFPElEsAbIoYO-BPv_xgMj6oHcSqgRsUZ4S2rXi-f6j7lgrPkNQv1lPNgrezAKkt_EyvtIdnjGxVh2na-J3ccg_ktTqOdbD1nYM9pXt52l1OOsH5Q5CD3zm3qbj3Y6qdgcBWX0zOW=w486-h863-n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2" b="20547"/>
          <a:stretch/>
        </p:blipFill>
        <p:spPr bwMode="auto">
          <a:xfrm>
            <a:off x="2340447" y="3353447"/>
            <a:ext cx="1620588" cy="2152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4" descr="https://lh3.googleusercontent.com/PbOH9y8G0vOljrQ_FgiI3Vcurc6j_VSPgr-THReXTUowl5FOINlBzD4FEaChPyLaMrvbdZDXIeM4-zmmjPLp83UPj3aFSFuP0oG2A7v1qkYCenwF208Jz8RDSuc8tCuoriXMEpwEUpAcmO39hbvWdDIjGNOp2PQSqKSYcuDY8oCG1gA0Ap7X3lfdxs3CgVKUK_wHt1227J1Skdl1N0cNtuT0eg-9r0P4PzI8n4TQWhxzp3saylSRGupMz2pDuf3nmy0hgUiPd-cPwIxAvI-qAMi-TBOuCkmIdSaunLwYSJvd9QcDV_QdcTwjwMqSw45SjhANYuqt8lTl6XhTcTM-T0sbLMqcMOvN9NFnPE4lhDSOBxXB1Lr1nCH_QOCVY1ESi_lLRc1wboL4Y5_E6kouhF6dUiB0NvC2_sNddfgIhkKl9oij8Zsb9casvcMSvZYII8Ghd23AwU9IlwPE2BgoqWYcBZ5h4OiEyGMOjcU3JhIHX1n4cZ192lpv-c2af_MlTqfqTcWWwHJvRUxZ_laBO3PaDmXh4IGxfiHySlS7lZe6mI7ygIAFzkOtno6l_kmYYiK-0Z6M-D7f5Cwu8AVB3oQdpDn2OnEnOJmdFmNL1MufeDbj=w486-h863-n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1" r="13649" b="19949"/>
          <a:stretch/>
        </p:blipFill>
        <p:spPr bwMode="auto">
          <a:xfrm>
            <a:off x="748865" y="3353447"/>
            <a:ext cx="1501869" cy="2152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Retângulo 6"/>
          <p:cNvSpPr/>
          <p:nvPr/>
        </p:nvSpPr>
        <p:spPr>
          <a:xfrm>
            <a:off x="2567624" y="5538359"/>
            <a:ext cx="143718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100" dirty="0">
                <a:solidFill>
                  <a:schemeClr val="bg1"/>
                </a:solidFill>
              </a:rPr>
              <a:t>TRABALHO </a:t>
            </a:r>
            <a:endParaRPr lang="pt-BR" sz="2100" dirty="0"/>
          </a:p>
        </p:txBody>
      </p:sp>
      <p:sp>
        <p:nvSpPr>
          <p:cNvPr id="8" name="Retângulo 7"/>
          <p:cNvSpPr/>
          <p:nvPr/>
        </p:nvSpPr>
        <p:spPr>
          <a:xfrm>
            <a:off x="1084065" y="5538359"/>
            <a:ext cx="9770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100" dirty="0">
                <a:solidFill>
                  <a:schemeClr val="bg1"/>
                </a:solidFill>
              </a:rPr>
              <a:t>CALOR </a:t>
            </a:r>
            <a:endParaRPr lang="pt-BR" sz="2100" dirty="0"/>
          </a:p>
        </p:txBody>
      </p:sp>
      <p:sp>
        <p:nvSpPr>
          <p:cNvPr id="10" name="Retângulo 9"/>
          <p:cNvSpPr/>
          <p:nvPr/>
        </p:nvSpPr>
        <p:spPr>
          <a:xfrm>
            <a:off x="4207324" y="3376779"/>
            <a:ext cx="42202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i="1" dirty="0">
                <a:solidFill>
                  <a:schemeClr val="bg1"/>
                </a:solidFill>
              </a:rPr>
              <a:t>Porquê calor e não trabalho?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4207324" y="4560435"/>
            <a:ext cx="422023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i="1" dirty="0">
                <a:solidFill>
                  <a:schemeClr val="bg1"/>
                </a:solidFill>
              </a:rPr>
              <a:t>Porquê dividir por T?</a:t>
            </a:r>
          </a:p>
        </p:txBody>
      </p:sp>
    </p:spTree>
    <p:extLst>
      <p:ext uri="{BB962C8B-B14F-4D97-AF65-F5344CB8AC3E}">
        <p14:creationId xmlns:p14="http://schemas.microsoft.com/office/powerpoint/2010/main" val="184451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308470" y="1029308"/>
            <a:ext cx="377231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7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p:sp>
        <p:nvSpPr>
          <p:cNvPr id="9" name="Retângulo 8"/>
          <p:cNvSpPr/>
          <p:nvPr/>
        </p:nvSpPr>
        <p:spPr>
          <a:xfrm>
            <a:off x="748865" y="1785956"/>
            <a:ext cx="72045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i="1" dirty="0">
                <a:solidFill>
                  <a:schemeClr val="bg1"/>
                </a:solidFill>
              </a:rPr>
              <a:t>¨A entropia é uma </a:t>
            </a:r>
            <a:r>
              <a:rPr lang="pt-BR" sz="3000" b="1" i="1" u="sng" dirty="0">
                <a:solidFill>
                  <a:srgbClr val="FFFF00"/>
                </a:solidFill>
              </a:rPr>
              <a:t>função de estado</a:t>
            </a:r>
            <a:r>
              <a:rPr lang="pt-BR" sz="3000" i="1" dirty="0">
                <a:solidFill>
                  <a:schemeClr val="bg1"/>
                </a:solidFill>
              </a:rPr>
              <a:t>, neste sentido ela mede o grau de dispersão de energia ou matéria do sistema¨ </a:t>
            </a:r>
          </a:p>
        </p:txBody>
      </p:sp>
    </p:spTree>
    <p:extLst>
      <p:ext uri="{BB962C8B-B14F-4D97-AF65-F5344CB8AC3E}">
        <p14:creationId xmlns:p14="http://schemas.microsoft.com/office/powerpoint/2010/main" val="35934392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8470" y="1029308"/>
            <a:ext cx="377231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7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p:sp>
        <p:nvSpPr>
          <p:cNvPr id="3" name="Retângulo 2"/>
          <p:cNvSpPr/>
          <p:nvPr/>
        </p:nvSpPr>
        <p:spPr>
          <a:xfrm>
            <a:off x="748865" y="1785955"/>
            <a:ext cx="72045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i="1" dirty="0">
                <a:solidFill>
                  <a:schemeClr val="bg1"/>
                </a:solidFill>
              </a:rPr>
              <a:t>O que acontece à </a:t>
            </a:r>
            <a:r>
              <a:rPr lang="pt-BR" sz="3000" i="1" dirty="0">
                <a:solidFill>
                  <a:srgbClr val="FFFF00"/>
                </a:solidFill>
              </a:rPr>
              <a:t>entropia</a:t>
            </a:r>
            <a:r>
              <a:rPr lang="pt-BR" sz="3000" i="1" dirty="0">
                <a:solidFill>
                  <a:schemeClr val="bg1"/>
                </a:solidFill>
              </a:rPr>
              <a:t> durante um </a:t>
            </a:r>
            <a:r>
              <a:rPr lang="pt-BR" sz="3000" i="1" dirty="0">
                <a:solidFill>
                  <a:srgbClr val="FFFF00"/>
                </a:solidFill>
              </a:rPr>
              <a:t>aquecimento</a:t>
            </a:r>
            <a:r>
              <a:rPr lang="pt-BR" sz="3000" i="1" dirty="0">
                <a:solidFill>
                  <a:schemeClr val="bg1"/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307246" y="3081579"/>
                <a:ext cx="1754551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U</m:t>
                      </m:r>
                      <m: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46" y="3081579"/>
                <a:ext cx="1754551" cy="461665"/>
              </a:xfrm>
              <a:prstGeom prst="rect">
                <a:avLst/>
              </a:prstGeom>
              <a:blipFill>
                <a:blip r:embed="rId3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291596" y="4194927"/>
                <a:ext cx="1286598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96" y="4194927"/>
                <a:ext cx="1286598" cy="461665"/>
              </a:xfrm>
              <a:prstGeom prst="rect">
                <a:avLst/>
              </a:prstGeom>
              <a:blipFill>
                <a:blip r:embed="rId4"/>
                <a:stretch>
                  <a:fillRect l="-1422" r="-948" b="-1052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tângulo 7"/>
          <p:cNvSpPr/>
          <p:nvPr/>
        </p:nvSpPr>
        <p:spPr>
          <a:xfrm>
            <a:off x="2170758" y="3114901"/>
            <a:ext cx="23513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Quando uma substancia é aquecida a sua alteração na temperatura depende da sua capacidade calorifica  (Jk</a:t>
            </a:r>
            <a:r>
              <a:rPr lang="pt-BR" baseline="30000" dirty="0">
                <a:solidFill>
                  <a:schemeClr val="bg1"/>
                </a:solidFill>
              </a:rPr>
              <a:t>-1  </a:t>
            </a:r>
            <a:r>
              <a:rPr lang="pt-BR" dirty="0">
                <a:solidFill>
                  <a:schemeClr val="bg1"/>
                </a:solidFill>
              </a:rPr>
              <a:t>JC</a:t>
            </a:r>
            <a:r>
              <a:rPr lang="pt-BR" baseline="30000" dirty="0">
                <a:solidFill>
                  <a:schemeClr val="bg1"/>
                </a:solidFill>
              </a:rPr>
              <a:t>-1</a:t>
            </a:r>
            <a:r>
              <a:rPr lang="pt-BR" dirty="0">
                <a:solidFill>
                  <a:schemeClr val="bg1"/>
                </a:solidFill>
              </a:rPr>
              <a:t>)</a:t>
            </a:r>
            <a:endParaRPr lang="pt-BR" baseline="30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/>
              <p:cNvSpPr/>
              <p:nvPr/>
            </p:nvSpPr>
            <p:spPr>
              <a:xfrm>
                <a:off x="291596" y="3671787"/>
                <a:ext cx="1705698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U</m:t>
                      </m:r>
                      <m: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96" y="3671787"/>
                <a:ext cx="1705698" cy="461665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4826748" y="3062206"/>
                <a:ext cx="1602706" cy="72244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𝑟𝑒𝑣</m:t>
                              </m:r>
                            </m:sub>
                          </m:sSub>
                        </m:num>
                        <m:den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6748" y="3062206"/>
                <a:ext cx="1602706" cy="7224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952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 animBg="1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929066" y="2832681"/>
                <a:ext cx="7290582" cy="98668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sSubSup>
                            <m:sSubSupPr>
                              <m:ctrlP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d>
                            <m:dPr>
                              <m:ctrlP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𝑝𝑟𝑜𝑑𝑢𝑡𝑜𝑠</m:t>
                              </m:r>
                            </m:e>
                          </m:d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sSubSup>
                                <m:sSubSupPr>
                                  <m:ctrlPr>
                                    <a:rPr lang="pt-B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pt-B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pt-B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𝑟𝑒𝑎𝑔𝑒𝑛𝑡𝑒𝑠</m:t>
                              </m:r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066" y="2832681"/>
                <a:ext cx="7290582" cy="9866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ângulo 4"/>
          <p:cNvSpPr/>
          <p:nvPr/>
        </p:nvSpPr>
        <p:spPr>
          <a:xfrm>
            <a:off x="308469" y="1029308"/>
            <a:ext cx="633282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700" b="1" u="sng" dirty="0">
                <a:solidFill>
                  <a:srgbClr val="FFC000"/>
                </a:solidFill>
              </a:rPr>
              <a:t>Variação de entropia em reações químicas.</a:t>
            </a:r>
          </a:p>
        </p:txBody>
      </p:sp>
    </p:spTree>
    <p:extLst>
      <p:ext uri="{BB962C8B-B14F-4D97-AF65-F5344CB8AC3E}">
        <p14:creationId xmlns:p14="http://schemas.microsoft.com/office/powerpoint/2010/main" val="27855539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210622" y="2386811"/>
                <a:ext cx="3812427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sSub>
                        <m:sSub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𝑠𝑖𝑠</m:t>
                          </m:r>
                        </m:sub>
                      </m:sSub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+∆</m:t>
                      </m:r>
                      <m:sSub>
                        <m:sSub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𝑣𝑖𝑧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22" y="2386811"/>
                <a:ext cx="3812427" cy="461665"/>
              </a:xfrm>
              <a:prstGeom prst="rect">
                <a:avLst/>
              </a:prstGeom>
              <a:blipFill>
                <a:blip r:embed="rId2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/>
          <p:cNvSpPr/>
          <p:nvPr/>
        </p:nvSpPr>
        <p:spPr>
          <a:xfrm>
            <a:off x="308469" y="1029308"/>
            <a:ext cx="633282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700" b="1" u="sng" dirty="0">
                <a:solidFill>
                  <a:srgbClr val="FFC000"/>
                </a:solidFill>
              </a:rPr>
              <a:t>Variação de entropia em reações químicas.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210622" y="1623484"/>
            <a:ext cx="72045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i="1" dirty="0">
                <a:solidFill>
                  <a:schemeClr val="bg1"/>
                </a:solidFill>
              </a:rPr>
              <a:t>O que acontece à entropia da vizinhança?</a:t>
            </a:r>
          </a:p>
        </p:txBody>
      </p:sp>
      <p:sp>
        <p:nvSpPr>
          <p:cNvPr id="5" name="Retângulo 4"/>
          <p:cNvSpPr/>
          <p:nvPr/>
        </p:nvSpPr>
        <p:spPr>
          <a:xfrm>
            <a:off x="2514680" y="3192151"/>
            <a:ext cx="35717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Se o processo em questão  for espontâneo então a variação total da entropia será sempre maior que zero 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210623" y="3169459"/>
            <a:ext cx="2041514" cy="1487961"/>
            <a:chOff x="5083836" y="2298700"/>
            <a:chExt cx="2722018" cy="1983948"/>
          </a:xfrm>
        </p:grpSpPr>
        <p:sp>
          <p:nvSpPr>
            <p:cNvPr id="7" name="Retângulo 6"/>
            <p:cNvSpPr/>
            <p:nvPr/>
          </p:nvSpPr>
          <p:spPr>
            <a:xfrm>
              <a:off x="5083836" y="2298700"/>
              <a:ext cx="1393164" cy="1627766"/>
            </a:xfrm>
            <a:prstGeom prst="rect">
              <a:avLst/>
            </a:prstGeom>
            <a:ln w="381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 dirty="0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6477000" y="2298700"/>
              <a:ext cx="1320800" cy="1627766"/>
            </a:xfrm>
            <a:prstGeom prst="rect">
              <a:avLst/>
            </a:prstGeom>
            <a:ln w="381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 dirty="0"/>
            </a:p>
          </p:txBody>
        </p:sp>
        <p:sp>
          <p:nvSpPr>
            <p:cNvPr id="9" name="Seta: para a Direita 8"/>
            <p:cNvSpPr/>
            <p:nvPr/>
          </p:nvSpPr>
          <p:spPr>
            <a:xfrm>
              <a:off x="6057900" y="2560568"/>
              <a:ext cx="1047750" cy="453600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50" dirty="0"/>
                <a:t>1</a:t>
              </a:r>
            </a:p>
          </p:txBody>
        </p:sp>
        <p:sp>
          <p:nvSpPr>
            <p:cNvPr id="10" name="Seta: para a Direita 9"/>
            <p:cNvSpPr/>
            <p:nvPr/>
          </p:nvSpPr>
          <p:spPr>
            <a:xfrm rot="10800000">
              <a:off x="6134100" y="3175000"/>
              <a:ext cx="1047750" cy="451933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350" dirty="0"/>
                <a:t>2</a:t>
              </a: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5165823" y="3861499"/>
              <a:ext cx="104661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350" b="1" dirty="0">
                  <a:solidFill>
                    <a:schemeClr val="bg1"/>
                  </a:solidFill>
                </a:rPr>
                <a:t>Sistema 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6498743" y="3882539"/>
              <a:ext cx="130711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350" b="1" dirty="0">
                  <a:solidFill>
                    <a:schemeClr val="bg1"/>
                  </a:solidFill>
                </a:rPr>
                <a:t>vizinhança </a:t>
              </a:r>
            </a:p>
          </p:txBody>
        </p:sp>
      </p:grpSp>
      <p:sp>
        <p:nvSpPr>
          <p:cNvPr id="13" name="Retângulo 12"/>
          <p:cNvSpPr/>
          <p:nvPr/>
        </p:nvSpPr>
        <p:spPr>
          <a:xfrm>
            <a:off x="2514679" y="4495837"/>
            <a:ext cx="35717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 pressão constante e a T constante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/>
              <p:cNvSpPr/>
              <p:nvPr/>
            </p:nvSpPr>
            <p:spPr>
              <a:xfrm>
                <a:off x="2640858" y="5000487"/>
                <a:ext cx="1602706" cy="78380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4" name="Re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0858" y="5000487"/>
                <a:ext cx="1602706" cy="7838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tângulo 15"/>
              <p:cNvSpPr/>
              <p:nvPr/>
            </p:nvSpPr>
            <p:spPr>
              <a:xfrm>
                <a:off x="4406118" y="5000487"/>
                <a:ext cx="2250327" cy="78380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𝑣𝑖𝑧</m:t>
                          </m:r>
                        </m:sub>
                      </m:sSub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6" name="Retângu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118" y="5000487"/>
                <a:ext cx="2250327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296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3" grpId="0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497662"/>
            <a:ext cx="85689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2400" b="1" i="1" dirty="0">
                <a:solidFill>
                  <a:schemeClr val="bg1"/>
                </a:solidFill>
              </a:rPr>
              <a:t>Capacidade de gerar trabalho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PT" sz="2400" b="1" i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2400" b="1" i="1" dirty="0">
                <a:solidFill>
                  <a:schemeClr val="bg1"/>
                </a:solidFill>
              </a:rPr>
              <a:t> Duas categorias </a:t>
            </a:r>
            <a:r>
              <a:rPr lang="pt-PT" sz="2400" b="1" i="1" u="sng" dirty="0">
                <a:solidFill>
                  <a:srgbClr val="FFFF00"/>
                </a:solidFill>
              </a:rPr>
              <a:t>energia cinética </a:t>
            </a:r>
            <a:r>
              <a:rPr lang="pt-PT" sz="2400" b="1" i="1" dirty="0">
                <a:solidFill>
                  <a:schemeClr val="bg1"/>
                </a:solidFill>
              </a:rPr>
              <a:t>(movimento)  </a:t>
            </a:r>
            <a:r>
              <a:rPr lang="pt-PT" sz="2400" b="1" i="1" dirty="0">
                <a:solidFill>
                  <a:srgbClr val="FFFF00"/>
                </a:solidFill>
              </a:rPr>
              <a:t>energia potencial</a:t>
            </a:r>
            <a:r>
              <a:rPr lang="pt-PT" sz="2400" b="1" i="1" dirty="0">
                <a:solidFill>
                  <a:schemeClr val="bg1"/>
                </a:solidFill>
              </a:rPr>
              <a:t> (resulta da posição)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PT" sz="2400" b="1" i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2400" b="1" i="1" dirty="0">
                <a:solidFill>
                  <a:schemeClr val="bg1"/>
                </a:solidFill>
              </a:rPr>
              <a:t>Os químicos associam a </a:t>
            </a:r>
            <a:r>
              <a:rPr lang="pt-PT" sz="2400" b="1" i="1" u="sng" dirty="0">
                <a:solidFill>
                  <a:srgbClr val="FFFF00"/>
                </a:solidFill>
              </a:rPr>
              <a:t>energia térmica</a:t>
            </a:r>
            <a:r>
              <a:rPr lang="pt-PT" sz="2400" b="1" i="1" dirty="0">
                <a:solidFill>
                  <a:schemeClr val="bg1"/>
                </a:solidFill>
              </a:rPr>
              <a:t> à energia cinética das moléculas.</a:t>
            </a:r>
          </a:p>
          <a:p>
            <a:r>
              <a:rPr lang="pt-PT" sz="2400" b="1" i="1" dirty="0">
                <a:solidFill>
                  <a:schemeClr val="bg1"/>
                </a:solidFill>
              </a:rPr>
              <a:t> 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2400" b="1" i="1" u="sng" dirty="0">
                <a:solidFill>
                  <a:srgbClr val="FFFF00"/>
                </a:solidFill>
              </a:rPr>
              <a:t>Energia térmica </a:t>
            </a:r>
            <a:r>
              <a:rPr lang="pt-PT" sz="2400" b="1" i="1" dirty="0">
                <a:solidFill>
                  <a:schemeClr val="bg1"/>
                </a:solidFill>
              </a:rPr>
              <a:t>está associada á transferência de calor entre um objecto mais quente e outro mais frio.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331640" y="412695"/>
            <a:ext cx="2020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i="1" dirty="0">
                <a:solidFill>
                  <a:srgbClr val="FFFF00"/>
                </a:solidFill>
              </a:rPr>
              <a:t>Energia </a:t>
            </a:r>
          </a:p>
        </p:txBody>
      </p:sp>
      <p:pic>
        <p:nvPicPr>
          <p:cNvPr id="4" name="Picture 4" descr="http://image.slidesharecdn.com/qsrc1ecqayrkbvqoncu0-signature-016162306cab773303228479b063befdf29baf20ea52f9a91b002e88ad5a07bd-poli-151129105602-lva1-app6892/95/thermochemistry-1-638.jpg?cb=144879464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t="16069" r="8734" b="393"/>
          <a:stretch/>
        </p:blipFill>
        <p:spPr bwMode="auto">
          <a:xfrm>
            <a:off x="23378" y="210800"/>
            <a:ext cx="1461693" cy="1111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408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8470" y="1029308"/>
            <a:ext cx="343074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700" b="1" u="sng" dirty="0">
                <a:solidFill>
                  <a:srgbClr val="FFC000"/>
                </a:solidFill>
              </a:rPr>
              <a:t>Energia Livre de </a:t>
            </a:r>
            <a:r>
              <a:rPr lang="pt-BR" sz="2700" b="1" u="sng" dirty="0" err="1">
                <a:solidFill>
                  <a:srgbClr val="FFC000"/>
                </a:solidFill>
              </a:rPr>
              <a:t>Gibbs</a:t>
            </a:r>
            <a:r>
              <a:rPr lang="pt-BR" sz="2700" b="1" u="sng" dirty="0">
                <a:solidFill>
                  <a:srgbClr val="FFC000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592983" y="2444803"/>
                <a:ext cx="1602706" cy="78380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83" y="2444803"/>
                <a:ext cx="1602706" cy="7838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592983" y="3425878"/>
                <a:ext cx="1602706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83" y="3425878"/>
                <a:ext cx="1602706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612033" y="4073578"/>
                <a:ext cx="2112117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33" y="4073578"/>
                <a:ext cx="2112117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592983" y="4735881"/>
                <a:ext cx="2502799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m:rPr>
                          <m:sty m:val="p"/>
                        </m:rP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83" y="4735881"/>
                <a:ext cx="2502799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https://lh3.googleusercontent.com/UTvK1OawxYZbnMnpaXpJBlPVBeij4SjlpCk-EdzAGyY_F5ADemPuTkOS5qd7s8gW-qMnXK1cj6H9ueRIDVMRTcVdJ2VWDdLAiiTsZqKhbg7kFRg3Rwf5bvCJ866Zumg08wQ84ZPPTR80DKyivW9mYkss8xXJFTefgcLJd0ZqzqreXqPmYcStZiQUAxU6Oo0DVZ98FR0PIw30ft2WGixqS3yWO97yxkB-o0reGle_2-yZblfjBX9eKOuX_liScwgKQ4pAlYd3vkKrc1uCVUHDEI9cqZVCoX8EeKjEt_NNKRdJcXfCZj_3J2QPLPY30QsFlmtmIivY1B90aujLadNuO258TKNe8Ay57Q9ZdzytchsbbbDOjSmdsmkIjV9FXL27vHG3uDHSTLukM0UPa6s6JEQ29gbL4oaHubdmyENW4vX9A5hOHKXLXiOdDfl7IzMHoO7dNs0yXlSFTdpYMVeMVXVGxa1r8g7Mg6tMMvNq7N-Z23zDNSRHrz5xkQ3Djz8a67_oYNzSscZ4j2qVVba4EtzHs4ddbD6pGkZYuatS_taUVuuARFCEHhl-oL69SHS_3FLCXFCnQJN5siaZQUeIej4uIFlfN7aNsowOvNDSghukjFdm=w524-h930-n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t="6589" r="14273" b="28942"/>
          <a:stretch/>
        </p:blipFill>
        <p:spPr bwMode="auto">
          <a:xfrm>
            <a:off x="4240925" y="845650"/>
            <a:ext cx="3578771" cy="517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57A8FDD0-7E98-4E45-8BF2-F2B90E81B2A9}"/>
                  </a:ext>
                </a:extLst>
              </p:cNvPr>
              <p:cNvSpPr/>
              <p:nvPr/>
            </p:nvSpPr>
            <p:spPr>
              <a:xfrm>
                <a:off x="2341315" y="1705253"/>
                <a:ext cx="1753985" cy="62273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57A8FDD0-7E98-4E45-8BF2-F2B90E81B2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1315" y="1705253"/>
                <a:ext cx="1753985" cy="62273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A7452121-C1B2-4BAD-AB08-EEC7F3EF02D5}"/>
                  </a:ext>
                </a:extLst>
              </p:cNvPr>
              <p:cNvSpPr/>
              <p:nvPr/>
            </p:nvSpPr>
            <p:spPr>
              <a:xfrm>
                <a:off x="612033" y="1605546"/>
                <a:ext cx="1602706" cy="72244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𝑟𝑒𝑣</m:t>
                              </m:r>
                            </m:sub>
                          </m:sSub>
                        </m:num>
                        <m:den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A7452121-C1B2-4BAD-AB08-EEC7F3EF02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33" y="1605546"/>
                <a:ext cx="1602706" cy="7224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612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592984" y="1924818"/>
          <a:ext cx="7850874" cy="24003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32968">
                  <a:extLst>
                    <a:ext uri="{9D8B030D-6E8A-4147-A177-3AD203B41FA5}">
                      <a16:colId xmlns:a16="http://schemas.microsoft.com/office/drawing/2014/main" val="4281785142"/>
                    </a:ext>
                  </a:extLst>
                </a:gridCol>
                <a:gridCol w="1124737">
                  <a:extLst>
                    <a:ext uri="{9D8B030D-6E8A-4147-A177-3AD203B41FA5}">
                      <a16:colId xmlns:a16="http://schemas.microsoft.com/office/drawing/2014/main" val="1133583815"/>
                    </a:ext>
                  </a:extLst>
                </a:gridCol>
                <a:gridCol w="3636156">
                  <a:extLst>
                    <a:ext uri="{9D8B030D-6E8A-4147-A177-3AD203B41FA5}">
                      <a16:colId xmlns:a16="http://schemas.microsoft.com/office/drawing/2014/main" val="3975094845"/>
                    </a:ext>
                  </a:extLst>
                </a:gridCol>
                <a:gridCol w="2057013">
                  <a:extLst>
                    <a:ext uri="{9D8B030D-6E8A-4147-A177-3AD203B41FA5}">
                      <a16:colId xmlns:a16="http://schemas.microsoft.com/office/drawing/2014/main" val="1800300724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∆H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/>
                        <a:t>∆S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/>
                        <a:t>∆G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58829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pt-BR" sz="1800" dirty="0"/>
                        <a:t>Positivo 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Negativo 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Sempre positivo </a:t>
                      </a:r>
                    </a:p>
                  </a:txBody>
                  <a:tcPr marL="68580" marR="68580" marT="34290" marB="3429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Não espontânea </a:t>
                      </a:r>
                    </a:p>
                  </a:txBody>
                  <a:tcPr marL="68580" marR="68580" marT="34290" marB="34290"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72717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pt-BR" sz="1800" dirty="0"/>
                        <a:t>Negativo 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Positivo 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Sempre negativo </a:t>
                      </a:r>
                    </a:p>
                  </a:txBody>
                  <a:tcPr marL="68580" marR="68580" marT="34290" marB="3429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Espontânea 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790253"/>
                  </a:ext>
                </a:extLst>
              </a:tr>
              <a:tr h="342900">
                <a:tc rowSpan="2">
                  <a:txBody>
                    <a:bodyPr/>
                    <a:lstStyle/>
                    <a:p>
                      <a:r>
                        <a:rPr lang="pt-BR" sz="1800" dirty="0"/>
                        <a:t>Positivo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1800" kern="1200" dirty="0"/>
                        <a:t>Positivo </a:t>
                      </a:r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Positivo - para</a:t>
                      </a:r>
                      <a:r>
                        <a:rPr lang="pt-BR" sz="1800" baseline="0" dirty="0"/>
                        <a:t> baixas temperaturas </a:t>
                      </a:r>
                      <a:endParaRPr lang="pt-BR" sz="1800" dirty="0"/>
                    </a:p>
                  </a:txBody>
                  <a:tcPr marL="68580" marR="68580" marT="34290" marB="3429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/>
                        <a:t>Não espontânea </a:t>
                      </a:r>
                    </a:p>
                  </a:txBody>
                  <a:tcPr marL="68580" marR="68580" marT="34290" marB="34290"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723528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Negativo – para altas temperaturas </a:t>
                      </a:r>
                    </a:p>
                  </a:txBody>
                  <a:tcPr marL="68580" marR="68580" marT="34290" marB="3429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Espontânea 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424073"/>
                  </a:ext>
                </a:extLst>
              </a:tr>
              <a:tr h="342900">
                <a:tc rowSpan="2">
                  <a:txBody>
                    <a:bodyPr/>
                    <a:lstStyle/>
                    <a:p>
                      <a:r>
                        <a:rPr lang="pt-BR" sz="1800" dirty="0"/>
                        <a:t>Negativo </a:t>
                      </a:r>
                    </a:p>
                  </a:txBody>
                  <a:tcPr marL="68580" marR="68580" marT="34290" marB="3429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pt-BR" sz="1800" dirty="0"/>
                        <a:t>Negativo </a:t>
                      </a:r>
                    </a:p>
                  </a:txBody>
                  <a:tcPr marL="68580" marR="68580" marT="34290" marB="3429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Positivo  - Para</a:t>
                      </a:r>
                      <a:r>
                        <a:rPr lang="pt-BR" sz="1800" baseline="0" dirty="0"/>
                        <a:t>  altas temperaturas </a:t>
                      </a:r>
                      <a:endParaRPr lang="pt-BR" sz="1800" dirty="0"/>
                    </a:p>
                  </a:txBody>
                  <a:tcPr marL="68580" marR="68580" marT="34290" marB="3429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/>
                        <a:t>Não espontânea </a:t>
                      </a:r>
                    </a:p>
                  </a:txBody>
                  <a:tcPr marL="68580" marR="68580" marT="34290" marB="34290"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706723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Negativo  - Para baixas temperaturas</a:t>
                      </a:r>
                    </a:p>
                  </a:txBody>
                  <a:tcPr marL="68580" marR="68580" marT="34290" marB="3429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Espontânea 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019047"/>
                  </a:ext>
                </a:extLst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308470" y="1029308"/>
            <a:ext cx="343074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700" b="1" u="sng" dirty="0">
                <a:solidFill>
                  <a:srgbClr val="FFC000"/>
                </a:solidFill>
              </a:rPr>
              <a:t>Energia Livre de </a:t>
            </a:r>
            <a:r>
              <a:rPr lang="pt-BR" sz="2700" b="1" u="sng" dirty="0" err="1">
                <a:solidFill>
                  <a:srgbClr val="FFC000"/>
                </a:solidFill>
              </a:rPr>
              <a:t>Gibbs</a:t>
            </a:r>
            <a:r>
              <a:rPr lang="pt-BR" sz="2700" b="1" u="sng" dirty="0">
                <a:solidFill>
                  <a:srgbClr val="FFC000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592983" y="4735881"/>
                <a:ext cx="2502799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m:rPr>
                          <m:sty m:val="p"/>
                        </m:rP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83" y="4735881"/>
                <a:ext cx="2502799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8207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393039" y="2872094"/>
                <a:ext cx="7852326" cy="98668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sSubSup>
                            <m:sSubSupPr>
                              <m:ctrlP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d>
                            <m:dPr>
                              <m:ctrlP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𝑝𝑟𝑜𝑑𝑢𝑡𝑜𝑠</m:t>
                              </m:r>
                            </m:e>
                          </m:d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sSubSup>
                                <m:sSubSupPr>
                                  <m:ctrlPr>
                                    <a:rPr lang="pt-B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pt-B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pt-B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𝑟𝑒𝑎𝑔𝑒𝑛𝑡𝑒𝑠</m:t>
                              </m:r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39" y="2872094"/>
                <a:ext cx="7852326" cy="9866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ângulo 4"/>
          <p:cNvSpPr/>
          <p:nvPr/>
        </p:nvSpPr>
        <p:spPr>
          <a:xfrm>
            <a:off x="308469" y="1029308"/>
            <a:ext cx="618233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700" b="1" u="sng" dirty="0">
                <a:solidFill>
                  <a:srgbClr val="FFC000"/>
                </a:solidFill>
              </a:rPr>
              <a:t>Variação de energia em reações químicas.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393038" y="1854794"/>
                <a:ext cx="7852327" cy="98668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sSubSup>
                            <m:sSubSupPr>
                              <m:ctrlP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pt-B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e>
                                <m:sub>
                                  <m:r>
                                    <a:rPr lang="pt-B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d>
                            <m:dPr>
                              <m:ctrlP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𝑝𝑟𝑜𝑑𝑢𝑡𝑜𝑠</m:t>
                              </m:r>
                            </m:e>
                          </m:d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pt-B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e>
                                <m:sub>
                                  <m:r>
                                    <a:rPr lang="pt-B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pt-B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pt-B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pt-B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𝑟𝑒𝑎𝑔𝑒𝑛𝑡𝑒𝑠</m:t>
                              </m:r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38" y="1854794"/>
                <a:ext cx="7852327" cy="9866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393039" y="3927583"/>
                <a:ext cx="7852327" cy="98668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d>
                            <m:dPr>
                              <m:ctrlP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𝑝𝑟𝑜𝑑𝑢𝑡𝑜𝑠</m:t>
                              </m:r>
                            </m:e>
                          </m:d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sSubSup>
                                <m:sSubSupPr>
                                  <m:ctrlPr>
                                    <a:rPr lang="pt-B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b>
                                    <m:sSubPr>
                                      <m:ctrlPr>
                                        <a:rPr lang="pt-BR" sz="2400" i="1" dirty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 dirty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</m:e>
                                    <m:sub>
                                      <m:r>
                                        <a:rPr lang="pt-BR" sz="2400" i="1" dirty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r>
                                    <a:rPr lang="pt-B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pt-B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pt-B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𝑟𝑒𝑎𝑔𝑒𝑛𝑡𝑒𝑠</m:t>
                              </m:r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39" y="3927583"/>
                <a:ext cx="7852327" cy="9866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393038" y="5004507"/>
                <a:ext cx="7852327" cy="46166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pt-B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e>
                                <m:sub>
                                  <m:r>
                                    <a:rPr lang="pt-BR" sz="2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sSub>
                            <m:sSubPr>
                              <m:ctrlP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38" y="5004507"/>
                <a:ext cx="785232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25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thermodynami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6" b="33328"/>
          <a:stretch/>
        </p:blipFill>
        <p:spPr bwMode="auto">
          <a:xfrm>
            <a:off x="0" y="1783345"/>
            <a:ext cx="9144000" cy="278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431" y="1052736"/>
            <a:ext cx="43345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000" b="1" dirty="0">
                <a:solidFill>
                  <a:schemeClr val="bg1"/>
                </a:solidFill>
              </a:rPr>
              <a:t> Termodinâmica do amor  </a:t>
            </a:r>
          </a:p>
        </p:txBody>
      </p:sp>
      <p:sp>
        <p:nvSpPr>
          <p:cNvPr id="8" name="Retângulo 7"/>
          <p:cNvSpPr/>
          <p:nvPr/>
        </p:nvSpPr>
        <p:spPr>
          <a:xfrm>
            <a:off x="178227" y="1699513"/>
            <a:ext cx="72045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i="1" dirty="0">
                <a:solidFill>
                  <a:schemeClr val="bg1"/>
                </a:solidFill>
              </a:rPr>
              <a:t>O que acontece à entropia durante uma transição de fase?</a:t>
            </a:r>
          </a:p>
        </p:txBody>
      </p:sp>
    </p:spTree>
    <p:extLst>
      <p:ext uri="{BB962C8B-B14F-4D97-AF65-F5344CB8AC3E}">
        <p14:creationId xmlns:p14="http://schemas.microsoft.com/office/powerpoint/2010/main" val="22879524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ruz 1"/>
          <p:cNvSpPr/>
          <p:nvPr/>
        </p:nvSpPr>
        <p:spPr>
          <a:xfrm>
            <a:off x="2998383" y="2478980"/>
            <a:ext cx="2727251" cy="1960110"/>
          </a:xfrm>
          <a:prstGeom prst="plus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" name="CaixaDeTexto 2"/>
          <p:cNvSpPr txBox="1"/>
          <p:nvPr/>
        </p:nvSpPr>
        <p:spPr>
          <a:xfrm>
            <a:off x="3617091" y="3618917"/>
            <a:ext cx="2665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/>
                </a:solidFill>
              </a:rPr>
              <a:t>ENERGIA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569245" y="3149674"/>
            <a:ext cx="1608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/>
                </a:solidFill>
              </a:rPr>
              <a:t>SISTEMA</a:t>
            </a:r>
          </a:p>
        </p:txBody>
      </p:sp>
      <p:sp>
        <p:nvSpPr>
          <p:cNvPr id="8" name="Seta: Curva para Cima 7"/>
          <p:cNvSpPr/>
          <p:nvPr/>
        </p:nvSpPr>
        <p:spPr>
          <a:xfrm>
            <a:off x="326318" y="4033967"/>
            <a:ext cx="3179533" cy="164486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sp>
        <p:nvSpPr>
          <p:cNvPr id="9" name="Seta: Curva para Cima 8"/>
          <p:cNvSpPr/>
          <p:nvPr/>
        </p:nvSpPr>
        <p:spPr>
          <a:xfrm rot="10800000">
            <a:off x="156839" y="904843"/>
            <a:ext cx="3179533" cy="189395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17071" y="2894495"/>
            <a:ext cx="22405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</a:rPr>
              <a:t>CALOR</a:t>
            </a:r>
            <a:r>
              <a:rPr lang="pt-BR" sz="6000" dirty="0">
                <a:solidFill>
                  <a:schemeClr val="bg1"/>
                </a:solidFill>
              </a:rPr>
              <a:t> </a:t>
            </a:r>
            <a:endParaRPr lang="pt-BR" sz="6000" dirty="0"/>
          </a:p>
        </p:txBody>
      </p:sp>
      <p:sp>
        <p:nvSpPr>
          <p:cNvPr id="11" name="Seta: Curva para Cima 10"/>
          <p:cNvSpPr/>
          <p:nvPr/>
        </p:nvSpPr>
        <p:spPr>
          <a:xfrm>
            <a:off x="5608035" y="4116369"/>
            <a:ext cx="3179533" cy="164486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sp>
        <p:nvSpPr>
          <p:cNvPr id="12" name="Seta: Curva para Cima 11"/>
          <p:cNvSpPr/>
          <p:nvPr/>
        </p:nvSpPr>
        <p:spPr>
          <a:xfrm rot="10800000">
            <a:off x="5326914" y="955348"/>
            <a:ext cx="3179533" cy="189395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796128" y="2894495"/>
            <a:ext cx="34272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</a:rPr>
              <a:t>TRABALHO</a:t>
            </a:r>
            <a:r>
              <a:rPr lang="pt-BR" sz="6000" dirty="0">
                <a:solidFill>
                  <a:schemeClr val="bg1"/>
                </a:solidFill>
              </a:rPr>
              <a:t> </a:t>
            </a:r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38301977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143873" y="632448"/>
                <a:ext cx="2450967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U</m:t>
                      </m:r>
                      <m: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73" y="632448"/>
                <a:ext cx="2450967" cy="461665"/>
              </a:xfrm>
              <a:prstGeom prst="rect">
                <a:avLst/>
              </a:prstGeom>
              <a:blipFill>
                <a:blip r:embed="rId3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143656" y="1934661"/>
                <a:ext cx="2134323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U</m:t>
                      </m:r>
                      <m: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56" y="1934661"/>
                <a:ext cx="213432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1951541" y="1282334"/>
                <a:ext cx="1286598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541" y="1282334"/>
                <a:ext cx="1286598" cy="461665"/>
              </a:xfrm>
              <a:prstGeom prst="rect">
                <a:avLst/>
              </a:prstGeom>
              <a:blipFill>
                <a:blip r:embed="rId5"/>
                <a:stretch>
                  <a:fillRect l="-1422" r="-1422" b="-1052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2387045" y="1946693"/>
                <a:ext cx="1581873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U</m:t>
                      </m:r>
                      <m: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045" y="1946693"/>
                <a:ext cx="1581873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114580" y="2586989"/>
                <a:ext cx="1277073" cy="78380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pt-BR" sz="24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U</m:t>
                          </m:r>
                        </m:num>
                        <m:den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0" y="2586989"/>
                <a:ext cx="1277073" cy="7838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1639442" y="2582107"/>
                <a:ext cx="1277073" cy="79355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pt-BR" sz="24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U</m:t>
                          </m:r>
                        </m:num>
                        <m:den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  <m: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442" y="2582107"/>
                <a:ext cx="1277073" cy="7935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/>
              <p:cNvSpPr/>
              <p:nvPr/>
            </p:nvSpPr>
            <p:spPr>
              <a:xfrm>
                <a:off x="70668" y="3537312"/>
                <a:ext cx="1237030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68" y="3537312"/>
                <a:ext cx="1237030" cy="461665"/>
              </a:xfrm>
              <a:prstGeom prst="rect">
                <a:avLst/>
              </a:prstGeom>
              <a:blipFill>
                <a:blip r:embed="rId9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1419737" y="3555360"/>
                <a:ext cx="1660347" cy="46166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9737" y="3555360"/>
                <a:ext cx="166034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/>
              <p:cNvSpPr/>
              <p:nvPr/>
            </p:nvSpPr>
            <p:spPr>
              <a:xfrm>
                <a:off x="99772" y="4108336"/>
                <a:ext cx="1215818" cy="78380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2" name="Retâ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72" y="4108336"/>
                <a:ext cx="1215818" cy="78380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ângulo 12"/>
              <p:cNvSpPr/>
              <p:nvPr/>
            </p:nvSpPr>
            <p:spPr>
              <a:xfrm>
                <a:off x="1391653" y="4098589"/>
                <a:ext cx="1305157" cy="793551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pt-BR" sz="24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  <m: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3" name="Retâ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653" y="4098589"/>
                <a:ext cx="1305157" cy="79355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ângulo 18"/>
              <p:cNvSpPr/>
              <p:nvPr/>
            </p:nvSpPr>
            <p:spPr>
              <a:xfrm>
                <a:off x="3579629" y="2905470"/>
                <a:ext cx="3004887" cy="78136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sSub>
                            <m:sSubPr>
                              <m:ctrlP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9" name="Retângulo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9629" y="2905470"/>
                <a:ext cx="3004887" cy="78136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ângulo 19"/>
              <p:cNvSpPr/>
              <p:nvPr/>
            </p:nvSpPr>
            <p:spPr>
              <a:xfrm>
                <a:off x="3597118" y="3811760"/>
                <a:ext cx="3004887" cy="49019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0" name="Retângu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118" y="3811760"/>
                <a:ext cx="3004887" cy="490199"/>
              </a:xfrm>
              <a:prstGeom prst="rect">
                <a:avLst/>
              </a:prstGeom>
              <a:blipFill>
                <a:blip r:embed="rId1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ângulo 20"/>
              <p:cNvSpPr/>
              <p:nvPr/>
            </p:nvSpPr>
            <p:spPr>
              <a:xfrm>
                <a:off x="7456431" y="1062443"/>
                <a:ext cx="1523135" cy="78380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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Retângulo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6431" y="1062443"/>
                <a:ext cx="1523135" cy="78380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/>
              <p:cNvSpPr/>
              <p:nvPr/>
            </p:nvSpPr>
            <p:spPr>
              <a:xfrm>
                <a:off x="5729115" y="1101064"/>
                <a:ext cx="1602706" cy="72244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pt-BR" sz="2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𝑟𝑒𝑣</m:t>
                              </m:r>
                            </m:sub>
                          </m:sSub>
                        </m:num>
                        <m:den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2" name="Retângulo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9115" y="1101064"/>
                <a:ext cx="1602706" cy="72244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ângulo 22"/>
              <p:cNvSpPr/>
              <p:nvPr/>
            </p:nvSpPr>
            <p:spPr>
              <a:xfrm>
                <a:off x="7490182" y="1933630"/>
                <a:ext cx="1523135" cy="79117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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𝐶𝑑𝑇</m:t>
                          </m:r>
                        </m:num>
                        <m:den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Retângu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0182" y="1933630"/>
                <a:ext cx="1523135" cy="79117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tângulo 24"/>
              <p:cNvSpPr/>
              <p:nvPr/>
            </p:nvSpPr>
            <p:spPr>
              <a:xfrm>
                <a:off x="5485916" y="2011994"/>
                <a:ext cx="1277073" cy="781368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24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5" name="Retângulo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916" y="2011994"/>
                <a:ext cx="1277073" cy="78136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ângulo 26"/>
              <p:cNvSpPr/>
              <p:nvPr/>
            </p:nvSpPr>
            <p:spPr>
              <a:xfrm>
                <a:off x="3369402" y="1227200"/>
                <a:ext cx="2003863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𝑝𝑉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7" name="Retângulo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402" y="1227200"/>
                <a:ext cx="2003863" cy="461665"/>
              </a:xfrm>
              <a:prstGeom prst="rect">
                <a:avLst/>
              </a:prstGeom>
              <a:blipFill>
                <a:blip r:embed="rId19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 27"/>
              <p:cNvSpPr/>
              <p:nvPr/>
            </p:nvSpPr>
            <p:spPr>
              <a:xfrm>
                <a:off x="4077983" y="1987992"/>
                <a:ext cx="1277073" cy="781368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24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U</m:t>
                          </m:r>
                        </m:num>
                        <m:den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pt-B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8" name="Retângulo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983" y="1987992"/>
                <a:ext cx="1277073" cy="78136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 28"/>
              <p:cNvSpPr/>
              <p:nvPr/>
            </p:nvSpPr>
            <p:spPr>
              <a:xfrm>
                <a:off x="6762989" y="2883691"/>
                <a:ext cx="2250327" cy="78380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𝑣𝑖𝑧</m:t>
                          </m:r>
                        </m:sub>
                      </m:sSub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9" name="Retângulo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2989" y="2883691"/>
                <a:ext cx="2250327" cy="78380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ixaDeTexto 29"/>
              <p:cNvSpPr txBox="1"/>
              <p:nvPr/>
            </p:nvSpPr>
            <p:spPr>
              <a:xfrm rot="10800000" flipV="1">
                <a:off x="6716599" y="3818111"/>
                <a:ext cx="2355212" cy="461665"/>
              </a:xfrm>
              <a:prstGeom prst="rect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𝑮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pt-BR" sz="2400" b="1" dirty="0">
                  <a:solidFill>
                    <a:schemeClr val="bg1"/>
                  </a:solidFill>
                  <a:latin typeface="Baskerville Old Face" panose="02020602080505020303" pitchFamily="18" charset="0"/>
                </a:endParaRPr>
              </a:p>
            </p:txBody>
          </p:sp>
        </mc:Choice>
        <mc:Fallback xmlns="">
          <p:sp>
            <p:nvSpPr>
              <p:cNvPr id="30" name="CaixaDeTexto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6716599" y="3818111"/>
                <a:ext cx="2355212" cy="4616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/>
              <p:cNvSpPr/>
              <p:nvPr/>
            </p:nvSpPr>
            <p:spPr>
              <a:xfrm>
                <a:off x="5729115" y="4494737"/>
                <a:ext cx="2069410" cy="93371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nary>
                        <m:nary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𝑣𝑖</m:t>
                          </m:r>
                        </m:sub>
                        <m:sup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𝑣𝑓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pt-BR" sz="24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</m:nary>
                    </m:oMath>
                  </m:oMathPara>
                </a14:m>
                <a:endParaRPr lang="pt-BR" sz="24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Retângulo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9115" y="4494737"/>
                <a:ext cx="2069410" cy="93371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ângulo 31"/>
              <p:cNvSpPr/>
              <p:nvPr/>
            </p:nvSpPr>
            <p:spPr>
              <a:xfrm>
                <a:off x="2865023" y="4448175"/>
                <a:ext cx="2508242" cy="93371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nary>
                        <m:naryPr>
                          <m:ctrl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𝑠𝑓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pt-BR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pt-BR" sz="24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e>
                      </m:nary>
                    </m:oMath>
                  </m:oMathPara>
                </a14:m>
                <a:endParaRPr lang="pt-BR" sz="24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Retângulo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023" y="4448175"/>
                <a:ext cx="2508242" cy="933717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644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84959" y="1351168"/>
            <a:ext cx="72045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i="1" dirty="0">
                <a:solidFill>
                  <a:schemeClr val="bg1"/>
                </a:solidFill>
              </a:rPr>
              <a:t>¨espontâneo ou não espontâneo eis a questão¨ </a:t>
            </a:r>
          </a:p>
        </p:txBody>
      </p:sp>
      <p:pic>
        <p:nvPicPr>
          <p:cNvPr id="1026" name="Picture 2" descr="https://lh3.googleusercontent.com/640PjMOTquBz53qs2XshvCl9R8tmFhfe0aB4KU6TythulZ8jN3-dtBPko0zIY8iik0f60QGX-PvYoMSe0nOD2UNGWEBG4f6u5wdvZoqWl4MOm2TB1C0Z4cBqceHUThIbSSnFjwe6bwElCSJqcqPUHFfKUWX3wedBeAKPkEYXHn2QSoN1IygcK1jCwjg-1r8rgDBK1y83ROaXL8V5gD0CTisT_sW_s_pQO7R3F8lHFY4zoZ-wEacoCd1IjYBhPY4PQ5BlN8IPtseciC_trRuJjU6u2zHg7jdT6WjEL8zkWwwr3PED7lQljaCq0Gfy2-pxnEuASALZm3BJdEFBCHN2yj6ZHUPZqu25Vd_PVz7GrgALxq0dcJz4yTK0rnbgAdqvB0R7ptgnlT1D3S2e1A4GEjxdQGeC1tgs_3uVX0ueX1oXl32ro-g0L5fuvVJipPd0gnnhlabwHFvCcvReecbWJCf4Txg0i1S_Kya3TOe6lpTIShLeVPVfPHi9567vcVZb-rA1ChH7BkxzoPnC5TiYIhAuPYQo0uh80D8x5UaXN0LtvsGHg9q9JuQDwiQwzPQFF_EMjxRVu1DRdGlYUaIW2F6iNYlzRC37Kv9MQ282Bey2SjC7=w486-h863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9" t="42963" r="22141" b="24524"/>
          <a:stretch/>
        </p:blipFill>
        <p:spPr bwMode="auto">
          <a:xfrm>
            <a:off x="942975" y="2943225"/>
            <a:ext cx="1819275" cy="2181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https://lh3.googleusercontent.com/Wl9Pbvfc8EHEcSCGeM6zGk8yZwJkt74tmOj4TvKRjGxZUuQZ73xhApbP7ZoavnO3YSj76gj9L8neBywRiflshB4leDj2wWOREr74be6WRx3_AxYELds7-RmaYSrxK3ixrzFndmEaoMzR6jcdumRaZ9jIhdovRwnuUrLurfPMr35Ql73G6keJRkDKttUK_iSJReOS_0Gh7S5aRE7xe0yOVmz9zdWnDp_PV7JCyHbDKZo2hNRAAkgvE3AYy2glOK8yTuDJs-WZ_l9Fu9wha8oI5hjLirXvgn-jZ2U2CoT6t97ufax6qxqh1u_Cl5Ap0ydrzsBdGoGWprW9ueeQAlNIS8m62VcX1ggsSUPIS8-VM8t0QDTqZXMVHEZpmEZ-Rvc2VeFuwcKvFP_ND9JrXYHw1n-Y3zGBjntT45peZR8UMRpr-l28TICU4OQdIEhHMLzc8KomAs-4xFlne64fkgaQaLHV8Hk7FcILXRU8EEpkMwmF5b3arxpX5jvHPhtldGb4idjUy8cguumf14WMsX4fkBTdIF7laOMUvUMOtsm7_yUqgAmIDl-0rPovPfaoCyneJupRQqOJZXLzi58fk-O-LC_4Stq8pgq7_wP0JyKTaFcH_2S7=w486-h863-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9" t="46296" r="14138" b="17038"/>
          <a:stretch/>
        </p:blipFill>
        <p:spPr bwMode="auto">
          <a:xfrm>
            <a:off x="2962275" y="2943225"/>
            <a:ext cx="1933575" cy="2187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https://lh3.googleusercontent.com/XK0kUEA9gpSmTDjUENxH_kvBYTFYGoddFGLXSSFqYtYUmfl1P47F6fFrLsAAp5-leelzfKkXGYEdhi3VFtXwJDl-NqmkI2ZcZqlntcHLn8KXSEM12ZctRFyLa7k3Y3lFRXMOqI8h0CYUjeNO3JIpKVN78lv37yVu9ykHkwnZCzHfsdof9WxmXXYiCJi4uDlk3J2p1A8uZlPFUYb5SgX21TI47NZG_WA6_Ld4o1HxRgKi9GSMLL7JXAcFDMY8lBafF0y9RmwODEImNE_ljViPttK6gOWX29rg5NIn1dfGHDaTlDnlUkixZAbtM51kY4re18HjO8hG1SJGvAC3etoug7RcjPkED-WQNkY5IcNhRXJI3ibFRSvi3UbIRQFZSORBWHrcwaG5T04Yc68e8Y3wAbLTJf5JDnQKSMB3mRUSOfKp9Laap2NGevVHyLbYcisKwZzmx_WiOHUgOZgxsbFCpnclc9orEPalgUV_RVoK_pW07bWztVWQ52fUEInI73bgInuQKtqzlN294UAqNPZie-83yfOk8A7vrGtRSbuAF-T9_-TutdTPNO8vr7xoH-0VR8daoNeNS4QRzkJ2aXzr9qFVHlIU992tOzRwnKV-kL8inNP2=w486-h863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18258" r="14139" b="33148"/>
          <a:stretch/>
        </p:blipFill>
        <p:spPr bwMode="auto">
          <a:xfrm>
            <a:off x="5172075" y="2943225"/>
            <a:ext cx="1971675" cy="2192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420636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2/23/Aeolip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61" y="1702308"/>
            <a:ext cx="1857498" cy="3449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308469" y="1029308"/>
            <a:ext cx="272555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700" b="1" u="sng" dirty="0">
                <a:solidFill>
                  <a:srgbClr val="FFC000"/>
                </a:solidFill>
              </a:rPr>
              <a:t>Maquina térmica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966" y="1928030"/>
            <a:ext cx="2062782" cy="2750376"/>
          </a:xfrm>
          <a:prstGeom prst="rect">
            <a:avLst/>
          </a:prstGeom>
        </p:spPr>
      </p:pic>
      <p:pic>
        <p:nvPicPr>
          <p:cNvPr id="7" name="Picture 2" descr="Resultado de imagem para freezer thermodynam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300" y="1702308"/>
            <a:ext cx="3867115" cy="2900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0695336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88471" y="1968064"/>
            <a:ext cx="68925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</a:rPr>
              <a:t>Qual o sentido prático?</a:t>
            </a:r>
            <a:r>
              <a:rPr lang="pt-BR" sz="6000" dirty="0">
                <a:solidFill>
                  <a:schemeClr val="bg1"/>
                </a:solidFill>
              </a:rPr>
              <a:t> </a:t>
            </a:r>
            <a:endParaRPr lang="pt-BR" sz="6000" dirty="0"/>
          </a:p>
        </p:txBody>
      </p:sp>
      <p:sp>
        <p:nvSpPr>
          <p:cNvPr id="3" name="Retângulo 2"/>
          <p:cNvSpPr/>
          <p:nvPr/>
        </p:nvSpPr>
        <p:spPr>
          <a:xfrm>
            <a:off x="3125654" y="3875068"/>
            <a:ext cx="624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A nossa vida é termodinâmica... </a:t>
            </a:r>
            <a:endParaRPr lang="pt-BR" sz="4050" dirty="0"/>
          </a:p>
        </p:txBody>
      </p:sp>
      <p:pic>
        <p:nvPicPr>
          <p:cNvPr id="17412" name="Picture 4" descr="Resultado de imagem para 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6064"/>
            <a:ext cx="3125654" cy="20506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5208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60948" y="1349895"/>
            <a:ext cx="717656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50" dirty="0">
                <a:solidFill>
                  <a:schemeClr val="bg1"/>
                </a:solidFill>
              </a:rPr>
              <a:t>A forma como nos relacionamos </a:t>
            </a:r>
            <a:endParaRPr lang="pt-BR" sz="4050" dirty="0"/>
          </a:p>
        </p:txBody>
      </p:sp>
      <p:sp>
        <p:nvSpPr>
          <p:cNvPr id="4" name="Retângulo 3"/>
          <p:cNvSpPr/>
          <p:nvPr/>
        </p:nvSpPr>
        <p:spPr>
          <a:xfrm>
            <a:off x="5363061" y="2313826"/>
            <a:ext cx="37561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rgbClr val="FFFF00"/>
                </a:solidFill>
                <a:latin typeface="Impact" panose="020B0806030902050204" pitchFamily="34" charset="0"/>
              </a:rPr>
              <a:t>é termodinâmica... </a:t>
            </a:r>
            <a:endParaRPr lang="pt-BR" sz="405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pic>
        <p:nvPicPr>
          <p:cNvPr id="20482" name="Picture 2" descr="Resultado de imagem para relationsh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" y="2313826"/>
            <a:ext cx="3116633" cy="311663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342223" y="4060884"/>
            <a:ext cx="58017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500" dirty="0">
                <a:solidFill>
                  <a:schemeClr val="bg1"/>
                </a:solidFill>
                <a:latin typeface="Segoe Print" panose="02000600000000000000" pitchFamily="2" charset="0"/>
              </a:rPr>
              <a:t>e o </a:t>
            </a:r>
            <a:r>
              <a:rPr lang="pt-BR" sz="4500" dirty="0">
                <a:solidFill>
                  <a:srgbClr val="FF0000"/>
                </a:solidFill>
                <a:latin typeface="Segoe Print" panose="02000600000000000000" pitchFamily="2" charset="0"/>
              </a:rPr>
              <a:t>amor</a:t>
            </a:r>
            <a:r>
              <a:rPr lang="pt-BR" sz="4500" dirty="0">
                <a:solidFill>
                  <a:schemeClr val="bg1"/>
                </a:solidFill>
                <a:latin typeface="Segoe Print" panose="02000600000000000000" pitchFamily="2" charset="0"/>
              </a:rPr>
              <a:t> não é exceção! </a:t>
            </a:r>
            <a:endParaRPr lang="pt-BR" sz="45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3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ubtítulo 2"/>
          <p:cNvSpPr txBox="1">
            <a:spLocks/>
          </p:cNvSpPr>
          <p:nvPr/>
        </p:nvSpPr>
        <p:spPr bwMode="auto">
          <a:xfrm>
            <a:off x="1199034" y="857250"/>
            <a:ext cx="731743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	</a:t>
            </a: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pt-BR" altLang="pt-BR" sz="2800" b="1" dirty="0" err="1">
                <a:solidFill>
                  <a:schemeClr val="bg1"/>
                </a:solidFill>
                <a:latin typeface="Calibri" pitchFamily="34" charset="0"/>
              </a:rPr>
              <a:t>E</a:t>
            </a:r>
            <a:r>
              <a:rPr lang="pt-BR" altLang="pt-BR" sz="2800" b="1" baseline="-25000" dirty="0" err="1">
                <a:solidFill>
                  <a:schemeClr val="bg1"/>
                </a:solidFill>
                <a:latin typeface="Calibri" pitchFamily="34" charset="0"/>
              </a:rPr>
              <a:t>sistema</a:t>
            </a: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  = </a:t>
            </a:r>
            <a:r>
              <a:rPr lang="pt-BR" altLang="pt-BR" sz="2800" b="1" dirty="0" err="1">
                <a:solidFill>
                  <a:schemeClr val="bg1"/>
                </a:solidFill>
                <a:latin typeface="Calibri" pitchFamily="34" charset="0"/>
              </a:rPr>
              <a:t>E</a:t>
            </a:r>
            <a:r>
              <a:rPr lang="pt-BR" altLang="pt-BR" sz="2800" b="1" baseline="-25000" dirty="0" err="1">
                <a:solidFill>
                  <a:schemeClr val="bg1"/>
                </a:solidFill>
                <a:latin typeface="Calibri" pitchFamily="34" charset="0"/>
              </a:rPr>
              <a:t>final</a:t>
            </a: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  -  </a:t>
            </a:r>
            <a:r>
              <a:rPr lang="pt-BR" altLang="pt-BR" sz="2800" b="1" dirty="0" err="1">
                <a:solidFill>
                  <a:schemeClr val="bg1"/>
                </a:solidFill>
                <a:latin typeface="Calibri" pitchFamily="34" charset="0"/>
              </a:rPr>
              <a:t>E</a:t>
            </a:r>
            <a:r>
              <a:rPr lang="pt-BR" altLang="pt-BR" sz="2800" b="1" baseline="-25000" dirty="0" err="1">
                <a:solidFill>
                  <a:schemeClr val="bg1"/>
                </a:solidFill>
                <a:latin typeface="Calibri" pitchFamily="34" charset="0"/>
              </a:rPr>
              <a:t>inicial</a:t>
            </a:r>
            <a:r>
              <a:rPr lang="pt-BR" altLang="pt-BR" sz="2800" b="1" baseline="-25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  =  </a:t>
            </a:r>
            <a:r>
              <a:rPr lang="pt-BR" altLang="pt-BR" sz="2800" b="1" dirty="0" err="1">
                <a:solidFill>
                  <a:schemeClr val="bg1"/>
                </a:solidFill>
                <a:latin typeface="Calibri" pitchFamily="34" charset="0"/>
              </a:rPr>
              <a:t>E</a:t>
            </a:r>
            <a:r>
              <a:rPr lang="pt-BR" altLang="pt-BR" sz="2800" b="1" baseline="-25000" dirty="0" err="1">
                <a:solidFill>
                  <a:schemeClr val="bg1"/>
                </a:solidFill>
                <a:latin typeface="Calibri" pitchFamily="34" charset="0"/>
              </a:rPr>
              <a:t>produtos</a:t>
            </a: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 - </a:t>
            </a:r>
            <a:r>
              <a:rPr lang="pt-BR" altLang="pt-BR" sz="2800" b="1" dirty="0" err="1">
                <a:solidFill>
                  <a:schemeClr val="bg1"/>
                </a:solidFill>
                <a:latin typeface="Calibri" pitchFamily="34" charset="0"/>
              </a:rPr>
              <a:t>E</a:t>
            </a:r>
            <a:r>
              <a:rPr lang="pt-BR" altLang="pt-BR" sz="2800" b="1" baseline="-25000" dirty="0" err="1">
                <a:solidFill>
                  <a:schemeClr val="bg1"/>
                </a:solidFill>
                <a:latin typeface="Calibri" pitchFamily="34" charset="0"/>
              </a:rPr>
              <a:t>reagentes</a:t>
            </a:r>
            <a:endParaRPr lang="en-CA" altLang="pt-BR" sz="2800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714500" y="0"/>
            <a:ext cx="6286500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Sistema, Vizinhança e Universo</a:t>
            </a:r>
            <a:endParaRPr lang="en-C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714500" y="4234780"/>
            <a:ext cx="6286500" cy="9286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Primeira Lei da Termodinâmica</a:t>
            </a:r>
            <a:endParaRPr lang="en-C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2357438" y="4731419"/>
            <a:ext cx="4786312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(lei da conservação da energia)</a:t>
            </a:r>
            <a:endParaRPr lang="en-CA" sz="2800" b="1" baseline="-25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175" name="Subtítulo 2"/>
          <p:cNvSpPr txBox="1">
            <a:spLocks/>
          </p:cNvSpPr>
          <p:nvPr/>
        </p:nvSpPr>
        <p:spPr bwMode="auto">
          <a:xfrm>
            <a:off x="1493724" y="6215063"/>
            <a:ext cx="64293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	</a:t>
            </a: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E</a:t>
            </a:r>
            <a:r>
              <a:rPr lang="pt-BR" altLang="pt-BR" sz="2800" b="1" baseline="-25000" dirty="0">
                <a:solidFill>
                  <a:schemeClr val="bg1"/>
                </a:solidFill>
                <a:latin typeface="Calibri" pitchFamily="34" charset="0"/>
              </a:rPr>
              <a:t>universo</a:t>
            </a: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  = </a:t>
            </a: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 </a:t>
            </a: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E</a:t>
            </a:r>
            <a:r>
              <a:rPr lang="pt-BR" altLang="pt-BR" sz="2800" b="1" baseline="-25000" dirty="0">
                <a:solidFill>
                  <a:schemeClr val="bg1"/>
                </a:solidFill>
                <a:latin typeface="Calibri" pitchFamily="34" charset="0"/>
              </a:rPr>
              <a:t>sistema </a:t>
            </a: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  + </a:t>
            </a: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 </a:t>
            </a: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E</a:t>
            </a:r>
            <a:r>
              <a:rPr lang="pt-BR" altLang="pt-BR" sz="2800" b="1" baseline="-25000" dirty="0">
                <a:solidFill>
                  <a:schemeClr val="bg1"/>
                </a:solidFill>
                <a:latin typeface="Calibri" pitchFamily="34" charset="0"/>
              </a:rPr>
              <a:t>vizinhança    </a:t>
            </a: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 =  0</a:t>
            </a:r>
            <a:r>
              <a:rPr lang="pt-BR" altLang="pt-BR" sz="2800" b="1" baseline="-25000" dirty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en-CA" altLang="pt-BR" sz="2800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" y="1743245"/>
            <a:ext cx="9144000" cy="262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326320" y="1743245"/>
            <a:ext cx="2173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atin typeface="+mn-lt"/>
              </a:rPr>
              <a:t>EXOTÉRMICO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728494" y="1753652"/>
            <a:ext cx="2452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atin typeface="+mn-lt"/>
              </a:rPr>
              <a:t>ENDOTÉRMICO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1441572" y="5373216"/>
            <a:ext cx="781094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i="1" dirty="0">
                <a:solidFill>
                  <a:srgbClr val="FFFF00"/>
                </a:solidFill>
              </a:rPr>
              <a:t>A energia não pode ser criada ou destruida </a:t>
            </a:r>
          </a:p>
          <a:p>
            <a:pPr algn="ctr">
              <a:defRPr/>
            </a:pPr>
            <a:r>
              <a:rPr lang="pt-BR" sz="2800" b="1" i="1" dirty="0">
                <a:solidFill>
                  <a:srgbClr val="FFFF00"/>
                </a:solidFill>
              </a:rPr>
              <a:t> Energia total do universo é constante  </a:t>
            </a:r>
            <a:endParaRPr lang="en-CA" sz="2800" b="1" i="1" baseline="-25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17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4" grpId="0"/>
      <p:bldP spid="5" grpId="0"/>
      <p:bldP spid="6" grpId="0"/>
      <p:bldP spid="7175" grpId="0"/>
      <p:bldP spid="2" grpId="0"/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60948" y="1349895"/>
            <a:ext cx="717656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50" i="1" dirty="0">
                <a:solidFill>
                  <a:schemeClr val="bg1"/>
                </a:solidFill>
              </a:rPr>
              <a:t>Relação do amor e química... </a:t>
            </a:r>
            <a:endParaRPr lang="pt-BR" sz="4050" i="1" dirty="0"/>
          </a:p>
        </p:txBody>
      </p:sp>
      <p:pic>
        <p:nvPicPr>
          <p:cNvPr id="21506" name="Picture 2" descr="Resultado de imagem para chemistry and lo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5" y="2240881"/>
            <a:ext cx="4077202" cy="308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6559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0625" t="22464" r="21087" b="35942"/>
          <a:stretch/>
        </p:blipFill>
        <p:spPr>
          <a:xfrm>
            <a:off x="3419638" y="1340048"/>
            <a:ext cx="5329859" cy="213939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20788" t="22029" r="22554" b="35942"/>
          <a:stretch/>
        </p:blipFill>
        <p:spPr>
          <a:xfrm>
            <a:off x="1274520" y="3710705"/>
            <a:ext cx="5341553" cy="222884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97153" y="1552209"/>
            <a:ext cx="28926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100" dirty="0">
                <a:solidFill>
                  <a:schemeClr val="bg1"/>
                </a:solidFill>
                <a:latin typeface="Segoe Print" panose="02000600000000000000" pitchFamily="2" charset="0"/>
              </a:rPr>
              <a:t>Existe ciência entre relação da química com fenômeno de atração...  </a:t>
            </a:r>
          </a:p>
        </p:txBody>
      </p:sp>
    </p:spTree>
    <p:extLst>
      <p:ext uri="{BB962C8B-B14F-4D97-AF65-F5344CB8AC3E}">
        <p14:creationId xmlns:p14="http://schemas.microsoft.com/office/powerpoint/2010/main" val="9694005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60948" y="1349895"/>
            <a:ext cx="717656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50" i="1" dirty="0">
                <a:solidFill>
                  <a:schemeClr val="bg1"/>
                </a:solidFill>
              </a:rPr>
              <a:t>Relação do amor e química... </a:t>
            </a:r>
            <a:endParaRPr lang="pt-BR" sz="4050" i="1" dirty="0"/>
          </a:p>
        </p:txBody>
      </p:sp>
      <p:sp>
        <p:nvSpPr>
          <p:cNvPr id="5" name="Retângulo 4"/>
          <p:cNvSpPr/>
          <p:nvPr/>
        </p:nvSpPr>
        <p:spPr>
          <a:xfrm>
            <a:off x="3558200" y="2956088"/>
            <a:ext cx="285077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50" i="1" dirty="0">
                <a:solidFill>
                  <a:schemeClr val="bg1"/>
                </a:solidFill>
              </a:rPr>
              <a:t>M+H</a:t>
            </a:r>
            <a:r>
              <a:rPr lang="pt-BR" sz="4050" i="1" dirty="0">
                <a:solidFill>
                  <a:schemeClr val="bg1"/>
                </a:solidFill>
                <a:sym typeface="Wingdings" panose="05000000000000000000" pitchFamily="2" charset="2"/>
              </a:rPr>
              <a:t> M-H</a:t>
            </a:r>
            <a:endParaRPr lang="pt-BR" sz="4050" i="1" dirty="0"/>
          </a:p>
        </p:txBody>
      </p:sp>
      <p:sp>
        <p:nvSpPr>
          <p:cNvPr id="6" name="Retângulo 5"/>
          <p:cNvSpPr/>
          <p:nvPr/>
        </p:nvSpPr>
        <p:spPr>
          <a:xfrm>
            <a:off x="499311" y="2378428"/>
            <a:ext cx="71765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i="1" dirty="0">
                <a:solidFill>
                  <a:schemeClr val="bg1"/>
                </a:solidFill>
              </a:rPr>
              <a:t>genericamente... </a:t>
            </a:r>
            <a:endParaRPr lang="pt-BR" sz="3000" i="1" dirty="0"/>
          </a:p>
        </p:txBody>
      </p:sp>
      <p:sp>
        <p:nvSpPr>
          <p:cNvPr id="7" name="Retângulo 6"/>
          <p:cNvSpPr/>
          <p:nvPr/>
        </p:nvSpPr>
        <p:spPr>
          <a:xfrm>
            <a:off x="3545208" y="3557616"/>
            <a:ext cx="315227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50" i="1" dirty="0">
                <a:solidFill>
                  <a:schemeClr val="bg1"/>
                </a:solidFill>
                <a:sym typeface="Wingdings" panose="05000000000000000000" pitchFamily="2" charset="2"/>
              </a:rPr>
              <a:t>M+M M-M</a:t>
            </a:r>
            <a:endParaRPr lang="pt-BR" sz="4050" i="1" dirty="0"/>
          </a:p>
        </p:txBody>
      </p:sp>
      <p:sp>
        <p:nvSpPr>
          <p:cNvPr id="8" name="Retângulo 7"/>
          <p:cNvSpPr/>
          <p:nvPr/>
        </p:nvSpPr>
        <p:spPr>
          <a:xfrm>
            <a:off x="3670904" y="4148625"/>
            <a:ext cx="2521844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50" i="1" dirty="0">
                <a:solidFill>
                  <a:schemeClr val="bg1"/>
                </a:solidFill>
              </a:rPr>
              <a:t>H+H</a:t>
            </a:r>
            <a:r>
              <a:rPr lang="pt-BR" sz="4050" i="1" dirty="0">
                <a:solidFill>
                  <a:schemeClr val="bg1"/>
                </a:solidFill>
                <a:sym typeface="Wingdings" panose="05000000000000000000" pitchFamily="2" charset="2"/>
              </a:rPr>
              <a:t> H-H</a:t>
            </a:r>
          </a:p>
        </p:txBody>
      </p:sp>
      <p:sp>
        <p:nvSpPr>
          <p:cNvPr id="9" name="Retângulo 8"/>
          <p:cNvSpPr/>
          <p:nvPr/>
        </p:nvSpPr>
        <p:spPr>
          <a:xfrm>
            <a:off x="3688952" y="4852470"/>
            <a:ext cx="2380780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50" i="1" dirty="0">
                <a:solidFill>
                  <a:schemeClr val="bg1"/>
                </a:solidFill>
              </a:rPr>
              <a:t>T+H</a:t>
            </a:r>
            <a:r>
              <a:rPr lang="pt-BR" sz="4050" i="1" dirty="0">
                <a:solidFill>
                  <a:schemeClr val="bg1"/>
                </a:solidFill>
                <a:sym typeface="Wingdings" panose="05000000000000000000" pitchFamily="2" charset="2"/>
              </a:rPr>
              <a:t> T-H</a:t>
            </a:r>
          </a:p>
        </p:txBody>
      </p:sp>
      <p:sp>
        <p:nvSpPr>
          <p:cNvPr id="11" name="Chave Direita 10"/>
          <p:cNvSpPr/>
          <p:nvPr/>
        </p:nvSpPr>
        <p:spPr>
          <a:xfrm rot="223051">
            <a:off x="6355953" y="3320833"/>
            <a:ext cx="637674" cy="2067500"/>
          </a:xfrm>
          <a:prstGeom prst="rightBrace">
            <a:avLst/>
          </a:prstGeom>
          <a:ln w="57150"/>
          <a:effectLst>
            <a:reflection blurRad="6350" stA="50000" endA="300" endPos="38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" name="Chave Direita 11"/>
          <p:cNvSpPr/>
          <p:nvPr/>
        </p:nvSpPr>
        <p:spPr>
          <a:xfrm rot="11128469">
            <a:off x="2792778" y="3211103"/>
            <a:ext cx="637674" cy="2067500"/>
          </a:xfrm>
          <a:prstGeom prst="rightBrace">
            <a:avLst/>
          </a:prstGeom>
          <a:ln w="57150"/>
          <a:effectLst>
            <a:reflection blurRad="6350" stA="50000" endA="300" endPos="38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" name="Retângulo 12"/>
          <p:cNvSpPr/>
          <p:nvPr/>
        </p:nvSpPr>
        <p:spPr>
          <a:xfrm>
            <a:off x="6408972" y="5244060"/>
            <a:ext cx="1327736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50" i="1" dirty="0">
                <a:solidFill>
                  <a:schemeClr val="bg1"/>
                </a:solidFill>
              </a:rPr>
              <a:t>Etc ...</a:t>
            </a:r>
            <a:endParaRPr lang="pt-BR" sz="4050" i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7347121" y="4030860"/>
            <a:ext cx="1311578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50" i="1" dirty="0">
                <a:solidFill>
                  <a:schemeClr val="bg1"/>
                </a:solidFill>
                <a:sym typeface="Wingdings" panose="05000000000000000000" pitchFamily="2" charset="2"/>
              </a:rPr>
              <a:t>Casal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416238" y="3452271"/>
            <a:ext cx="2323072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50" i="1" dirty="0">
                <a:solidFill>
                  <a:schemeClr val="bg1"/>
                </a:solidFill>
                <a:sym typeface="Wingdings" panose="05000000000000000000" pitchFamily="2" charset="2"/>
              </a:rPr>
              <a:t>Indivíduos</a:t>
            </a:r>
          </a:p>
        </p:txBody>
      </p:sp>
    </p:spTree>
    <p:extLst>
      <p:ext uri="{BB962C8B-B14F-4D97-AF65-F5344CB8AC3E}">
        <p14:creationId xmlns:p14="http://schemas.microsoft.com/office/powerpoint/2010/main" val="181375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60948" y="1349895"/>
            <a:ext cx="717656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50" i="1" dirty="0">
                <a:solidFill>
                  <a:schemeClr val="bg1"/>
                </a:solidFill>
              </a:rPr>
              <a:t>Como tudo começa... </a:t>
            </a:r>
            <a:endParaRPr lang="pt-BR" sz="4050" i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71" y="2042392"/>
            <a:ext cx="3167877" cy="2381018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016743" y="3730912"/>
            <a:ext cx="373279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500" dirty="0">
                <a:solidFill>
                  <a:schemeClr val="bg1"/>
                </a:solidFill>
                <a:latin typeface="Segoe Print" panose="02000600000000000000" pitchFamily="2" charset="0"/>
              </a:rPr>
              <a:t>Atração!</a:t>
            </a:r>
          </a:p>
        </p:txBody>
      </p:sp>
    </p:spTree>
    <p:extLst>
      <p:ext uri="{BB962C8B-B14F-4D97-AF65-F5344CB8AC3E}">
        <p14:creationId xmlns:p14="http://schemas.microsoft.com/office/powerpoint/2010/main" val="40825573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cta 5"/>
          <p:cNvCxnSpPr/>
          <p:nvPr/>
        </p:nvCxnSpPr>
        <p:spPr>
          <a:xfrm>
            <a:off x="749216" y="3419144"/>
            <a:ext cx="971943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Forma livre 8"/>
          <p:cNvSpPr/>
          <p:nvPr/>
        </p:nvSpPr>
        <p:spPr>
          <a:xfrm>
            <a:off x="1199644" y="2533043"/>
            <a:ext cx="1457429" cy="1534173"/>
          </a:xfrm>
          <a:custGeom>
            <a:avLst/>
            <a:gdLst>
              <a:gd name="connsiteX0" fmla="*/ 0 w 5047013"/>
              <a:gd name="connsiteY0" fmla="*/ 2482627 h 4467193"/>
              <a:gd name="connsiteX1" fmla="*/ 320633 w 5047013"/>
              <a:gd name="connsiteY1" fmla="*/ 2482627 h 4467193"/>
              <a:gd name="connsiteX2" fmla="*/ 439387 w 5047013"/>
              <a:gd name="connsiteY2" fmla="*/ 2233246 h 4467193"/>
              <a:gd name="connsiteX3" fmla="*/ 1294410 w 5047013"/>
              <a:gd name="connsiteY3" fmla="*/ 685 h 4467193"/>
              <a:gd name="connsiteX4" fmla="*/ 2446316 w 5047013"/>
              <a:gd name="connsiteY4" fmla="*/ 2482627 h 4467193"/>
              <a:gd name="connsiteX5" fmla="*/ 3194462 w 5047013"/>
              <a:gd name="connsiteY5" fmla="*/ 4228300 h 4467193"/>
              <a:gd name="connsiteX6" fmla="*/ 5047013 w 5047013"/>
              <a:gd name="connsiteY6" fmla="*/ 4406430 h 4467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47013" h="4467193">
                <a:moveTo>
                  <a:pt x="0" y="2482627"/>
                </a:moveTo>
                <a:cubicBezTo>
                  <a:pt x="123701" y="2503409"/>
                  <a:pt x="247402" y="2524191"/>
                  <a:pt x="320633" y="2482627"/>
                </a:cubicBezTo>
                <a:cubicBezTo>
                  <a:pt x="393864" y="2441063"/>
                  <a:pt x="277091" y="2646903"/>
                  <a:pt x="439387" y="2233246"/>
                </a:cubicBezTo>
                <a:cubicBezTo>
                  <a:pt x="601683" y="1819589"/>
                  <a:pt x="959922" y="-40879"/>
                  <a:pt x="1294410" y="685"/>
                </a:cubicBezTo>
                <a:cubicBezTo>
                  <a:pt x="1628898" y="42248"/>
                  <a:pt x="2129641" y="1778024"/>
                  <a:pt x="2446316" y="2482627"/>
                </a:cubicBezTo>
                <a:cubicBezTo>
                  <a:pt x="2762991" y="3187230"/>
                  <a:pt x="2761013" y="3907666"/>
                  <a:pt x="3194462" y="4228300"/>
                </a:cubicBezTo>
                <a:cubicBezTo>
                  <a:pt x="3627911" y="4548934"/>
                  <a:pt x="4337462" y="4477682"/>
                  <a:pt x="5047013" y="440643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4" name="Conexão recta 11"/>
          <p:cNvCxnSpPr/>
          <p:nvPr/>
        </p:nvCxnSpPr>
        <p:spPr>
          <a:xfrm>
            <a:off x="1577687" y="2533043"/>
            <a:ext cx="4346" cy="864096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Rectângulo 13"/>
          <p:cNvSpPr/>
          <p:nvPr/>
        </p:nvSpPr>
        <p:spPr>
          <a:xfrm>
            <a:off x="820869" y="2224043"/>
            <a:ext cx="151216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1350" dirty="0"/>
              <a:t>Estado de transição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ângulo 14"/>
              <p:cNvSpPr/>
              <p:nvPr/>
            </p:nvSpPr>
            <p:spPr>
              <a:xfrm>
                <a:off x="1452673" y="2911654"/>
                <a:ext cx="268486" cy="30008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135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35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pt-PT" sz="135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pt-PT" sz="135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6" name="Rectâ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673" y="2911654"/>
                <a:ext cx="268486" cy="300082"/>
              </a:xfrm>
              <a:prstGeom prst="rect">
                <a:avLst/>
              </a:prstGeom>
              <a:blipFill>
                <a:blip r:embed="rId3"/>
                <a:stretch>
                  <a:fillRect r="-1590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ângulo 16"/>
          <p:cNvSpPr/>
          <p:nvPr/>
        </p:nvSpPr>
        <p:spPr>
          <a:xfrm>
            <a:off x="820869" y="2256044"/>
            <a:ext cx="151216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1350" i="1" dirty="0">
                <a:solidFill>
                  <a:srgbClr val="FFFF00"/>
                </a:solidFill>
              </a:rPr>
              <a:t>Reação favoravel</a:t>
            </a:r>
          </a:p>
        </p:txBody>
      </p:sp>
      <p:sp>
        <p:nvSpPr>
          <p:cNvPr id="8" name="Rectângulo 17"/>
          <p:cNvSpPr/>
          <p:nvPr/>
        </p:nvSpPr>
        <p:spPr>
          <a:xfrm>
            <a:off x="766863" y="3412175"/>
            <a:ext cx="68581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1350" i="1" dirty="0">
                <a:solidFill>
                  <a:schemeClr val="bg1"/>
                </a:solidFill>
              </a:rPr>
              <a:t>M+H</a:t>
            </a:r>
          </a:p>
        </p:txBody>
      </p:sp>
      <p:sp>
        <p:nvSpPr>
          <p:cNvPr id="9" name="Rectângulo 18"/>
          <p:cNvSpPr/>
          <p:nvPr/>
        </p:nvSpPr>
        <p:spPr>
          <a:xfrm>
            <a:off x="2279031" y="4053278"/>
            <a:ext cx="56734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1350" i="1" dirty="0">
                <a:solidFill>
                  <a:schemeClr val="bg1"/>
                </a:solidFill>
              </a:rPr>
              <a:t>M-H</a:t>
            </a:r>
          </a:p>
        </p:txBody>
      </p:sp>
      <p:sp>
        <p:nvSpPr>
          <p:cNvPr id="10" name="Forma livre 19"/>
          <p:cNvSpPr/>
          <p:nvPr/>
        </p:nvSpPr>
        <p:spPr>
          <a:xfrm>
            <a:off x="3251541" y="2583654"/>
            <a:ext cx="1594262" cy="1463935"/>
          </a:xfrm>
          <a:custGeom>
            <a:avLst/>
            <a:gdLst>
              <a:gd name="connsiteX0" fmla="*/ 0 w 2125683"/>
              <a:gd name="connsiteY0" fmla="*/ 1943914 h 1951913"/>
              <a:gd name="connsiteX1" fmla="*/ 534389 w 2125683"/>
              <a:gd name="connsiteY1" fmla="*/ 1943914 h 1951913"/>
              <a:gd name="connsiteX2" fmla="*/ 629392 w 2125683"/>
              <a:gd name="connsiteY2" fmla="*/ 1860786 h 1951913"/>
              <a:gd name="connsiteX3" fmla="*/ 676893 w 2125683"/>
              <a:gd name="connsiteY3" fmla="*/ 1647031 h 1951913"/>
              <a:gd name="connsiteX4" fmla="*/ 1092529 w 2125683"/>
              <a:gd name="connsiteY4" fmla="*/ 8236 h 1951913"/>
              <a:gd name="connsiteX5" fmla="*/ 1567542 w 2125683"/>
              <a:gd name="connsiteY5" fmla="*/ 1017638 h 1951913"/>
              <a:gd name="connsiteX6" fmla="*/ 1745672 w 2125683"/>
              <a:gd name="connsiteY6" fmla="*/ 1124516 h 1951913"/>
              <a:gd name="connsiteX7" fmla="*/ 2113807 w 2125683"/>
              <a:gd name="connsiteY7" fmla="*/ 1124516 h 1951913"/>
              <a:gd name="connsiteX8" fmla="*/ 2125683 w 2125683"/>
              <a:gd name="connsiteY8" fmla="*/ 1124516 h 195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5683" h="1951913">
                <a:moveTo>
                  <a:pt x="0" y="1943914"/>
                </a:moveTo>
                <a:cubicBezTo>
                  <a:pt x="214745" y="1950841"/>
                  <a:pt x="429490" y="1957769"/>
                  <a:pt x="534389" y="1943914"/>
                </a:cubicBezTo>
                <a:cubicBezTo>
                  <a:pt x="639288" y="1930059"/>
                  <a:pt x="605641" y="1910266"/>
                  <a:pt x="629392" y="1860786"/>
                </a:cubicBezTo>
                <a:cubicBezTo>
                  <a:pt x="653143" y="1811306"/>
                  <a:pt x="599703" y="1955789"/>
                  <a:pt x="676893" y="1647031"/>
                </a:cubicBezTo>
                <a:cubicBezTo>
                  <a:pt x="754083" y="1338273"/>
                  <a:pt x="944088" y="113135"/>
                  <a:pt x="1092529" y="8236"/>
                </a:cubicBezTo>
                <a:cubicBezTo>
                  <a:pt x="1240971" y="-96663"/>
                  <a:pt x="1458685" y="831591"/>
                  <a:pt x="1567542" y="1017638"/>
                </a:cubicBezTo>
                <a:cubicBezTo>
                  <a:pt x="1676399" y="1203685"/>
                  <a:pt x="1654628" y="1106703"/>
                  <a:pt x="1745672" y="1124516"/>
                </a:cubicBezTo>
                <a:cubicBezTo>
                  <a:pt x="1836716" y="1142329"/>
                  <a:pt x="2113807" y="1124516"/>
                  <a:pt x="2113807" y="1124516"/>
                </a:cubicBezTo>
                <a:lnTo>
                  <a:pt x="2125683" y="1124516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cxnSp>
        <p:nvCxnSpPr>
          <p:cNvPr id="11" name="Conexão recta 20"/>
          <p:cNvCxnSpPr/>
          <p:nvPr/>
        </p:nvCxnSpPr>
        <p:spPr>
          <a:xfrm>
            <a:off x="3089121" y="4067216"/>
            <a:ext cx="135015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Conexão recta 21"/>
          <p:cNvCxnSpPr/>
          <p:nvPr/>
        </p:nvCxnSpPr>
        <p:spPr>
          <a:xfrm>
            <a:off x="4084171" y="2564523"/>
            <a:ext cx="4346" cy="148500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ângulo 22"/>
              <p:cNvSpPr/>
              <p:nvPr/>
            </p:nvSpPr>
            <p:spPr>
              <a:xfrm>
                <a:off x="3973143" y="3176633"/>
                <a:ext cx="268486" cy="30008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135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35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pt-PT" sz="135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pt-PT" sz="135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3" name="Rectângu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143" y="3176633"/>
                <a:ext cx="268486" cy="300082"/>
              </a:xfrm>
              <a:prstGeom prst="rect">
                <a:avLst/>
              </a:prstGeom>
              <a:blipFill>
                <a:blip r:embed="rId4"/>
                <a:stretch>
                  <a:fillRect r="-1363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ângulo 25"/>
          <p:cNvSpPr/>
          <p:nvPr/>
        </p:nvSpPr>
        <p:spPr>
          <a:xfrm>
            <a:off x="3197132" y="4060247"/>
            <a:ext cx="75865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1350" i="1" dirty="0">
                <a:solidFill>
                  <a:schemeClr val="bg1"/>
                </a:solidFill>
              </a:rPr>
              <a:t>M +H</a:t>
            </a:r>
          </a:p>
        </p:txBody>
      </p:sp>
      <p:sp>
        <p:nvSpPr>
          <p:cNvPr id="15" name="Rectângulo 26"/>
          <p:cNvSpPr/>
          <p:nvPr/>
        </p:nvSpPr>
        <p:spPr>
          <a:xfrm>
            <a:off x="4439271" y="3412175"/>
            <a:ext cx="67535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1350" i="1" dirty="0">
                <a:solidFill>
                  <a:schemeClr val="bg1"/>
                </a:solidFill>
              </a:rPr>
              <a:t>M-H</a:t>
            </a:r>
          </a:p>
        </p:txBody>
      </p:sp>
      <p:sp>
        <p:nvSpPr>
          <p:cNvPr id="16" name="Rectângulo 27"/>
          <p:cNvSpPr/>
          <p:nvPr/>
        </p:nvSpPr>
        <p:spPr>
          <a:xfrm>
            <a:off x="3286615" y="2171991"/>
            <a:ext cx="164154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1350" i="1" dirty="0">
                <a:solidFill>
                  <a:srgbClr val="FFFF00"/>
                </a:solidFill>
              </a:rPr>
              <a:t>Reação não favoravel </a:t>
            </a:r>
          </a:p>
        </p:txBody>
      </p:sp>
      <p:sp>
        <p:nvSpPr>
          <p:cNvPr id="17" name="Seta para cima 30"/>
          <p:cNvSpPr/>
          <p:nvPr/>
        </p:nvSpPr>
        <p:spPr>
          <a:xfrm>
            <a:off x="651882" y="2062026"/>
            <a:ext cx="54000" cy="2637799"/>
          </a:xfrm>
          <a:prstGeom prst="upArrow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8" name="Rectângulo 31"/>
          <p:cNvSpPr/>
          <p:nvPr/>
        </p:nvSpPr>
        <p:spPr>
          <a:xfrm rot="16200000">
            <a:off x="-228764" y="3262135"/>
            <a:ext cx="151216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PT" sz="1350" i="1" dirty="0">
                <a:solidFill>
                  <a:srgbClr val="FFFF00"/>
                </a:solidFill>
              </a:rPr>
              <a:t>Energia livre ***</a:t>
            </a:r>
          </a:p>
        </p:txBody>
      </p:sp>
      <p:sp>
        <p:nvSpPr>
          <p:cNvPr id="19" name="Seta para cima 32"/>
          <p:cNvSpPr/>
          <p:nvPr/>
        </p:nvSpPr>
        <p:spPr>
          <a:xfrm rot="5400000" flipH="1">
            <a:off x="1775833" y="3645350"/>
            <a:ext cx="34289" cy="2052229"/>
          </a:xfrm>
          <a:prstGeom prst="upArrow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20" name="Rectângulo 33"/>
          <p:cNvSpPr/>
          <p:nvPr/>
        </p:nvSpPr>
        <p:spPr>
          <a:xfrm>
            <a:off x="712857" y="4761646"/>
            <a:ext cx="199822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PT" sz="1350" i="1" dirty="0">
                <a:solidFill>
                  <a:srgbClr val="FFFF00"/>
                </a:solidFill>
              </a:rPr>
              <a:t>Progresso da reacção</a:t>
            </a:r>
          </a:p>
          <a:p>
            <a:pPr lvl="0" algn="ctr"/>
            <a:r>
              <a:rPr lang="pt-PT" sz="1350" i="1" dirty="0">
                <a:solidFill>
                  <a:srgbClr val="FFFF00"/>
                </a:solidFill>
              </a:rPr>
              <a:t>Tempo 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384860" y="917446"/>
            <a:ext cx="759613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50" i="1" dirty="0">
                <a:solidFill>
                  <a:schemeClr val="bg1"/>
                </a:solidFill>
              </a:rPr>
              <a:t>Do ponto de vista termodinâmico... </a:t>
            </a:r>
            <a:endParaRPr lang="pt-BR" sz="4050" i="1" dirty="0"/>
          </a:p>
        </p:txBody>
      </p:sp>
      <p:sp>
        <p:nvSpPr>
          <p:cNvPr id="23" name="Retângulo 22"/>
          <p:cNvSpPr/>
          <p:nvPr/>
        </p:nvSpPr>
        <p:spPr>
          <a:xfrm>
            <a:off x="651883" y="5509511"/>
            <a:ext cx="25452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i="1" dirty="0">
                <a:solidFill>
                  <a:schemeClr val="bg1"/>
                </a:solidFill>
              </a:rPr>
              <a:t>***Não confundir com amor livre... </a:t>
            </a:r>
            <a:endParaRPr lang="pt-BR" sz="1200" i="1" dirty="0"/>
          </a:p>
        </p:txBody>
      </p:sp>
      <p:pic>
        <p:nvPicPr>
          <p:cNvPr id="1026" name="Picture 2" descr="http://www.clipartbest.com/cliparts/pT5/9Ax/pT59AxGT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6634" y="3717038"/>
            <a:ext cx="214040" cy="4682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8" name="Picture 4" descr="Resultado de imagem para men symbo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487" y="3424142"/>
            <a:ext cx="449534" cy="520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Picture 2" descr="http://www.clipartbest.com/cliparts/pT5/9Ax/pT59AxGT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0248" y="4349905"/>
            <a:ext cx="208577" cy="4589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0" name="Picture 6" descr="File:Toilet women.sv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33" y="4353800"/>
            <a:ext cx="247415" cy="4567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6" descr="File:Toilet women.sv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2" y="3718809"/>
            <a:ext cx="247415" cy="4567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1" name="Picture 2" descr="http://www.clipartbest.com/cliparts/pT5/9Ax/pT59AxGT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0248" y="4337247"/>
            <a:ext cx="208577" cy="4589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2" name="Picture 6" descr="File:Toilet women.sv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33" y="4341141"/>
            <a:ext cx="247415" cy="4567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AutoShape 10" descr="Resultado de imagem para woman man symbol"/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t-BR" sz="1350"/>
          </a:p>
        </p:txBody>
      </p:sp>
      <p:pic>
        <p:nvPicPr>
          <p:cNvPr id="1036" name="Picture 12" descr="http://www.clker.com/cliparts/b/0/S/D/m/b/large-man-woman-bathroom-sign-m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26" y="2739578"/>
            <a:ext cx="554032" cy="55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ângulo 16"/>
          <p:cNvSpPr/>
          <p:nvPr/>
        </p:nvSpPr>
        <p:spPr>
          <a:xfrm>
            <a:off x="749215" y="4218212"/>
            <a:ext cx="58915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1350" i="1" dirty="0">
                <a:solidFill>
                  <a:schemeClr val="bg1"/>
                </a:solidFill>
              </a:rPr>
              <a:t>inicio</a:t>
            </a:r>
          </a:p>
        </p:txBody>
      </p:sp>
      <p:sp>
        <p:nvSpPr>
          <p:cNvPr id="38" name="Rectângulo 16"/>
          <p:cNvSpPr/>
          <p:nvPr/>
        </p:nvSpPr>
        <p:spPr>
          <a:xfrm>
            <a:off x="3197132" y="4808881"/>
            <a:ext cx="58915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1350" i="1" dirty="0">
                <a:solidFill>
                  <a:schemeClr val="bg1"/>
                </a:solidFill>
              </a:rPr>
              <a:t>inicio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5566723" y="2645446"/>
            <a:ext cx="328004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100" i="1" dirty="0">
                <a:solidFill>
                  <a:schemeClr val="bg1"/>
                </a:solidFill>
              </a:rPr>
              <a:t>Este conjunto de pessoas funciona melhor sozinho ou junto?</a:t>
            </a:r>
            <a:endParaRPr lang="pt-BR" sz="2100" i="1" dirty="0"/>
          </a:p>
        </p:txBody>
      </p:sp>
      <p:cxnSp>
        <p:nvCxnSpPr>
          <p:cNvPr id="34" name="Conector de Seta Reta 33"/>
          <p:cNvCxnSpPr/>
          <p:nvPr/>
        </p:nvCxnSpPr>
        <p:spPr>
          <a:xfrm>
            <a:off x="4818233" y="3944242"/>
            <a:ext cx="921497" cy="71007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Retângulo 42"/>
          <p:cNvSpPr/>
          <p:nvPr/>
        </p:nvSpPr>
        <p:spPr>
          <a:xfrm>
            <a:off x="5826069" y="3814256"/>
            <a:ext cx="32800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100" i="1" dirty="0">
                <a:solidFill>
                  <a:schemeClr val="bg1"/>
                </a:solidFill>
              </a:rPr>
              <a:t>Demonstram níveis de stress a probabilidade da separação é  maior que a de ficar junto </a:t>
            </a:r>
            <a:endParaRPr lang="pt-BR" sz="2100" i="1" dirty="0"/>
          </a:p>
        </p:txBody>
      </p:sp>
      <p:cxnSp>
        <p:nvCxnSpPr>
          <p:cNvPr id="44" name="Conector de Seta Reta 43"/>
          <p:cNvCxnSpPr/>
          <p:nvPr/>
        </p:nvCxnSpPr>
        <p:spPr>
          <a:xfrm>
            <a:off x="6201262" y="5176168"/>
            <a:ext cx="588158" cy="460301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5" name="Retângulo 44"/>
          <p:cNvSpPr/>
          <p:nvPr/>
        </p:nvSpPr>
        <p:spPr>
          <a:xfrm>
            <a:off x="6763276" y="5590999"/>
            <a:ext cx="140563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100" i="1" dirty="0">
                <a:solidFill>
                  <a:schemeClr val="bg1"/>
                </a:solidFill>
              </a:rPr>
              <a:t>Separação</a:t>
            </a:r>
            <a:endParaRPr lang="pt-BR" sz="2100" i="1" dirty="0"/>
          </a:p>
        </p:txBody>
      </p:sp>
    </p:spTree>
    <p:extLst>
      <p:ext uri="{BB962C8B-B14F-4D97-AF65-F5344CB8AC3E}">
        <p14:creationId xmlns:p14="http://schemas.microsoft.com/office/powerpoint/2010/main" val="3572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/>
      <p:bldP spid="15" grpId="0"/>
      <p:bldP spid="16" grpId="0"/>
      <p:bldP spid="26" grpId="0"/>
      <p:bldP spid="38" grpId="0"/>
      <p:bldP spid="40" grpId="0"/>
      <p:bldP spid="43" grpId="0"/>
      <p:bldP spid="4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60948" y="1349895"/>
            <a:ext cx="717656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50" i="1" dirty="0">
                <a:solidFill>
                  <a:schemeClr val="bg1"/>
                </a:solidFill>
              </a:rPr>
              <a:t>Existe uma Barreira de energia... </a:t>
            </a:r>
            <a:endParaRPr lang="pt-BR" sz="4050" i="1" dirty="0"/>
          </a:p>
        </p:txBody>
      </p:sp>
      <p:sp>
        <p:nvSpPr>
          <p:cNvPr id="4" name="Retângulo 3"/>
          <p:cNvSpPr/>
          <p:nvPr/>
        </p:nvSpPr>
        <p:spPr>
          <a:xfrm>
            <a:off x="2551747" y="4423410"/>
            <a:ext cx="58721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500" dirty="0">
                <a:solidFill>
                  <a:schemeClr val="bg1"/>
                </a:solidFill>
                <a:latin typeface="Segoe Print" panose="02000600000000000000" pitchFamily="2" charset="0"/>
              </a:rPr>
              <a:t>nem sempre é fácil ultrapassar!</a:t>
            </a:r>
          </a:p>
        </p:txBody>
      </p:sp>
      <p:sp>
        <p:nvSpPr>
          <p:cNvPr id="5" name="Retângulo 4"/>
          <p:cNvSpPr/>
          <p:nvPr/>
        </p:nvSpPr>
        <p:spPr>
          <a:xfrm>
            <a:off x="4472852" y="2042393"/>
            <a:ext cx="717656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50" i="1" dirty="0">
                <a:solidFill>
                  <a:schemeClr val="bg1"/>
                </a:solidFill>
              </a:rPr>
              <a:t>Que separa o casal</a:t>
            </a:r>
            <a:endParaRPr lang="pt-BR" sz="4050" i="1" dirty="0"/>
          </a:p>
        </p:txBody>
      </p:sp>
      <p:pic>
        <p:nvPicPr>
          <p:cNvPr id="2050" name="Picture 2" descr="Resultado de imagem para relationship wa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27" y="2159701"/>
            <a:ext cx="3302079" cy="2146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638921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cta 5"/>
          <p:cNvCxnSpPr/>
          <p:nvPr/>
        </p:nvCxnSpPr>
        <p:spPr>
          <a:xfrm>
            <a:off x="749216" y="3419144"/>
            <a:ext cx="971943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Forma livre 8"/>
          <p:cNvSpPr/>
          <p:nvPr/>
        </p:nvSpPr>
        <p:spPr>
          <a:xfrm>
            <a:off x="1199644" y="2533043"/>
            <a:ext cx="1457429" cy="1534173"/>
          </a:xfrm>
          <a:custGeom>
            <a:avLst/>
            <a:gdLst>
              <a:gd name="connsiteX0" fmla="*/ 0 w 5047013"/>
              <a:gd name="connsiteY0" fmla="*/ 2482627 h 4467193"/>
              <a:gd name="connsiteX1" fmla="*/ 320633 w 5047013"/>
              <a:gd name="connsiteY1" fmla="*/ 2482627 h 4467193"/>
              <a:gd name="connsiteX2" fmla="*/ 439387 w 5047013"/>
              <a:gd name="connsiteY2" fmla="*/ 2233246 h 4467193"/>
              <a:gd name="connsiteX3" fmla="*/ 1294410 w 5047013"/>
              <a:gd name="connsiteY3" fmla="*/ 685 h 4467193"/>
              <a:gd name="connsiteX4" fmla="*/ 2446316 w 5047013"/>
              <a:gd name="connsiteY4" fmla="*/ 2482627 h 4467193"/>
              <a:gd name="connsiteX5" fmla="*/ 3194462 w 5047013"/>
              <a:gd name="connsiteY5" fmla="*/ 4228300 h 4467193"/>
              <a:gd name="connsiteX6" fmla="*/ 5047013 w 5047013"/>
              <a:gd name="connsiteY6" fmla="*/ 4406430 h 4467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47013" h="4467193">
                <a:moveTo>
                  <a:pt x="0" y="2482627"/>
                </a:moveTo>
                <a:cubicBezTo>
                  <a:pt x="123701" y="2503409"/>
                  <a:pt x="247402" y="2524191"/>
                  <a:pt x="320633" y="2482627"/>
                </a:cubicBezTo>
                <a:cubicBezTo>
                  <a:pt x="393864" y="2441063"/>
                  <a:pt x="277091" y="2646903"/>
                  <a:pt x="439387" y="2233246"/>
                </a:cubicBezTo>
                <a:cubicBezTo>
                  <a:pt x="601683" y="1819589"/>
                  <a:pt x="959922" y="-40879"/>
                  <a:pt x="1294410" y="685"/>
                </a:cubicBezTo>
                <a:cubicBezTo>
                  <a:pt x="1628898" y="42248"/>
                  <a:pt x="2129641" y="1778024"/>
                  <a:pt x="2446316" y="2482627"/>
                </a:cubicBezTo>
                <a:cubicBezTo>
                  <a:pt x="2762991" y="3187230"/>
                  <a:pt x="2761013" y="3907666"/>
                  <a:pt x="3194462" y="4228300"/>
                </a:cubicBezTo>
                <a:cubicBezTo>
                  <a:pt x="3627911" y="4548934"/>
                  <a:pt x="4337462" y="4477682"/>
                  <a:pt x="5047013" y="440643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4" name="Conexão recta 11"/>
          <p:cNvCxnSpPr/>
          <p:nvPr/>
        </p:nvCxnSpPr>
        <p:spPr>
          <a:xfrm>
            <a:off x="1538242" y="3079247"/>
            <a:ext cx="796" cy="328539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Rectângulo 13"/>
          <p:cNvSpPr/>
          <p:nvPr/>
        </p:nvSpPr>
        <p:spPr>
          <a:xfrm>
            <a:off x="1109767" y="1925752"/>
            <a:ext cx="151216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1350" dirty="0"/>
              <a:t>Estado de transição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ângulo 14"/>
              <p:cNvSpPr/>
              <p:nvPr/>
            </p:nvSpPr>
            <p:spPr>
              <a:xfrm>
                <a:off x="1403999" y="3430642"/>
                <a:ext cx="268486" cy="30008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135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35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pt-PT" sz="135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pt-PT" sz="135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6" name="Rectâ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999" y="3430642"/>
                <a:ext cx="268486" cy="300082"/>
              </a:xfrm>
              <a:prstGeom prst="rect">
                <a:avLst/>
              </a:prstGeom>
              <a:blipFill>
                <a:blip r:embed="rId3"/>
                <a:stretch>
                  <a:fillRect r="-1590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ângulo 16"/>
          <p:cNvSpPr/>
          <p:nvPr/>
        </p:nvSpPr>
        <p:spPr>
          <a:xfrm>
            <a:off x="820869" y="2256044"/>
            <a:ext cx="151216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1350" i="1" dirty="0">
                <a:solidFill>
                  <a:srgbClr val="FFFF00"/>
                </a:solidFill>
              </a:rPr>
              <a:t>Reação favoravel</a:t>
            </a:r>
          </a:p>
        </p:txBody>
      </p:sp>
      <p:sp>
        <p:nvSpPr>
          <p:cNvPr id="8" name="Rectângulo 17"/>
          <p:cNvSpPr/>
          <p:nvPr/>
        </p:nvSpPr>
        <p:spPr>
          <a:xfrm>
            <a:off x="766863" y="3412175"/>
            <a:ext cx="68581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1350" i="1" dirty="0">
                <a:solidFill>
                  <a:schemeClr val="bg1"/>
                </a:solidFill>
              </a:rPr>
              <a:t>M+H</a:t>
            </a:r>
          </a:p>
        </p:txBody>
      </p:sp>
      <p:sp>
        <p:nvSpPr>
          <p:cNvPr id="9" name="Rectângulo 18"/>
          <p:cNvSpPr/>
          <p:nvPr/>
        </p:nvSpPr>
        <p:spPr>
          <a:xfrm>
            <a:off x="2279031" y="4053278"/>
            <a:ext cx="56734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1350" i="1" dirty="0">
                <a:solidFill>
                  <a:schemeClr val="bg1"/>
                </a:solidFill>
              </a:rPr>
              <a:t>M-H</a:t>
            </a:r>
          </a:p>
        </p:txBody>
      </p:sp>
      <p:sp>
        <p:nvSpPr>
          <p:cNvPr id="10" name="Seta para cima 30"/>
          <p:cNvSpPr/>
          <p:nvPr/>
        </p:nvSpPr>
        <p:spPr>
          <a:xfrm>
            <a:off x="669027" y="2062026"/>
            <a:ext cx="54000" cy="2637799"/>
          </a:xfrm>
          <a:prstGeom prst="upArrow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1" name="Rectângulo 31"/>
          <p:cNvSpPr/>
          <p:nvPr/>
        </p:nvSpPr>
        <p:spPr>
          <a:xfrm rot="16200000">
            <a:off x="-228485" y="3262134"/>
            <a:ext cx="151216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PT" sz="1350" i="1" dirty="0">
                <a:solidFill>
                  <a:srgbClr val="FFFF00"/>
                </a:solidFill>
              </a:rPr>
              <a:t>Energia livre ***</a:t>
            </a:r>
          </a:p>
        </p:txBody>
      </p:sp>
      <p:sp>
        <p:nvSpPr>
          <p:cNvPr id="12" name="Seta para cima 32"/>
          <p:cNvSpPr/>
          <p:nvPr/>
        </p:nvSpPr>
        <p:spPr>
          <a:xfrm rot="5400000" flipH="1">
            <a:off x="1724398" y="3671067"/>
            <a:ext cx="34289" cy="2052229"/>
          </a:xfrm>
          <a:prstGeom prst="upArrow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350"/>
          </a:p>
        </p:txBody>
      </p:sp>
      <p:sp>
        <p:nvSpPr>
          <p:cNvPr id="13" name="Rectângulo 33"/>
          <p:cNvSpPr/>
          <p:nvPr/>
        </p:nvSpPr>
        <p:spPr>
          <a:xfrm>
            <a:off x="712857" y="4761646"/>
            <a:ext cx="199822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PT" sz="1350" i="1" dirty="0">
                <a:solidFill>
                  <a:srgbClr val="FFFF00"/>
                </a:solidFill>
              </a:rPr>
              <a:t>Progresso da reacção</a:t>
            </a:r>
          </a:p>
          <a:p>
            <a:pPr lvl="0" algn="ctr"/>
            <a:r>
              <a:rPr lang="pt-PT" sz="1350" i="1" dirty="0">
                <a:solidFill>
                  <a:srgbClr val="FFFF00"/>
                </a:solidFill>
              </a:rPr>
              <a:t>Tempo </a:t>
            </a:r>
          </a:p>
        </p:txBody>
      </p:sp>
      <p:pic>
        <p:nvPicPr>
          <p:cNvPr id="15" name="Picture 2" descr="http://www.clipartbest.com/cliparts/pT5/9Ax/pT59AxGT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6634" y="3717038"/>
            <a:ext cx="214040" cy="4682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4" descr="Resultado de imagem para men symbo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566" y="3460142"/>
            <a:ext cx="449534" cy="520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6" descr="File:Toilet women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2" y="3718809"/>
            <a:ext cx="247415" cy="4567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Rectângulo 16"/>
          <p:cNvSpPr/>
          <p:nvPr/>
        </p:nvSpPr>
        <p:spPr>
          <a:xfrm>
            <a:off x="749215" y="4218212"/>
            <a:ext cx="58915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1350" i="1" dirty="0">
                <a:solidFill>
                  <a:schemeClr val="bg1"/>
                </a:solidFill>
              </a:rPr>
              <a:t>inicio</a:t>
            </a:r>
          </a:p>
        </p:txBody>
      </p:sp>
      <p:sp>
        <p:nvSpPr>
          <p:cNvPr id="20" name="Forma Livre: Forma 19"/>
          <p:cNvSpPr/>
          <p:nvPr/>
        </p:nvSpPr>
        <p:spPr>
          <a:xfrm>
            <a:off x="1246368" y="3038980"/>
            <a:ext cx="1395454" cy="1045439"/>
          </a:xfrm>
          <a:custGeom>
            <a:avLst/>
            <a:gdLst>
              <a:gd name="connsiteX0" fmla="*/ 0 w 1860605"/>
              <a:gd name="connsiteY0" fmla="*/ 454716 h 1330595"/>
              <a:gd name="connsiteX1" fmla="*/ 103367 w 1860605"/>
              <a:gd name="connsiteY1" fmla="*/ 422911 h 1330595"/>
              <a:gd name="connsiteX2" fmla="*/ 318052 w 1860605"/>
              <a:gd name="connsiteY2" fmla="*/ 17394 h 1330595"/>
              <a:gd name="connsiteX3" fmla="*/ 572494 w 1860605"/>
              <a:gd name="connsiteY3" fmla="*/ 144615 h 1330595"/>
              <a:gd name="connsiteX4" fmla="*/ 978010 w 1860605"/>
              <a:gd name="connsiteY4" fmla="*/ 772768 h 1330595"/>
              <a:gd name="connsiteX5" fmla="*/ 1089328 w 1860605"/>
              <a:gd name="connsiteY5" fmla="*/ 1178285 h 1330595"/>
              <a:gd name="connsiteX6" fmla="*/ 1200647 w 1860605"/>
              <a:gd name="connsiteY6" fmla="*/ 1225993 h 1330595"/>
              <a:gd name="connsiteX7" fmla="*/ 1439186 w 1860605"/>
              <a:gd name="connsiteY7" fmla="*/ 1329360 h 1330595"/>
              <a:gd name="connsiteX8" fmla="*/ 1860605 w 1860605"/>
              <a:gd name="connsiteY8" fmla="*/ 1273701 h 1330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0605" h="1330595">
                <a:moveTo>
                  <a:pt x="0" y="454716"/>
                </a:moveTo>
                <a:cubicBezTo>
                  <a:pt x="25179" y="475257"/>
                  <a:pt x="50358" y="495798"/>
                  <a:pt x="103367" y="422911"/>
                </a:cubicBezTo>
                <a:cubicBezTo>
                  <a:pt x="156376" y="350024"/>
                  <a:pt x="239864" y="63777"/>
                  <a:pt x="318052" y="17394"/>
                </a:cubicBezTo>
                <a:cubicBezTo>
                  <a:pt x="396240" y="-28989"/>
                  <a:pt x="462501" y="18719"/>
                  <a:pt x="572494" y="144615"/>
                </a:cubicBezTo>
                <a:cubicBezTo>
                  <a:pt x="682487" y="270511"/>
                  <a:pt x="891871" y="600490"/>
                  <a:pt x="978010" y="772768"/>
                </a:cubicBezTo>
                <a:cubicBezTo>
                  <a:pt x="1064149" y="945046"/>
                  <a:pt x="1052222" y="1102748"/>
                  <a:pt x="1089328" y="1178285"/>
                </a:cubicBezTo>
                <a:cubicBezTo>
                  <a:pt x="1126434" y="1253822"/>
                  <a:pt x="1200647" y="1225993"/>
                  <a:pt x="1200647" y="1225993"/>
                </a:cubicBezTo>
                <a:cubicBezTo>
                  <a:pt x="1258957" y="1251172"/>
                  <a:pt x="1329193" y="1321409"/>
                  <a:pt x="1439186" y="1329360"/>
                </a:cubicBezTo>
                <a:cubicBezTo>
                  <a:pt x="1549179" y="1337311"/>
                  <a:pt x="1704892" y="1305506"/>
                  <a:pt x="1860605" y="12737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4" name="Retângulo 23"/>
          <p:cNvSpPr/>
          <p:nvPr/>
        </p:nvSpPr>
        <p:spPr>
          <a:xfrm>
            <a:off x="1944094" y="2914175"/>
            <a:ext cx="587216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100" dirty="0">
                <a:solidFill>
                  <a:schemeClr val="bg1"/>
                </a:solidFill>
                <a:latin typeface="Segoe Print" panose="02000600000000000000" pitchFamily="2" charset="0"/>
              </a:rPr>
              <a:t>Efeito do catalisador !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241332" y="935446"/>
            <a:ext cx="717656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50" i="1" dirty="0">
                <a:solidFill>
                  <a:schemeClr val="bg1"/>
                </a:solidFill>
              </a:rPr>
              <a:t>Existe uma Barreira de energia... </a:t>
            </a:r>
            <a:endParaRPr lang="pt-BR" sz="4050" i="1" dirty="0"/>
          </a:p>
        </p:txBody>
      </p:sp>
      <p:sp>
        <p:nvSpPr>
          <p:cNvPr id="27" name="Chave Direita 26"/>
          <p:cNvSpPr/>
          <p:nvPr/>
        </p:nvSpPr>
        <p:spPr>
          <a:xfrm rot="223051">
            <a:off x="4852794" y="2202037"/>
            <a:ext cx="637674" cy="2067500"/>
          </a:xfrm>
          <a:prstGeom prst="rightBrace">
            <a:avLst/>
          </a:prstGeom>
          <a:ln w="57150"/>
          <a:effectLst>
            <a:reflection blurRad="6350" stA="50000" endA="300" endPos="38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8" name="Retângulo 27"/>
          <p:cNvSpPr/>
          <p:nvPr/>
        </p:nvSpPr>
        <p:spPr>
          <a:xfrm>
            <a:off x="5637451" y="2229709"/>
            <a:ext cx="23130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dirty="0">
                <a:solidFill>
                  <a:schemeClr val="bg1"/>
                </a:solidFill>
                <a:latin typeface="Segoe Print" panose="02000600000000000000" pitchFamily="2" charset="0"/>
              </a:rPr>
              <a:t>Existe até nos casais mais apaixonados !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5751751" y="2918167"/>
            <a:ext cx="23130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dirty="0">
                <a:solidFill>
                  <a:schemeClr val="bg1"/>
                </a:solidFill>
                <a:latin typeface="Segoe Print" panose="02000600000000000000" pitchFamily="2" charset="0"/>
              </a:rPr>
              <a:t>Paquera ! Ou xaveco!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5650989" y="3460143"/>
            <a:ext cx="23130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dirty="0">
                <a:solidFill>
                  <a:schemeClr val="bg1"/>
                </a:solidFill>
                <a:latin typeface="Segoe Print" panose="02000600000000000000" pitchFamily="2" charset="0"/>
              </a:rPr>
              <a:t>Santo Antônio  !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5751752" y="4053279"/>
            <a:ext cx="62778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dirty="0">
                <a:solidFill>
                  <a:schemeClr val="bg1"/>
                </a:solidFill>
                <a:latin typeface="Segoe Print" panose="02000600000000000000" pitchFamily="2" charset="0"/>
              </a:rPr>
              <a:t>etc...  </a:t>
            </a:r>
          </a:p>
        </p:txBody>
      </p:sp>
    </p:spTree>
    <p:extLst>
      <p:ext uri="{BB962C8B-B14F-4D97-AF65-F5344CB8AC3E}">
        <p14:creationId xmlns:p14="http://schemas.microsoft.com/office/powerpoint/2010/main" val="131575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  <p:bldP spid="27" grpId="0" animBg="1"/>
      <p:bldP spid="28" grpId="0"/>
      <p:bldP spid="29" grpId="0"/>
      <p:bldP spid="31" grpId="0"/>
      <p:bldP spid="3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m para tin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97" y="1754188"/>
            <a:ext cx="3388149" cy="2510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6" name="Picture 4" descr="Resultado de imagem para tin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597" y="2058562"/>
            <a:ext cx="3747976" cy="3230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241332" y="935446"/>
            <a:ext cx="717656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50" i="1" dirty="0">
                <a:solidFill>
                  <a:schemeClr val="bg1"/>
                </a:solidFill>
              </a:rPr>
              <a:t>Que que derrubem as Barreiras... caiam... </a:t>
            </a:r>
            <a:endParaRPr lang="pt-BR" sz="4050" i="1" dirty="0"/>
          </a:p>
        </p:txBody>
      </p:sp>
      <p:sp>
        <p:nvSpPr>
          <p:cNvPr id="5" name="Retângulo 4"/>
          <p:cNvSpPr/>
          <p:nvPr/>
        </p:nvSpPr>
        <p:spPr>
          <a:xfrm>
            <a:off x="438130" y="4701779"/>
            <a:ext cx="30307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Segoe Print" panose="02000600000000000000" pitchFamily="2" charset="0"/>
              </a:rPr>
              <a:t>É fácil entender o conceito de Energia de ativação por aqui</a:t>
            </a:r>
          </a:p>
        </p:txBody>
      </p:sp>
    </p:spTree>
    <p:extLst>
      <p:ext uri="{BB962C8B-B14F-4D97-AF65-F5344CB8AC3E}">
        <p14:creationId xmlns:p14="http://schemas.microsoft.com/office/powerpoint/2010/main" val="38697518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54718" y="1177086"/>
            <a:ext cx="30307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100" dirty="0">
                <a:solidFill>
                  <a:schemeClr val="bg1"/>
                </a:solidFill>
                <a:latin typeface="Segoe Print" panose="02000600000000000000" pitchFamily="2" charset="0"/>
              </a:rPr>
              <a:t>Imaginando que a química acontece... </a:t>
            </a:r>
          </a:p>
        </p:txBody>
      </p:sp>
      <p:sp>
        <p:nvSpPr>
          <p:cNvPr id="3" name="Retângulo 2"/>
          <p:cNvSpPr/>
          <p:nvPr/>
        </p:nvSpPr>
        <p:spPr>
          <a:xfrm>
            <a:off x="4324327" y="2091959"/>
            <a:ext cx="40045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Segoe Print" panose="02000600000000000000" pitchFamily="2" charset="0"/>
              </a:rPr>
              <a:t>Para onde irá a relação?</a:t>
            </a:r>
          </a:p>
        </p:txBody>
      </p:sp>
      <p:pic>
        <p:nvPicPr>
          <p:cNvPr id="3074" name="Picture 2" descr="Resultado de imagem para pathw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66" y="1924493"/>
            <a:ext cx="3686175" cy="24574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1192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0145" y="1440714"/>
            <a:ext cx="467081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700" dirty="0">
                <a:solidFill>
                  <a:schemeClr val="bg1"/>
                </a:solidFill>
                <a:latin typeface="Segoe Print" panose="02000600000000000000" pitchFamily="2" charset="0"/>
                <a:sym typeface="Wingdings" panose="05000000000000000000" pitchFamily="2" charset="2"/>
              </a:rPr>
              <a:t> </a:t>
            </a:r>
            <a:r>
              <a:rPr lang="pt-BR" sz="2700" b="1" u="sng" dirty="0">
                <a:solidFill>
                  <a:srgbClr val="FFC000"/>
                </a:solidFill>
                <a:latin typeface="Segoe Print" panose="02000600000000000000" pitchFamily="2" charset="0"/>
              </a:rPr>
              <a:t>Entropia</a:t>
            </a:r>
            <a:r>
              <a:rPr lang="pt-BR" sz="2700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pt-BR" sz="2700" b="1" u="sng" dirty="0">
                <a:solidFill>
                  <a:srgbClr val="FFC000"/>
                </a:solidFill>
                <a:latin typeface="Segoe Print" panose="02000600000000000000" pitchFamily="2" charset="0"/>
              </a:rPr>
              <a:t>alta</a:t>
            </a:r>
            <a:endParaRPr lang="pt-BR" sz="2700" b="1" u="sng" dirty="0">
              <a:solidFill>
                <a:srgbClr val="FFC000"/>
              </a:solidFill>
              <a:latin typeface="Segoe Print" panose="02000600000000000000" pitchFamily="2" charset="0"/>
              <a:sym typeface="Wingdings" panose="05000000000000000000" pitchFamily="2" charset="2"/>
            </a:endParaRPr>
          </a:p>
          <a:p>
            <a:r>
              <a:rPr lang="pt-BR" sz="2700" dirty="0">
                <a:solidFill>
                  <a:schemeClr val="bg1"/>
                </a:solidFill>
                <a:latin typeface="Segoe Print" panose="02000600000000000000" pitchFamily="2" charset="0"/>
                <a:sym typeface="Wingdings" panose="05000000000000000000" pitchFamily="2" charset="2"/>
              </a:rPr>
              <a:t> grau desordem maior</a:t>
            </a:r>
          </a:p>
          <a:p>
            <a:r>
              <a:rPr lang="pt-BR" sz="2700" dirty="0">
                <a:solidFill>
                  <a:schemeClr val="bg1"/>
                </a:solidFill>
                <a:latin typeface="Segoe Print" panose="02000600000000000000" pitchFamily="2" charset="0"/>
                <a:sym typeface="Wingdings" panose="05000000000000000000" pitchFamily="2" charset="2"/>
              </a:rPr>
              <a:t> duas coisas provavelmente não vão ficar juntas  </a:t>
            </a:r>
            <a:endParaRPr lang="pt-BR" sz="27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971261" y="3381157"/>
            <a:ext cx="50823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700" dirty="0">
                <a:solidFill>
                  <a:schemeClr val="bg1"/>
                </a:solidFill>
                <a:latin typeface="Segoe Print" panose="02000600000000000000" pitchFamily="2" charset="0"/>
                <a:sym typeface="Wingdings" panose="05000000000000000000" pitchFamily="2" charset="2"/>
              </a:rPr>
              <a:t> </a:t>
            </a:r>
            <a:r>
              <a:rPr lang="pt-BR" sz="2700" b="1" u="sng" dirty="0">
                <a:solidFill>
                  <a:srgbClr val="00B0F0"/>
                </a:solidFill>
                <a:latin typeface="Segoe Print" panose="02000600000000000000" pitchFamily="2" charset="0"/>
              </a:rPr>
              <a:t>Entropia</a:t>
            </a:r>
            <a:r>
              <a:rPr lang="pt-BR" sz="2700" dirty="0">
                <a:solidFill>
                  <a:srgbClr val="00B0F0"/>
                </a:solidFill>
                <a:latin typeface="Segoe Print" panose="02000600000000000000" pitchFamily="2" charset="0"/>
              </a:rPr>
              <a:t> </a:t>
            </a:r>
            <a:r>
              <a:rPr lang="pt-BR" sz="2700" b="1" u="sng" dirty="0">
                <a:solidFill>
                  <a:srgbClr val="00B0F0"/>
                </a:solidFill>
                <a:latin typeface="Segoe Print" panose="02000600000000000000" pitchFamily="2" charset="0"/>
              </a:rPr>
              <a:t>baixa</a:t>
            </a:r>
            <a:endParaRPr lang="pt-BR" sz="2700" b="1" u="sng" dirty="0">
              <a:solidFill>
                <a:srgbClr val="00B0F0"/>
              </a:solidFill>
              <a:latin typeface="Segoe Print" panose="02000600000000000000" pitchFamily="2" charset="0"/>
              <a:sym typeface="Wingdings" panose="05000000000000000000" pitchFamily="2" charset="2"/>
            </a:endParaRPr>
          </a:p>
          <a:p>
            <a:pPr marL="428625" indent="-428625">
              <a:buFont typeface="Wingdings" panose="05000000000000000000" pitchFamily="2" charset="2"/>
              <a:buChar char="à"/>
            </a:pPr>
            <a:r>
              <a:rPr lang="pt-BR" sz="2700" dirty="0">
                <a:solidFill>
                  <a:schemeClr val="bg1"/>
                </a:solidFill>
                <a:latin typeface="Segoe Print" panose="02000600000000000000" pitchFamily="2" charset="0"/>
                <a:sym typeface="Wingdings" panose="05000000000000000000" pitchFamily="2" charset="2"/>
              </a:rPr>
              <a:t>sistema mais estruturado</a:t>
            </a:r>
          </a:p>
          <a:p>
            <a:pPr marL="428625" indent="-428625">
              <a:buFont typeface="Wingdings" panose="05000000000000000000" pitchFamily="2" charset="2"/>
              <a:buChar char="à"/>
            </a:pPr>
            <a:r>
              <a:rPr lang="pt-BR" sz="2700" dirty="0">
                <a:solidFill>
                  <a:schemeClr val="bg1"/>
                </a:solidFill>
                <a:latin typeface="Segoe Print" panose="02000600000000000000" pitchFamily="2" charset="0"/>
                <a:sym typeface="Wingdings" panose="05000000000000000000" pitchFamily="2" charset="2"/>
              </a:rPr>
              <a:t>Probabilidade maior de ficar junto</a:t>
            </a:r>
            <a:endParaRPr lang="pt-BR" sz="27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3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ruz 9"/>
          <p:cNvSpPr/>
          <p:nvPr/>
        </p:nvSpPr>
        <p:spPr>
          <a:xfrm>
            <a:off x="-15950" y="2319492"/>
            <a:ext cx="2727251" cy="1960110"/>
          </a:xfrm>
          <a:prstGeom prst="plus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" name="CaixaDeTexto 1"/>
          <p:cNvSpPr txBox="1"/>
          <p:nvPr/>
        </p:nvSpPr>
        <p:spPr>
          <a:xfrm>
            <a:off x="1734131" y="3428639"/>
            <a:ext cx="2665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/>
                </a:solidFill>
              </a:rPr>
              <a:t>ENERGIA </a:t>
            </a:r>
          </a:p>
        </p:txBody>
      </p:sp>
      <p:pic>
        <p:nvPicPr>
          <p:cNvPr id="3" name="Picture 2" descr="Resultado de imagem para thermodynamic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6" b="33328"/>
          <a:stretch/>
        </p:blipFill>
        <p:spPr bwMode="auto">
          <a:xfrm>
            <a:off x="1" y="857250"/>
            <a:ext cx="3315458" cy="10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653668" y="2563774"/>
            <a:ext cx="5330755" cy="1419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625" dirty="0">
                <a:solidFill>
                  <a:schemeClr val="bg1"/>
                </a:solidFill>
              </a:rPr>
              <a:t>TRABALHO </a:t>
            </a:r>
            <a:endParaRPr lang="pt-BR" sz="8625" dirty="0"/>
          </a:p>
        </p:txBody>
      </p:sp>
      <p:sp>
        <p:nvSpPr>
          <p:cNvPr id="5" name="Seta: Curva para Cima 4"/>
          <p:cNvSpPr/>
          <p:nvPr/>
        </p:nvSpPr>
        <p:spPr>
          <a:xfrm>
            <a:off x="2399664" y="3874479"/>
            <a:ext cx="3179533" cy="164486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081830" y="4108838"/>
            <a:ext cx="15407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100" dirty="0">
                <a:solidFill>
                  <a:schemeClr val="bg1"/>
                </a:solidFill>
              </a:rPr>
              <a:t>Capacidade de efetuar...</a:t>
            </a:r>
            <a:endParaRPr lang="pt-BR" sz="2100" dirty="0"/>
          </a:p>
        </p:txBody>
      </p:sp>
      <p:sp>
        <p:nvSpPr>
          <p:cNvPr id="9" name="Retângulo 8"/>
          <p:cNvSpPr/>
          <p:nvPr/>
        </p:nvSpPr>
        <p:spPr>
          <a:xfrm>
            <a:off x="-2655358" y="3540532"/>
            <a:ext cx="149848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>
                <a:solidFill>
                  <a:schemeClr val="bg1"/>
                </a:solidFill>
              </a:rPr>
              <a:t>CALOR TRABALHO </a:t>
            </a:r>
            <a:endParaRPr lang="pt-BR" sz="135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554912" y="2990186"/>
            <a:ext cx="1608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/>
                </a:solidFill>
              </a:rPr>
              <a:t>SISTEMA</a:t>
            </a:r>
          </a:p>
        </p:txBody>
      </p:sp>
    </p:spTree>
    <p:extLst>
      <p:ext uri="{BB962C8B-B14F-4D97-AF65-F5344CB8AC3E}">
        <p14:creationId xmlns:p14="http://schemas.microsoft.com/office/powerpoint/2010/main" val="4905073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 para natural dis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16" y="1881753"/>
            <a:ext cx="2583712" cy="2732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  <a:extLst/>
        </p:spPr>
      </p:pic>
      <p:sp>
        <p:nvSpPr>
          <p:cNvPr id="3" name="Retângulo 2"/>
          <p:cNvSpPr/>
          <p:nvPr/>
        </p:nvSpPr>
        <p:spPr>
          <a:xfrm>
            <a:off x="2833110" y="1881752"/>
            <a:ext cx="467081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700" dirty="0">
                <a:solidFill>
                  <a:schemeClr val="bg1"/>
                </a:solidFill>
                <a:latin typeface="Segoe Print" panose="02000600000000000000" pitchFamily="2" charset="0"/>
                <a:sym typeface="Wingdings" panose="05000000000000000000" pitchFamily="2" charset="2"/>
              </a:rPr>
              <a:t>Inevitavelmente como tudo na natureza tende para a </a:t>
            </a:r>
            <a:r>
              <a:rPr lang="pt-BR" sz="2700" dirty="0">
                <a:solidFill>
                  <a:srgbClr val="FFC000"/>
                </a:solidFill>
                <a:latin typeface="Segoe Print" panose="02000600000000000000" pitchFamily="2" charset="0"/>
                <a:sym typeface="Wingdings" panose="05000000000000000000" pitchFamily="2" charset="2"/>
              </a:rPr>
              <a:t>desordem</a:t>
            </a:r>
            <a:r>
              <a:rPr lang="pt-BR" sz="2700" dirty="0">
                <a:solidFill>
                  <a:schemeClr val="bg1"/>
                </a:solidFill>
                <a:latin typeface="Segoe Print" panose="02000600000000000000" pitchFamily="2" charset="0"/>
                <a:sym typeface="Wingdings" panose="05000000000000000000" pitchFamily="2" charset="2"/>
              </a:rPr>
              <a:t>...</a:t>
            </a:r>
            <a:endParaRPr lang="pt-BR" sz="27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50807" y="3737624"/>
            <a:ext cx="55931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Segoe Print" panose="02000600000000000000" pitchFamily="2" charset="0"/>
                <a:sym typeface="Wingdings" panose="05000000000000000000" pitchFamily="2" charset="2"/>
              </a:rPr>
              <a:t>Naturalmente, os seres humanos tem tendência para  apenas se escutar a si mesmos...</a:t>
            </a:r>
          </a:p>
        </p:txBody>
      </p:sp>
    </p:spTree>
    <p:extLst>
      <p:ext uri="{BB962C8B-B14F-4D97-AF65-F5344CB8AC3E}">
        <p14:creationId xmlns:p14="http://schemas.microsoft.com/office/powerpoint/2010/main" val="391849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 rot="10800000" flipV="1">
            <a:off x="327585" y="1068651"/>
            <a:ext cx="17205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300" b="1" dirty="0">
                <a:solidFill>
                  <a:srgbClr val="FFC000"/>
                </a:solidFill>
              </a:rPr>
              <a:t>Egoísmo </a:t>
            </a:r>
          </a:p>
        </p:txBody>
      </p:sp>
      <p:sp>
        <p:nvSpPr>
          <p:cNvPr id="8" name="CaixaDeTexto 7"/>
          <p:cNvSpPr txBox="1"/>
          <p:nvPr/>
        </p:nvSpPr>
        <p:spPr>
          <a:xfrm rot="10800000" flipV="1">
            <a:off x="3148991" y="1114817"/>
            <a:ext cx="3612757" cy="5078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3600">
                <a:solidFill>
                  <a:schemeClr val="bg1"/>
                </a:solidFill>
                <a:latin typeface="Segoe Print" panose="02000600000000000000" pitchFamily="2" charset="0"/>
              </a:defRPr>
            </a:lvl1pPr>
          </a:lstStyle>
          <a:p>
            <a:r>
              <a:rPr lang="pt-BR" sz="2700" dirty="0"/>
              <a:t>Me, </a:t>
            </a:r>
            <a:r>
              <a:rPr lang="pt-BR" sz="2700" dirty="0" err="1"/>
              <a:t>Myself</a:t>
            </a:r>
            <a:r>
              <a:rPr lang="pt-BR" sz="2700" dirty="0"/>
              <a:t> </a:t>
            </a:r>
            <a:r>
              <a:rPr lang="pt-BR" sz="2700" dirty="0" err="1"/>
              <a:t>and</a:t>
            </a:r>
            <a:r>
              <a:rPr lang="pt-BR" sz="2700" dirty="0"/>
              <a:t> I...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696452" y="2204109"/>
            <a:ext cx="36335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solidFill>
                  <a:schemeClr val="bg1"/>
                </a:solidFill>
              </a:rPr>
              <a:t>Ainda está por nascer o primeiro ser humano desprovido daquela  segunda pele a que chamamos de egoísmo, bem mais dura que a outra, que por qualquer coisa Sangra. </a:t>
            </a:r>
          </a:p>
          <a:p>
            <a:endParaRPr lang="pt-BR" b="1" dirty="0">
              <a:solidFill>
                <a:schemeClr val="bg1"/>
              </a:solidFill>
            </a:endParaRPr>
          </a:p>
          <a:p>
            <a:r>
              <a:rPr lang="pt-BR" b="1" dirty="0">
                <a:solidFill>
                  <a:schemeClr val="bg1"/>
                </a:solidFill>
              </a:rPr>
              <a:t>José Saramago </a:t>
            </a:r>
          </a:p>
        </p:txBody>
      </p:sp>
      <p:pic>
        <p:nvPicPr>
          <p:cNvPr id="1034" name="Picture 10" descr="Resultado de imagem para josé sarama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6" y="2204109"/>
            <a:ext cx="1683846" cy="149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4668540" y="4032065"/>
            <a:ext cx="41864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solidFill>
                  <a:schemeClr val="bg1"/>
                </a:solidFill>
              </a:rPr>
              <a:t>O homem é tão egoísta, que lhe foi preciso falar-lhe de uma recompensa em outra vida, para que ele praticasse o bem nesta.</a:t>
            </a:r>
          </a:p>
          <a:p>
            <a:endParaRPr lang="pt-BR" b="1" dirty="0">
              <a:solidFill>
                <a:schemeClr val="bg1"/>
              </a:solidFill>
            </a:endParaRPr>
          </a:p>
          <a:p>
            <a:r>
              <a:rPr lang="pt-BR" b="1" dirty="0">
                <a:solidFill>
                  <a:schemeClr val="bg1"/>
                </a:solidFill>
              </a:rPr>
              <a:t>Walther </a:t>
            </a:r>
            <a:r>
              <a:rPr lang="pt-BR" b="1" dirty="0" err="1">
                <a:solidFill>
                  <a:schemeClr val="bg1"/>
                </a:solidFill>
              </a:rPr>
              <a:t>Waeny</a:t>
            </a:r>
            <a:r>
              <a:rPr lang="pt-BR" b="1" dirty="0">
                <a:solidFill>
                  <a:schemeClr val="bg1"/>
                </a:solidFill>
              </a:rPr>
              <a:t> (Guilherme de Guimarães)  </a:t>
            </a:r>
          </a:p>
        </p:txBody>
      </p:sp>
      <p:pic>
        <p:nvPicPr>
          <p:cNvPr id="1036" name="Picture 12" descr="https://peregrinacultural.files.wordpress.com/2011/10/walterwaen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1729262"/>
            <a:ext cx="1428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7935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286634" y="1499335"/>
            <a:ext cx="38573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50" b="1" i="1" dirty="0">
                <a:solidFill>
                  <a:srgbClr val="FFC000"/>
                </a:solidFill>
                <a:latin typeface="Arial" panose="020B0604020202020204" pitchFamily="34" charset="0"/>
              </a:rPr>
              <a:t>Não existe amor em SP</a:t>
            </a:r>
            <a:br>
              <a:rPr lang="pt-BR" sz="1350" b="1" i="1" dirty="0">
                <a:solidFill>
                  <a:srgbClr val="FFC000"/>
                </a:solidFill>
              </a:rPr>
            </a:br>
            <a:r>
              <a:rPr lang="pt-BR" sz="1350" b="1" i="1" dirty="0">
                <a:solidFill>
                  <a:srgbClr val="FFC000"/>
                </a:solidFill>
                <a:latin typeface="Arial" panose="020B0604020202020204" pitchFamily="34" charset="0"/>
              </a:rPr>
              <a:t>Os bares estão cheios de almas tão vazias</a:t>
            </a:r>
            <a:br>
              <a:rPr lang="pt-BR" sz="1350" i="1" dirty="0">
                <a:solidFill>
                  <a:schemeClr val="bg1"/>
                </a:solidFill>
              </a:rPr>
            </a:br>
            <a:r>
              <a:rPr lang="pt-BR" sz="1350" i="1" dirty="0">
                <a:solidFill>
                  <a:schemeClr val="bg1"/>
                </a:solidFill>
                <a:latin typeface="Arial" panose="020B0604020202020204" pitchFamily="34" charset="0"/>
              </a:rPr>
              <a:t>A ganância vibra, a vaidade excita</a:t>
            </a:r>
            <a:br>
              <a:rPr lang="pt-BR" sz="1350" i="1" dirty="0">
                <a:solidFill>
                  <a:schemeClr val="bg1"/>
                </a:solidFill>
              </a:rPr>
            </a:br>
            <a:r>
              <a:rPr lang="pt-BR" sz="1350" i="1" dirty="0">
                <a:solidFill>
                  <a:schemeClr val="bg1"/>
                </a:solidFill>
                <a:latin typeface="Arial" panose="020B0604020202020204" pitchFamily="34" charset="0"/>
              </a:rPr>
              <a:t>Devolva minha vida e morra</a:t>
            </a:r>
            <a:br>
              <a:rPr lang="pt-BR" sz="1350" i="1" dirty="0">
                <a:solidFill>
                  <a:schemeClr val="bg1"/>
                </a:solidFill>
              </a:rPr>
            </a:br>
            <a:r>
              <a:rPr lang="pt-BR" sz="1350" i="1" dirty="0">
                <a:solidFill>
                  <a:schemeClr val="bg1"/>
                </a:solidFill>
                <a:latin typeface="Arial" panose="020B0604020202020204" pitchFamily="34" charset="0"/>
              </a:rPr>
              <a:t>Afogada em seu próprio mar de fel</a:t>
            </a:r>
            <a:br>
              <a:rPr lang="pt-BR" sz="1350" i="1" dirty="0">
                <a:solidFill>
                  <a:schemeClr val="bg1"/>
                </a:solidFill>
              </a:rPr>
            </a:br>
            <a:r>
              <a:rPr lang="pt-BR" sz="1350" i="1" dirty="0">
                <a:solidFill>
                  <a:schemeClr val="bg1"/>
                </a:solidFill>
                <a:latin typeface="Arial" panose="020B0604020202020204" pitchFamily="34" charset="0"/>
              </a:rPr>
              <a:t>Aqui ninguém vai pro céu</a:t>
            </a:r>
          </a:p>
          <a:p>
            <a:endParaRPr lang="pt-BR" sz="135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pt-BR" sz="1350" dirty="0" err="1">
                <a:solidFill>
                  <a:schemeClr val="bg1"/>
                </a:solidFill>
                <a:latin typeface="Arial" panose="020B0604020202020204" pitchFamily="34" charset="0"/>
              </a:rPr>
              <a:t>Criolo</a:t>
            </a:r>
            <a:r>
              <a:rPr lang="pt-BR" sz="1350" dirty="0">
                <a:solidFill>
                  <a:schemeClr val="bg1"/>
                </a:solidFill>
                <a:latin typeface="Arial" panose="020B0604020202020204" pitchFamily="34" charset="0"/>
              </a:rPr>
              <a:t> - </a:t>
            </a:r>
            <a:r>
              <a:rPr lang="pt-BR" sz="1350" i="1" dirty="0">
                <a:solidFill>
                  <a:schemeClr val="bg1"/>
                </a:solidFill>
                <a:latin typeface="Arial" panose="020B0604020202020204" pitchFamily="34" charset="0"/>
              </a:rPr>
              <a:t>Não existe amor em SP</a:t>
            </a:r>
            <a:endParaRPr lang="pt-BR" sz="1350" i="1" dirty="0">
              <a:solidFill>
                <a:schemeClr val="bg1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286634" y="3523882"/>
            <a:ext cx="385736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50" i="1" dirty="0">
                <a:solidFill>
                  <a:schemeClr val="bg1"/>
                </a:solidFill>
                <a:latin typeface="Arial" panose="020B0604020202020204" pitchFamily="34" charset="0"/>
              </a:rPr>
              <a:t>Eu </a:t>
            </a:r>
            <a:r>
              <a:rPr lang="pt-BR" sz="1350" i="1" dirty="0" err="1">
                <a:solidFill>
                  <a:schemeClr val="bg1"/>
                </a:solidFill>
                <a:latin typeface="Arial" panose="020B0604020202020204" pitchFamily="34" charset="0"/>
              </a:rPr>
              <a:t>tava</a:t>
            </a:r>
            <a:r>
              <a:rPr lang="pt-BR" sz="1350" i="1" dirty="0">
                <a:solidFill>
                  <a:schemeClr val="bg1"/>
                </a:solidFill>
                <a:latin typeface="Arial" panose="020B0604020202020204" pitchFamily="34" charset="0"/>
              </a:rPr>
              <a:t> triste, tristinho</a:t>
            </a:r>
            <a:br>
              <a:rPr lang="pt-BR" sz="1350" i="1" dirty="0">
                <a:solidFill>
                  <a:schemeClr val="bg1"/>
                </a:solidFill>
              </a:rPr>
            </a:br>
            <a:r>
              <a:rPr lang="pt-BR" sz="1350" i="1" dirty="0">
                <a:solidFill>
                  <a:schemeClr val="bg1"/>
                </a:solidFill>
                <a:latin typeface="Arial" panose="020B0604020202020204" pitchFamily="34" charset="0"/>
              </a:rPr>
              <a:t>Mais sem graça que a top-</a:t>
            </a:r>
            <a:r>
              <a:rPr lang="pt-BR" sz="1350" i="1" dirty="0" err="1">
                <a:solidFill>
                  <a:schemeClr val="bg1"/>
                </a:solidFill>
                <a:latin typeface="Arial" panose="020B0604020202020204" pitchFamily="34" charset="0"/>
              </a:rPr>
              <a:t>model</a:t>
            </a:r>
            <a:r>
              <a:rPr lang="pt-BR" sz="1350" i="1" dirty="0">
                <a:solidFill>
                  <a:schemeClr val="bg1"/>
                </a:solidFill>
                <a:latin typeface="Arial" panose="020B0604020202020204" pitchFamily="34" charset="0"/>
              </a:rPr>
              <a:t> magrela</a:t>
            </a:r>
            <a:br>
              <a:rPr lang="pt-BR" sz="1350" i="1" dirty="0">
                <a:solidFill>
                  <a:schemeClr val="bg1"/>
                </a:solidFill>
              </a:rPr>
            </a:br>
            <a:r>
              <a:rPr lang="pt-BR" sz="1350" i="1" dirty="0">
                <a:solidFill>
                  <a:schemeClr val="bg1"/>
                </a:solidFill>
                <a:latin typeface="Arial" panose="020B0604020202020204" pitchFamily="34" charset="0"/>
              </a:rPr>
              <a:t>Na passarela</a:t>
            </a:r>
            <a:br>
              <a:rPr lang="pt-BR" sz="1350" i="1" dirty="0">
                <a:solidFill>
                  <a:schemeClr val="bg1"/>
                </a:solidFill>
              </a:rPr>
            </a:br>
            <a:r>
              <a:rPr lang="pt-BR" sz="1350" b="1" i="1" dirty="0">
                <a:solidFill>
                  <a:srgbClr val="FFC000"/>
                </a:solidFill>
                <a:latin typeface="Arial" panose="020B0604020202020204" pitchFamily="34" charset="0"/>
              </a:rPr>
              <a:t>Eu </a:t>
            </a:r>
            <a:r>
              <a:rPr lang="pt-BR" sz="1350" b="1" i="1" dirty="0" err="1">
                <a:solidFill>
                  <a:srgbClr val="FFC000"/>
                </a:solidFill>
                <a:latin typeface="Arial" panose="020B0604020202020204" pitchFamily="34" charset="0"/>
              </a:rPr>
              <a:t>tava</a:t>
            </a:r>
            <a:r>
              <a:rPr lang="pt-BR" sz="1350" b="1" i="1" dirty="0">
                <a:solidFill>
                  <a:srgbClr val="FFC000"/>
                </a:solidFill>
                <a:latin typeface="Arial" panose="020B0604020202020204" pitchFamily="34" charset="0"/>
              </a:rPr>
              <a:t> só, sozinho!</a:t>
            </a:r>
            <a:br>
              <a:rPr lang="pt-BR" sz="1350" b="1" i="1" dirty="0">
                <a:solidFill>
                  <a:srgbClr val="FFC000"/>
                </a:solidFill>
              </a:rPr>
            </a:br>
            <a:r>
              <a:rPr lang="pt-BR" sz="1350" b="1" i="1" dirty="0">
                <a:solidFill>
                  <a:srgbClr val="FFC000"/>
                </a:solidFill>
                <a:latin typeface="Arial" panose="020B0604020202020204" pitchFamily="34" charset="0"/>
              </a:rPr>
              <a:t>Mais solitário que um paulistano</a:t>
            </a:r>
            <a:br>
              <a:rPr lang="pt-BR" sz="1350" i="1" dirty="0">
                <a:solidFill>
                  <a:schemeClr val="bg1"/>
                </a:solidFill>
              </a:rPr>
            </a:br>
            <a:r>
              <a:rPr lang="pt-BR" sz="1350" i="1" dirty="0">
                <a:solidFill>
                  <a:schemeClr val="bg1"/>
                </a:solidFill>
                <a:latin typeface="Arial" panose="020B0604020202020204" pitchFamily="34" charset="0"/>
              </a:rPr>
              <a:t>Que um canastrão na hora que cai o pano</a:t>
            </a:r>
            <a:br>
              <a:rPr lang="pt-BR" sz="1350" i="1" dirty="0">
                <a:solidFill>
                  <a:schemeClr val="bg1"/>
                </a:solidFill>
              </a:rPr>
            </a:br>
            <a:r>
              <a:rPr lang="pt-BR" sz="1350" i="1" dirty="0" err="1">
                <a:solidFill>
                  <a:schemeClr val="bg1"/>
                </a:solidFill>
                <a:latin typeface="Arial" panose="020B0604020202020204" pitchFamily="34" charset="0"/>
              </a:rPr>
              <a:t>Tava</a:t>
            </a:r>
            <a:r>
              <a:rPr lang="pt-BR" sz="1350" i="1" dirty="0">
                <a:solidFill>
                  <a:schemeClr val="bg1"/>
                </a:solidFill>
                <a:latin typeface="Arial" panose="020B0604020202020204" pitchFamily="34" charset="0"/>
              </a:rPr>
              <a:t> mais bobo que banda de rock</a:t>
            </a:r>
            <a:br>
              <a:rPr lang="pt-BR" sz="1350" i="1" dirty="0">
                <a:solidFill>
                  <a:schemeClr val="bg1"/>
                </a:solidFill>
              </a:rPr>
            </a:br>
            <a:r>
              <a:rPr lang="pt-BR" sz="1350" i="1" dirty="0">
                <a:solidFill>
                  <a:schemeClr val="bg1"/>
                </a:solidFill>
                <a:latin typeface="Arial" panose="020B0604020202020204" pitchFamily="34" charset="0"/>
              </a:rPr>
              <a:t>Que um palhaço do circo </a:t>
            </a:r>
            <a:r>
              <a:rPr lang="pt-BR" sz="1350" i="1" dirty="0" err="1">
                <a:solidFill>
                  <a:schemeClr val="bg1"/>
                </a:solidFill>
                <a:latin typeface="Arial" panose="020B0604020202020204" pitchFamily="34" charset="0"/>
              </a:rPr>
              <a:t>Vostok</a:t>
            </a:r>
            <a:r>
              <a:rPr lang="pt-BR" sz="1350" i="1" dirty="0">
                <a:solidFill>
                  <a:schemeClr val="bg1"/>
                </a:solidFill>
                <a:latin typeface="Arial" panose="020B0604020202020204" pitchFamily="34" charset="0"/>
              </a:rPr>
              <a:t>...</a:t>
            </a:r>
          </a:p>
          <a:p>
            <a:endParaRPr lang="pt-BR" sz="135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pt-BR" sz="1350" dirty="0">
                <a:solidFill>
                  <a:schemeClr val="bg1"/>
                </a:solidFill>
                <a:latin typeface="Arial" panose="020B0604020202020204" pitchFamily="34" charset="0"/>
              </a:rPr>
              <a:t>Zeca </a:t>
            </a:r>
            <a:r>
              <a:rPr lang="pt-BR" sz="1350" dirty="0" err="1">
                <a:solidFill>
                  <a:schemeClr val="bg1"/>
                </a:solidFill>
                <a:latin typeface="Arial" panose="020B0604020202020204" pitchFamily="34" charset="0"/>
              </a:rPr>
              <a:t>Cabaleiro</a:t>
            </a:r>
            <a:r>
              <a:rPr lang="pt-BR" sz="1350" dirty="0">
                <a:solidFill>
                  <a:schemeClr val="bg1"/>
                </a:solidFill>
                <a:latin typeface="Arial" panose="020B0604020202020204" pitchFamily="34" charset="0"/>
              </a:rPr>
              <a:t> – telegrama </a:t>
            </a:r>
            <a:endParaRPr lang="pt-BR" sz="1350" dirty="0">
              <a:solidFill>
                <a:schemeClr val="bg1"/>
              </a:solidFill>
            </a:endParaRPr>
          </a:p>
        </p:txBody>
      </p:sp>
      <p:pic>
        <p:nvPicPr>
          <p:cNvPr id="2050" name="Picture 2" descr="Resultado de imagem para mais amor por favor graf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6045"/>
            <a:ext cx="5242097" cy="350346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4762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78305" y="2065674"/>
            <a:ext cx="4572000" cy="19620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350" i="1" dirty="0">
                <a:solidFill>
                  <a:schemeClr val="bg1"/>
                </a:solidFill>
                <a:latin typeface="Helvetica" panose="020B0604020202020204" pitchFamily="34" charset="0"/>
              </a:rPr>
              <a:t>Nunca amamos ninguém</a:t>
            </a:r>
            <a:r>
              <a:rPr lang="pt-BR" sz="1350" i="1" dirty="0">
                <a:solidFill>
                  <a:srgbClr val="FFC000"/>
                </a:solidFill>
                <a:latin typeface="Helvetica" panose="020B0604020202020204" pitchFamily="34" charset="0"/>
              </a:rPr>
              <a:t>. Amamos, tão-somente, a ideia que fazemos de alguém</a:t>
            </a:r>
            <a:r>
              <a:rPr lang="pt-BR" sz="1350" i="1" dirty="0">
                <a:solidFill>
                  <a:schemeClr val="bg1"/>
                </a:solidFill>
                <a:latin typeface="Helvetica" panose="020B0604020202020204" pitchFamily="34" charset="0"/>
              </a:rPr>
              <a:t>. É a um conceito nosso - em suma, é a nós mesmos - que amamos. Isso é verdade em toda a escala do amor. </a:t>
            </a:r>
            <a:r>
              <a:rPr lang="pt-BR" sz="1350" i="1" dirty="0">
                <a:solidFill>
                  <a:srgbClr val="FFC000"/>
                </a:solidFill>
                <a:latin typeface="Helvetica" panose="020B0604020202020204" pitchFamily="34" charset="0"/>
              </a:rPr>
              <a:t>No amor sexual buscamos um prazer nosso dado por intermédio de um corpo estranho</a:t>
            </a:r>
            <a:r>
              <a:rPr lang="pt-BR" sz="1350" i="1" dirty="0">
                <a:solidFill>
                  <a:schemeClr val="bg1"/>
                </a:solidFill>
                <a:latin typeface="Helvetica" panose="020B0604020202020204" pitchFamily="34" charset="0"/>
              </a:rPr>
              <a:t>. No amor diferente do sexual, buscamos um prazer nosso dado por intermédio de uma ideia nossa.</a:t>
            </a:r>
          </a:p>
          <a:p>
            <a:endParaRPr lang="pt-BR" sz="1350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r>
              <a:rPr lang="pt-BR" sz="1350" b="1" dirty="0">
                <a:solidFill>
                  <a:srgbClr val="FFFF00"/>
                </a:solidFill>
                <a:latin typeface="Helvetica" panose="020B0604020202020204" pitchFamily="34" charset="0"/>
              </a:rPr>
              <a:t>Fernando Pessoa</a:t>
            </a:r>
            <a:r>
              <a:rPr lang="pt-BR" sz="1350" dirty="0">
                <a:solidFill>
                  <a:srgbClr val="FFFF00"/>
                </a:solidFill>
                <a:latin typeface="Helvetica" panose="020B0604020202020204" pitchFamily="34" charset="0"/>
              </a:rPr>
              <a:t> </a:t>
            </a:r>
            <a:endParaRPr lang="pt-BR" sz="1350" dirty="0">
              <a:solidFill>
                <a:srgbClr val="FFFF0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78305" y="4309972"/>
            <a:ext cx="4572000" cy="11310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350" i="1" dirty="0">
                <a:solidFill>
                  <a:schemeClr val="bg1"/>
                </a:solidFill>
                <a:latin typeface="Helvetica" panose="020B0604020202020204" pitchFamily="34" charset="0"/>
              </a:rPr>
              <a:t>As possibilidades de felicidade são egoístas, meu amor. Viver a liberdade, amar de verdade, só se for a dois... só a dois.</a:t>
            </a:r>
          </a:p>
          <a:p>
            <a:endParaRPr lang="pt-BR" sz="1350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r>
              <a:rPr lang="pt-BR" sz="1350" b="1" dirty="0">
                <a:solidFill>
                  <a:srgbClr val="FFFF00"/>
                </a:solidFill>
                <a:latin typeface="Helvetica" panose="020B0604020202020204" pitchFamily="34" charset="0"/>
              </a:rPr>
              <a:t>Cazuza</a:t>
            </a:r>
            <a:r>
              <a:rPr lang="pt-BR" sz="1350" dirty="0">
                <a:solidFill>
                  <a:schemeClr val="bg1"/>
                </a:solidFill>
                <a:latin typeface="Helvetica" panose="020B0604020202020204" pitchFamily="34" charset="0"/>
              </a:rPr>
              <a:t> </a:t>
            </a:r>
            <a:endParaRPr lang="pt-BR" sz="1350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 rot="10800000" flipV="1">
            <a:off x="878305" y="1171746"/>
            <a:ext cx="65331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300" b="1" dirty="0">
                <a:solidFill>
                  <a:schemeClr val="bg1"/>
                </a:solidFill>
              </a:rPr>
              <a:t>Não há egoísmo no amor... </a:t>
            </a:r>
          </a:p>
        </p:txBody>
      </p:sp>
      <p:pic>
        <p:nvPicPr>
          <p:cNvPr id="3074" name="Picture 2" descr="Resultado de imagem para cazuz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252" y="3900897"/>
            <a:ext cx="1766637" cy="1324978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m para fernando pesso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243" y="2116164"/>
            <a:ext cx="2431883" cy="127673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628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 rot="10800000" flipV="1">
            <a:off x="661737" y="1262827"/>
            <a:ext cx="6749717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3600">
                <a:solidFill>
                  <a:schemeClr val="bg1"/>
                </a:solidFill>
                <a:latin typeface="Segoe Print" panose="02000600000000000000" pitchFamily="2" charset="0"/>
              </a:defRPr>
            </a:lvl1pPr>
          </a:lstStyle>
          <a:p>
            <a:r>
              <a:rPr lang="pt-BR" sz="2700" dirty="0"/>
              <a:t>O </a:t>
            </a:r>
            <a:r>
              <a:rPr lang="pt-BR" sz="2700" b="1" dirty="0">
                <a:solidFill>
                  <a:srgbClr val="FFC000"/>
                </a:solidFill>
              </a:rPr>
              <a:t>egoísmo</a:t>
            </a:r>
            <a:r>
              <a:rPr lang="pt-BR" sz="2700" dirty="0"/>
              <a:t> contribui para a desordem no sistema... </a:t>
            </a:r>
          </a:p>
        </p:txBody>
      </p:sp>
      <p:pic>
        <p:nvPicPr>
          <p:cNvPr id="4098" name="Picture 2" descr="Resultado de imagem para desordem am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656" y="2642812"/>
            <a:ext cx="1714500" cy="1500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Resultado de imagem para desordem am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061" y="2642812"/>
            <a:ext cx="1500188" cy="1500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2" name="Picture 6" descr="Resultado de imagem para disorder in lo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169" y="2642812"/>
            <a:ext cx="1228126" cy="1506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CaixaDeTexto 5"/>
          <p:cNvSpPr txBox="1"/>
          <p:nvPr/>
        </p:nvSpPr>
        <p:spPr>
          <a:xfrm rot="10800000" flipV="1">
            <a:off x="6123169" y="4812562"/>
            <a:ext cx="2806365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3600">
                <a:solidFill>
                  <a:schemeClr val="bg1"/>
                </a:solidFill>
                <a:latin typeface="Segoe Print" panose="02000600000000000000" pitchFamily="2" charset="0"/>
              </a:defRPr>
            </a:lvl1pPr>
          </a:lstStyle>
          <a:p>
            <a:r>
              <a:rPr lang="pt-BR" sz="2700" dirty="0"/>
              <a:t>Que no fundo é  o </a:t>
            </a:r>
            <a:r>
              <a:rPr lang="pt-BR" sz="2700" b="1" dirty="0">
                <a:solidFill>
                  <a:srgbClr val="FFC000"/>
                </a:solidFill>
              </a:rPr>
              <a:t>Casal</a:t>
            </a:r>
            <a:r>
              <a:rPr lang="pt-BR" sz="2700" dirty="0"/>
              <a:t>... </a:t>
            </a:r>
          </a:p>
        </p:txBody>
      </p:sp>
    </p:spTree>
    <p:extLst>
      <p:ext uri="{BB962C8B-B14F-4D97-AF65-F5344CB8AC3E}">
        <p14:creationId xmlns:p14="http://schemas.microsoft.com/office/powerpoint/2010/main" val="30954662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 rot="10800000" flipV="1">
            <a:off x="43346" y="1106589"/>
            <a:ext cx="5634440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3600">
                <a:solidFill>
                  <a:schemeClr val="bg1"/>
                </a:solidFill>
                <a:latin typeface="Segoe Print" panose="02000600000000000000" pitchFamily="2" charset="0"/>
              </a:defRPr>
            </a:lvl1pPr>
          </a:lstStyle>
          <a:p>
            <a:r>
              <a:rPr lang="pt-BR" sz="3300" b="1" dirty="0">
                <a:solidFill>
                  <a:srgbClr val="FFC000"/>
                </a:solidFill>
              </a:rPr>
              <a:t>Relacionamento funciona </a:t>
            </a:r>
            <a:r>
              <a:rPr lang="pt-BR" sz="3300" b="1" dirty="0">
                <a:sym typeface="Wingdings" panose="05000000000000000000" pitchFamily="2" charset="2"/>
              </a:rPr>
              <a:t> </a:t>
            </a:r>
            <a:endParaRPr lang="pt-BR" sz="3300" b="1" dirty="0"/>
          </a:p>
        </p:txBody>
      </p:sp>
      <p:pic>
        <p:nvPicPr>
          <p:cNvPr id="3" name="Picture 4" descr="Resultado de imagem para desordem am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5" y="2914274"/>
            <a:ext cx="1500188" cy="1500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CaixaDeTexto 3"/>
          <p:cNvSpPr txBox="1"/>
          <p:nvPr/>
        </p:nvSpPr>
        <p:spPr>
          <a:xfrm rot="10800000" flipV="1">
            <a:off x="1936051" y="3304128"/>
            <a:ext cx="5955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300" b="1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endParaRPr lang="pt-BR" sz="33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Resultado de imagem para clock wallpap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06" y="2914274"/>
            <a:ext cx="2392277" cy="1345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6" name="Picture 6" descr="Resultado de imagem para engolir sap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173" y="2557917"/>
            <a:ext cx="2403047" cy="1776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CaixaDeTexto 7"/>
          <p:cNvSpPr txBox="1"/>
          <p:nvPr/>
        </p:nvSpPr>
        <p:spPr>
          <a:xfrm rot="10800000" flipV="1">
            <a:off x="5525173" y="4626526"/>
            <a:ext cx="3618827" cy="13388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3600">
                <a:solidFill>
                  <a:schemeClr val="bg1"/>
                </a:solidFill>
                <a:latin typeface="Segoe Print" panose="02000600000000000000" pitchFamily="2" charset="0"/>
              </a:defRPr>
            </a:lvl1pPr>
          </a:lstStyle>
          <a:p>
            <a:r>
              <a:rPr lang="pt-BR" sz="2700" dirty="0"/>
              <a:t>Reduzir o orgulho...</a:t>
            </a:r>
          </a:p>
          <a:p>
            <a:r>
              <a:rPr lang="pt-BR" sz="2700" dirty="0"/>
              <a:t>Pedir desculpa... </a:t>
            </a:r>
          </a:p>
          <a:p>
            <a:r>
              <a:rPr lang="pt-BR" sz="2700" dirty="0"/>
              <a:t>Ceder...  </a:t>
            </a:r>
          </a:p>
        </p:txBody>
      </p:sp>
      <p:sp>
        <p:nvSpPr>
          <p:cNvPr id="9" name="Retângulo 8"/>
          <p:cNvSpPr/>
          <p:nvPr/>
        </p:nvSpPr>
        <p:spPr>
          <a:xfrm>
            <a:off x="680621" y="2271598"/>
            <a:ext cx="443895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700" dirty="0">
                <a:solidFill>
                  <a:schemeClr val="bg1"/>
                </a:solidFill>
                <a:latin typeface="Segoe Print" panose="02000600000000000000" pitchFamily="2" charset="0"/>
                <a:sym typeface="Wingdings" panose="05000000000000000000" pitchFamily="2" charset="2"/>
              </a:rPr>
              <a:t>Redução na Entropia </a:t>
            </a:r>
            <a:endParaRPr lang="pt-BR" sz="27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87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Resultado de imagem para ter razão ou ser estar b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454" y="1875204"/>
            <a:ext cx="4637422" cy="280100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 rot="10800000" flipV="1">
            <a:off x="7136060" y="2363917"/>
            <a:ext cx="1913021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3600" b="1">
                <a:solidFill>
                  <a:schemeClr val="bg1"/>
                </a:solidFill>
                <a:latin typeface="Segoe Print" panose="02000600000000000000" pitchFamily="2" charset="0"/>
              </a:defRPr>
            </a:lvl1pPr>
          </a:lstStyle>
          <a:p>
            <a:r>
              <a:rPr lang="pt-BR" sz="2700" dirty="0"/>
              <a:t>Reduzir entropia </a:t>
            </a:r>
          </a:p>
        </p:txBody>
      </p:sp>
      <p:sp>
        <p:nvSpPr>
          <p:cNvPr id="5" name="CaixaDeTexto 4"/>
          <p:cNvSpPr txBox="1"/>
          <p:nvPr/>
        </p:nvSpPr>
        <p:spPr>
          <a:xfrm rot="10800000" flipV="1">
            <a:off x="142997" y="4128221"/>
            <a:ext cx="197745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4400" b="1">
                <a:solidFill>
                  <a:srgbClr val="FFC000"/>
                </a:solidFill>
                <a:latin typeface="Segoe Print" panose="02000600000000000000" pitchFamily="2" charset="0"/>
              </a:defRPr>
            </a:lvl1pPr>
          </a:lstStyle>
          <a:p>
            <a:r>
              <a:rPr lang="pt-BR" sz="2700" dirty="0">
                <a:solidFill>
                  <a:schemeClr val="bg1"/>
                </a:solidFill>
              </a:rPr>
              <a:t>Aumentar  entropia </a:t>
            </a:r>
          </a:p>
        </p:txBody>
      </p:sp>
      <p:sp>
        <p:nvSpPr>
          <p:cNvPr id="2" name="Seta: para a Direita 1"/>
          <p:cNvSpPr/>
          <p:nvPr/>
        </p:nvSpPr>
        <p:spPr>
          <a:xfrm rot="5400000">
            <a:off x="6859871" y="3732991"/>
            <a:ext cx="1757559" cy="112627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" name="Seta: para a Direita 6"/>
          <p:cNvSpPr/>
          <p:nvPr/>
        </p:nvSpPr>
        <p:spPr>
          <a:xfrm rot="16200000">
            <a:off x="260897" y="2190845"/>
            <a:ext cx="1757559" cy="1126277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" name="CaixaDeTexto 7"/>
          <p:cNvSpPr txBox="1"/>
          <p:nvPr/>
        </p:nvSpPr>
        <p:spPr>
          <a:xfrm rot="10800000" flipV="1">
            <a:off x="266629" y="1010896"/>
            <a:ext cx="6491246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3600">
                <a:solidFill>
                  <a:schemeClr val="bg1"/>
                </a:solidFill>
                <a:latin typeface="Segoe Print" panose="02000600000000000000" pitchFamily="2" charset="0"/>
              </a:defRPr>
            </a:lvl1pPr>
          </a:lstStyle>
          <a:p>
            <a:r>
              <a:rPr lang="pt-BR" sz="3300" b="1" dirty="0">
                <a:solidFill>
                  <a:srgbClr val="FFC000"/>
                </a:solidFill>
              </a:rPr>
              <a:t>Há sempre dois caminhos...</a:t>
            </a:r>
            <a:endParaRPr lang="pt-BR" sz="3300" b="1" dirty="0"/>
          </a:p>
        </p:txBody>
      </p:sp>
    </p:spTree>
    <p:extLst>
      <p:ext uri="{BB962C8B-B14F-4D97-AF65-F5344CB8AC3E}">
        <p14:creationId xmlns:p14="http://schemas.microsoft.com/office/powerpoint/2010/main" val="9279883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 rot="10800000" flipV="1">
            <a:off x="4960089" y="1305728"/>
            <a:ext cx="3925234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3600" b="1">
                <a:solidFill>
                  <a:schemeClr val="bg1"/>
                </a:solidFill>
                <a:latin typeface="Segoe Print" panose="02000600000000000000" pitchFamily="2" charset="0"/>
              </a:defRPr>
            </a:lvl1pPr>
          </a:lstStyle>
          <a:p>
            <a:r>
              <a:rPr lang="pt-BR" sz="2700" dirty="0"/>
              <a:t>Apesar de </a:t>
            </a:r>
            <a:r>
              <a:rPr lang="pt-BR" sz="2700" dirty="0">
                <a:solidFill>
                  <a:srgbClr val="FFC000"/>
                </a:solidFill>
              </a:rPr>
              <a:t>partilharmos 99,5%</a:t>
            </a:r>
            <a:r>
              <a:rPr lang="pt-BR" sz="2700" dirty="0"/>
              <a:t>, somos extremante diferentes...  </a:t>
            </a:r>
          </a:p>
        </p:txBody>
      </p:sp>
      <p:pic>
        <p:nvPicPr>
          <p:cNvPr id="7172" name="Picture 4" descr="Resultado de imagem para human faces mosa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57251"/>
            <a:ext cx="4848446" cy="411903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 rot="10800000" flipV="1">
            <a:off x="5035218" y="3629579"/>
            <a:ext cx="4231057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3600" b="1">
                <a:solidFill>
                  <a:schemeClr val="bg1"/>
                </a:solidFill>
                <a:latin typeface="Segoe Print" panose="02000600000000000000" pitchFamily="2" charset="0"/>
              </a:defRPr>
            </a:lvl1pPr>
          </a:lstStyle>
          <a:p>
            <a:r>
              <a:rPr lang="pt-BR" sz="2700" dirty="0"/>
              <a:t>Aquele meio por cento é </a:t>
            </a:r>
            <a:r>
              <a:rPr lang="pt-BR" sz="2700" dirty="0">
                <a:solidFill>
                  <a:srgbClr val="FFC000"/>
                </a:solidFill>
              </a:rPr>
              <a:t>¨vagabundo¨</a:t>
            </a:r>
            <a:r>
              <a:rPr lang="pt-BR" sz="270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92766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 rot="10800000" flipV="1">
            <a:off x="5209674" y="1178771"/>
            <a:ext cx="3675648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Factor</a:t>
            </a:r>
            <a:r>
              <a:rPr lang="pt-BR" sz="30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pt-BR" sz="1245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f</a:t>
            </a:r>
            <a:r>
              <a:rPr lang="pt-BR" sz="30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 </a:t>
            </a:r>
            <a:r>
              <a:rPr lang="pt-BR" sz="30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especifico</a:t>
            </a:r>
          </a:p>
        </p:txBody>
      </p:sp>
      <p:sp>
        <p:nvSpPr>
          <p:cNvPr id="4" name="CaixaDeTexto 3"/>
          <p:cNvSpPr txBox="1"/>
          <p:nvPr/>
        </p:nvSpPr>
        <p:spPr>
          <a:xfrm rot="10800000" flipV="1">
            <a:off x="5209674" y="3224178"/>
            <a:ext cx="36756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Contribui diretamente para entropia...</a:t>
            </a:r>
          </a:p>
          <a:p>
            <a:endParaRPr lang="pt-BR" sz="30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727030" y="4689964"/>
            <a:ext cx="252986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Algo externo... </a:t>
            </a:r>
          </a:p>
        </p:txBody>
      </p:sp>
      <p:pic>
        <p:nvPicPr>
          <p:cNvPr id="6" name="Picture 4" descr="Resultado de imagem para human faces mosa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57251"/>
            <a:ext cx="4848446" cy="411903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4824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 rot="10800000" flipV="1">
            <a:off x="255182" y="1231701"/>
            <a:ext cx="6518595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4400" b="1">
                <a:solidFill>
                  <a:srgbClr val="FFC000"/>
                </a:solidFill>
                <a:latin typeface="Segoe Print" panose="02000600000000000000" pitchFamily="2" charset="0"/>
              </a:defRPr>
            </a:lvl1pPr>
          </a:lstStyle>
          <a:p>
            <a:r>
              <a:rPr lang="pt-BR" sz="3300" dirty="0"/>
              <a:t> </a:t>
            </a:r>
            <a:r>
              <a:rPr lang="pt-BR" sz="3300" dirty="0">
                <a:solidFill>
                  <a:schemeClr val="bg1"/>
                </a:solidFill>
              </a:rPr>
              <a:t>Mas tudo isto é dinâmico ...  </a:t>
            </a:r>
          </a:p>
        </p:txBody>
      </p:sp>
      <p:sp>
        <p:nvSpPr>
          <p:cNvPr id="2" name="Seta: para a Direita 1"/>
          <p:cNvSpPr/>
          <p:nvPr/>
        </p:nvSpPr>
        <p:spPr>
          <a:xfrm>
            <a:off x="271131" y="1595578"/>
            <a:ext cx="8361947" cy="3429000"/>
          </a:xfrm>
          <a:prstGeom prst="rightArrow">
            <a:avLst/>
          </a:prstGeom>
          <a:solidFill>
            <a:srgbClr val="FF0000">
              <a:alpha val="38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9220" name="Picture 4" descr="Resultado de ima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102" y="2086035"/>
            <a:ext cx="3811975" cy="2590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218651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work thermodynam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789"/>
            <a:ext cx="9149942" cy="491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0351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m para begin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040"/>
            <a:ext cx="4343400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 rot="10800000" flipV="1">
            <a:off x="4481622" y="2418062"/>
            <a:ext cx="4242392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3600" b="1">
                <a:solidFill>
                  <a:schemeClr val="bg1"/>
                </a:solidFill>
                <a:latin typeface="Segoe Print" panose="02000600000000000000" pitchFamily="2" charset="0"/>
              </a:defRPr>
            </a:lvl1pPr>
          </a:lstStyle>
          <a:p>
            <a:r>
              <a:rPr lang="pt-BR" sz="3000" b="0" dirty="0"/>
              <a:t>Então e qual o </a:t>
            </a:r>
            <a:r>
              <a:rPr lang="pt-BR" sz="3000" u="sng" dirty="0">
                <a:solidFill>
                  <a:srgbClr val="FFC000"/>
                </a:solidFill>
              </a:rPr>
              <a:t>melhor momento</a:t>
            </a:r>
            <a:r>
              <a:rPr lang="pt-BR" sz="3000" b="0" u="sng" dirty="0"/>
              <a:t> </a:t>
            </a:r>
            <a:r>
              <a:rPr lang="pt-BR" sz="3000" b="0" dirty="0"/>
              <a:t>de um relacionamento?</a:t>
            </a:r>
          </a:p>
        </p:txBody>
      </p:sp>
    </p:spTree>
    <p:extLst>
      <p:ext uri="{BB962C8B-B14F-4D97-AF65-F5344CB8AC3E}">
        <p14:creationId xmlns:p14="http://schemas.microsoft.com/office/powerpoint/2010/main" val="13406858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ipse 17"/>
          <p:cNvSpPr/>
          <p:nvPr/>
        </p:nvSpPr>
        <p:spPr>
          <a:xfrm>
            <a:off x="336877" y="2093457"/>
            <a:ext cx="405000" cy="405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  <p:cxnSp>
        <p:nvCxnSpPr>
          <p:cNvPr id="9" name="Conector reto 8"/>
          <p:cNvCxnSpPr/>
          <p:nvPr/>
        </p:nvCxnSpPr>
        <p:spPr>
          <a:xfrm>
            <a:off x="481261" y="2240882"/>
            <a:ext cx="4367464" cy="1497932"/>
          </a:xfrm>
          <a:prstGeom prst="line">
            <a:avLst/>
          </a:prstGeom>
          <a:ln w="28575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eta: para Cima 10"/>
          <p:cNvSpPr/>
          <p:nvPr/>
        </p:nvSpPr>
        <p:spPr>
          <a:xfrm>
            <a:off x="385008" y="1615240"/>
            <a:ext cx="312821" cy="2959769"/>
          </a:xfrm>
          <a:prstGeom prst="upArrow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" name="Seta: para a Direita Listrada 11"/>
          <p:cNvSpPr/>
          <p:nvPr/>
        </p:nvSpPr>
        <p:spPr>
          <a:xfrm>
            <a:off x="721892" y="3738814"/>
            <a:ext cx="4716380" cy="240632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" name="CaixaDeTexto 15"/>
          <p:cNvSpPr txBox="1"/>
          <p:nvPr/>
        </p:nvSpPr>
        <p:spPr>
          <a:xfrm rot="10800000" flipV="1">
            <a:off x="721893" y="1785617"/>
            <a:ext cx="1371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Inicio</a:t>
            </a:r>
          </a:p>
        </p:txBody>
      </p:sp>
      <p:sp>
        <p:nvSpPr>
          <p:cNvPr id="17" name="CaixaDeTexto 16"/>
          <p:cNvSpPr txBox="1"/>
          <p:nvPr/>
        </p:nvSpPr>
        <p:spPr>
          <a:xfrm rot="10800000" flipV="1">
            <a:off x="5215687" y="4032553"/>
            <a:ext cx="21235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Tempo...</a:t>
            </a:r>
          </a:p>
        </p:txBody>
      </p:sp>
      <p:sp>
        <p:nvSpPr>
          <p:cNvPr id="20" name="CaixaDeTexto 19"/>
          <p:cNvSpPr txBox="1"/>
          <p:nvPr/>
        </p:nvSpPr>
        <p:spPr>
          <a:xfrm rot="10800000" flipV="1">
            <a:off x="-14079" y="2818126"/>
            <a:ext cx="553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q</a:t>
            </a:r>
          </a:p>
        </p:txBody>
      </p:sp>
      <p:sp>
        <p:nvSpPr>
          <p:cNvPr id="21" name="CaixaDeTexto 20"/>
          <p:cNvSpPr txBox="1"/>
          <p:nvPr/>
        </p:nvSpPr>
        <p:spPr>
          <a:xfrm rot="10800000" flipV="1">
            <a:off x="1531978" y="5086210"/>
            <a:ext cx="63607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b="1" i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q – Qualidade dos momentos a dois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/>
              <p:cNvSpPr txBox="1"/>
              <p:nvPr/>
            </p:nvSpPr>
            <p:spPr>
              <a:xfrm rot="10800000" flipV="1">
                <a:off x="5914220" y="2575286"/>
                <a:ext cx="2201779" cy="793872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𝒅𝒒</m:t>
                          </m:r>
                        </m:num>
                        <m:den>
                          <m:r>
                            <a:rPr lang="pt-BR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𝒒</m:t>
                      </m:r>
                    </m:oMath>
                  </m:oMathPara>
                </a14:m>
                <a:endParaRPr lang="pt-BR" sz="2400" b="1" dirty="0">
                  <a:solidFill>
                    <a:schemeClr val="bg1"/>
                  </a:solidFill>
                  <a:latin typeface="Baskerville Old Face" panose="02020602080505020303" pitchFamily="18" charset="0"/>
                </a:endParaRPr>
              </a:p>
            </p:txBody>
          </p:sp>
        </mc:Choice>
        <mc:Fallback xmlns="">
          <p:sp>
            <p:nvSpPr>
              <p:cNvPr id="22" name="CaixaDe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5914220" y="2575286"/>
                <a:ext cx="2201779" cy="7938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Seta: para Baixo 23"/>
          <p:cNvSpPr/>
          <p:nvPr/>
        </p:nvSpPr>
        <p:spPr>
          <a:xfrm>
            <a:off x="4608094" y="2883140"/>
            <a:ext cx="607593" cy="659360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5" name="CaixaDeTexto 24"/>
          <p:cNvSpPr txBox="1"/>
          <p:nvPr/>
        </p:nvSpPr>
        <p:spPr>
          <a:xfrm rot="10800000" flipV="1">
            <a:off x="4498305" y="2340685"/>
            <a:ext cx="8933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FIM</a:t>
            </a:r>
          </a:p>
        </p:txBody>
      </p:sp>
    </p:spTree>
    <p:extLst>
      <p:ext uri="{BB962C8B-B14F-4D97-AF65-F5344CB8AC3E}">
        <p14:creationId xmlns:p14="http://schemas.microsoft.com/office/powerpoint/2010/main" val="104316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sultado de imagem para break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5" y="2257908"/>
            <a:ext cx="5293895" cy="28269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 rot="10800000" flipV="1">
            <a:off x="150392" y="999726"/>
            <a:ext cx="7760231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4000" b="0">
                <a:solidFill>
                  <a:schemeClr val="bg1"/>
                </a:solidFill>
                <a:latin typeface="Segoe Print" panose="02000600000000000000" pitchFamily="2" charset="0"/>
              </a:defRPr>
            </a:lvl1pPr>
          </a:lstStyle>
          <a:p>
            <a:r>
              <a:rPr lang="pt-BR" sz="3000" dirty="0"/>
              <a:t>A única certeza </a:t>
            </a:r>
          </a:p>
          <a:p>
            <a:r>
              <a:rPr lang="pt-BR" sz="3000" dirty="0"/>
              <a:t>		é que vai </a:t>
            </a:r>
            <a:r>
              <a:rPr lang="pt-BR" sz="3000" b="1" dirty="0">
                <a:solidFill>
                  <a:srgbClr val="FFC000"/>
                </a:solidFill>
              </a:rPr>
              <a:t>terminar</a:t>
            </a:r>
            <a:r>
              <a:rPr lang="pt-BR" sz="300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44266800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/>
          <p:cNvSpPr/>
          <p:nvPr/>
        </p:nvSpPr>
        <p:spPr>
          <a:xfrm>
            <a:off x="421101" y="2442376"/>
            <a:ext cx="405000" cy="405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  <p:cxnSp>
        <p:nvCxnSpPr>
          <p:cNvPr id="3" name="Conector reto 2"/>
          <p:cNvCxnSpPr/>
          <p:nvPr/>
        </p:nvCxnSpPr>
        <p:spPr>
          <a:xfrm>
            <a:off x="565485" y="2589801"/>
            <a:ext cx="4367464" cy="1497932"/>
          </a:xfrm>
          <a:prstGeom prst="line">
            <a:avLst/>
          </a:prstGeom>
          <a:ln w="28575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ta: para Cima 3"/>
          <p:cNvSpPr/>
          <p:nvPr/>
        </p:nvSpPr>
        <p:spPr>
          <a:xfrm>
            <a:off x="469232" y="1964159"/>
            <a:ext cx="312821" cy="2959769"/>
          </a:xfrm>
          <a:prstGeom prst="upArrow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" name="Seta: para a Direita Listrada 4"/>
          <p:cNvSpPr/>
          <p:nvPr/>
        </p:nvSpPr>
        <p:spPr>
          <a:xfrm>
            <a:off x="806116" y="4087732"/>
            <a:ext cx="4716380" cy="240632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" name="CaixaDeTexto 5"/>
          <p:cNvSpPr txBox="1"/>
          <p:nvPr/>
        </p:nvSpPr>
        <p:spPr>
          <a:xfrm rot="10800000" flipV="1">
            <a:off x="806117" y="2134536"/>
            <a:ext cx="1371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Inicio</a:t>
            </a:r>
          </a:p>
        </p:txBody>
      </p:sp>
      <p:sp>
        <p:nvSpPr>
          <p:cNvPr id="7" name="CaixaDeTexto 6"/>
          <p:cNvSpPr txBox="1"/>
          <p:nvPr/>
        </p:nvSpPr>
        <p:spPr>
          <a:xfrm rot="10800000" flipV="1">
            <a:off x="5299911" y="4381472"/>
            <a:ext cx="21235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Tempo ...</a:t>
            </a:r>
          </a:p>
        </p:txBody>
      </p:sp>
      <p:sp>
        <p:nvSpPr>
          <p:cNvPr id="8" name="CaixaDeTexto 7"/>
          <p:cNvSpPr txBox="1"/>
          <p:nvPr/>
        </p:nvSpPr>
        <p:spPr>
          <a:xfrm rot="10800000" flipV="1">
            <a:off x="70146" y="3167045"/>
            <a:ext cx="553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q</a:t>
            </a:r>
          </a:p>
        </p:txBody>
      </p:sp>
      <p:cxnSp>
        <p:nvCxnSpPr>
          <p:cNvPr id="11" name="Conector reto 10"/>
          <p:cNvCxnSpPr/>
          <p:nvPr/>
        </p:nvCxnSpPr>
        <p:spPr>
          <a:xfrm>
            <a:off x="768518" y="2668941"/>
            <a:ext cx="2997370" cy="1418792"/>
          </a:xfrm>
          <a:prstGeom prst="line">
            <a:avLst/>
          </a:prstGeom>
          <a:ln w="28575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678283" y="2699020"/>
            <a:ext cx="2459918" cy="1467853"/>
          </a:xfrm>
          <a:prstGeom prst="line">
            <a:avLst/>
          </a:prstGeom>
          <a:ln w="28575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792582" y="2813320"/>
            <a:ext cx="1474620" cy="1353553"/>
          </a:xfrm>
          <a:prstGeom prst="line">
            <a:avLst/>
          </a:prstGeom>
          <a:ln w="28575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678284" y="2686990"/>
            <a:ext cx="216566" cy="1479883"/>
          </a:xfrm>
          <a:prstGeom prst="line">
            <a:avLst/>
          </a:prstGeom>
          <a:ln w="28575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 rot="10800000" flipV="1">
            <a:off x="5958210" y="1386494"/>
            <a:ext cx="3099527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Factor</a:t>
            </a:r>
            <a:r>
              <a:rPr lang="pt-BR" sz="2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pt-BR" sz="8625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f</a:t>
            </a:r>
            <a:r>
              <a:rPr lang="pt-BR" sz="2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 especifico</a:t>
            </a:r>
          </a:p>
        </p:txBody>
      </p:sp>
      <p:sp>
        <p:nvSpPr>
          <p:cNvPr id="16" name="CaixaDeTexto 15"/>
          <p:cNvSpPr txBox="1"/>
          <p:nvPr/>
        </p:nvSpPr>
        <p:spPr>
          <a:xfrm rot="10800000" flipV="1">
            <a:off x="6002258" y="2599699"/>
            <a:ext cx="3099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Contribui diretamente para entropia...</a:t>
            </a:r>
          </a:p>
          <a:p>
            <a:endParaRPr lang="pt-BR" sz="24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/>
              <p:cNvSpPr txBox="1"/>
              <p:nvPr/>
            </p:nvSpPr>
            <p:spPr>
              <a:xfrm rot="10800000" flipV="1">
                <a:off x="3071381" y="2030990"/>
                <a:ext cx="2451114" cy="793872"/>
              </a:xfrm>
              <a:prstGeom prst="rect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𝒅𝒒</m:t>
                          </m:r>
                        </m:num>
                        <m:den>
                          <m:r>
                            <a:rPr lang="pt-BR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𝒇𝒒</m:t>
                      </m:r>
                    </m:oMath>
                  </m:oMathPara>
                </a14:m>
                <a:endParaRPr lang="pt-BR" sz="2400" b="1" dirty="0">
                  <a:solidFill>
                    <a:schemeClr val="bg1"/>
                  </a:solidFill>
                  <a:latin typeface="Baskerville Old Face" panose="02020602080505020303" pitchFamily="18" charset="0"/>
                </a:endParaRPr>
              </a:p>
            </p:txBody>
          </p:sp>
        </mc:Choice>
        <mc:Fallback xmlns="">
          <p:sp>
            <p:nvSpPr>
              <p:cNvPr id="19" name="CaixaDe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3071381" y="2030990"/>
                <a:ext cx="2451114" cy="7938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/>
              <p:cNvSpPr txBox="1"/>
              <p:nvPr/>
            </p:nvSpPr>
            <p:spPr>
              <a:xfrm rot="10800000" flipV="1">
                <a:off x="3071381" y="1167202"/>
                <a:ext cx="2451114" cy="461665"/>
              </a:xfrm>
              <a:prstGeom prst="rect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𝒎𝒙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pt-BR" sz="2400" b="1" dirty="0">
                  <a:solidFill>
                    <a:schemeClr val="bg1"/>
                  </a:solidFill>
                  <a:latin typeface="Baskerville Old Face" panose="02020602080505020303" pitchFamily="18" charset="0"/>
                </a:endParaRPr>
              </a:p>
            </p:txBody>
          </p:sp>
        </mc:Choice>
        <mc:Fallback xmlns="">
          <p:sp>
            <p:nvSpPr>
              <p:cNvPr id="20" name="CaixaDe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3071381" y="1167202"/>
                <a:ext cx="2451114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577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0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 rot="10800000" flipV="1">
            <a:off x="150394" y="1230559"/>
            <a:ext cx="573304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4000" b="0">
                <a:solidFill>
                  <a:schemeClr val="bg1"/>
                </a:solidFill>
                <a:latin typeface="Segoe Print" panose="02000600000000000000" pitchFamily="2" charset="0"/>
              </a:defRPr>
            </a:lvl1pPr>
          </a:lstStyle>
          <a:p>
            <a:r>
              <a:rPr lang="pt-BR" sz="3000" dirty="0"/>
              <a:t>Conclusão...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 rot="10800000" flipV="1">
                <a:off x="5636075" y="2689513"/>
                <a:ext cx="2775965" cy="79387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𝒅𝑸</m:t>
                          </m:r>
                        </m:num>
                        <m:den>
                          <m:r>
                            <a:rPr lang="pt-BR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𝒇𝒒</m:t>
                      </m:r>
                    </m:oMath>
                  </m:oMathPara>
                </a14:m>
                <a:endParaRPr lang="pt-BR" sz="2400" b="1" dirty="0">
                  <a:solidFill>
                    <a:schemeClr val="bg1"/>
                  </a:solidFill>
                  <a:latin typeface="Baskerville Old Face" panose="02020602080505020303" pitchFamily="18" charset="0"/>
                </a:endParaRPr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5636075" y="2689513"/>
                <a:ext cx="2775965" cy="7938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ixaDeTexto 3"/>
          <p:cNvSpPr txBox="1"/>
          <p:nvPr/>
        </p:nvSpPr>
        <p:spPr>
          <a:xfrm rot="10800000" flipV="1">
            <a:off x="150393" y="1952237"/>
            <a:ext cx="8127053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4000" b="0">
                <a:solidFill>
                  <a:schemeClr val="bg1"/>
                </a:solidFill>
                <a:latin typeface="Segoe Print" panose="02000600000000000000" pitchFamily="2" charset="0"/>
              </a:defRPr>
            </a:lvl1pPr>
          </a:lstStyle>
          <a:p>
            <a:r>
              <a:rPr lang="pt-BR" sz="3000" dirty="0"/>
              <a:t>Manter uma relação </a:t>
            </a:r>
            <a:r>
              <a:rPr lang="pt-BR" sz="3000" b="1" dirty="0">
                <a:solidFill>
                  <a:srgbClr val="FFC000"/>
                </a:solidFill>
              </a:rPr>
              <a:t>requer esforço !</a:t>
            </a:r>
            <a:r>
              <a:rPr lang="pt-BR" sz="3000" dirty="0"/>
              <a:t>  </a:t>
            </a:r>
          </a:p>
        </p:txBody>
      </p:sp>
      <p:pic>
        <p:nvPicPr>
          <p:cNvPr id="14338" name="Picture 2" descr="Resultado de imagem para esforç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72" y="2765383"/>
            <a:ext cx="4667244" cy="208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 rot="10800000" flipV="1">
                <a:off x="5636074" y="3775714"/>
                <a:ext cx="2775965" cy="83099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𝑴𝒂𝒏𝒕𝒆𝒓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𝒓𝒆𝒍𝒂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𝒐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400" b="1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𝒇𝒒</m:t>
                      </m:r>
                    </m:oMath>
                  </m:oMathPara>
                </a14:m>
                <a:endParaRPr lang="pt-BR" sz="2400" b="1" dirty="0">
                  <a:solidFill>
                    <a:schemeClr val="bg1"/>
                  </a:solidFill>
                  <a:latin typeface="Baskerville Old Face" panose="02020602080505020303" pitchFamily="18" charset="0"/>
                </a:endParaRPr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5636074" y="3775714"/>
                <a:ext cx="2775965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 rot="10800000" flipV="1">
                <a:off x="6033627" y="4947163"/>
                <a:ext cx="1980859" cy="46166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𝑴𝒓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𝒇𝒒</m:t>
                      </m:r>
                    </m:oMath>
                  </m:oMathPara>
                </a14:m>
                <a:endParaRPr lang="pt-BR" sz="2400" b="1" dirty="0">
                  <a:solidFill>
                    <a:schemeClr val="bg1"/>
                  </a:solidFill>
                  <a:latin typeface="Baskerville Old Face" panose="02020602080505020303" pitchFamily="18" charset="0"/>
                </a:endParaRPr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6033627" y="4947163"/>
                <a:ext cx="1980859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374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Resultado de imagem para dis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503" y="2283118"/>
            <a:ext cx="3643739" cy="225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m para esforç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65" y="2330118"/>
            <a:ext cx="4667244" cy="208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/>
              <p:cNvSpPr txBox="1"/>
              <p:nvPr/>
            </p:nvSpPr>
            <p:spPr>
              <a:xfrm rot="10800000" flipV="1">
                <a:off x="4048415" y="4112414"/>
                <a:ext cx="1980859" cy="461665"/>
              </a:xfrm>
              <a:prstGeom prst="rect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𝑴𝒓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𝒇𝒒</m:t>
                      </m:r>
                    </m:oMath>
                  </m:oMathPara>
                </a14:m>
                <a:endParaRPr lang="pt-BR" sz="2400" b="1" dirty="0">
                  <a:solidFill>
                    <a:schemeClr val="bg1"/>
                  </a:solidFill>
                  <a:latin typeface="Baskerville Old Face" panose="02020602080505020303" pitchFamily="18" charset="0"/>
                </a:endParaRPr>
              </a:p>
            </p:txBody>
          </p:sp>
        </mc:Choice>
        <mc:Fallback xmlns="">
          <p:sp>
            <p:nvSpPr>
              <p:cNvPr id="2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4048415" y="4112414"/>
                <a:ext cx="1980859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 rot="10800000" flipV="1">
                <a:off x="3609472" y="4782122"/>
                <a:ext cx="3007893" cy="553998"/>
              </a:xfrm>
              <a:prstGeom prst="rect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𝑮</m:t>
                      </m:r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pt-BR" sz="3000" b="1" dirty="0">
                  <a:solidFill>
                    <a:schemeClr val="bg1"/>
                  </a:solidFill>
                  <a:latin typeface="Baskerville Old Face" panose="02020602080505020303" pitchFamily="18" charset="0"/>
                </a:endParaRPr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3609472" y="4782122"/>
                <a:ext cx="300789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ixaDeTexto 6"/>
          <p:cNvSpPr txBox="1"/>
          <p:nvPr/>
        </p:nvSpPr>
        <p:spPr>
          <a:xfrm rot="10800000" flipV="1">
            <a:off x="216965" y="1009313"/>
            <a:ext cx="628650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/>
                </a:solidFill>
                <a:latin typeface="Segoe Print" panose="02000600000000000000" pitchFamily="2" charset="0"/>
              </a:rPr>
              <a:t>Manter uma relação é um equilíbrio</a:t>
            </a:r>
            <a:r>
              <a:rPr lang="pt-BR" sz="33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.... </a:t>
            </a:r>
          </a:p>
        </p:txBody>
      </p:sp>
    </p:spTree>
    <p:extLst>
      <p:ext uri="{BB962C8B-B14F-4D97-AF65-F5344CB8AC3E}">
        <p14:creationId xmlns:p14="http://schemas.microsoft.com/office/powerpoint/2010/main" val="218188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/>
          <p:cNvSpPr/>
          <p:nvPr/>
        </p:nvSpPr>
        <p:spPr>
          <a:xfrm>
            <a:off x="421101" y="2442376"/>
            <a:ext cx="405000" cy="405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  <p:sp>
        <p:nvSpPr>
          <p:cNvPr id="3" name="Seta: para Cima 2"/>
          <p:cNvSpPr/>
          <p:nvPr/>
        </p:nvSpPr>
        <p:spPr>
          <a:xfrm>
            <a:off x="469232" y="1964159"/>
            <a:ext cx="312821" cy="2959769"/>
          </a:xfrm>
          <a:prstGeom prst="upArrow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" name="Seta: para a Direita Listrada 3"/>
          <p:cNvSpPr/>
          <p:nvPr/>
        </p:nvSpPr>
        <p:spPr>
          <a:xfrm>
            <a:off x="806116" y="4087732"/>
            <a:ext cx="4716380" cy="240632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" name="CaixaDeTexto 4"/>
          <p:cNvSpPr txBox="1"/>
          <p:nvPr/>
        </p:nvSpPr>
        <p:spPr>
          <a:xfrm rot="10800000" flipV="1">
            <a:off x="806117" y="2134536"/>
            <a:ext cx="1371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Inicio</a:t>
            </a:r>
          </a:p>
        </p:txBody>
      </p:sp>
      <p:sp>
        <p:nvSpPr>
          <p:cNvPr id="6" name="CaixaDeTexto 5"/>
          <p:cNvSpPr txBox="1"/>
          <p:nvPr/>
        </p:nvSpPr>
        <p:spPr>
          <a:xfrm rot="10800000" flipV="1">
            <a:off x="5299911" y="4381472"/>
            <a:ext cx="21235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Tempo ...</a:t>
            </a:r>
          </a:p>
        </p:txBody>
      </p:sp>
      <p:sp>
        <p:nvSpPr>
          <p:cNvPr id="7" name="CaixaDeTexto 6"/>
          <p:cNvSpPr txBox="1"/>
          <p:nvPr/>
        </p:nvSpPr>
        <p:spPr>
          <a:xfrm rot="10800000" flipV="1">
            <a:off x="70146" y="3167045"/>
            <a:ext cx="553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q</a:t>
            </a:r>
          </a:p>
        </p:txBody>
      </p:sp>
      <p:sp>
        <p:nvSpPr>
          <p:cNvPr id="14" name="Forma Livre: Forma 13"/>
          <p:cNvSpPr/>
          <p:nvPr/>
        </p:nvSpPr>
        <p:spPr>
          <a:xfrm>
            <a:off x="782053" y="2676992"/>
            <a:ext cx="4150916" cy="1143000"/>
          </a:xfrm>
          <a:custGeom>
            <a:avLst/>
            <a:gdLst>
              <a:gd name="connsiteX0" fmla="*/ 16070 w 5534555"/>
              <a:gd name="connsiteY0" fmla="*/ 0 h 1524000"/>
              <a:gd name="connsiteX1" fmla="*/ 16070 w 5534555"/>
              <a:gd name="connsiteY1" fmla="*/ 128337 h 1524000"/>
              <a:gd name="connsiteX2" fmla="*/ 48155 w 5534555"/>
              <a:gd name="connsiteY2" fmla="*/ 160421 h 1524000"/>
              <a:gd name="connsiteX3" fmla="*/ 112323 w 5534555"/>
              <a:gd name="connsiteY3" fmla="*/ 304800 h 1524000"/>
              <a:gd name="connsiteX4" fmla="*/ 160449 w 5534555"/>
              <a:gd name="connsiteY4" fmla="*/ 336884 h 1524000"/>
              <a:gd name="connsiteX5" fmla="*/ 208576 w 5534555"/>
              <a:gd name="connsiteY5" fmla="*/ 417095 h 1524000"/>
              <a:gd name="connsiteX6" fmla="*/ 256702 w 5534555"/>
              <a:gd name="connsiteY6" fmla="*/ 433137 h 1524000"/>
              <a:gd name="connsiteX7" fmla="*/ 272744 w 5534555"/>
              <a:gd name="connsiteY7" fmla="*/ 481263 h 1524000"/>
              <a:gd name="connsiteX8" fmla="*/ 320870 w 5534555"/>
              <a:gd name="connsiteY8" fmla="*/ 513347 h 1524000"/>
              <a:gd name="connsiteX9" fmla="*/ 352955 w 5534555"/>
              <a:gd name="connsiteY9" fmla="*/ 545432 h 1524000"/>
              <a:gd name="connsiteX10" fmla="*/ 417123 w 5534555"/>
              <a:gd name="connsiteY10" fmla="*/ 625642 h 1524000"/>
              <a:gd name="connsiteX11" fmla="*/ 465249 w 5534555"/>
              <a:gd name="connsiteY11" fmla="*/ 673768 h 1524000"/>
              <a:gd name="connsiteX12" fmla="*/ 561502 w 5534555"/>
              <a:gd name="connsiteY12" fmla="*/ 721895 h 1524000"/>
              <a:gd name="connsiteX13" fmla="*/ 609628 w 5534555"/>
              <a:gd name="connsiteY13" fmla="*/ 753979 h 1524000"/>
              <a:gd name="connsiteX14" fmla="*/ 673797 w 5534555"/>
              <a:gd name="connsiteY14" fmla="*/ 786063 h 1524000"/>
              <a:gd name="connsiteX15" fmla="*/ 818176 w 5534555"/>
              <a:gd name="connsiteY15" fmla="*/ 914400 h 1524000"/>
              <a:gd name="connsiteX16" fmla="*/ 850260 w 5534555"/>
              <a:gd name="connsiteY16" fmla="*/ 962526 h 1524000"/>
              <a:gd name="connsiteX17" fmla="*/ 866302 w 5534555"/>
              <a:gd name="connsiteY17" fmla="*/ 1010653 h 1524000"/>
              <a:gd name="connsiteX18" fmla="*/ 930470 w 5534555"/>
              <a:gd name="connsiteY18" fmla="*/ 1042737 h 1524000"/>
              <a:gd name="connsiteX19" fmla="*/ 962555 w 5534555"/>
              <a:gd name="connsiteY19" fmla="*/ 1074821 h 1524000"/>
              <a:gd name="connsiteX20" fmla="*/ 1090892 w 5534555"/>
              <a:gd name="connsiteY20" fmla="*/ 1122947 h 1524000"/>
              <a:gd name="connsiteX21" fmla="*/ 1203186 w 5534555"/>
              <a:gd name="connsiteY21" fmla="*/ 1187116 h 1524000"/>
              <a:gd name="connsiteX22" fmla="*/ 1299439 w 5534555"/>
              <a:gd name="connsiteY22" fmla="*/ 1219200 h 1524000"/>
              <a:gd name="connsiteX23" fmla="*/ 1395692 w 5534555"/>
              <a:gd name="connsiteY23" fmla="*/ 1283368 h 1524000"/>
              <a:gd name="connsiteX24" fmla="*/ 1491944 w 5534555"/>
              <a:gd name="connsiteY24" fmla="*/ 1315453 h 1524000"/>
              <a:gd name="connsiteX25" fmla="*/ 1540070 w 5534555"/>
              <a:gd name="connsiteY25" fmla="*/ 1331495 h 1524000"/>
              <a:gd name="connsiteX26" fmla="*/ 1604239 w 5534555"/>
              <a:gd name="connsiteY26" fmla="*/ 1347537 h 1524000"/>
              <a:gd name="connsiteX27" fmla="*/ 1684449 w 5534555"/>
              <a:gd name="connsiteY27" fmla="*/ 1363579 h 1524000"/>
              <a:gd name="connsiteX28" fmla="*/ 2422386 w 5534555"/>
              <a:gd name="connsiteY28" fmla="*/ 1395663 h 1524000"/>
              <a:gd name="connsiteX29" fmla="*/ 2646976 w 5534555"/>
              <a:gd name="connsiteY29" fmla="*/ 1427747 h 1524000"/>
              <a:gd name="connsiteX30" fmla="*/ 3064070 w 5534555"/>
              <a:gd name="connsiteY30" fmla="*/ 1411705 h 1524000"/>
              <a:gd name="connsiteX31" fmla="*/ 3128239 w 5534555"/>
              <a:gd name="connsiteY31" fmla="*/ 1395663 h 1524000"/>
              <a:gd name="connsiteX32" fmla="*/ 3673670 w 5534555"/>
              <a:gd name="connsiteY32" fmla="*/ 1427747 h 1524000"/>
              <a:gd name="connsiteX33" fmla="*/ 4138892 w 5534555"/>
              <a:gd name="connsiteY33" fmla="*/ 1459832 h 1524000"/>
              <a:gd name="connsiteX34" fmla="*/ 4299313 w 5534555"/>
              <a:gd name="connsiteY34" fmla="*/ 1475874 h 1524000"/>
              <a:gd name="connsiteX35" fmla="*/ 4475776 w 5534555"/>
              <a:gd name="connsiteY35" fmla="*/ 1507958 h 1524000"/>
              <a:gd name="connsiteX36" fmla="*/ 4523902 w 5534555"/>
              <a:gd name="connsiteY36" fmla="*/ 1524000 h 1524000"/>
              <a:gd name="connsiteX37" fmla="*/ 4636197 w 5534555"/>
              <a:gd name="connsiteY37" fmla="*/ 1507958 h 1524000"/>
              <a:gd name="connsiteX38" fmla="*/ 5309965 w 5534555"/>
              <a:gd name="connsiteY38" fmla="*/ 1491916 h 1524000"/>
              <a:gd name="connsiteX39" fmla="*/ 5406218 w 5534555"/>
              <a:gd name="connsiteY39" fmla="*/ 1459832 h 1524000"/>
              <a:gd name="connsiteX40" fmla="*/ 5454344 w 5534555"/>
              <a:gd name="connsiteY40" fmla="*/ 1443789 h 1524000"/>
              <a:gd name="connsiteX41" fmla="*/ 5502470 w 5534555"/>
              <a:gd name="connsiteY41" fmla="*/ 1427747 h 1524000"/>
              <a:gd name="connsiteX42" fmla="*/ 5534555 w 5534555"/>
              <a:gd name="connsiteY42" fmla="*/ 1411705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534555" h="1524000">
                <a:moveTo>
                  <a:pt x="16070" y="0"/>
                </a:moveTo>
                <a:cubicBezTo>
                  <a:pt x="4666" y="57020"/>
                  <a:pt x="-13527" y="79009"/>
                  <a:pt x="16070" y="128337"/>
                </a:cubicBezTo>
                <a:cubicBezTo>
                  <a:pt x="23852" y="141306"/>
                  <a:pt x="37460" y="149726"/>
                  <a:pt x="48155" y="160421"/>
                </a:cubicBezTo>
                <a:cubicBezTo>
                  <a:pt x="64039" y="208075"/>
                  <a:pt x="74190" y="266667"/>
                  <a:pt x="112323" y="304800"/>
                </a:cubicBezTo>
                <a:cubicBezTo>
                  <a:pt x="125956" y="318433"/>
                  <a:pt x="144407" y="326189"/>
                  <a:pt x="160449" y="336884"/>
                </a:cubicBezTo>
                <a:cubicBezTo>
                  <a:pt x="173068" y="374737"/>
                  <a:pt x="171876" y="395075"/>
                  <a:pt x="208576" y="417095"/>
                </a:cubicBezTo>
                <a:cubicBezTo>
                  <a:pt x="223076" y="425795"/>
                  <a:pt x="240660" y="427790"/>
                  <a:pt x="256702" y="433137"/>
                </a:cubicBezTo>
                <a:cubicBezTo>
                  <a:pt x="262049" y="449179"/>
                  <a:pt x="262181" y="468059"/>
                  <a:pt x="272744" y="481263"/>
                </a:cubicBezTo>
                <a:cubicBezTo>
                  <a:pt x="284788" y="496318"/>
                  <a:pt x="305815" y="501303"/>
                  <a:pt x="320870" y="513347"/>
                </a:cubicBezTo>
                <a:cubicBezTo>
                  <a:pt x="332681" y="522796"/>
                  <a:pt x="342260" y="534737"/>
                  <a:pt x="352955" y="545432"/>
                </a:cubicBezTo>
                <a:cubicBezTo>
                  <a:pt x="379290" y="624437"/>
                  <a:pt x="350143" y="569825"/>
                  <a:pt x="417123" y="625642"/>
                </a:cubicBezTo>
                <a:cubicBezTo>
                  <a:pt x="434551" y="640166"/>
                  <a:pt x="447821" y="659244"/>
                  <a:pt x="465249" y="673768"/>
                </a:cubicBezTo>
                <a:cubicBezTo>
                  <a:pt x="534213" y="731238"/>
                  <a:pt x="489150" y="685719"/>
                  <a:pt x="561502" y="721895"/>
                </a:cubicBezTo>
                <a:cubicBezTo>
                  <a:pt x="578747" y="730517"/>
                  <a:pt x="592888" y="744413"/>
                  <a:pt x="609628" y="753979"/>
                </a:cubicBezTo>
                <a:cubicBezTo>
                  <a:pt x="630391" y="765844"/>
                  <a:pt x="652407" y="775368"/>
                  <a:pt x="673797" y="786063"/>
                </a:cubicBezTo>
                <a:cubicBezTo>
                  <a:pt x="783682" y="895949"/>
                  <a:pt x="732295" y="857147"/>
                  <a:pt x="818176" y="914400"/>
                </a:cubicBezTo>
                <a:cubicBezTo>
                  <a:pt x="828871" y="930442"/>
                  <a:pt x="841638" y="945281"/>
                  <a:pt x="850260" y="962526"/>
                </a:cubicBezTo>
                <a:cubicBezTo>
                  <a:pt x="857822" y="977651"/>
                  <a:pt x="854345" y="998696"/>
                  <a:pt x="866302" y="1010653"/>
                </a:cubicBezTo>
                <a:cubicBezTo>
                  <a:pt x="883212" y="1027563"/>
                  <a:pt x="910572" y="1029472"/>
                  <a:pt x="930470" y="1042737"/>
                </a:cubicBezTo>
                <a:cubicBezTo>
                  <a:pt x="943055" y="1051127"/>
                  <a:pt x="949970" y="1066431"/>
                  <a:pt x="962555" y="1074821"/>
                </a:cubicBezTo>
                <a:cubicBezTo>
                  <a:pt x="1012889" y="1108377"/>
                  <a:pt x="1034459" y="1108839"/>
                  <a:pt x="1090892" y="1122947"/>
                </a:cubicBezTo>
                <a:cubicBezTo>
                  <a:pt x="1134303" y="1151888"/>
                  <a:pt x="1152301" y="1166762"/>
                  <a:pt x="1203186" y="1187116"/>
                </a:cubicBezTo>
                <a:cubicBezTo>
                  <a:pt x="1234587" y="1199676"/>
                  <a:pt x="1271299" y="1200440"/>
                  <a:pt x="1299439" y="1219200"/>
                </a:cubicBezTo>
                <a:cubicBezTo>
                  <a:pt x="1331523" y="1240589"/>
                  <a:pt x="1359110" y="1271174"/>
                  <a:pt x="1395692" y="1283368"/>
                </a:cubicBezTo>
                <a:lnTo>
                  <a:pt x="1491944" y="1315453"/>
                </a:lnTo>
                <a:cubicBezTo>
                  <a:pt x="1507986" y="1320800"/>
                  <a:pt x="1523665" y="1327394"/>
                  <a:pt x="1540070" y="1331495"/>
                </a:cubicBezTo>
                <a:cubicBezTo>
                  <a:pt x="1561460" y="1336842"/>
                  <a:pt x="1582716" y="1342754"/>
                  <a:pt x="1604239" y="1347537"/>
                </a:cubicBezTo>
                <a:cubicBezTo>
                  <a:pt x="1630856" y="1353452"/>
                  <a:pt x="1657230" y="1361978"/>
                  <a:pt x="1684449" y="1363579"/>
                </a:cubicBezTo>
                <a:cubicBezTo>
                  <a:pt x="1930236" y="1378037"/>
                  <a:pt x="2422386" y="1395663"/>
                  <a:pt x="2422386" y="1395663"/>
                </a:cubicBezTo>
                <a:cubicBezTo>
                  <a:pt x="2470280" y="1403645"/>
                  <a:pt x="2606823" y="1427747"/>
                  <a:pt x="2646976" y="1427747"/>
                </a:cubicBezTo>
                <a:cubicBezTo>
                  <a:pt x="2786110" y="1427747"/>
                  <a:pt x="2925039" y="1417052"/>
                  <a:pt x="3064070" y="1411705"/>
                </a:cubicBezTo>
                <a:cubicBezTo>
                  <a:pt x="3085460" y="1406358"/>
                  <a:pt x="3106191" y="1395663"/>
                  <a:pt x="3128239" y="1395663"/>
                </a:cubicBezTo>
                <a:cubicBezTo>
                  <a:pt x="3626366" y="1395663"/>
                  <a:pt x="3395514" y="1399932"/>
                  <a:pt x="3673670" y="1427747"/>
                </a:cubicBezTo>
                <a:cubicBezTo>
                  <a:pt x="3914985" y="1451878"/>
                  <a:pt x="3861207" y="1439262"/>
                  <a:pt x="4138892" y="1459832"/>
                </a:cubicBezTo>
                <a:cubicBezTo>
                  <a:pt x="4192486" y="1463802"/>
                  <a:pt x="4245839" y="1470527"/>
                  <a:pt x="4299313" y="1475874"/>
                </a:cubicBezTo>
                <a:cubicBezTo>
                  <a:pt x="4409683" y="1512664"/>
                  <a:pt x="4276242" y="1471679"/>
                  <a:pt x="4475776" y="1507958"/>
                </a:cubicBezTo>
                <a:cubicBezTo>
                  <a:pt x="4492413" y="1510983"/>
                  <a:pt x="4507860" y="1518653"/>
                  <a:pt x="4523902" y="1524000"/>
                </a:cubicBezTo>
                <a:cubicBezTo>
                  <a:pt x="4561334" y="1518653"/>
                  <a:pt x="4598417" y="1509500"/>
                  <a:pt x="4636197" y="1507958"/>
                </a:cubicBezTo>
                <a:cubicBezTo>
                  <a:pt x="4860663" y="1498796"/>
                  <a:pt x="5085750" y="1505929"/>
                  <a:pt x="5309965" y="1491916"/>
                </a:cubicBezTo>
                <a:cubicBezTo>
                  <a:pt x="5343719" y="1489806"/>
                  <a:pt x="5374134" y="1470527"/>
                  <a:pt x="5406218" y="1459832"/>
                </a:cubicBezTo>
                <a:lnTo>
                  <a:pt x="5454344" y="1443789"/>
                </a:lnTo>
                <a:cubicBezTo>
                  <a:pt x="5470386" y="1438442"/>
                  <a:pt x="5487345" y="1435309"/>
                  <a:pt x="5502470" y="1427747"/>
                </a:cubicBezTo>
                <a:lnTo>
                  <a:pt x="5534555" y="1411705"/>
                </a:lnTo>
              </a:path>
            </a:pathLst>
          </a:custGeom>
          <a:noFill/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b="1" dirty="0"/>
          </a:p>
        </p:txBody>
      </p:sp>
      <p:sp>
        <p:nvSpPr>
          <p:cNvPr id="16" name="Seta: para a Direita Listrada 15"/>
          <p:cNvSpPr/>
          <p:nvPr/>
        </p:nvSpPr>
        <p:spPr>
          <a:xfrm>
            <a:off x="2382253" y="3178586"/>
            <a:ext cx="2695073" cy="53091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" name="CaixaDeTexto 16"/>
          <p:cNvSpPr txBox="1"/>
          <p:nvPr/>
        </p:nvSpPr>
        <p:spPr>
          <a:xfrm rot="10800000" flipV="1">
            <a:off x="2308023" y="2762084"/>
            <a:ext cx="2476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Equilíbrio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 rot="10800000" flipV="1">
                <a:off x="5985501" y="2577129"/>
                <a:ext cx="1980859" cy="461665"/>
              </a:xfrm>
              <a:prstGeom prst="rect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𝑴𝒓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𝒇𝒒</m:t>
                      </m:r>
                    </m:oMath>
                  </m:oMathPara>
                </a14:m>
                <a:endParaRPr lang="pt-BR" sz="2400" b="1" dirty="0">
                  <a:solidFill>
                    <a:schemeClr val="bg1"/>
                  </a:solidFill>
                  <a:latin typeface="Baskerville Old Face" panose="02020602080505020303" pitchFamily="18" charset="0"/>
                </a:endParaRPr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5985501" y="2577129"/>
                <a:ext cx="1980859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/>
              <p:cNvSpPr txBox="1"/>
              <p:nvPr/>
            </p:nvSpPr>
            <p:spPr>
              <a:xfrm rot="10800000" flipV="1">
                <a:off x="5546558" y="3246837"/>
                <a:ext cx="3007893" cy="553998"/>
              </a:xfrm>
              <a:prstGeom prst="rect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𝑮</m:t>
                      </m:r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pt-BR" sz="3000" b="1" dirty="0">
                  <a:solidFill>
                    <a:schemeClr val="bg1"/>
                  </a:solidFill>
                  <a:latin typeface="Baskerville Old Face" panose="02020602080505020303" pitchFamily="18" charset="0"/>
                </a:endParaRPr>
              </a:p>
            </p:txBody>
          </p:sp>
        </mc:Choice>
        <mc:Fallback xmlns="">
          <p:sp>
            <p:nvSpPr>
              <p:cNvPr id="19" name="CaixaDe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5546558" y="3246837"/>
                <a:ext cx="3007893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ixaDeTexto 12"/>
          <p:cNvSpPr txBox="1"/>
          <p:nvPr/>
        </p:nvSpPr>
        <p:spPr>
          <a:xfrm rot="10800000" flipV="1">
            <a:off x="469233" y="1095487"/>
            <a:ext cx="8127053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4000" b="0">
                <a:solidFill>
                  <a:schemeClr val="bg1"/>
                </a:solidFill>
                <a:latin typeface="Segoe Print" panose="02000600000000000000" pitchFamily="2" charset="0"/>
              </a:defRPr>
            </a:lvl1pPr>
          </a:lstStyle>
          <a:p>
            <a:r>
              <a:rPr lang="pt-BR" sz="3600" b="1" dirty="0"/>
              <a:t>Procurar o equilíbrio...</a:t>
            </a:r>
          </a:p>
        </p:txBody>
      </p:sp>
    </p:spTree>
    <p:extLst>
      <p:ext uri="{BB962C8B-B14F-4D97-AF65-F5344CB8AC3E}">
        <p14:creationId xmlns:p14="http://schemas.microsoft.com/office/powerpoint/2010/main" val="34557264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0625" t="9122" r="22434" b="12457"/>
          <a:stretch/>
        </p:blipFill>
        <p:spPr>
          <a:xfrm>
            <a:off x="324853" y="1335506"/>
            <a:ext cx="5206666" cy="403358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 rot="10800000" flipV="1">
            <a:off x="5675897" y="2292493"/>
            <a:ext cx="376287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4000" b="0">
                <a:solidFill>
                  <a:schemeClr val="bg1"/>
                </a:solidFill>
                <a:latin typeface="Segoe Print" panose="02000600000000000000" pitchFamily="2" charset="0"/>
              </a:defRPr>
            </a:lvl1pPr>
          </a:lstStyle>
          <a:p>
            <a:r>
              <a:rPr lang="pt-BR" sz="2700" b="1" dirty="0"/>
              <a:t>Para quem tiver interesse... </a:t>
            </a:r>
          </a:p>
        </p:txBody>
      </p:sp>
      <p:sp>
        <p:nvSpPr>
          <p:cNvPr id="4" name="Retângulo 3"/>
          <p:cNvSpPr/>
          <p:nvPr/>
        </p:nvSpPr>
        <p:spPr>
          <a:xfrm>
            <a:off x="2346159" y="2965153"/>
            <a:ext cx="2057399" cy="138994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372745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8EE8AC6-D83C-4F87-8428-87C15B3A8873}"/>
              </a:ext>
            </a:extLst>
          </p:cNvPr>
          <p:cNvSpPr/>
          <p:nvPr/>
        </p:nvSpPr>
        <p:spPr>
          <a:xfrm>
            <a:off x="251520" y="806743"/>
            <a:ext cx="8892480" cy="5244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1 -  Uma amostra de 182 g de ouro a certa temperatura foi adicionada a 22,1 g de h20. A temperatura inicial da H20 era 25,0 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ºC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Se a Capacidade calorifica especifica do ouro é de 0,128 J/g K, qual era a temperatura inicial da segunda amostra de ouro.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2 - Um pedaço de chumbo com massa 27,3 g foi aquecido a 98,90 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ºC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 seguida, colocado em 15,0 g de água a 22,50ºC. A temperatura final foi de 26,32 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ºC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Calcule a capacidade calorifica do chumbo a partir desses dados.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3 - Determine a massa mínima de gelo que deve adicionar a uma lata de refrigerante de (330 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mL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Assuma] que a densidade e a capacidade calorifica do refrigerantes são iguais as da agua: 1,00g/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mL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4,184 J/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g.K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4 - O ponto de congelamento do mercúrio é de -38,8ºC. Qual a quantidade de energia que é liberada para a vizinhança quando 1,00 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mL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são solidificados. A temperatura inicial do mercúrio é de 23 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ºC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Admita que a densidade do mercúrio é igual a 13,6 g/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mL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que a sua capacidade calorifica especifica é igual a 0,140J/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g.K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e o seu calor de fusão é de 11,4 J/g.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5 -  o etanol entra em ebulição a78,29 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ºC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Qual a quantidade de energia necessária para elevar a temperatura de 1Kg de etanol de 20ºC até ao seu ponto de ebulição? A capacidade calorifica especifica do etanol é de 2,44 J/g K e a sua entalpia de vaporização é de 8,55 J/g.</a:t>
            </a:r>
          </a:p>
        </p:txBody>
      </p:sp>
    </p:spTree>
    <p:extLst>
      <p:ext uri="{BB962C8B-B14F-4D97-AF65-F5344CB8AC3E}">
        <p14:creationId xmlns:p14="http://schemas.microsoft.com/office/powerpoint/2010/main" val="86852481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9ADDF25-EA70-4B04-A857-75018F44610A}"/>
              </a:ext>
            </a:extLst>
          </p:cNvPr>
          <p:cNvSpPr/>
          <p:nvPr/>
        </p:nvSpPr>
        <p:spPr>
          <a:xfrm>
            <a:off x="395536" y="620688"/>
            <a:ext cx="8352928" cy="5244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– Você determina que 187 J de energia na forma de calor são necessários para elevar a temperatura de 93,45 g da prata de 18,5 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ºC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27º. Qual a capacidade calorifica especifica da prata?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8 - Você adiciona 100 g de agua a 60 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ºC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100 g de gelo a 0ºC. Parte do gelo funde e esfria a agua a 0ºC. Quando a mistura de gelo atinge o equilíbrio térmico a 0ºC, quanto gelo fundiu? 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fusão</a:t>
            </a:r>
            <a:r>
              <a:rPr lang="pt-BR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(H2O) 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333J/g.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9 -  o elemento boro na forma de fibras finas pode ser produzido reduzindo-se um haleto de boro com H</a:t>
            </a:r>
            <a:r>
              <a:rPr lang="pt-BR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pt-BR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BCl</a:t>
            </a:r>
            <a:r>
              <a:rPr lang="pt-BR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(g) + 3/2 H</a:t>
            </a:r>
            <a:r>
              <a:rPr lang="pt-BR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(g) 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B(s) + 3HCl(g)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Calcule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25º para essa reação.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reação é prevista para ser produto favorecida no equilíbrio a 25ºC?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sim ela conduzida por entalpia ou por entropia?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BCl</a:t>
            </a:r>
            <a:r>
              <a:rPr lang="pt-BR" b="1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-402,96 KJ/mol 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290 J/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K.mol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=-387,95 KJ/mol a 298K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pt-BR" b="1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0 KJ/mol 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130 J/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K.mol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=0 KJ/mol a 298K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pt-BR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HCl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=-92,31 KJ/mol 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=186,2 J/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K.mol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-95,09 KJ/mol a 298K</a:t>
            </a: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=0 KJ/mol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5,90 J/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K.mol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∆</a:t>
            </a:r>
            <a:r>
              <a:rPr lang="pt-BR" baseline="-25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pt-B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Gº</a:t>
            </a: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=0 KJ/mol a 298K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0273386-2210-4D5F-AFDC-FDC575716580}"/>
              </a:ext>
            </a:extLst>
          </p:cNvPr>
          <p:cNvSpPr/>
          <p:nvPr/>
        </p:nvSpPr>
        <p:spPr>
          <a:xfrm>
            <a:off x="2286000" y="-218152"/>
            <a:ext cx="4572000" cy="72943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In the summer of 2013</a:t>
            </a:r>
          </a:p>
          <a:p>
            <a:pPr algn="ctr"/>
            <a:r>
              <a:rPr lang="en-US" dirty="0" err="1">
                <a:latin typeface="Arial" panose="020B0604020202020204" pitchFamily="34" charset="0"/>
              </a:rPr>
              <a:t>Maite</a:t>
            </a:r>
            <a:endParaRPr lang="en-US" dirty="0">
              <a:latin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</a:rPr>
              <a:t>successfully completed the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Science Without Borders 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program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,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that 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involved her undertaking the same taught and research program as our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popular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MSc </a:t>
            </a:r>
            <a:r>
              <a:rPr lang="en-US" dirty="0" err="1">
                <a:latin typeface="Arial" panose="020B0604020202020204" pitchFamily="34" charset="0"/>
              </a:rPr>
              <a:t>progr</a:t>
            </a:r>
            <a:endParaRPr lang="en-US" dirty="0">
              <a:latin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</a:rPr>
              <a:t>am. On 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this course </a:t>
            </a:r>
            <a:r>
              <a:rPr lang="en-US" dirty="0" err="1">
                <a:latin typeface="Arial" panose="020B0604020202020204" pitchFamily="34" charset="0"/>
              </a:rPr>
              <a:t>Maite</a:t>
            </a:r>
            <a:r>
              <a:rPr lang="en-US" dirty="0">
                <a:latin typeface="Arial" panose="020B0604020202020204" pitchFamily="34" charset="0"/>
              </a:rPr>
              <a:t> achieved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a final mark 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of 71.1%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(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equivalent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to a 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Distinction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)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, and ask such she was 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one of the highest students in her year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(5</a:t>
            </a:r>
          </a:p>
          <a:p>
            <a:pPr algn="ctr"/>
            <a:r>
              <a:rPr lang="en-US" dirty="0" err="1">
                <a:latin typeface="Arial" panose="020B0604020202020204" pitchFamily="34" charset="0"/>
              </a:rPr>
              <a:t>th</a:t>
            </a:r>
            <a:endParaRPr lang="en-US" dirty="0">
              <a:latin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</a:rPr>
              <a:t>out of 24 students)</a:t>
            </a:r>
          </a:p>
          <a:p>
            <a:pPr algn="ctr"/>
            <a:r>
              <a:rPr lang="en-US" dirty="0">
                <a:latin typeface="Arial" panose="020B0604020202020204" pitchFamily="34" charset="0"/>
              </a:rPr>
              <a:t>.</a:t>
            </a:r>
            <a:endParaRPr lang="en-US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63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18794</TotalTime>
  <Words>4417</Words>
  <Application>Microsoft Office PowerPoint</Application>
  <PresentationFormat>Apresentação na tela (4:3)</PresentationFormat>
  <Paragraphs>661</Paragraphs>
  <Slides>106</Slides>
  <Notes>6</Notes>
  <HiddenSlides>0</HiddenSlides>
  <MMClips>1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106</vt:i4>
      </vt:variant>
    </vt:vector>
  </HeadingPairs>
  <TitlesOfParts>
    <vt:vector size="118" baseType="lpstr">
      <vt:lpstr>Arial</vt:lpstr>
      <vt:lpstr>Baskerville Old Face</vt:lpstr>
      <vt:lpstr>Calibri</vt:lpstr>
      <vt:lpstr>Cambria Math</vt:lpstr>
      <vt:lpstr>Helvetica</vt:lpstr>
      <vt:lpstr>Impact</vt:lpstr>
      <vt:lpstr>Segoe Print</vt:lpstr>
      <vt:lpstr>Symbol</vt:lpstr>
      <vt:lpstr>Tahoma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 Vidinha</dc:creator>
  <cp:lastModifiedBy>Pedro Vidinha</cp:lastModifiedBy>
  <cp:revision>75</cp:revision>
  <dcterms:created xsi:type="dcterms:W3CDTF">2016-05-23T14:37:24Z</dcterms:created>
  <dcterms:modified xsi:type="dcterms:W3CDTF">2017-06-22T00:05:26Z</dcterms:modified>
</cp:coreProperties>
</file>