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59" r:id="rId4"/>
    <p:sldId id="258" r:id="rId5"/>
    <p:sldId id="266" r:id="rId6"/>
    <p:sldId id="265" r:id="rId7"/>
    <p:sldId id="275" r:id="rId8"/>
    <p:sldId id="269" r:id="rId9"/>
    <p:sldId id="270" r:id="rId10"/>
    <p:sldId id="271" r:id="rId11"/>
    <p:sldId id="272" r:id="rId12"/>
    <p:sldId id="273" r:id="rId13"/>
    <p:sldId id="274" r:id="rId14"/>
    <p:sldId id="267" r:id="rId15"/>
    <p:sldId id="263" r:id="rId16"/>
    <p:sldId id="268" r:id="rId17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52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00D2-FDA0-4339-8F48-0459E3291D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333E-B08D-4DB3-80CD-11EF9B4FA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76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333E-B08D-4DB3-80CD-11EF9B4FAAA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42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849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30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752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00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8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23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20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8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52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20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181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E24F-72DF-4CCD-B160-3D566EDA1C26}" type="datetimeFigureOut">
              <a:rPr lang="pt-PT" smtClean="0"/>
              <a:t>13/03/2017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2126-AFCC-4A90-96B9-4D961F1328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2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roups/1566983953593037/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iplinas.stoa.usp.br/" TargetMode="External"/><Relationship Id="rId2" Type="http://schemas.openxmlformats.org/officeDocument/2006/relationships/hyperlink" Target="https://www.facebook.com/groups/1566983953593037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isciplinas.stoa.usp.b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20062" y="116632"/>
            <a:ext cx="4700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</a:rPr>
              <a:t>Conceitos básicos em química</a:t>
            </a:r>
          </a:p>
        </p:txBody>
      </p:sp>
      <p:pic>
        <p:nvPicPr>
          <p:cNvPr id="1026" name="Picture 2" descr="https://cdn.alison.com/images/crs/85/181/Alison_CoursewareIntro_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5"/>
          <a:stretch/>
        </p:blipFill>
        <p:spPr bwMode="auto">
          <a:xfrm>
            <a:off x="20767" y="-6538"/>
            <a:ext cx="4079285" cy="68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72462" y="2764010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</a:rPr>
              <a:t>Aula de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42370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221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u="sng" dirty="0">
                <a:solidFill>
                  <a:schemeClr val="bg1"/>
                </a:solidFill>
              </a:rPr>
              <a:t>Avaliação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6" y="1052737"/>
            <a:ext cx="1656184" cy="16561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440" y="4790182"/>
            <a:ext cx="808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Grupo facebook – QFL0137 -2017</a:t>
            </a:r>
          </a:p>
          <a:p>
            <a:r>
              <a:rPr lang="pt-PT" dirty="0">
                <a:solidFill>
                  <a:schemeClr val="bg1"/>
                </a:solidFill>
              </a:rPr>
              <a:t>5 videos  sobre um tema cientifico geral </a:t>
            </a:r>
          </a:p>
          <a:p>
            <a:r>
              <a:rPr lang="pt-PT" dirty="0">
                <a:solidFill>
                  <a:schemeClr val="bg1"/>
                </a:solidFill>
              </a:rPr>
              <a:t>Post a comentar o video</a:t>
            </a:r>
          </a:p>
          <a:p>
            <a:r>
              <a:rPr lang="pt-PT" dirty="0">
                <a:solidFill>
                  <a:schemeClr val="bg1"/>
                </a:solidFill>
              </a:rPr>
              <a:t>0,2 pontos por cada video – </a:t>
            </a:r>
            <a:r>
              <a:rPr lang="pt-PT" sz="2000" b="1" dirty="0">
                <a:solidFill>
                  <a:schemeClr val="bg1"/>
                </a:solidFill>
              </a:rPr>
              <a:t>1 ponto  somado </a:t>
            </a:r>
            <a:r>
              <a:rPr lang="pt-PT" dirty="0">
                <a:solidFill>
                  <a:schemeClr val="bg1"/>
                </a:solidFill>
              </a:rPr>
              <a:t>a um das provas (P1,P2 ou Psub)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t="3800" r="19288" b="29533"/>
          <a:stretch/>
        </p:blipFill>
        <p:spPr>
          <a:xfrm>
            <a:off x="2425472" y="1556792"/>
            <a:ext cx="6395000" cy="297119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99792" y="5425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Grupo facebook – QFL0137 -2017</a:t>
            </a:r>
          </a:p>
          <a:p>
            <a:r>
              <a:rPr lang="pt-PT" dirty="0">
                <a:solidFill>
                  <a:schemeClr val="bg1"/>
                </a:solidFill>
                <a:hlinkClick r:id="rId5"/>
              </a:rPr>
              <a:t>https://www.facebook.com/groups/1566983953593037/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4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221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u="sng" dirty="0">
                <a:solidFill>
                  <a:schemeClr val="bg1"/>
                </a:solidFill>
              </a:rPr>
              <a:t>Avaliação</a:t>
            </a:r>
          </a:p>
        </p:txBody>
      </p:sp>
      <p:pic>
        <p:nvPicPr>
          <p:cNvPr id="2050" name="Picture 2" descr="Resultado de imagem para bioh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07695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9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221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u="sng" dirty="0">
                <a:solidFill>
                  <a:schemeClr val="bg1"/>
                </a:solidFill>
              </a:rPr>
              <a:t>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99792" y="751344"/>
            <a:ext cx="63506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Grupo max  - 7 pessoas 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Desenvolver uma ideia do ponto de vista conceptual que poderá ser revolucionaria para a humanidade </a:t>
            </a:r>
            <a:r>
              <a:rPr lang="pt-PT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</a:p>
          <a:p>
            <a:endParaRPr lang="pt-P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pt-PT" dirty="0">
                <a:solidFill>
                  <a:schemeClr val="bg1"/>
                </a:solidFill>
                <a:sym typeface="Wingdings" panose="05000000000000000000" pitchFamily="2" charset="2"/>
              </a:rPr>
              <a:t>Tema livre dentro das temáticas BioHacking e Do-it-yourself</a:t>
            </a:r>
          </a:p>
          <a:p>
            <a:endParaRPr lang="pt-P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pt-PT" dirty="0">
                <a:solidFill>
                  <a:schemeClr val="bg1"/>
                </a:solidFill>
                <a:sym typeface="Wingdings" panose="05000000000000000000" pitchFamily="2" charset="2"/>
              </a:rPr>
              <a:t>1 semestre para fazer – contando a partir de agora </a:t>
            </a:r>
          </a:p>
          <a:p>
            <a:endParaRPr lang="pt-P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pt-PT" dirty="0">
                <a:solidFill>
                  <a:schemeClr val="bg1"/>
                </a:solidFill>
                <a:sym typeface="Wingdings" panose="05000000000000000000" pitchFamily="2" charset="2"/>
              </a:rPr>
              <a:t>Apresentar o projecto de uma forma autoexplicativa em video 5-6 minutos. </a:t>
            </a:r>
            <a:r>
              <a:rPr lang="pt-PT" dirty="0">
                <a:solidFill>
                  <a:schemeClr val="bg1"/>
                </a:solidFill>
              </a:rPr>
              <a:t>  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rgbClr val="FFFF00"/>
                </a:solidFill>
              </a:rPr>
              <a:t>Avaliação</a:t>
            </a:r>
            <a:r>
              <a:rPr lang="pt-PT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10 – 2,25  pontos na média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9,5 – 1.95 pontos na média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9,0 – 1,85 pontos na média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8,5 -1,5  pontos na média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8,0 -1,0  pontos na média 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m para biohacking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6"/>
          <a:stretch/>
        </p:blipFill>
        <p:spPr bwMode="auto">
          <a:xfrm>
            <a:off x="334189" y="947592"/>
            <a:ext cx="2052962" cy="21213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6" name="Picture 4" descr="Resultado de imagem para biohack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5" y="3212976"/>
            <a:ext cx="2084216" cy="1389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tângulo 3"/>
          <p:cNvSpPr/>
          <p:nvPr/>
        </p:nvSpPr>
        <p:spPr>
          <a:xfrm>
            <a:off x="4041174" y="5964912"/>
            <a:ext cx="523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Exemplo https://www.youtube.com/watch?v=mSTYLpcO37Y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/>
          <p:cNvSpPr/>
          <p:nvPr/>
        </p:nvSpPr>
        <p:spPr>
          <a:xfrm>
            <a:off x="593272" y="620688"/>
            <a:ext cx="7992888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04" y="836712"/>
            <a:ext cx="7136382" cy="5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Tcq1uINVN25xZGAiqeWzLakDrZdyzF13Q1IGC4yWzLy_GC-q8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15143"/>
            <a:ext cx="5596050" cy="399718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67745" y="1220559"/>
            <a:ext cx="36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Livros recomendados </a:t>
            </a:r>
          </a:p>
        </p:txBody>
      </p:sp>
    </p:spTree>
    <p:extLst>
      <p:ext uri="{BB962C8B-B14F-4D97-AF65-F5344CB8AC3E}">
        <p14:creationId xmlns:p14="http://schemas.microsoft.com/office/powerpoint/2010/main" val="366199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79512" y="332656"/>
            <a:ext cx="86686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b="1" dirty="0">
                <a:solidFill>
                  <a:schemeClr val="bg1"/>
                </a:solidFill>
              </a:rPr>
              <a:t>1)</a:t>
            </a:r>
            <a:r>
              <a:rPr lang="en-US" sz="2400" dirty="0">
                <a:solidFill>
                  <a:schemeClr val="bg1"/>
                </a:solidFill>
              </a:rPr>
              <a:t>P.W. Atkins, L. Jones, </a:t>
            </a:r>
            <a:r>
              <a:rPr lang="en-US" sz="2400" i="1" dirty="0">
                <a:solidFill>
                  <a:schemeClr val="bg1"/>
                </a:solidFill>
              </a:rPr>
              <a:t>Chemistry: Molecules, Matter and Change</a:t>
            </a:r>
            <a:r>
              <a:rPr lang="en-US" sz="2400" dirty="0">
                <a:solidFill>
                  <a:schemeClr val="bg1"/>
                </a:solidFill>
              </a:rPr>
              <a:t>, 4</a:t>
            </a:r>
            <a:r>
              <a:rPr lang="en-US" sz="2400" baseline="30000" dirty="0">
                <a:solidFill>
                  <a:schemeClr val="bg1"/>
                </a:solidFill>
              </a:rPr>
              <a:t>a.</a:t>
            </a:r>
            <a:r>
              <a:rPr lang="en-US" sz="2400" dirty="0">
                <a:solidFill>
                  <a:schemeClr val="bg1"/>
                </a:solidFill>
              </a:rPr>
              <a:t> ed. e post., W.H. Freeman, New York American Books, New York, 1999.  </a:t>
            </a:r>
          </a:p>
          <a:p>
            <a:pPr hangingPunct="0"/>
            <a:endParaRPr lang="pt-PT" sz="2400" dirty="0">
              <a:solidFill>
                <a:schemeClr val="bg1"/>
              </a:solidFill>
            </a:endParaRPr>
          </a:p>
          <a:p>
            <a:pPr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  <a:r>
              <a:rPr lang="en-US" sz="2400" i="1" dirty="0">
                <a:solidFill>
                  <a:srgbClr val="FFFF00"/>
                </a:solidFill>
              </a:rPr>
              <a:t>J.C. </a:t>
            </a:r>
            <a:r>
              <a:rPr lang="en-US" sz="2400" i="1" dirty="0" err="1">
                <a:solidFill>
                  <a:srgbClr val="FFFF00"/>
                </a:solidFill>
              </a:rPr>
              <a:t>Kotz</a:t>
            </a:r>
            <a:r>
              <a:rPr lang="en-US" sz="2400" i="1" dirty="0">
                <a:solidFill>
                  <a:srgbClr val="FFFF00"/>
                </a:solidFill>
              </a:rPr>
              <a:t>, P. </a:t>
            </a:r>
            <a:r>
              <a:rPr lang="en-US" sz="2400" i="1" dirty="0" err="1">
                <a:solidFill>
                  <a:srgbClr val="FFFF00"/>
                </a:solidFill>
              </a:rPr>
              <a:t>Treichel</a:t>
            </a:r>
            <a:r>
              <a:rPr lang="en-US" sz="2400" i="1" dirty="0">
                <a:solidFill>
                  <a:srgbClr val="FFFF00"/>
                </a:solidFill>
              </a:rPr>
              <a:t> Jr, Chemistry and Chemical Reactivity, 4a. ed. e </a:t>
            </a:r>
            <a:r>
              <a:rPr lang="en-US" sz="2400" i="1" dirty="0" err="1">
                <a:solidFill>
                  <a:srgbClr val="FFFF00"/>
                </a:solidFill>
              </a:rPr>
              <a:t>posteriores</a:t>
            </a:r>
            <a:r>
              <a:rPr lang="en-US" sz="2400" i="1" dirty="0">
                <a:solidFill>
                  <a:srgbClr val="FFFF00"/>
                </a:solidFill>
              </a:rPr>
              <a:t> , </a:t>
            </a:r>
            <a:r>
              <a:rPr lang="en-US" sz="2400" i="1" dirty="0" err="1">
                <a:solidFill>
                  <a:srgbClr val="FFFF00"/>
                </a:solidFill>
              </a:rPr>
              <a:t>Saunder</a:t>
            </a:r>
            <a:r>
              <a:rPr lang="en-US" sz="2400" i="1" dirty="0">
                <a:solidFill>
                  <a:srgbClr val="FFFF00"/>
                </a:solidFill>
              </a:rPr>
              <a:t> College Pub., N. York, 1999.</a:t>
            </a:r>
          </a:p>
          <a:p>
            <a:pPr hangingPunct="0"/>
            <a:endParaRPr lang="pt-PT" sz="2400" dirty="0">
              <a:solidFill>
                <a:schemeClr val="bg1"/>
              </a:solidFill>
            </a:endParaRPr>
          </a:p>
          <a:p>
            <a:pPr hangingPunct="0"/>
            <a:r>
              <a:rPr lang="pt-BR" sz="2400" b="1" dirty="0">
                <a:solidFill>
                  <a:schemeClr val="bg1"/>
                </a:solidFill>
              </a:rPr>
              <a:t>3) </a:t>
            </a:r>
            <a:r>
              <a:rPr lang="pt-BR" sz="2400" dirty="0">
                <a:solidFill>
                  <a:schemeClr val="bg1"/>
                </a:solidFill>
              </a:rPr>
              <a:t>T. L. Brown, H. E. LeMay, B. E. Bursten, C. J. Murphy, P. Woodward, Chemistry – The Central Science, Pearson Prentice Hall, 11th Ed. 2009 e posteriores.</a:t>
            </a:r>
          </a:p>
          <a:p>
            <a:pPr hangingPunct="0"/>
            <a:endParaRPr lang="pt-PT" sz="2400" dirty="0">
              <a:solidFill>
                <a:schemeClr val="bg1"/>
              </a:solidFill>
            </a:endParaRPr>
          </a:p>
          <a:p>
            <a:pPr hangingPunct="0"/>
            <a:r>
              <a:rPr lang="en-US" sz="2400" b="1" dirty="0">
                <a:solidFill>
                  <a:schemeClr val="bg1"/>
                </a:solidFill>
              </a:rPr>
              <a:t>4)</a:t>
            </a:r>
            <a:r>
              <a:rPr lang="en-US" sz="2400" dirty="0">
                <a:solidFill>
                  <a:schemeClr val="bg1"/>
                </a:solidFill>
              </a:rPr>
              <a:t> J.B. Russell, </a:t>
            </a:r>
            <a:r>
              <a:rPr lang="en-US" sz="2400" i="1" dirty="0" err="1">
                <a:solidFill>
                  <a:schemeClr val="bg1"/>
                </a:solidFill>
              </a:rPr>
              <a:t>Química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Geral</a:t>
            </a:r>
            <a:r>
              <a:rPr lang="en-US" sz="2400" dirty="0">
                <a:solidFill>
                  <a:schemeClr val="bg1"/>
                </a:solidFill>
              </a:rPr>
              <a:t>, Mc </a:t>
            </a:r>
            <a:r>
              <a:rPr lang="en-US" sz="2400" dirty="0" err="1">
                <a:solidFill>
                  <a:schemeClr val="bg1"/>
                </a:solidFill>
              </a:rPr>
              <a:t>Graw</a:t>
            </a:r>
            <a:r>
              <a:rPr lang="en-US" sz="2400" dirty="0">
                <a:solidFill>
                  <a:schemeClr val="bg1"/>
                </a:solidFill>
              </a:rPr>
              <a:t>-Hill, 1982.</a:t>
            </a:r>
          </a:p>
          <a:p>
            <a:pPr hangingPunct="0"/>
            <a:endParaRPr lang="pt-PT" sz="2400" dirty="0">
              <a:solidFill>
                <a:schemeClr val="bg1"/>
              </a:solidFill>
            </a:endParaRPr>
          </a:p>
          <a:p>
            <a:pPr hangingPunct="0"/>
            <a:r>
              <a:rPr lang="en-US" sz="2400" b="1" dirty="0">
                <a:solidFill>
                  <a:schemeClr val="bg1"/>
                </a:solidFill>
              </a:rPr>
              <a:t>5) </a:t>
            </a:r>
            <a:r>
              <a:rPr lang="en-US" sz="2400" dirty="0">
                <a:solidFill>
                  <a:schemeClr val="bg1"/>
                </a:solidFill>
              </a:rPr>
              <a:t>A. Burrows, J. Holman, A. Parsons, G. Pilling e G. Price, </a:t>
            </a:r>
            <a:r>
              <a:rPr lang="en-US" sz="2400" i="1" dirty="0">
                <a:solidFill>
                  <a:schemeClr val="bg1"/>
                </a:solidFill>
              </a:rPr>
              <a:t>Chemistry3 - Introducing inorganic, organic and physical chemistry</a:t>
            </a:r>
            <a:r>
              <a:rPr lang="en-US" sz="2400" dirty="0">
                <a:solidFill>
                  <a:schemeClr val="bg1"/>
                </a:solidFill>
              </a:rPr>
              <a:t>, Oxford University Press, 2009.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6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631662"/>
            <a:ext cx="2374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>
                <a:solidFill>
                  <a:schemeClr val="bg1"/>
                </a:solidFill>
              </a:rPr>
              <a:t>Contactos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8351" y="2317297"/>
            <a:ext cx="9177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</a:rPr>
              <a:t>Bloco 8 – superior sala 865</a:t>
            </a:r>
          </a:p>
          <a:p>
            <a:r>
              <a:rPr lang="pt-PT" sz="3600" dirty="0">
                <a:solidFill>
                  <a:schemeClr val="bg1"/>
                </a:solidFill>
              </a:rPr>
              <a:t>pvidinha@iq.usp.br</a:t>
            </a:r>
          </a:p>
          <a:p>
            <a:r>
              <a:rPr lang="pt-PT" sz="3600" dirty="0" err="1">
                <a:solidFill>
                  <a:schemeClr val="bg1"/>
                </a:solidFill>
              </a:rPr>
              <a:t>Whats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app</a:t>
            </a:r>
            <a:r>
              <a:rPr lang="pt-PT" sz="3600" dirty="0">
                <a:solidFill>
                  <a:schemeClr val="bg1"/>
                </a:solidFill>
              </a:rPr>
              <a:t> - (11)975485345</a:t>
            </a:r>
          </a:p>
          <a:p>
            <a:r>
              <a:rPr lang="pt-PT" sz="3600" dirty="0">
                <a:solidFill>
                  <a:schemeClr val="bg1"/>
                </a:solidFill>
              </a:rPr>
              <a:t>Grupo facebook – QFL0137</a:t>
            </a:r>
          </a:p>
          <a:p>
            <a:r>
              <a:rPr lang="pt-PT" sz="3600" dirty="0">
                <a:solidFill>
                  <a:schemeClr val="bg1"/>
                </a:solidFill>
                <a:hlinkClick r:id="rId2"/>
              </a:rPr>
              <a:t>https://www.facebook.com/groups/1566983953593037/</a:t>
            </a:r>
            <a:endParaRPr lang="pt-PT" sz="3600" dirty="0">
              <a:solidFill>
                <a:schemeClr val="bg1"/>
              </a:solidFill>
            </a:endParaRPr>
          </a:p>
          <a:p>
            <a:r>
              <a:rPr lang="pt-PT" sz="3600" dirty="0">
                <a:solidFill>
                  <a:schemeClr val="bg1"/>
                </a:solidFill>
              </a:rPr>
              <a:t>STOA -</a:t>
            </a:r>
            <a:r>
              <a:rPr lang="pt-PT" sz="3600" dirty="0" err="1">
                <a:solidFill>
                  <a:schemeClr val="bg1"/>
                </a:solidFill>
              </a:rPr>
              <a:t>Moodle</a:t>
            </a:r>
            <a:endParaRPr lang="pt-PT" sz="3600" dirty="0">
              <a:solidFill>
                <a:schemeClr val="bg1"/>
              </a:solidFill>
            </a:endParaRPr>
          </a:p>
          <a:p>
            <a:r>
              <a:rPr lang="pt-PT" sz="3600" dirty="0">
                <a:solidFill>
                  <a:schemeClr val="bg1"/>
                </a:solidFill>
                <a:hlinkClick r:id="rId3"/>
              </a:rPr>
              <a:t>http://disciplinas.stoa.usp.br/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AQDxUQEhAQEhUQEBAVEA8VFQ8QEBcQFRUWFhUVFRUYHSkgGBolHRUWITEhJSkrLi4vFx8zODMtNygtLisBCgoKDg0OGhAQGC0dIB4tLS0tKy0tLS0tLS0tKy0tLS0tLS0tLS0tLS0tLSstLS0rLS0tLS0tLS0tLS0tLS0tK//AABEIAIsBagMBIgACEQEDEQH/xAAcAAACAwEBAQEAAAAAAAAAAAADBgQFBwIBAAj/xABIEAABAwIDBQQHBgIGCQUAAAABAAIDBBEFEiEGEzFBUSJhcYEHFDJCkaGxI1JicsHRgpJDU8Lh8PEWM0RUg6Kys9MVJDR00v/EABkBAAMBAQEAAAAAAAAAAAAAAAABAgMEBf/EACYRAQEAAgIBAwQCAwAAAAAAAAABAhEDMSESQVEEIkJhMnETFIH/2gAMAwEAAhEDEQA/AIK+C+XoXc5XTURq4CK1AdtCM0ITQjMCAI0IzAhsCOwKaBGBHYENgRmBRTEaEVgXLQjNCmqjpoRWhctCK0JKdNCK0LloRWhSb5oRAF4AuwEG+AXYC8C9ukboLoLgFfGQDiUgKEGpqWxgkkCykOgdlvdo8bpH2nwOvqSWsqYWN/4hP0QFDtlt3YmOI+LlnFfXulOYm5Tq/wBFdU43NVB8Jf2Xh9E9V/vNP8Jf2StPSgwScPGUq5sW8VSY7s9VYXK3e5XNkvu5WElhI4tNwC12vA+V9bXmF1TZmW52UZYTJpjloJ70SGpPVcVkJaoIm1WFwsa+ra8bMvd6q2CW6nRNJU6MWkpy948Vo+B0QY0aJY2dw+7gSFoFJDYBVjN1GY7RYLiSAPCJNo1Bwgl2bpddGFZWeFRPHlJB5KO8I209WIpmA6ZwQgNeHC4W+mITwgvCkPCA8JxNR3hR5ApTwgSBVEocgUaQKZIFGkCuEiSBCsjyBCsmAF6FyumpgRqI1DaitQBGorENqMxAFYjsCC1HYpoGYEdgQmIzAopwVgRmhCYEdgU1UEaEVoQ2hdueGi55KVChR6nE4o/acB5pF2p23yOMcWp6pDrMYmlN3PPhfRI2wVO2NOz3gVbUD6mZoeWblp4Z75yOuTiPOyQvRLhLJpJKqQB24LWxNOoEhFy7xAtbx7lrGZK1UiCaU85neTQB8yVBqaaYaxzNP4XtLf8AmBP0VvIFFkSPRZxLaZ9KLTxlhN8ruLHflcND4cUnVnpCkfK1rBYGRgv3FwC0jE6KOoidDI0Oa8eYPJw6ELD5aLJU7s2vHOGk97X2P0QWm+y1rnc1w1yic1Lp23UqGaF7ZSY4V9JFZAZv6Zhejg/+2P8AsyrL8MrTE4a6LV/S8y9HF3VQ/wC1IsekbZAaBS1bZmckCfCQ46JawSsLXAXWn4DhhmAcq1L2N6LUGATgXa0uHRTaOItNnAgjiDoVqGF4SWgAi4Umv2aimGrQDycNCss+L4a48nyVMDlAsnGlNwlkYO+nks7UcnJtwynOUE6LLCXehnrt66DOLKRBAGNsApGWy5cF0SaZWsr9Ms5i3Dx/WG/hZVuzePB7QCUw+lrCzNC1wF8hJ+SyDCKoxS5b810TqM7Gzh9whvVVhtfmYCp7agFGtI2+egPR3IL0RNRpAosgUuRRpFcJFkCFZHkQbKghrpq5XTUwI1FahNRWoAzUZiAxHYgDMR2ILEdiigdiMxBYjsU04MxGYgsR2KauCtSr6QMZNPAQ06u0Cam9eiyP0l4jvJxGD7PFSonGQuJJNyTqVLw+glqHZYmOeR7RHstHVzuAV1sjshJWESSExw34/wBJJ3MB4D8R8r8nXG8Vo8Nh9WiY3OBpAziL+9K/lfqbkqFq7YHFGYZK6GokAZUZbycI2StuAST7pBsTysOV1qRl5g3B4HlZfnqojnqnF7tBfgNGD91Z4NjdZRDJDOSwf0TxvIvIHVo/KQjQ22506E+UFLNDtOZsNkqmtYZqdhM0XaDczdSRzDSLkfDkh4DWVVfDvhLFA0uc3KyMvkuLahzyWjj90oC4xHEBCBpme/SKIe093Qd3U8ksybDxuIkfNLvCc7y3d5d4Tc2uOF0z0mFxxEuGZ73e1K8l8hHS54DuFgpYZdAVMOGzn/bp/wCSl/8AGrSioJm/7VI78zILf8rQvALFToHpBbYfe3bAuOnB3eOngpMzGvFgADysq2qqxEyJzr2Oe9uNje30CG/FmMa2UkhriMvU34afNRauY7K3pCoGz0zGElv24II11yPGo81j2O4FPTdp7bsJ0lbqzuv90+PzT7t1tE6aTdU9wIJX5jpmLwS3QcMvHjxuouB7WxSfY1LWscezcj7J3c4H2T46Kks6pTZy1XYLHshEb/IpW2i2cjbJnpQdTrTi51P9Xz/h+HRTMKwersD6rUgjrFKP0VYpb/Qytc0EIlRUsYLkgLPdnsXq4o8slPUXGgO6k4fBWUUkk780gez7rHAtNutin6T2v5q2N3aNrd6sKOpY9vZIKpI6LrqjNo7G7SWnuRZBteFcOCgU+I2cI5LAngeRViVPQVWNUQmic3qCvzjtLhb6aqc1wtY6eHVfp5wSD6SdnmTQmUAZmDj3LTG78JrP9l8UDhlKZHA8Qs8w/wCyl480+UU+Zg8FtjdxnlFhDUaaoheCq57lwKgp+lCc9Rnr5tQvHOBRoAPQbI8iCmEFdNXK9CYFaitQWorUAZiMxAajMQEhikMUZhUhiihIYjMQGI7FNOJ1JRySC7RoDa5IAv01UtuGy9G/zM/dAm/+PF4y/wDUgsULSq2ilbGbBtyNO2wfqssl2IrJZ3TSMjdd1wzexG/QWvqtGxKiD4yT00WePwWSolJaMjI3Cx4G4PFLXhUqNiO08sAMEYLJG3a9xFiy2hDR1+iq6OjaBvZyTmJIjvd7yebidVY+kMMixOcixOdpt0ORqW463tXcblKKXUkpk0sGtHBg0AH6o7KO4UClqmkhX9JrZXE1zhTvV3u0JZLG6OZn3o3Aj4i9x/enT0fUgbQ2HKaT6NS76qHKXguKPoHODml8UhBc0e013DM2/HvHglliJTyI18I1XQbXUL/6R1+hjlv9F1LtLRjjI7+SX9lnqq2mTQ6XQqa5cGjiTYBTZJmNi3rjlblDrkEGx4acb9yHs5WwSGWdrnFtO3tEte3tOudMwFzYH4hKnETbucRsjaDwOW/g3ilOtxTf1EcTT2IyxjO+1gXef0Xu12KGokvwa24a3x4k95VBhTrTB33A538rSf0XJllvenbhjqTZcrHOMjngm5e438SSvJCJRaQWdykHP8wV1T0ofoRYozsFJ5Lt9Lg2g7HVMja+nicSQJezzsMruHcrCk29rxMQZm2D3C27h4A2+6i7O4Q5lfTm3CX+yUn1sLmSuP43fUo1o9tExnauvEOeKYXtf/Vwn+yu6TbOQQUUkzrumZUZzYN1ZKGjQacEs4BWh7d27mudvaIw09C5vBrKu/nK0p35hT4bRhGLsmaCHDVXBOl1+ctndqpIHDtGy2bBdo454A4Hlr4o7MHa+ryxkg2LdWnmCEwbG42Kyla/3m9l4/EOKzLa7FLkgG6i+jvab1SoLXn7OUgO7nciqs8aGLcnKm2jjzU7x+Eq3bIHAOHAhRMQizxub1BUY9ivzJWOLZnDo4puwKpu0BLO11M6Gre0i1nFS9nqrktcbq6RlPBvlegFy9DrhR3XBWzIUvXonQHFDLkwnCa6+uq4vsvvWUtB2vQvF8EAVqI1CaiNQBmozSgNRmoA7CpEZUZhR4ypoSmFGYVHYUZhUU1yIXSU8eRpdldIHW1IJIIXjKGX+rf8Fa4M5rYG2N73JsCdSeB+SmyTadnQ8iWuIWVrWRXuonllsjuHRI+0raxp3NPSynMQM+WzRfndaM6d7RqQRzs111V1VQ0cc9z+B/7I3T0wfbt+8xOpcDmG9Avyu1jWkfEEKibTlNu3bImV0pjLXZy15tqQ9zRmB6G+vmqqjppH2IZoeaJD2jUUFjwTThcvKxRaPCwALjVW8WHAclpMdItDZU2Oo0UmUNkbpqmHD9lDK2z3tZf3SMz/ADHJezbDvgJeZ27sauIBz25gN4X81Nzx+T9FLGG7NTTvuwBrQdZHaN8BzJ8Exf6DyBzJDIySNrg6UNDs+RupDR717W81IpcRzOsBlYNGMHJvTxV1DjEUbeNgNLHiub/Y3W/+HU/bPNoNonzz7stfG1rrRwkEPvwu5vNx6cvqwYhUspKAU4tvJXZ5rcnadm/cAB5FD2y2xgjZnZu3TWLWOygyNB42fxCzaTGnVDtTYDqeZUcnLbNTprxcM3vKrOWpzc+fBQaqv3EZdzkORvhxcfgLfxL6EKl20hfDVNjceEEL2jukbmPnfTyCz45vJtz3WP8AZjw+ra5uYceYTHhNYyQZTa4WX4biJYVdQ4pu3h4OhXfMnm2NXweBpqIzYaP/AEKXsa2Kne5xbC43JPu9fFS9nMYYZI5C6zQ4ZjxsnWTHaVzS0VDQSCAbOuCRx4J0oyGLY+vjfcU0nxZ+6Ytp8LdJQ08cjS17Y5rtNrjtj+5ONJWQRsOadpu64H2rg0WAsC654gnzUTGslSGuidnytfqAbXuNNfBKdm/PctG5kuQ9Vtey1EyGjaToS25SbjODh8zXtHMfBONdUbulAH3QiY6p7RcJ2cFfK91+y11kSb0dujlDm6gOBt3XUv0TV/2k7D95rh8LfotPJBSt8qnSJQxZIw3oAu3lEcUGQqSZt6V9mmzResMFnx8e9vQrJ8Fkyvsv0PtE0OgeDzaV+eahu7qHD8RWnxU/o50klwiPVfhs9wFPcVvGVCkKDmRJFGLlRPpX2UTfrqrfoq3eKbTkMi9C8XqZO2ojUJqI1AGaUVpQGlGaUAdhR2FRmlGYUqEphR2FRmFHYVFCVCzM4NHEkAeas6unDAO8gBAwFl5bn3Wk+Z0H1KPjEt5Q0e6B8Tr+yzvbSdJAow5lyFnG2MTXTboWudXHu5BaFi+LR08BLj7LPnZZZhzX1L5KuS4BJy+HcnDqHR4IM1jrYpmjiZEzWw7lI2fw8uBe4ae6OZ71MqsJdNIxliS97W36AkAn4KvELt5gmHmoIcSI4ybBx1c62hyjp3pgx2KnoYWuYCXvIDHON7HqBwuqOoqSyqAZoxrgxg4AMb2QB5BF9KUMjqGOojJO4kBeB906X8tFx58uWW3XjxY462l4RiLxKCTo48U27QgyUby3iI3EfBZdsxjDaiG7fbjtmHNP1JiwMJDjwabrDC63K0znVIGB46zLrob2VrijmuiMg1txt1WX4pLkmkyaDeuI8nXTRsHXunZUQPN+EjL9+jh8h8VFx92hUx1h3hN7i+i9w3DnOidIPctfwJA/VHx2EteR0JV/svE12H1X4YS7+XtfotLftKfyUtK0gjxQvSXEfXWk/wC6U3/SUTDp97M1jRoDq7uVv6SaDNK14HCGFp8mj90cM+//AIX1Nnpn9s6YVIEptZCcyxXoXU419s7i5YchOibPWDxBWZ5i03CbMFxHO2xOqvHL2TlDRRYkc4a7g7snz4Jg2TrLSvp3cR2m+Wh+Vj5JIeVbUU0hmZUMaTkAMruDQBo4ucdBoefRXUxa45GIqpzfdfZ7f4uI+IKrcdrPs7KZtDUGUMflIyEXcdBkf7JJOgF26FLO0O8j7L2uabXsRa46jqO9Evge4+weN+r1wa49mbsk/i5LaZqhwAe3zX5kklIdcaEG4Pet32HxoVdG0k9oDK/8wUrN1JVCRt104qlw2bLKWK4cUrNEqdoP9U7wK/PuNi07j+Ir9D4uzNE4dxX582iblncO8qvxKdp2ES6K8a7RK+ESJijdotcL4Rk7kKiPKPIVDkKtIFYdFVZlY1Z0VSXKMlQ5L1eL1Wh6ERqGF21AFaiNKC1FaUAdpRmFRmlHYUguMFwx1QTY5Wttmda+p4ADyUvE8IdBYh2drjYG1jm5Cy+2cq3wMc90bzE4i7xbRw0vbmNdVYVeJmTJI2N+5jla58hA4jTQdBfisrbtck0+w/DZ42l2UXNuzftWC8w2gdO8yE5QH9Lkkf4Cu/XYsmfeMy2vmuP8X7lStxoU0T5pWPbE57nMeADxPAhRuq1CX6RqOU1ENKDcVLiQ4fdbbNfpa4+KvabA42sZEB2WAXHUoeEVL8RnbWmCRkDGvbTPeAHPzEZn2B0b2RbrqVczS65RxTlFiFWVkdM29sx5NCqNmcdmmxOFr2iNmaQ5eZtG8j5gKyxnLDHvCLuOjBx7RS5heSlqGTykvlc8Wa33Wu0PyJT9h7r/AGjo90RKLEPfJY+Dv2IVhSVLJ6V0T9Q+NwIPgV5MBKJaR+kkOZ8bTzaPaynnpYpejrPVg4PuAQcq87ert3ybmvdn2zVT6niQY42ZK50LulyewfiAPNPWKVromPGvAjms22ibmke9uhzFzTzB4hadiFO2pomTjjLCx38zQSll8qni6rLal1yT1JV16O6nLiAZwD4ZWW6nR39hBmwwgeaj4E8U+KQk6AvAP/EaWfUqt7PKai62shtIe8qbsBGZWVVP/W00zQPxFhA+qk7a0RvmHDyXPo9ppWVNwxwzscA6xtextY8FHqmmk47cbf0pNnqTK6Ntu1IWkjoOV024+GzTzRcd2Wt/lY0J4o9kYo8kmUZ2ZS5x5nmsco8bzV08l7iSpmI/KXm3ysuj6fGy21x/UZzKSQvYzh5jeRbmqsrStocOE0e8aOSz2rgLSQt8ppzyozm3XdBUGN6HdeSjmpU0HAKKSseGRjMQ3M7UNGUWv2jw42ThFHPMREykh3NJIWug31o3zgA3c7L27XFxbidbpV9E2JyRibJSyzkmMFzHRNDQMxscxHHu6Jw2bxOZtMMtFPLnkme6RroQHOdI4ni6+nDyV72nTxlTVurJwaWFxdTwCSIzDIGXfbXLrfXS3JVuI0dQ5nqElLG8SiR9KDPZ0Qb7TWSZTe172PLqp8OKTiumeKKcudBADEHQZmgF9nE5rWN/kucbxSdz6Z5oZ2OjqRku6Al2ZjmuY2ztCR100QGRYrRSU8zoZRZ8ZAcOI1AIIPMEEJv9FeK7upMJOkouPzD+76Ks9I875Kxr308lO4wNBY8xuLgHPs8ZCdOWv3VR4LVmGeOQG2V7T5c0Q636ufklY/kTYq/Y+7QUrYhLnpg8cgHK6wiozwtPcFdnhKTUi7SO5YFt5Dkqnd5W+ynRYp6T4bTX6pe1HuV8Kl7SaIX6JLw+Sz020z9FfHU5pLyospUguUaZaoRKo6KpKs6p2iqyVnkqHVerxfLRD1dArlehAFaURpQWlEBQBmlGaVHaURpQGi7OgGkjHItdccvaKkOibvGR5RlZG5zWWGW4LQDbuBPxSLTYvOxoY2Vwa3gOzp8lZ4TjxbIXzOe/sZW2DSRcgnp0WFwvbSZzowtwSITb22nHd+7m6/3Lyvp2ubLCWNcx7GExkAsJcXh2nDXKFxFtBC4XDZfgz/8ASrMfxF7nxGF74946NrtG3IBJ7+pU6tVuTowVMW6pCAOAb9Qqaijvqeal1NQ9zcpcSLC40XNMAB4JyahW7qFitPndoPYGnS/VLhoG7zOSOybyPdo0DncprnPZPeCSegWKba7TOrJTSU99yH5bDjK/hc93QI3qDW62LaCTd1bahljYRvYeRaW2I8CLjzVbtFh7ZY+zq11nxnq08Phw8kZlM/1Cm3jg6SKnjjm5nOxoGvyPmqlmJmH7N3ajJOnNhPEt7uoXn8njKyu/j8yWFHFcKDWm/FMGxFWZcOMXvUr3R/wHtM8rG38K6xmBpFxqCLgjXiqzYv7Gte06Nnjy2PN7TdvnbMp9mlm5t1irr3FglDayMxyQyjmzQ/iY6/6haFi9K0OPmlHaOHewsjAuWykj8uUg/ojG6p2bx8HSLaCIGOVzGvGVhDjqLkA3C0Clx1ssLJY7EXaHDnYm1wshkpc9Gw6Axsa1w6Fot+ijsx6SCHdRuuNLkcAAQf0Sw3N6PPHGyN9jqmuFr2JH6L807W7M1OE1eSUhzJS58E7b5XtvqLe64XFx3hNFDttM+oi5ZXjN0IsR/a+Su/TTVRzYXC4kF7amMs69pjw4fD6Lpwz3dOTk49Tai2bxJskeRx4hVW0mDWJcBoUt4LiBjcNVodLVMqI7HjZdWP3Ry3xWXVENighNWP4VkcSAlmWOxUWaXLsxej3aJtBUv3geY52tbZgzO3jT2LN53zOHmFpGzm0LId5AYKvWWSWBm5eJNy85jdh1FnFwusRe24Tbgm2EpjZHPmc6A3p6pptURnhZ19JGngQePVKCtFgxtorppPV6sh0EDcgheZBlL9XN5A30PcUGs2gZNVxEQVe7pDI+Ubl5cJizKwOb7oALnXKo/wDSycufO1rWvmhiY6QDNlEZcS9rTpc5uBNhZU9btC90Pq0QMUTiTKS7PNK8+06V+l79B4K9FtVbc4uKutdM0EMDWsjvocjbm58S5x81QtKl4kzmoTVNONu2Tqt/h7b6nJbzCudkai8ZYfdcQkj0YV32Loj7rjbzTJs5UZamRnU3W3cQbpnaLI/SiLkFavUP0WT+kp10pPFL3Z3Tus4Jso3dkJPY6zgmqhkuwKeNWawzIExXgehTSLdmiVTtFXEqZUvUDMs8lQ9L1eL1as3y9Xi9QHQKIChBdtQBWlEaUFqI1AHaUZpUZqM1IGTZpge14+6Qfj/ko+JvLaqBnSe3kQbfUIuxx+2cOsR+Tgg7UaV8VurD52Wf5L/EwO5joUPPwHxXlW4iR5H3Wnzsq3C5XOkqSTfLKAO4btiRlL0m7TmJvqkTrPkH2rhxaw8vEpK2Baxs8tQ4X9WiL2t/FwBVRjU731krnOLiZH6nuKPs045phfR1PJcdbWWdvlcng3+jHah8tbNDM65rCXxX4b5gPYt0LNP4QmfHKfI48xxHgsTpJnRzNewlrmSNcxw4hwNwQt2xVxc251NvqLlcvNPd08N1Ss6okaLNdcfdOo8uiiVVde32YD8wyuDjob6Ec7o7vbso8rRvmfnb9Vz7069mGnEsjw17s1mHWwvfTiVNiwljdS0X5ld0I+1HgVYzHQqJdouSmkpgMwFtRwPDuuoP/okcjM7SB95p0s7mFbPOo7xqqqveW3LTYk69/irh2qauoY4QX3YANS4kaeaUsfxt9SQzMSyMktvzda2b4aeZVltTUP3Vsxs6RocOoF3D5gHySqF08ePu5eTPfgSN9imTAsTLSNUsKVROOYLfG6YWNJqMszO+yUcUw8tJ0V1g0hsNUfEmAjgt7NxnPFIT2WKI5mSHefefp4D/ACKlYgwX4Iu7DvVmEXa57A5vIhz2g/UrGxod34eIcOzuFnCJg/idYH6lJ8ietv3ltKwA2DqlocOoySH6gJFkVTpNRq0XaqwFWk3sqrdxSyOG/wBHtXllc3rZOOH1GXEPzBZ7sYf/AHHknHMRXR+S2w/ii9tFrJOzdZTt/Je602uP2Xksn20OpS/GlOyQOKYcOd2Uut9pX9D7Kz4+2mSfnUeeRdBQqhxutrWcDqHKMiSFCus6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data:image/jpeg;base64,/9j/4AAQSkZJRgABAQAAAQABAAD/2wCEAAkGBxAQDxUQEhAQEhUQEBAVEA8VFQ8QEBcQFRUWFhUVFRUYHSkgGBolHRUWITEhJSkrLi4vFx8zODMtNygtLisBCgoKDg0OGhAQGC0dIB4tLS0tKy0tLS0tLS0tKy0tLS0tLS0tLS0tLS0tLSstLS0rLS0tLS0tLS0tLS0tLS0tK//AABEIAIsBagMBIgACEQEDEQH/xAAcAAACAwEBAQEAAAAAAAAAAAADBgQFBwIBAAj/xABIEAABAwIDBQQHBgIGCQUAAAABAAIDBBEFEiEGEzFBUSJhcYEHFDJCkaGxI1JicsHRgpJDU8Lh8PEWM0RUg6Kys9MVJDR00v/EABkBAAMBAQEAAAAAAAAAAAAAAAABAgMEBf/EACYRAQEAAgIBAwQCAwAAAAAAAAABAhEDMSESQVEEIkJhMnETFIH/2gAMAwEAAhEDEQA/AIK+C+XoXc5XTURq4CK1AdtCM0ITQjMCAI0IzAhsCOwKaBGBHYENgRmBRTEaEVgXLQjNCmqjpoRWhctCK0JKdNCK0LloRWhSb5oRAF4AuwEG+AXYC8C9ukboLoLgFfGQDiUgKEGpqWxgkkCykOgdlvdo8bpH2nwOvqSWsqYWN/4hP0QFDtlt3YmOI+LlnFfXulOYm5Tq/wBFdU43NVB8Jf2Xh9E9V/vNP8Jf2StPSgwScPGUq5sW8VSY7s9VYXK3e5XNkvu5WElhI4tNwC12vA+V9bXmF1TZmW52UZYTJpjloJ70SGpPVcVkJaoIm1WFwsa+ra8bMvd6q2CW6nRNJU6MWkpy948Vo+B0QY0aJY2dw+7gSFoFJDYBVjN1GY7RYLiSAPCJNo1Bwgl2bpddGFZWeFRPHlJB5KO8I209WIpmA6ZwQgNeHC4W+mITwgvCkPCA8JxNR3hR5ApTwgSBVEocgUaQKZIFGkCuEiSBCsjyBCsmAF6FyumpgRqI1DaitQBGorENqMxAFYjsCC1HYpoGYEdgQmIzAopwVgRmhCYEdgU1UEaEVoQ2hdueGi55KVChR6nE4o/acB5pF2p23yOMcWp6pDrMYmlN3PPhfRI2wVO2NOz3gVbUD6mZoeWblp4Z75yOuTiPOyQvRLhLJpJKqQB24LWxNOoEhFy7xAtbx7lrGZK1UiCaU85neTQB8yVBqaaYaxzNP4XtLf8AmBP0VvIFFkSPRZxLaZ9KLTxlhN8ruLHflcND4cUnVnpCkfK1rBYGRgv3FwC0jE6KOoidDI0Oa8eYPJw6ELD5aLJU7s2vHOGk97X2P0QWm+y1rnc1w1yic1Lp23UqGaF7ZSY4V9JFZAZv6Zhejg/+2P8AsyrL8MrTE4a6LV/S8y9HF3VQ/wC1IsekbZAaBS1bZmckCfCQ46JawSsLXAXWn4DhhmAcq1L2N6LUGATgXa0uHRTaOItNnAgjiDoVqGF4SWgAi4Umv2aimGrQDycNCss+L4a48nyVMDlAsnGlNwlkYO+nks7UcnJtwynOUE6LLCXehnrt66DOLKRBAGNsApGWy5cF0SaZWsr9Ms5i3Dx/WG/hZVuzePB7QCUw+lrCzNC1wF8hJ+SyDCKoxS5b810TqM7Gzh9whvVVhtfmYCp7agFGtI2+egPR3IL0RNRpAosgUuRRpFcJFkCFZHkQbKghrpq5XTUwI1FahNRWoAzUZiAxHYgDMR2ILEdiigdiMxBYjsU04MxGYgsR2KauCtSr6QMZNPAQ06u0Cam9eiyP0l4jvJxGD7PFSonGQuJJNyTqVLw+glqHZYmOeR7RHstHVzuAV1sjshJWESSExw34/wBJJ3MB4D8R8r8nXG8Vo8Nh9WiY3OBpAziL+9K/lfqbkqFq7YHFGYZK6GokAZUZbycI2StuAST7pBsTysOV1qRl5g3B4HlZfnqojnqnF7tBfgNGD91Z4NjdZRDJDOSwf0TxvIvIHVo/KQjQ22506E+UFLNDtOZsNkqmtYZqdhM0XaDczdSRzDSLkfDkh4DWVVfDvhLFA0uc3KyMvkuLahzyWjj90oC4xHEBCBpme/SKIe093Qd3U8ksybDxuIkfNLvCc7y3d5d4Tc2uOF0z0mFxxEuGZ73e1K8l8hHS54DuFgpYZdAVMOGzn/bp/wCSl/8AGrSioJm/7VI78zILf8rQvALFToHpBbYfe3bAuOnB3eOngpMzGvFgADysq2qqxEyJzr2Oe9uNje30CG/FmMa2UkhriMvU34afNRauY7K3pCoGz0zGElv24II11yPGo81j2O4FPTdp7bsJ0lbqzuv90+PzT7t1tE6aTdU9wIJX5jpmLwS3QcMvHjxuouB7WxSfY1LWscezcj7J3c4H2T46Kks6pTZy1XYLHshEb/IpW2i2cjbJnpQdTrTi51P9Xz/h+HRTMKwersD6rUgjrFKP0VYpb/Qytc0EIlRUsYLkgLPdnsXq4o8slPUXGgO6k4fBWUUkk780gez7rHAtNutin6T2v5q2N3aNrd6sKOpY9vZIKpI6LrqjNo7G7SWnuRZBteFcOCgU+I2cI5LAngeRViVPQVWNUQmic3qCvzjtLhb6aqc1wtY6eHVfp5wSD6SdnmTQmUAZmDj3LTG78JrP9l8UDhlKZHA8Qs8w/wCyl480+UU+Zg8FtjdxnlFhDUaaoheCq57lwKgp+lCc9Rnr5tQvHOBRoAPQbI8iCmEFdNXK9CYFaitQWorUAZiMxAajMQEhikMUZhUhiihIYjMQGI7FNOJ1JRySC7RoDa5IAv01UtuGy9G/zM/dAm/+PF4y/wDUgsULSq2ilbGbBtyNO2wfqssl2IrJZ3TSMjdd1wzexG/QWvqtGxKiD4yT00WePwWSolJaMjI3Cx4G4PFLXhUqNiO08sAMEYLJG3a9xFiy2hDR1+iq6OjaBvZyTmJIjvd7yebidVY+kMMixOcixOdpt0ORqW463tXcblKKXUkpk0sGtHBg0AH6o7KO4UClqmkhX9JrZXE1zhTvV3u0JZLG6OZn3o3Aj4i9x/enT0fUgbQ2HKaT6NS76qHKXguKPoHODml8UhBc0e013DM2/HvHglliJTyI18I1XQbXUL/6R1+hjlv9F1LtLRjjI7+SX9lnqq2mTQ6XQqa5cGjiTYBTZJmNi3rjlblDrkEGx4acb9yHs5WwSGWdrnFtO3tEte3tOudMwFzYH4hKnETbucRsjaDwOW/g3ilOtxTf1EcTT2IyxjO+1gXef0Xu12KGokvwa24a3x4k95VBhTrTB33A538rSf0XJllvenbhjqTZcrHOMjngm5e438SSvJCJRaQWdykHP8wV1T0ofoRYozsFJ5Lt9Lg2g7HVMja+nicSQJezzsMruHcrCk29rxMQZm2D3C27h4A2+6i7O4Q5lfTm3CX+yUn1sLmSuP43fUo1o9tExnauvEOeKYXtf/Vwn+yu6TbOQQUUkzrumZUZzYN1ZKGjQacEs4BWh7d27mudvaIw09C5vBrKu/nK0p35hT4bRhGLsmaCHDVXBOl1+ctndqpIHDtGy2bBdo454A4Hlr4o7MHa+ryxkg2LdWnmCEwbG42Kyla/3m9l4/EOKzLa7FLkgG6i+jvab1SoLXn7OUgO7nciqs8aGLcnKm2jjzU7x+Eq3bIHAOHAhRMQizxub1BUY9ivzJWOLZnDo4puwKpu0BLO11M6Gre0i1nFS9nqrktcbq6RlPBvlegFy9DrhR3XBWzIUvXonQHFDLkwnCa6+uq4vsvvWUtB2vQvF8EAVqI1CaiNQBmozSgNRmoA7CpEZUZhR4ypoSmFGYVHYUZhUU1yIXSU8eRpdldIHW1IJIIXjKGX+rf8Fa4M5rYG2N73JsCdSeB+SmyTadnQ8iWuIWVrWRXuonllsjuHRI+0raxp3NPSynMQM+WzRfndaM6d7RqQRzs111V1VQ0cc9z+B/7I3T0wfbt+8xOpcDmG9Avyu1jWkfEEKibTlNu3bImV0pjLXZy15tqQ9zRmB6G+vmqqjppH2IZoeaJD2jUUFjwTThcvKxRaPCwALjVW8WHAclpMdItDZU2Oo0UmUNkbpqmHD9lDK2z3tZf3SMz/ADHJezbDvgJeZ27sauIBz25gN4X81Nzx+T9FLGG7NTTvuwBrQdZHaN8BzJ8Exf6DyBzJDIySNrg6UNDs+RupDR717W81IpcRzOsBlYNGMHJvTxV1DjEUbeNgNLHiub/Y3W/+HU/bPNoNonzz7stfG1rrRwkEPvwu5vNx6cvqwYhUspKAU4tvJXZ5rcnadm/cAB5FD2y2xgjZnZu3TWLWOygyNB42fxCzaTGnVDtTYDqeZUcnLbNTprxcM3vKrOWpzc+fBQaqv3EZdzkORvhxcfgLfxL6EKl20hfDVNjceEEL2jukbmPnfTyCz45vJtz3WP8AZjw+ra5uYceYTHhNYyQZTa4WX4biJYVdQ4pu3h4OhXfMnm2NXweBpqIzYaP/AEKXsa2Kne5xbC43JPu9fFS9nMYYZI5C6zQ4ZjxsnWTHaVzS0VDQSCAbOuCRx4J0oyGLY+vjfcU0nxZ+6Ytp8LdJQ08cjS17Y5rtNrjtj+5ONJWQRsOadpu64H2rg0WAsC654gnzUTGslSGuidnytfqAbXuNNfBKdm/PctG5kuQ9Vtey1EyGjaToS25SbjODh8zXtHMfBONdUbulAH3QiY6p7RcJ2cFfK91+y11kSb0dujlDm6gOBt3XUv0TV/2k7D95rh8LfotPJBSt8qnSJQxZIw3oAu3lEcUGQqSZt6V9mmzResMFnx8e9vQrJ8Fkyvsv0PtE0OgeDzaV+eahu7qHD8RWnxU/o50klwiPVfhs9wFPcVvGVCkKDmRJFGLlRPpX2UTfrqrfoq3eKbTkMi9C8XqZO2ojUJqI1AGaUVpQGlGaUAdhR2FRmlGYUqEphR2FRmFHYVFCVCzM4NHEkAeas6unDAO8gBAwFl5bn3Wk+Z0H1KPjEt5Q0e6B8Tr+yzvbSdJAow5lyFnG2MTXTboWudXHu5BaFi+LR08BLj7LPnZZZhzX1L5KuS4BJy+HcnDqHR4IM1jrYpmjiZEzWw7lI2fw8uBe4ae6OZ71MqsJdNIxliS97W36AkAn4KvELt5gmHmoIcSI4ybBx1c62hyjp3pgx2KnoYWuYCXvIDHON7HqBwuqOoqSyqAZoxrgxg4AMb2QB5BF9KUMjqGOojJO4kBeB906X8tFx58uWW3XjxY462l4RiLxKCTo48U27QgyUby3iI3EfBZdsxjDaiG7fbjtmHNP1JiwMJDjwabrDC63K0znVIGB46zLrob2VrijmuiMg1txt1WX4pLkmkyaDeuI8nXTRsHXunZUQPN+EjL9+jh8h8VFx92hUx1h3hN7i+i9w3DnOidIPctfwJA/VHx2EteR0JV/svE12H1X4YS7+XtfotLftKfyUtK0gjxQvSXEfXWk/wC6U3/SUTDp97M1jRoDq7uVv6SaDNK14HCGFp8mj90cM+//AIX1Nnpn9s6YVIEptZCcyxXoXU419s7i5YchOibPWDxBWZ5i03CbMFxHO2xOqvHL2TlDRRYkc4a7g7snz4Jg2TrLSvp3cR2m+Wh+Vj5JIeVbUU0hmZUMaTkAMruDQBo4ucdBoefRXUxa45GIqpzfdfZ7f4uI+IKrcdrPs7KZtDUGUMflIyEXcdBkf7JJOgF26FLO0O8j7L2uabXsRa46jqO9Evge4+weN+r1wa49mbsk/i5LaZqhwAe3zX5kklIdcaEG4Pet32HxoVdG0k9oDK/8wUrN1JVCRt104qlw2bLKWK4cUrNEqdoP9U7wK/PuNi07j+Ir9D4uzNE4dxX582iblncO8qvxKdp2ES6K8a7RK+ESJijdotcL4Rk7kKiPKPIVDkKtIFYdFVZlY1Z0VSXKMlQ5L1eL1Wh6ERqGF21AFaiNKC1FaUAdpRmFRmlHYUguMFwx1QTY5Wttmda+p4ADyUvE8IdBYh2drjYG1jm5Cy+2cq3wMc90bzE4i7xbRw0vbmNdVYVeJmTJI2N+5jla58hA4jTQdBfisrbtck0+w/DZ42l2UXNuzftWC8w2gdO8yE5QH9Lkkf4Cu/XYsmfeMy2vmuP8X7lStxoU0T5pWPbE57nMeADxPAhRuq1CX6RqOU1ENKDcVLiQ4fdbbNfpa4+KvabA42sZEB2WAXHUoeEVL8RnbWmCRkDGvbTPeAHPzEZn2B0b2RbrqVczS65RxTlFiFWVkdM29sx5NCqNmcdmmxOFr2iNmaQ5eZtG8j5gKyxnLDHvCLuOjBx7RS5heSlqGTykvlc8Wa33Wu0PyJT9h7r/AGjo90RKLEPfJY+Dv2IVhSVLJ6V0T9Q+NwIPgV5MBKJaR+kkOZ8bTzaPaynnpYpejrPVg4PuAQcq87ert3ybmvdn2zVT6niQY42ZK50LulyewfiAPNPWKVromPGvAjms22ibmke9uhzFzTzB4hadiFO2pomTjjLCx38zQSll8qni6rLal1yT1JV16O6nLiAZwD4ZWW6nR39hBmwwgeaj4E8U+KQk6AvAP/EaWfUqt7PKai62shtIe8qbsBGZWVVP/W00zQPxFhA+qk7a0RvmHDyXPo9ppWVNwxwzscA6xtextY8FHqmmk47cbf0pNnqTK6Ntu1IWkjoOV024+GzTzRcd2Wt/lY0J4o9kYo8kmUZ2ZS5x5nmsco8bzV08l7iSpmI/KXm3ysuj6fGy21x/UZzKSQvYzh5jeRbmqsrStocOE0e8aOSz2rgLSQt8ppzyozm3XdBUGN6HdeSjmpU0HAKKSseGRjMQ3M7UNGUWv2jw42ThFHPMREykh3NJIWug31o3zgA3c7L27XFxbidbpV9E2JyRibJSyzkmMFzHRNDQMxscxHHu6Jw2bxOZtMMtFPLnkme6RroQHOdI4ni6+nDyV72nTxlTVurJwaWFxdTwCSIzDIGXfbXLrfXS3JVuI0dQ5nqElLG8SiR9KDPZ0Qb7TWSZTe172PLqp8OKTiumeKKcudBADEHQZmgF9nE5rWN/kucbxSdz6Z5oZ2OjqRku6Al2ZjmuY2ztCR100QGRYrRSU8zoZRZ8ZAcOI1AIIPMEEJv9FeK7upMJOkouPzD+76Ks9I875Kxr308lO4wNBY8xuLgHPs8ZCdOWv3VR4LVmGeOQG2V7T5c0Q636ufklY/kTYq/Y+7QUrYhLnpg8cgHK6wiozwtPcFdnhKTUi7SO5YFt5Dkqnd5W+ynRYp6T4bTX6pe1HuV8Kl7SaIX6JLw+Sz020z9FfHU5pLyospUguUaZaoRKo6KpKs6p2iqyVnkqHVerxfLRD1dArlehAFaURpQWlEBQBmlGaVHaURpQGi7OgGkjHItdccvaKkOibvGR5RlZG5zWWGW4LQDbuBPxSLTYvOxoY2Vwa3gOzp8lZ4TjxbIXzOe/sZW2DSRcgnp0WFwvbSZzowtwSITb22nHd+7m6/3Lyvp2ubLCWNcx7GExkAsJcXh2nDXKFxFtBC4XDZfgz/8ASrMfxF7nxGF74946NrtG3IBJ7+pU6tVuTowVMW6pCAOAb9Qqaijvqeal1NQ9zcpcSLC40XNMAB4JyahW7qFitPndoPYGnS/VLhoG7zOSOybyPdo0DncprnPZPeCSegWKba7TOrJTSU99yH5bDjK/hc93QI3qDW62LaCTd1bahljYRvYeRaW2I8CLjzVbtFh7ZY+zq11nxnq08Phw8kZlM/1Cm3jg6SKnjjm5nOxoGvyPmqlmJmH7N3ajJOnNhPEt7uoXn8njKyu/j8yWFHFcKDWm/FMGxFWZcOMXvUr3R/wHtM8rG38K6xmBpFxqCLgjXiqzYv7Gte06Nnjy2PN7TdvnbMp9mlm5t1irr3FglDayMxyQyjmzQ/iY6/6haFi9K0OPmlHaOHewsjAuWykj8uUg/ojG6p2bx8HSLaCIGOVzGvGVhDjqLkA3C0Clx1ssLJY7EXaHDnYm1wshkpc9Gw6Axsa1w6Fot+ijsx6SCHdRuuNLkcAAQf0Sw3N6PPHGyN9jqmuFr2JH6L807W7M1OE1eSUhzJS58E7b5XtvqLe64XFx3hNFDttM+oi5ZXjN0IsR/a+Su/TTVRzYXC4kF7amMs69pjw4fD6Lpwz3dOTk49Tai2bxJskeRx4hVW0mDWJcBoUt4LiBjcNVodLVMqI7HjZdWP3Ry3xWXVENighNWP4VkcSAlmWOxUWaXLsxej3aJtBUv3geY52tbZgzO3jT2LN53zOHmFpGzm0LId5AYKvWWSWBm5eJNy85jdh1FnFwusRe24Tbgm2EpjZHPmc6A3p6pptURnhZ19JGngQePVKCtFgxtorppPV6sh0EDcgheZBlL9XN5A30PcUGs2gZNVxEQVe7pDI+Ubl5cJizKwOb7oALnXKo/wDSycufO1rWvmhiY6QDNlEZcS9rTpc5uBNhZU9btC90Pq0QMUTiTKS7PNK8+06V+l79B4K9FtVbc4uKutdM0EMDWsjvocjbm58S5x81QtKl4kzmoTVNONu2Tqt/h7b6nJbzCudkai8ZYfdcQkj0YV32Loj7rjbzTJs5UZamRnU3W3cQbpnaLI/SiLkFavUP0WT+kp10pPFL3Z3Tus4Jso3dkJPY6zgmqhkuwKeNWawzIExXgehTSLdmiVTtFXEqZUvUDMs8lQ9L1eL1as3y9Xi9QHQKIChBdtQBWlEaUFqI1AHaUZpUZqM1IGTZpge14+6Qfj/ko+JvLaqBnSe3kQbfUIuxx+2cOsR+Tgg7UaV8VurD52Wf5L/EwO5joUPPwHxXlW4iR5H3Wnzsq3C5XOkqSTfLKAO4btiRlL0m7TmJvqkTrPkH2rhxaw8vEpK2Baxs8tQ4X9WiL2t/FwBVRjU731krnOLiZH6nuKPs045phfR1PJcdbWWdvlcng3+jHah8tbNDM65rCXxX4b5gPYt0LNP4QmfHKfI48xxHgsTpJnRzNewlrmSNcxw4hwNwQt2xVxc251NvqLlcvNPd08N1Ss6okaLNdcfdOo8uiiVVde32YD8wyuDjob6Ec7o7vbso8rRvmfnb9Vz7069mGnEsjw17s1mHWwvfTiVNiwljdS0X5ld0I+1HgVYzHQqJdouSmkpgMwFtRwPDuuoP/okcjM7SB95p0s7mFbPOo7xqqqveW3LTYk69/irh2qauoY4QX3YANS4kaeaUsfxt9SQzMSyMktvzda2b4aeZVltTUP3Vsxs6RocOoF3D5gHySqF08ePu5eTPfgSN9imTAsTLSNUsKVROOYLfG6YWNJqMszO+yUcUw8tJ0V1g0hsNUfEmAjgt7NxnPFIT2WKI5mSHefefp4D/ACKlYgwX4Iu7DvVmEXa57A5vIhz2g/UrGxod34eIcOzuFnCJg/idYH6lJ8ietv3ltKwA2DqlocOoySH6gJFkVTpNRq0XaqwFWk3sqrdxSyOG/wBHtXllc3rZOOH1GXEPzBZ7sYf/AHHknHMRXR+S2w/ii9tFrJOzdZTt/Je602uP2Xksn20OpS/GlOyQOKYcOd2Uut9pX9D7Kz4+2mSfnUeeRdBQqhxutrWcDqHKMiSFCus6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198" name="Picture 6" descr="http://www.euritmiaperleorganizzazioni.com/eng/img/Conta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7"/>
            <a:ext cx="5072447" cy="195533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8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12160" y="1484784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Calendário </a:t>
            </a:r>
          </a:p>
        </p:txBody>
      </p:sp>
      <p:sp>
        <p:nvSpPr>
          <p:cNvPr id="3" name="AutoShape 2" descr="Resultado de imagem para calend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6" name="Picture 4" descr="http://www.calendariodopis2016.com/wp-content/uploads/2015/06/Calend%C3%A1rio-do-PIS-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" y="0"/>
            <a:ext cx="5353050" cy="333375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4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30959"/>
          <a:stretch/>
        </p:blipFill>
        <p:spPr>
          <a:xfrm>
            <a:off x="29039" y="-126776"/>
            <a:ext cx="4017717" cy="69847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68526"/>
          <a:stretch/>
        </p:blipFill>
        <p:spPr>
          <a:xfrm>
            <a:off x="4716016" y="25091"/>
            <a:ext cx="4398762" cy="34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9144000" cy="31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s.miami.edu/home/geoff/Seminars/CognatesWorkshop/R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3" y="13185"/>
            <a:ext cx="5204866" cy="47971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79713" y="1161618"/>
            <a:ext cx="36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Regras no laboratório </a:t>
            </a:r>
          </a:p>
        </p:txBody>
      </p:sp>
    </p:spTree>
    <p:extLst>
      <p:ext uri="{BB962C8B-B14F-4D97-AF65-F5344CB8AC3E}">
        <p14:creationId xmlns:p14="http://schemas.microsoft.com/office/powerpoint/2010/main" val="142112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260648"/>
            <a:ext cx="872434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sz="2800" b="1" cap="small" dirty="0">
                <a:solidFill>
                  <a:schemeClr val="bg1"/>
                </a:solidFill>
              </a:rPr>
              <a:t>Instruções sobre as Aulas de Laboratório </a:t>
            </a:r>
            <a:endParaRPr lang="pt-PT" sz="2800" b="1" dirty="0">
              <a:solidFill>
                <a:schemeClr val="bg1"/>
              </a:solidFill>
            </a:endParaRP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BR" sz="2000" b="1" dirty="0">
                <a:solidFill>
                  <a:schemeClr val="bg1"/>
                </a:solidFill>
              </a:rPr>
              <a:t>1.</a:t>
            </a:r>
            <a:r>
              <a:rPr lang="pt-BR" sz="2000" dirty="0">
                <a:solidFill>
                  <a:schemeClr val="bg1"/>
                </a:solidFill>
              </a:rPr>
              <a:t> O aluno </a:t>
            </a:r>
            <a:r>
              <a:rPr lang="pt-BR" sz="2000" b="1" dirty="0">
                <a:solidFill>
                  <a:schemeClr val="bg1"/>
                </a:solidFill>
              </a:rPr>
              <a:t>não poderá</a:t>
            </a:r>
            <a:r>
              <a:rPr lang="pt-BR" sz="2000" dirty="0">
                <a:solidFill>
                  <a:schemeClr val="bg1"/>
                </a:solidFill>
              </a:rPr>
              <a:t> entrar no laboratório de bermudas, saia e sandálias.</a:t>
            </a:r>
            <a:endParaRPr lang="pt-PT" sz="2000" dirty="0">
              <a:solidFill>
                <a:schemeClr val="bg1"/>
              </a:solidFill>
            </a:endParaRP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BR" sz="2000" b="1" dirty="0">
                <a:solidFill>
                  <a:schemeClr val="bg1"/>
                </a:solidFill>
              </a:rPr>
              <a:t>2.</a:t>
            </a:r>
            <a:r>
              <a:rPr lang="pt-BR" sz="2000" dirty="0">
                <a:solidFill>
                  <a:schemeClr val="bg1"/>
                </a:solidFill>
              </a:rPr>
              <a:t> O aluno </a:t>
            </a:r>
            <a:r>
              <a:rPr lang="pt-BR" sz="2000" b="1" dirty="0">
                <a:solidFill>
                  <a:schemeClr val="bg1"/>
                </a:solidFill>
              </a:rPr>
              <a:t>deve trazer</a:t>
            </a:r>
            <a:r>
              <a:rPr lang="pt-BR" sz="2000" dirty="0">
                <a:solidFill>
                  <a:schemeClr val="bg1"/>
                </a:solidFill>
              </a:rPr>
              <a:t> e usar sempre no laboratório o </a:t>
            </a:r>
            <a:r>
              <a:rPr lang="pt-BR" sz="2000" b="1" dirty="0">
                <a:solidFill>
                  <a:schemeClr val="bg1"/>
                </a:solidFill>
              </a:rPr>
              <a:t>avental</a:t>
            </a:r>
            <a:r>
              <a:rPr lang="pt-BR" sz="2000" dirty="0">
                <a:solidFill>
                  <a:schemeClr val="bg1"/>
                </a:solidFill>
              </a:rPr>
              <a:t>. Deve também </a:t>
            </a:r>
            <a:r>
              <a:rPr lang="pt-BR" sz="2000" b="1" dirty="0">
                <a:solidFill>
                  <a:schemeClr val="bg1"/>
                </a:solidFill>
              </a:rPr>
              <a:t>obrigatoriamente</a:t>
            </a:r>
            <a:r>
              <a:rPr lang="pt-BR" sz="2000" dirty="0">
                <a:solidFill>
                  <a:schemeClr val="bg1"/>
                </a:solidFill>
              </a:rPr>
              <a:t> usar  </a:t>
            </a:r>
            <a:r>
              <a:rPr lang="pt-BR" sz="2000" b="1" dirty="0">
                <a:solidFill>
                  <a:schemeClr val="bg1"/>
                </a:solidFill>
              </a:rPr>
              <a:t>óculos de segurança</a:t>
            </a:r>
            <a:r>
              <a:rPr lang="pt-BR" sz="2000" dirty="0">
                <a:solidFill>
                  <a:schemeClr val="bg1"/>
                </a:solidFill>
              </a:rPr>
              <a:t>. Não é permitido o uso de lentes de contato no laboratório.</a:t>
            </a:r>
            <a:endParaRPr lang="pt-PT" sz="2000" dirty="0">
              <a:solidFill>
                <a:schemeClr val="bg1"/>
              </a:solidFill>
            </a:endParaRP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BR" sz="2000" b="1" dirty="0">
                <a:solidFill>
                  <a:schemeClr val="bg1"/>
                </a:solidFill>
              </a:rPr>
              <a:t>3.</a:t>
            </a:r>
            <a:r>
              <a:rPr lang="pt-BR" sz="2000" dirty="0">
                <a:solidFill>
                  <a:schemeClr val="bg1"/>
                </a:solidFill>
              </a:rPr>
              <a:t> Será dada uma explicação sobre detalhes de técnica e cuidados a serem tomados, antes de cada experimento. </a:t>
            </a:r>
            <a:endParaRPr lang="pt-PT" sz="2000" dirty="0">
              <a:solidFill>
                <a:schemeClr val="bg1"/>
              </a:solidFill>
            </a:endParaRPr>
          </a:p>
          <a:p>
            <a:pPr hangingPunct="0"/>
            <a:endParaRPr lang="pt-PT" sz="2000" b="1" dirty="0">
              <a:solidFill>
                <a:schemeClr val="bg1"/>
              </a:solidFill>
            </a:endParaRPr>
          </a:p>
          <a:p>
            <a:pPr hangingPunct="0"/>
            <a:r>
              <a:rPr lang="pt-BR" sz="2000" b="1" dirty="0">
                <a:solidFill>
                  <a:schemeClr val="bg1"/>
                </a:solidFill>
              </a:rPr>
              <a:t>4.</a:t>
            </a:r>
            <a:r>
              <a:rPr lang="pt-BR" sz="2000" dirty="0">
                <a:solidFill>
                  <a:schemeClr val="bg1"/>
                </a:solidFill>
              </a:rPr>
              <a:t> A experiência e o respectivo relatório são feitos por </a:t>
            </a:r>
            <a:r>
              <a:rPr lang="pt-BR" sz="2000" b="1" dirty="0">
                <a:solidFill>
                  <a:schemeClr val="bg1"/>
                </a:solidFill>
              </a:rPr>
              <a:t>triplas de alunos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  <a:endParaRPr lang="pt-PT" sz="2000" dirty="0">
              <a:solidFill>
                <a:schemeClr val="bg1"/>
              </a:solidFill>
            </a:endParaRP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BR" sz="2000" b="1" dirty="0">
                <a:solidFill>
                  <a:schemeClr val="bg1"/>
                </a:solidFill>
              </a:rPr>
              <a:t>5.</a:t>
            </a:r>
            <a:r>
              <a:rPr lang="pt-BR" sz="2000" dirty="0">
                <a:solidFill>
                  <a:schemeClr val="bg1"/>
                </a:solidFill>
              </a:rPr>
              <a:t> O </a:t>
            </a:r>
            <a:r>
              <a:rPr lang="pt-BR" sz="2000" b="1" dirty="0">
                <a:solidFill>
                  <a:schemeClr val="bg1"/>
                </a:solidFill>
              </a:rPr>
              <a:t>relatório</a:t>
            </a:r>
            <a:r>
              <a:rPr lang="pt-BR" sz="2000" dirty="0">
                <a:solidFill>
                  <a:schemeClr val="bg1"/>
                </a:solidFill>
              </a:rPr>
              <a:t> deve ser e entregue </a:t>
            </a:r>
            <a:r>
              <a:rPr lang="pt-BR" sz="2000" b="1" dirty="0">
                <a:solidFill>
                  <a:schemeClr val="bg1"/>
                </a:solidFill>
              </a:rPr>
              <a:t>impreterivelmente</a:t>
            </a:r>
            <a:r>
              <a:rPr lang="pt-BR" sz="2000" dirty="0">
                <a:solidFill>
                  <a:schemeClr val="bg1"/>
                </a:solidFill>
              </a:rPr>
              <a:t> na aula prática seguinte à realização do experimento.</a:t>
            </a:r>
            <a:endParaRPr lang="pt-PT" sz="2000" dirty="0">
              <a:solidFill>
                <a:schemeClr val="bg1"/>
              </a:solidFill>
            </a:endParaRP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BR" sz="2000" b="1" cap="small" dirty="0">
                <a:solidFill>
                  <a:schemeClr val="bg1"/>
                </a:solidFill>
              </a:rPr>
              <a:t>Leitura Obrigatória</a:t>
            </a:r>
            <a:endParaRPr lang="pt-PT" sz="2000" dirty="0">
              <a:solidFill>
                <a:schemeClr val="bg1"/>
              </a:solidFill>
            </a:endParaRP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BR" sz="2000" i="1" dirty="0">
                <a:solidFill>
                  <a:schemeClr val="bg1"/>
                </a:solidFill>
              </a:rPr>
              <a:t>Diretrizes de Segurança do IQUSP e aquelas</a:t>
            </a:r>
            <a:r>
              <a:rPr lang="pt-PT" sz="2000" dirty="0">
                <a:solidFill>
                  <a:schemeClr val="bg1"/>
                </a:solidFill>
              </a:rPr>
              <a:t> </a:t>
            </a:r>
            <a:r>
              <a:rPr lang="pt-BR" sz="2000" i="1" dirty="0">
                <a:solidFill>
                  <a:schemeClr val="bg1"/>
                </a:solidFill>
              </a:rPr>
              <a:t>especificadas e disponíveis em </a:t>
            </a:r>
            <a:r>
              <a:rPr lang="pt-BR" sz="2000" i="1" u="sng" dirty="0">
                <a:solidFill>
                  <a:schemeClr val="bg1"/>
                </a:solidFill>
                <a:hlinkClick r:id="rId2"/>
              </a:rPr>
              <a:t>http://disciplinas.stoa.usp.br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260648"/>
            <a:ext cx="87243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sz="2800" b="1" cap="small" dirty="0">
                <a:solidFill>
                  <a:schemeClr val="bg1"/>
                </a:solidFill>
              </a:rPr>
              <a:t>Instruções sobre o relatório </a:t>
            </a:r>
            <a:endParaRPr lang="pt-PT" sz="2800" b="1" dirty="0">
              <a:solidFill>
                <a:schemeClr val="bg1"/>
              </a:solidFill>
            </a:endParaRPr>
          </a:p>
          <a:p>
            <a:pPr hangingPunct="0"/>
            <a:endParaRPr lang="pt-BR" sz="2000" b="1" dirty="0">
              <a:solidFill>
                <a:schemeClr val="bg1"/>
              </a:solidFill>
            </a:endParaRPr>
          </a:p>
          <a:p>
            <a:pPr hangingPunct="0"/>
            <a:r>
              <a:rPr lang="pt-BR" sz="2000" b="1" dirty="0">
                <a:solidFill>
                  <a:srgbClr val="FFFF00"/>
                </a:solidFill>
              </a:rPr>
              <a:t>Resumo (1/2 página) </a:t>
            </a:r>
          </a:p>
          <a:p>
            <a:pPr marL="342900" indent="-342900" hangingPunct="0">
              <a:buFontTx/>
              <a:buChar char="-"/>
            </a:pPr>
            <a:r>
              <a:rPr lang="pt-PT" sz="2000" dirty="0">
                <a:solidFill>
                  <a:schemeClr val="bg1"/>
                </a:solidFill>
              </a:rPr>
              <a:t>Objetivos </a:t>
            </a:r>
          </a:p>
          <a:p>
            <a:pPr marL="342900" indent="-342900" hangingPunct="0">
              <a:buFontTx/>
              <a:buChar char="-"/>
            </a:pPr>
            <a:r>
              <a:rPr lang="pt-PT" sz="2000" dirty="0">
                <a:solidFill>
                  <a:schemeClr val="bg1"/>
                </a:solidFill>
              </a:rPr>
              <a:t>Resumo das técnicas utilizadas</a:t>
            </a:r>
          </a:p>
          <a:p>
            <a:pPr marL="342900" indent="-342900" hangingPunct="0">
              <a:buFontTx/>
              <a:buChar char="-"/>
            </a:pPr>
            <a:r>
              <a:rPr lang="pt-PT" sz="2000" dirty="0">
                <a:solidFill>
                  <a:schemeClr val="bg1"/>
                </a:solidFill>
              </a:rPr>
              <a:t>Conclusões </a:t>
            </a:r>
          </a:p>
          <a:p>
            <a:pPr marL="342900" indent="-342900" hangingPunct="0">
              <a:buFontTx/>
              <a:buChar char="-"/>
            </a:pPr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PT" sz="2000" b="1" dirty="0">
                <a:solidFill>
                  <a:srgbClr val="FFFF00"/>
                </a:solidFill>
              </a:rPr>
              <a:t>Introdução </a:t>
            </a:r>
            <a:r>
              <a:rPr lang="pt-BR" sz="2000" b="1" dirty="0">
                <a:solidFill>
                  <a:srgbClr val="FFFF00"/>
                </a:solidFill>
              </a:rPr>
              <a:t>(1-4 páginas) </a:t>
            </a:r>
          </a:p>
          <a:p>
            <a:pPr hangingPunct="0"/>
            <a:r>
              <a:rPr lang="pt-PT" sz="2000" dirty="0">
                <a:solidFill>
                  <a:schemeClr val="bg1"/>
                </a:solidFill>
              </a:rPr>
              <a:t> </a:t>
            </a:r>
          </a:p>
          <a:p>
            <a:pPr marL="342900" indent="-342900" hangingPunct="0">
              <a:buFontTx/>
              <a:buChar char="-"/>
            </a:pPr>
            <a:r>
              <a:rPr lang="pt-PT" sz="2000" dirty="0">
                <a:solidFill>
                  <a:schemeClr val="bg1"/>
                </a:solidFill>
              </a:rPr>
              <a:t>Geral para o particular </a:t>
            </a:r>
          </a:p>
          <a:p>
            <a:pPr marL="342900" indent="-342900" hangingPunct="0">
              <a:buFontTx/>
              <a:buChar char="-"/>
            </a:pPr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PT" sz="2000" b="1" dirty="0">
                <a:solidFill>
                  <a:srgbClr val="FFFF00"/>
                </a:solidFill>
              </a:rPr>
              <a:t>Tratamento e discussão dos resultados</a:t>
            </a:r>
            <a:r>
              <a:rPr lang="pt-PT" sz="2000" dirty="0">
                <a:solidFill>
                  <a:schemeClr val="bg1"/>
                </a:solidFill>
              </a:rPr>
              <a:t> </a:t>
            </a: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marL="342900" indent="-342900" hangingPunct="0">
              <a:buFontTx/>
              <a:buChar char="-"/>
            </a:pPr>
            <a:r>
              <a:rPr lang="pt-PT" sz="2000" dirty="0">
                <a:solidFill>
                  <a:schemeClr val="bg1"/>
                </a:solidFill>
              </a:rPr>
              <a:t>Apresentam os resultados e discutem os resultados obtidos.</a:t>
            </a:r>
          </a:p>
          <a:p>
            <a:pPr marL="342900" indent="-342900" hangingPunct="0">
              <a:buFontTx/>
              <a:buChar char="-"/>
            </a:pPr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PT" sz="2000" b="1" dirty="0">
                <a:solidFill>
                  <a:srgbClr val="FFFF00"/>
                </a:solidFill>
              </a:rPr>
              <a:t>Conclusão</a:t>
            </a:r>
            <a:r>
              <a:rPr lang="pt-PT" sz="2000" dirty="0">
                <a:solidFill>
                  <a:schemeClr val="bg1"/>
                </a:solidFill>
              </a:rPr>
              <a:t> </a:t>
            </a:r>
          </a:p>
          <a:p>
            <a:pPr hangingPunct="0"/>
            <a:endParaRPr lang="pt-PT" sz="2000" dirty="0">
              <a:solidFill>
                <a:schemeClr val="bg1"/>
              </a:solidFill>
            </a:endParaRPr>
          </a:p>
          <a:p>
            <a:pPr hangingPunct="0"/>
            <a:r>
              <a:rPr lang="pt-PT" sz="2000" b="1" dirty="0">
                <a:solidFill>
                  <a:srgbClr val="FFFF00"/>
                </a:solidFill>
              </a:rPr>
              <a:t>Refererencias  </a:t>
            </a:r>
          </a:p>
        </p:txBody>
      </p:sp>
    </p:spTree>
    <p:extLst>
      <p:ext uri="{BB962C8B-B14F-4D97-AF65-F5344CB8AC3E}">
        <p14:creationId xmlns:p14="http://schemas.microsoft.com/office/powerpoint/2010/main" val="3579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12160" y="1484784"/>
            <a:ext cx="222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Avaliação  </a:t>
            </a:r>
          </a:p>
        </p:txBody>
      </p:sp>
      <p:sp>
        <p:nvSpPr>
          <p:cNvPr id="3" name="AutoShape 2" descr="Resultado de imagem para calend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098" name="Picture 2" descr="http://www.crub.org.br/wp-content/uploads/2015/10/Avalia%C3%A7%C3%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3"/>
            <a:ext cx="5508104" cy="413684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0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899592" y="4460919"/>
            <a:ext cx="604867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hangingPunct="0"/>
            <a:r>
              <a:rPr lang="pt-BR" sz="2400" b="1" dirty="0"/>
              <a:t>Avaliação</a:t>
            </a:r>
            <a:r>
              <a:rPr lang="pt-BR" sz="2400" dirty="0"/>
              <a:t> </a:t>
            </a:r>
            <a:r>
              <a:rPr lang="pt-BR" sz="2400" b="1" dirty="0"/>
              <a:t>substitutiva</a:t>
            </a:r>
            <a:r>
              <a:rPr lang="pt-BR" sz="2400" dirty="0"/>
              <a:t> = peso 2 </a:t>
            </a:r>
            <a:endParaRPr lang="pt-PT" sz="2400" dirty="0"/>
          </a:p>
          <a:p>
            <a:pPr hangingPunct="0"/>
            <a:r>
              <a:rPr lang="pt-BR" sz="2400" b="1" dirty="0"/>
              <a:t>Recuperação: somente se 3,0 </a:t>
            </a:r>
            <a:r>
              <a:rPr lang="pt-BR" sz="2400" b="1" dirty="0">
                <a:sym typeface="Symbol"/>
              </a:rPr>
              <a:t>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A</a:t>
            </a:r>
            <a:r>
              <a:rPr lang="pt-BR" sz="2400" b="1" dirty="0"/>
              <a:t> </a:t>
            </a:r>
            <a:r>
              <a:rPr lang="pt-BR" sz="2400" b="1" dirty="0">
                <a:sym typeface="Symbol"/>
              </a:rPr>
              <a:t></a:t>
            </a:r>
            <a:r>
              <a:rPr lang="pt-BR" sz="2400" b="1" dirty="0"/>
              <a:t> 5,0   </a:t>
            </a:r>
            <a:endParaRPr lang="pt-PT" sz="2400" b="1" dirty="0"/>
          </a:p>
          <a:p>
            <a:pPr hangingPunct="0"/>
            <a:r>
              <a:rPr lang="pt-BR" sz="2400" b="1" dirty="0"/>
              <a:t>Média final  (2ª. Avaliação)</a:t>
            </a:r>
            <a:r>
              <a:rPr lang="pt-BR" sz="2400" dirty="0"/>
              <a:t> =  </a:t>
            </a:r>
            <a:r>
              <a:rPr lang="pt-BR" sz="2400" b="1" dirty="0"/>
              <a:t>(2.REC + </a:t>
            </a:r>
            <a:r>
              <a:rPr lang="pt-BR" sz="2400" b="1" dirty="0">
                <a:solidFill>
                  <a:srgbClr val="FF0000"/>
                </a:solidFill>
              </a:rPr>
              <a:t>A</a:t>
            </a:r>
            <a:r>
              <a:rPr lang="pt-BR" sz="2400" b="1" dirty="0"/>
              <a:t>)/3</a:t>
            </a:r>
            <a:r>
              <a:rPr lang="pt-BR" sz="2400" dirty="0"/>
              <a:t>   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88640"/>
            <a:ext cx="221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u="sng" dirty="0">
                <a:solidFill>
                  <a:schemeClr val="bg1"/>
                </a:solidFill>
              </a:rPr>
              <a:t>Avaliação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899592" y="1124744"/>
            <a:ext cx="604867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hangingPunct="0"/>
            <a:r>
              <a:rPr lang="pt-BR" sz="2400" b="1" dirty="0">
                <a:solidFill>
                  <a:srgbClr val="FF0000"/>
                </a:solidFill>
              </a:rPr>
              <a:t>A</a:t>
            </a:r>
            <a:r>
              <a:rPr lang="pt-BR" sz="2400" b="1" dirty="0">
                <a:solidFill>
                  <a:prstClr val="black"/>
                </a:solidFill>
              </a:rPr>
              <a:t> = </a:t>
            </a:r>
            <a:r>
              <a:rPr lang="pt-BR" sz="2400" b="1" u="sng" dirty="0">
                <a:solidFill>
                  <a:prstClr val="black"/>
                </a:solidFill>
              </a:rPr>
              <a:t>x</a:t>
            </a:r>
            <a:r>
              <a:rPr lang="pt-BR" sz="2400" b="1" u="sng" dirty="0">
                <a:solidFill>
                  <a:srgbClr val="00B0F0"/>
                </a:solidFill>
              </a:rPr>
              <a:t>P</a:t>
            </a:r>
            <a:r>
              <a:rPr lang="pt-BR" sz="2400" b="1" u="sng" dirty="0">
                <a:solidFill>
                  <a:prstClr val="black"/>
                </a:solidFill>
              </a:rPr>
              <a:t>  + y</a:t>
            </a:r>
            <a:r>
              <a:rPr lang="pt-BR" sz="2400" b="1" u="sng" dirty="0">
                <a:solidFill>
                  <a:srgbClr val="00B050"/>
                </a:solidFill>
              </a:rPr>
              <a:t>L</a:t>
            </a:r>
            <a:r>
              <a:rPr lang="pt-BR" sz="2400" b="1" dirty="0">
                <a:solidFill>
                  <a:prstClr val="black"/>
                </a:solidFill>
              </a:rPr>
              <a:t>    </a:t>
            </a:r>
            <a:r>
              <a:rPr lang="en-US" sz="2400" b="1" dirty="0">
                <a:solidFill>
                  <a:prstClr val="black"/>
                </a:solidFill>
                <a:sym typeface="Symbol"/>
              </a:rPr>
              <a:t></a:t>
            </a:r>
            <a:r>
              <a:rPr lang="pt-BR" sz="2400" b="1" dirty="0">
                <a:solidFill>
                  <a:prstClr val="black"/>
                </a:solidFill>
              </a:rPr>
              <a:t>  5,0    Se  </a:t>
            </a:r>
            <a:r>
              <a:rPr lang="pt-BR" sz="2400" dirty="0">
                <a:solidFill>
                  <a:prstClr val="black"/>
                </a:solidFill>
              </a:rPr>
              <a:t>P 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</a:t>
            </a:r>
            <a:r>
              <a:rPr lang="pt-BR" sz="2400" dirty="0">
                <a:solidFill>
                  <a:prstClr val="black"/>
                </a:solidFill>
              </a:rPr>
              <a:t> 5,0 ; x = 2 e y = 1   </a:t>
            </a:r>
            <a:endParaRPr lang="pt-PT" sz="2400" dirty="0">
              <a:solidFill>
                <a:prstClr val="black"/>
              </a:solidFill>
            </a:endParaRPr>
          </a:p>
          <a:p>
            <a:pPr lvl="0" hangingPunct="0"/>
            <a:r>
              <a:rPr lang="pt-BR" sz="2400" dirty="0">
                <a:solidFill>
                  <a:prstClr val="black"/>
                </a:solidFill>
              </a:rPr>
              <a:t>          </a:t>
            </a:r>
            <a:r>
              <a:rPr lang="es-ES_tradnl" sz="2400" b="1" dirty="0">
                <a:solidFill>
                  <a:prstClr val="black"/>
                </a:solidFill>
              </a:rPr>
              <a:t>x + y</a:t>
            </a:r>
            <a:r>
              <a:rPr lang="es-ES_tradnl" sz="2400" dirty="0">
                <a:solidFill>
                  <a:prstClr val="black"/>
                </a:solidFill>
              </a:rPr>
              <a:t>	                   </a:t>
            </a:r>
            <a:r>
              <a:rPr lang="es-ES_tradnl" sz="2400" b="1" dirty="0">
                <a:solidFill>
                  <a:srgbClr val="FF0000"/>
                </a:solidFill>
              </a:rPr>
              <a:t>P &lt; 5,0 ; y = 0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99592" y="2276872"/>
            <a:ext cx="604867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hangingPunct="0"/>
            <a:r>
              <a:rPr lang="pt-BR" sz="2400" b="1" dirty="0">
                <a:solidFill>
                  <a:srgbClr val="00B0F0"/>
                </a:solidFill>
              </a:rPr>
              <a:t>P</a:t>
            </a:r>
            <a:r>
              <a:rPr lang="pt-BR" sz="2400" dirty="0">
                <a:solidFill>
                  <a:prstClr val="black"/>
                </a:solidFill>
              </a:rPr>
              <a:t> = </a:t>
            </a:r>
            <a:r>
              <a:rPr lang="pt-BR" sz="2400" u="sng" dirty="0">
                <a:solidFill>
                  <a:prstClr val="black"/>
                </a:solidFill>
              </a:rPr>
              <a:t>P</a:t>
            </a:r>
            <a:r>
              <a:rPr lang="pt-BR" sz="2400" u="sng" baseline="-25000" dirty="0">
                <a:solidFill>
                  <a:prstClr val="black"/>
                </a:solidFill>
              </a:rPr>
              <a:t>1</a:t>
            </a:r>
            <a:r>
              <a:rPr lang="pt-BR" sz="2400" u="sng" dirty="0">
                <a:solidFill>
                  <a:prstClr val="black"/>
                </a:solidFill>
              </a:rPr>
              <a:t> + P</a:t>
            </a:r>
            <a:r>
              <a:rPr lang="pt-BR" sz="2400" u="sng" baseline="-25000" dirty="0">
                <a:solidFill>
                  <a:prstClr val="black"/>
                </a:solidFill>
              </a:rPr>
              <a:t>2 </a:t>
            </a:r>
            <a:r>
              <a:rPr lang="pt-BR" sz="2400" dirty="0">
                <a:solidFill>
                  <a:prstClr val="black"/>
                </a:solidFill>
              </a:rPr>
              <a:t>               P</a:t>
            </a:r>
            <a:r>
              <a:rPr lang="pt-BR" sz="2400" baseline="-25000" dirty="0">
                <a:solidFill>
                  <a:prstClr val="black"/>
                </a:solidFill>
              </a:rPr>
              <a:t>1</a:t>
            </a:r>
            <a:r>
              <a:rPr lang="pt-BR" sz="2400" dirty="0">
                <a:solidFill>
                  <a:prstClr val="black"/>
                </a:solidFill>
              </a:rPr>
              <a:t> e P</a:t>
            </a:r>
            <a:r>
              <a:rPr lang="pt-BR" sz="2400" baseline="-25000" dirty="0">
                <a:solidFill>
                  <a:prstClr val="black"/>
                </a:solidFill>
              </a:rPr>
              <a:t>2</a:t>
            </a:r>
            <a:r>
              <a:rPr lang="pt-BR" sz="2400" dirty="0">
                <a:solidFill>
                  <a:prstClr val="black"/>
                </a:solidFill>
              </a:rPr>
              <a:t> = 2 melhores notas </a:t>
            </a:r>
            <a:endParaRPr lang="pt-PT" sz="2400" dirty="0">
              <a:solidFill>
                <a:prstClr val="black"/>
              </a:solidFill>
            </a:endParaRPr>
          </a:p>
          <a:p>
            <a:pPr lvl="0" hangingPunct="0"/>
            <a:r>
              <a:rPr lang="pt-BR" sz="2400" dirty="0">
                <a:solidFill>
                  <a:prstClr val="black"/>
                </a:solidFill>
              </a:rPr>
              <a:t>             2                     entre 3 provas efetuadas.</a:t>
            </a: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99592" y="3390091"/>
            <a:ext cx="604867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hangingPunct="0"/>
            <a:r>
              <a:rPr lang="pt-BR" sz="2400" b="1" dirty="0">
                <a:solidFill>
                  <a:srgbClr val="00B050"/>
                </a:solidFill>
              </a:rPr>
              <a:t>L</a:t>
            </a:r>
            <a:r>
              <a:rPr lang="pt-BR" sz="2400" dirty="0">
                <a:solidFill>
                  <a:prstClr val="black"/>
                </a:solidFill>
              </a:rPr>
              <a:t> =</a:t>
            </a:r>
            <a:r>
              <a:rPr lang="pt-BR" sz="2400" b="1" dirty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Média dos  Relatórios </a:t>
            </a:r>
            <a:endParaRPr lang="pt-PT" sz="2400" dirty="0">
              <a:solidFill>
                <a:prstClr val="black"/>
              </a:solidFill>
            </a:endParaRPr>
          </a:p>
          <a:p>
            <a:pPr lvl="0" hangingPunct="0"/>
            <a:r>
              <a:rPr lang="pt-BR" sz="2400" b="1" dirty="0">
                <a:solidFill>
                  <a:prstClr val="black"/>
                </a:solidFill>
              </a:rPr>
              <a:t>Frequência mínima no laboratório = 75%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655</Words>
  <Application>Microsoft Office PowerPoint</Application>
  <PresentationFormat>Apresentação na tela (4:3)</PresentationFormat>
  <Paragraphs>93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Vidinha</dc:creator>
  <cp:lastModifiedBy>Pedro Vidinha</cp:lastModifiedBy>
  <cp:revision>40</cp:revision>
  <cp:lastPrinted>2016-02-22T16:00:59Z</cp:lastPrinted>
  <dcterms:created xsi:type="dcterms:W3CDTF">2016-02-22T12:50:14Z</dcterms:created>
  <dcterms:modified xsi:type="dcterms:W3CDTF">2017-03-13T22:44:56Z</dcterms:modified>
</cp:coreProperties>
</file>